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Иванов Герман, 8 Ноября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Иванов Герман, 8 Ноября 2021</a:t>
            </a:r>
          </a:p>
        </p:txBody>
      </p:sp>
      <p:sp>
        <p:nvSpPr>
          <p:cNvPr id="152" name="Cryptograph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Cryptography</a:t>
            </a:r>
          </a:p>
        </p:txBody>
      </p:sp>
      <p:sp>
        <p:nvSpPr>
          <p:cNvPr id="153" name="Проект PyQt для Лицея Академии Яндекс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 PyQt для Лицея Академии Яндекса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именения"/>
          <p:cNvSpPr txBox="1"/>
          <p:nvPr>
            <p:ph type="title"/>
          </p:nvPr>
        </p:nvSpPr>
        <p:spPr>
          <a:xfrm>
            <a:off x="1206500" y="1441553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Применения</a:t>
            </a:r>
          </a:p>
        </p:txBody>
      </p:sp>
      <p:sp>
        <p:nvSpPr>
          <p:cNvPr id="156" name="Введение в шифрование и хеширование для тех, кто не знаком с криптографией…"/>
          <p:cNvSpPr txBox="1"/>
          <p:nvPr>
            <p:ph type="body" idx="1"/>
          </p:nvPr>
        </p:nvSpPr>
        <p:spPr>
          <a:xfrm>
            <a:off x="1206500" y="4507114"/>
            <a:ext cx="21971000" cy="8256012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5900"/>
            </a:pPr>
            <a:r>
              <a:t>Введение в шифрование и хеширование для тех, кто не знаком с криптографией</a:t>
            </a:r>
          </a:p>
          <a:p>
            <a:pPr marL="609600" indent="-609600">
              <a:defRPr sz="5900"/>
            </a:pPr>
            <a:r>
              <a:t>Упрощение хеширования файлов</a:t>
            </a:r>
          </a:p>
          <a:p>
            <a:pPr marL="609600" indent="-609600">
              <a:defRPr sz="5900"/>
            </a:pPr>
            <a:r>
              <a:t>Шифрование текстовых сообщений с сохранением ключа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owl with salmon cakes, salad, and hummus" descr="Bowl with salmon cakes, salad, and humm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11" r="0" b="611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159" name="Преимущества"/>
          <p:cNvSpPr txBox="1"/>
          <p:nvPr>
            <p:ph type="title"/>
          </p:nvPr>
        </p:nvSpPr>
        <p:spPr>
          <a:xfrm>
            <a:off x="1206500" y="1269999"/>
            <a:ext cx="9779000" cy="2116706"/>
          </a:xfrm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sp>
        <p:nvSpPr>
          <p:cNvPr id="160" name="Простой и понятный интерфейс…"/>
          <p:cNvSpPr txBox="1"/>
          <p:nvPr>
            <p:ph type="body" sz="half" idx="1"/>
          </p:nvPr>
        </p:nvSpPr>
        <p:spPr>
          <a:xfrm>
            <a:off x="1206499" y="3752004"/>
            <a:ext cx="9779002" cy="8693996"/>
          </a:xfrm>
          <a:prstGeom prst="rect">
            <a:avLst/>
          </a:prstGeom>
        </p:spPr>
        <p:txBody>
          <a:bodyPr/>
          <a:lstStyle/>
          <a:p>
            <a:pPr marL="1008459" indent="-1008459" defTabSz="817244">
              <a:buSzPct val="100000"/>
              <a:buAutoNum type="arabicPeriod" startAt="1"/>
              <a:defRPr sz="5445"/>
            </a:pPr>
            <a:r>
              <a:t>Простой и понятный интерфейс</a:t>
            </a:r>
          </a:p>
          <a:p>
            <a:pPr marL="1008459" indent="-1008459" defTabSz="817244">
              <a:buSzPct val="100000"/>
              <a:buAutoNum type="arabicPeriod" startAt="1"/>
              <a:defRPr sz="5445"/>
            </a:pPr>
            <a:r>
              <a:t>Поддержка двух языков</a:t>
            </a:r>
          </a:p>
          <a:p>
            <a:pPr marL="1008459" indent="-1008459" defTabSz="817244">
              <a:buSzPct val="100000"/>
              <a:buAutoNum type="arabicPeriod" startAt="1"/>
              <a:defRPr sz="5445"/>
            </a:pPr>
            <a:r>
              <a:t>Краткие описания каждого алгоритма</a:t>
            </a:r>
          </a:p>
          <a:p>
            <a:pPr marL="1008459" indent="-1008459" defTabSz="817244">
              <a:buSzPct val="100000"/>
              <a:buAutoNum type="arabicPeriod" startAt="1"/>
              <a:defRPr sz="5445"/>
            </a:pPr>
            <a:r>
              <a:t>Хеширование файлов</a:t>
            </a:r>
          </a:p>
          <a:p>
            <a:pPr marL="1008459" indent="-1008459" defTabSz="817244">
              <a:buSzPct val="100000"/>
              <a:buAutoNum type="arabicPeriod" startAt="1"/>
              <a:defRPr sz="5445"/>
            </a:pPr>
            <a:r>
              <a:t>Возможность сохранять ключи шифрования</a:t>
            </a:r>
          </a:p>
          <a:p>
            <a:pPr marL="1008459" indent="-1008459" defTabSz="817244">
              <a:buSzPct val="100000"/>
              <a:buAutoNum type="arabicPeriod" startAt="1"/>
              <a:defRPr sz="5445"/>
            </a:pPr>
            <a:r>
              <a:t>Возможность сравнивать данные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При сохранении ключей, они записываются в базу данных, файл которой находится рядом с программой.…"/>
          <p:cNvSpPr txBox="1"/>
          <p:nvPr>
            <p:ph type="body" sz="half" idx="1"/>
          </p:nvPr>
        </p:nvSpPr>
        <p:spPr>
          <a:xfrm>
            <a:off x="12756298" y="2587769"/>
            <a:ext cx="9779001" cy="9863676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При сохранении ключей, они записываются в базу данных, файл которой находится рядом с программой.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Есть возможность сделать экспорт в CSV с выбором пути сохранения.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При закрытии можно не удалять базу данных, чтобы использовать её при следующем запуске.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Можно переносить базу данных между компьютерами.</a:t>
            </a:r>
          </a:p>
        </p:txBody>
      </p:sp>
      <p:pic>
        <p:nvPicPr>
          <p:cNvPr id="163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150185" y="1520226"/>
            <a:ext cx="13026458" cy="10675688"/>
          </a:xfrm>
          <a:prstGeom prst="rect">
            <a:avLst/>
          </a:prstGeom>
        </p:spPr>
      </p:pic>
      <p:sp>
        <p:nvSpPr>
          <p:cNvPr id="164" name="Сохранение ключей"/>
          <p:cNvSpPr txBox="1"/>
          <p:nvPr>
            <p:ph type="title"/>
          </p:nvPr>
        </p:nvSpPr>
        <p:spPr>
          <a:xfrm>
            <a:off x="12756298" y="1074605"/>
            <a:ext cx="9779001" cy="1435101"/>
          </a:xfrm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Сохранение ключей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Поддерживаются темная и светлые темы*"/>
          <p:cNvSpPr txBox="1"/>
          <p:nvPr>
            <p:ph type="title"/>
          </p:nvPr>
        </p:nvSpPr>
        <p:spPr>
          <a:xfrm>
            <a:off x="1206500" y="820890"/>
            <a:ext cx="21971001" cy="1434949"/>
          </a:xfrm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Поддерживаются темная и светлые темы*</a:t>
            </a:r>
          </a:p>
        </p:txBody>
      </p:sp>
      <p:pic>
        <p:nvPicPr>
          <p:cNvPr id="167" name="Screen Shot 2021-11-15 at 12.12.42 AM.png" descr="Screen Shot 2021-11-15 at 12.12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341" y="1955700"/>
            <a:ext cx="11430001" cy="1184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21-11-15 at 12.13.04 AM.png" descr="Screen Shot 2021-11-15 at 12.13.0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75698" y="1955700"/>
            <a:ext cx="11430001" cy="1184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*Необходима ОС, которая может предоставить соответствующие ресурсы для светлой и темной тем."/>
          <p:cNvSpPr txBox="1"/>
          <p:nvPr/>
        </p:nvSpPr>
        <p:spPr>
          <a:xfrm>
            <a:off x="4787950" y="13078917"/>
            <a:ext cx="148081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*Необходима ОС, которая может предоставить соответствующие ресурсы для светлой и темной тем.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Bowl with salmon cakes, salad, and hummus" descr="Bowl with salmon cakes, salad, and humm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7798" r="0" b="4867"/>
          <a:stretch>
            <a:fillRect/>
          </a:stretch>
        </p:blipFill>
        <p:spPr>
          <a:xfrm>
            <a:off x="12175728" y="1560644"/>
            <a:ext cx="10922001" cy="5299229"/>
          </a:xfrm>
          <a:prstGeom prst="rect">
            <a:avLst/>
          </a:prstGeom>
        </p:spPr>
      </p:pic>
      <p:sp>
        <p:nvSpPr>
          <p:cNvPr id="172" name="Защита от ошибок"/>
          <p:cNvSpPr txBox="1"/>
          <p:nvPr>
            <p:ph type="title"/>
          </p:nvPr>
        </p:nvSpPr>
        <p:spPr>
          <a:xfrm>
            <a:off x="1206499" y="701058"/>
            <a:ext cx="9779001" cy="2787287"/>
          </a:xfrm>
          <a:prstGeom prst="rect">
            <a:avLst/>
          </a:prstGeom>
        </p:spPr>
        <p:txBody>
          <a:bodyPr/>
          <a:lstStyle/>
          <a:p>
            <a:pPr/>
            <a:r>
              <a:t>Защита от ошибок</a:t>
            </a:r>
          </a:p>
        </p:txBody>
      </p:sp>
      <p:sp>
        <p:nvSpPr>
          <p:cNvPr id="173" name="Многие действия необходимо подтвердить. В случае ошибки программа не завершается, а выдает соответствующее уведомление."/>
          <p:cNvSpPr txBox="1"/>
          <p:nvPr>
            <p:ph type="body" sz="half" idx="1"/>
          </p:nvPr>
        </p:nvSpPr>
        <p:spPr>
          <a:xfrm>
            <a:off x="1206499" y="4885450"/>
            <a:ext cx="9779001" cy="7560551"/>
          </a:xfrm>
          <a:prstGeom prst="rect">
            <a:avLst/>
          </a:prstGeom>
        </p:spPr>
        <p:txBody>
          <a:bodyPr/>
          <a:lstStyle/>
          <a:p>
            <a:pPr/>
            <a:r>
              <a:t>Многие действия необходимо подтвердить. В случае ошибки программа не завершается, а выдает соответствующее уведомление. </a:t>
            </a:r>
          </a:p>
        </p:txBody>
      </p:sp>
      <p:pic>
        <p:nvPicPr>
          <p:cNvPr id="174" name="Screen Shot 2021-11-15 at 12.25.22 AM.png" descr="Screen Shot 2021-11-15 at 12.25.22 AM.png"/>
          <p:cNvPicPr>
            <a:picLocks noChangeAspect="1"/>
          </p:cNvPicPr>
          <p:nvPr/>
        </p:nvPicPr>
        <p:blipFill>
          <a:blip r:embed="rId3">
            <a:extLst/>
          </a:blip>
          <a:srcRect l="0" t="8520" r="0" b="2454"/>
          <a:stretch>
            <a:fillRect/>
          </a:stretch>
        </p:blipFill>
        <p:spPr>
          <a:xfrm>
            <a:off x="12175728" y="6834518"/>
            <a:ext cx="10922001" cy="5830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Bowl with salmon cakes, salad, and hummus" descr="Bowl with salmon cakes, salad, and humm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204" r="0" b="204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177" name="Поддержка английского и русского языков"/>
          <p:cNvSpPr txBox="1"/>
          <p:nvPr>
            <p:ph type="title"/>
          </p:nvPr>
        </p:nvSpPr>
        <p:spPr>
          <a:xfrm>
            <a:off x="1206500" y="1140998"/>
            <a:ext cx="9779000" cy="2245707"/>
          </a:xfrm>
          <a:prstGeom prst="rect">
            <a:avLst/>
          </a:prstGeom>
        </p:spPr>
        <p:txBody>
          <a:bodyPr/>
          <a:lstStyle>
            <a:lvl1pPr defTabSz="1658070">
              <a:defRPr spc="-127" sz="6392"/>
            </a:lvl1pPr>
          </a:lstStyle>
          <a:p>
            <a:pPr/>
            <a:r>
              <a:t>Поддержка английского и русского языков</a:t>
            </a:r>
          </a:p>
        </p:txBody>
      </p:sp>
      <p:sp>
        <p:nvSpPr>
          <p:cNvPr id="178" name="Можно менять язык во время работы программы, но также он автоматически определяется при запуске в зависимости от системного региона*."/>
          <p:cNvSpPr txBox="1"/>
          <p:nvPr>
            <p:ph type="body" sz="half" idx="1"/>
          </p:nvPr>
        </p:nvSpPr>
        <p:spPr>
          <a:xfrm>
            <a:off x="1206500" y="3752004"/>
            <a:ext cx="9779000" cy="7177896"/>
          </a:xfrm>
          <a:prstGeom prst="rect">
            <a:avLst/>
          </a:prstGeom>
        </p:spPr>
        <p:txBody>
          <a:bodyPr/>
          <a:lstStyle/>
          <a:p>
            <a:pPr/>
            <a:r>
              <a:t>Можно менять язык во время работы программы, но также он автоматически определяется при запуске в зависимости от системного региона*.</a:t>
            </a:r>
          </a:p>
        </p:txBody>
      </p:sp>
      <p:sp>
        <p:nvSpPr>
          <p:cNvPr id="179" name="*Необходима ОС, которая хранит и предоставляет данные о регионе."/>
          <p:cNvSpPr txBox="1"/>
          <p:nvPr/>
        </p:nvSpPr>
        <p:spPr>
          <a:xfrm>
            <a:off x="922990" y="12808093"/>
            <a:ext cx="1034602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*Необходима ОС, которая хранит и предоставляет данные о регионе.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Адаптируется под стили каждой системы*"/>
          <p:cNvSpPr txBox="1"/>
          <p:nvPr>
            <p:ph type="title"/>
          </p:nvPr>
        </p:nvSpPr>
        <p:spPr>
          <a:xfrm>
            <a:off x="1206500" y="820890"/>
            <a:ext cx="21971000" cy="1434949"/>
          </a:xfrm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Адаптируется под стили каждой системы*</a:t>
            </a:r>
          </a:p>
        </p:txBody>
      </p:sp>
      <p:sp>
        <p:nvSpPr>
          <p:cNvPr id="182" name="*Зависит от того, как работает на конкретной системе PyQt5, но обычно проблемы не возникают."/>
          <p:cNvSpPr txBox="1"/>
          <p:nvPr/>
        </p:nvSpPr>
        <p:spPr>
          <a:xfrm>
            <a:off x="5064099" y="13234083"/>
            <a:ext cx="142558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*Зависит от того, как работает на конкретной системе PyQt5, но обычно проблемы не возникают.</a:t>
            </a:r>
          </a:p>
        </p:txBody>
      </p:sp>
      <p:pic>
        <p:nvPicPr>
          <p:cNvPr id="183" name="Screen Shot 2021-11-15 at 12.46.14 AM.png" descr="Screen Shot 2021-11-15 at 12.46.1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7061" y="1891985"/>
            <a:ext cx="11249166" cy="11150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 Shot 2021-11-15 at 12.13.04 AM.png" descr="Screen Shot 2021-11-15 at 12.13.0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865" y="1739801"/>
            <a:ext cx="11430001" cy="11840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