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Применения</a:t>
            </a:r>
          </a:p>
          <a:p>
            <a:pPr/>
            <a:r>
              <a:t>-Введение в шифрование и хеширование для тех, кто не знаком с криптографией</a:t>
            </a:r>
          </a:p>
          <a:p>
            <a:pPr/>
            <a:r>
              <a:t>-Упрощение хеширования файлов</a:t>
            </a:r>
          </a:p>
          <a:p>
            <a:pPr/>
            <a:r>
              <a:t>-Шифрование текстовых сообщений с сохранением ключа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Программа понятна, тк похожа на все остальные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Приступить к запуску программы.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ermanivanov0719/Yandex1" TargetMode="External"/><Relationship Id="rId4" Type="http://schemas.openxmlformats.org/officeDocument/2006/relationships/hyperlink" Target="https://github.com/germanivanov0719/Yandex1/release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Иванов Герман, 8 Ноября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Иванов Герман, 8 Ноября 2021</a:t>
            </a:r>
          </a:p>
        </p:txBody>
      </p:sp>
      <p:sp>
        <p:nvSpPr>
          <p:cNvPr id="152" name="Cryptograph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Cryptography</a:t>
            </a:r>
          </a:p>
        </p:txBody>
      </p:sp>
      <p:sp>
        <p:nvSpPr>
          <p:cNvPr id="153" name="Проект PyQt для Лицея Академии Яндекс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PyQt для Лицея Академии Яндекса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Репозиторий проекта: github.com/germanivanov0719/Yandex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Репозиторий проекта: </a:t>
            </a:r>
            <a:r>
              <a:rPr u="sng">
                <a:hlinkClick r:id="rId3" invalidUrl="" action="" tgtFrame="" tooltip="" history="1" highlightClick="0" endSnd="0"/>
              </a:rPr>
              <a:t>github.com/germanivanov0719/Yandex1</a:t>
            </a:r>
          </a:p>
        </p:txBody>
      </p:sp>
      <p:sp>
        <p:nvSpPr>
          <p:cNvPr id="198" name="Проект распространяется по лицензии MIT.…"/>
          <p:cNvSpPr txBox="1"/>
          <p:nvPr>
            <p:ph type="body" idx="1"/>
          </p:nvPr>
        </p:nvSpPr>
        <p:spPr>
          <a:xfrm>
            <a:off x="1206500" y="5600592"/>
            <a:ext cx="21971000" cy="6903924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pc="0" sz="4800"/>
            </a:pPr>
            <a:r>
              <a:t>Проект распространяется по лицензии MIT.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pc="0" sz="4800"/>
            </a:pPr>
            <a:r>
              <a:t>Исполняемы файлы для всех операционных систем можно найти в </a:t>
            </a:r>
            <a:r>
              <a:rPr u="sng">
                <a:hlinkClick r:id="rId4" invalidUrl="" action="" tgtFrame="" tooltip="" history="1" highlightClick="0" endSnd="0"/>
              </a:rPr>
              <a:t>разделе Releases</a:t>
            </a:r>
            <a:r>
              <a:t> репозитория проекта.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именения"/>
          <p:cNvSpPr txBox="1"/>
          <p:nvPr>
            <p:ph type="title"/>
          </p:nvPr>
        </p:nvSpPr>
        <p:spPr>
          <a:xfrm>
            <a:off x="1206500" y="144155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Применения</a:t>
            </a:r>
          </a:p>
        </p:txBody>
      </p:sp>
      <p:sp>
        <p:nvSpPr>
          <p:cNvPr id="158" name="Введение в шифрование и хеширование для тех, кто не знаком с криптографией…"/>
          <p:cNvSpPr txBox="1"/>
          <p:nvPr>
            <p:ph type="body" idx="1"/>
          </p:nvPr>
        </p:nvSpPr>
        <p:spPr>
          <a:xfrm>
            <a:off x="1206500" y="4507114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5900"/>
            </a:pPr>
            <a:r>
              <a:t>Введение в шифрование и хеширование для тех, кто не знаком с криптографией</a:t>
            </a:r>
          </a:p>
          <a:p>
            <a:pPr marL="609600" indent="-609600">
              <a:defRPr sz="5900"/>
            </a:pPr>
            <a:r>
              <a:t>Упрощение хеширования файлов</a:t>
            </a:r>
          </a:p>
          <a:p>
            <a:pPr marL="609600" indent="-609600">
              <a:defRPr sz="5900"/>
            </a:pPr>
            <a:r>
              <a:t>Шифрование текстовых сообщений с сохранением ключа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11" r="0" b="611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63" name="Преимущества"/>
          <p:cNvSpPr txBox="1"/>
          <p:nvPr>
            <p:ph type="title"/>
          </p:nvPr>
        </p:nvSpPr>
        <p:spPr>
          <a:xfrm>
            <a:off x="1206500" y="1270000"/>
            <a:ext cx="9779000" cy="2116705"/>
          </a:xfrm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64" name="Простой и понятный интерфейс…"/>
          <p:cNvSpPr txBox="1"/>
          <p:nvPr>
            <p:ph type="body" sz="half" idx="1"/>
          </p:nvPr>
        </p:nvSpPr>
        <p:spPr>
          <a:xfrm>
            <a:off x="1206500" y="3752004"/>
            <a:ext cx="9779000" cy="8693996"/>
          </a:xfrm>
          <a:prstGeom prst="rect">
            <a:avLst/>
          </a:prstGeom>
        </p:spPr>
        <p:txBody>
          <a:bodyPr/>
          <a:lstStyle/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Простой и понятный интерфейс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Поддержка двух языков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Краткие описания каждого алгоритма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Хеширование файлов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Возможность сохранять ключи шифрования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Возможность сравнивать данные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ри сохранении ключей, они записываются в базу данных, файл которой находится рядом с программой.…"/>
          <p:cNvSpPr txBox="1"/>
          <p:nvPr>
            <p:ph type="body" sz="half" idx="1"/>
          </p:nvPr>
        </p:nvSpPr>
        <p:spPr>
          <a:xfrm>
            <a:off x="12756298" y="2587769"/>
            <a:ext cx="9779001" cy="9863676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При сохранении ключей, они записываются в базу данных, файл которой находится рядом с программой.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Есть возможность сделать экспорт в CSV с выбором пути сохранения.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При закрытии можно не удалять базу данных, чтобы использовать её при следующем запуске.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Можно переносить базу данных между компьютерами.</a:t>
            </a:r>
          </a:p>
        </p:txBody>
      </p:sp>
      <p:pic>
        <p:nvPicPr>
          <p:cNvPr id="167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50185" y="1520226"/>
            <a:ext cx="13026458" cy="10675687"/>
          </a:xfrm>
          <a:prstGeom prst="rect">
            <a:avLst/>
          </a:prstGeom>
        </p:spPr>
      </p:pic>
      <p:sp>
        <p:nvSpPr>
          <p:cNvPr id="168" name="Сохранение ключей"/>
          <p:cNvSpPr txBox="1"/>
          <p:nvPr>
            <p:ph type="title"/>
          </p:nvPr>
        </p:nvSpPr>
        <p:spPr>
          <a:xfrm>
            <a:off x="12756298" y="1074605"/>
            <a:ext cx="9779001" cy="1435101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Сохранение ключей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оддерживаются тёмная и светлая темы*"/>
          <p:cNvSpPr txBox="1"/>
          <p:nvPr>
            <p:ph type="title"/>
          </p:nvPr>
        </p:nvSpPr>
        <p:spPr>
          <a:xfrm>
            <a:off x="1206500" y="820890"/>
            <a:ext cx="21971000" cy="1434949"/>
          </a:xfrm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Поддерживаются тёмная и светлая темы*</a:t>
            </a:r>
          </a:p>
        </p:txBody>
      </p:sp>
      <p:pic>
        <p:nvPicPr>
          <p:cNvPr id="171" name="Screen Shot 2021-11-15 at 12.12.42 AM.png" descr="Screen Shot 2021-11-15 at 12.12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341" y="1955700"/>
            <a:ext cx="11430001" cy="118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21-11-15 at 12.13.04 AM.png" descr="Screen Shot 2021-11-15 at 12.13.0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5697" y="1955700"/>
            <a:ext cx="11430001" cy="118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*Необходима ОС, которая может предоставить соответствующие ресурсы для светлой и темной тем."/>
          <p:cNvSpPr txBox="1"/>
          <p:nvPr/>
        </p:nvSpPr>
        <p:spPr>
          <a:xfrm>
            <a:off x="4787950" y="13078917"/>
            <a:ext cx="148081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*Необходима ОС, которая может предоставить соответствующие ресурсы для светлой и темной тем.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939" r="0" b="739"/>
          <a:stretch>
            <a:fillRect/>
          </a:stretch>
        </p:blipFill>
        <p:spPr>
          <a:xfrm>
            <a:off x="12633321" y="1560644"/>
            <a:ext cx="10006815" cy="5299229"/>
          </a:xfrm>
          <a:prstGeom prst="rect">
            <a:avLst/>
          </a:prstGeom>
        </p:spPr>
      </p:pic>
      <p:sp>
        <p:nvSpPr>
          <p:cNvPr id="176" name="Защита от ошибок"/>
          <p:cNvSpPr txBox="1"/>
          <p:nvPr>
            <p:ph type="title"/>
          </p:nvPr>
        </p:nvSpPr>
        <p:spPr>
          <a:xfrm>
            <a:off x="1206500" y="701058"/>
            <a:ext cx="9779000" cy="2787287"/>
          </a:xfrm>
          <a:prstGeom prst="rect">
            <a:avLst/>
          </a:prstGeom>
        </p:spPr>
        <p:txBody>
          <a:bodyPr/>
          <a:lstStyle/>
          <a:p>
            <a:pPr/>
            <a:r>
              <a:t>Защита от ошибок</a:t>
            </a:r>
          </a:p>
        </p:txBody>
      </p:sp>
      <p:sp>
        <p:nvSpPr>
          <p:cNvPr id="177" name="Многие действия необходимо подтвердить. В случае ошибки программа не завершается, а выдает соответствующее уведомление."/>
          <p:cNvSpPr txBox="1"/>
          <p:nvPr>
            <p:ph type="body" sz="half" idx="1"/>
          </p:nvPr>
        </p:nvSpPr>
        <p:spPr>
          <a:xfrm>
            <a:off x="1206500" y="4885450"/>
            <a:ext cx="9779000" cy="7560550"/>
          </a:xfrm>
          <a:prstGeom prst="rect">
            <a:avLst/>
          </a:prstGeom>
        </p:spPr>
        <p:txBody>
          <a:bodyPr/>
          <a:lstStyle/>
          <a:p>
            <a:pPr/>
            <a:r>
              <a:t>Многие действия необходимо подтвердить. В случае ошибки программа не завершается, а выдает соответствующее уведомление. </a:t>
            </a:r>
          </a:p>
        </p:txBody>
      </p:sp>
      <p:pic>
        <p:nvPicPr>
          <p:cNvPr id="178" name="Screen Shot 2021-11-15 at 12.25.22 AM.png" descr="Screen Shot 2021-11-15 at 12.25.22 AM.png"/>
          <p:cNvPicPr>
            <a:picLocks noChangeAspect="1"/>
          </p:cNvPicPr>
          <p:nvPr/>
        </p:nvPicPr>
        <p:blipFill>
          <a:blip r:embed="rId3">
            <a:extLst/>
          </a:blip>
          <a:srcRect l="0" t="3407" r="0" b="3407"/>
          <a:stretch>
            <a:fillRect/>
          </a:stretch>
        </p:blipFill>
        <p:spPr>
          <a:xfrm>
            <a:off x="12775076" y="6834518"/>
            <a:ext cx="9723304" cy="5433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73" t="0" r="473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81" name="Поддержка английского и русского языков"/>
          <p:cNvSpPr txBox="1"/>
          <p:nvPr>
            <p:ph type="title"/>
          </p:nvPr>
        </p:nvSpPr>
        <p:spPr>
          <a:xfrm>
            <a:off x="1206500" y="1140998"/>
            <a:ext cx="9779000" cy="2245707"/>
          </a:xfrm>
          <a:prstGeom prst="rect">
            <a:avLst/>
          </a:prstGeom>
        </p:spPr>
        <p:txBody>
          <a:bodyPr/>
          <a:lstStyle>
            <a:lvl1pPr defTabSz="1658070">
              <a:defRPr spc="-127" sz="6392"/>
            </a:lvl1pPr>
          </a:lstStyle>
          <a:p>
            <a:pPr/>
            <a:r>
              <a:t>Поддержка английского и русского языков</a:t>
            </a:r>
          </a:p>
        </p:txBody>
      </p:sp>
      <p:sp>
        <p:nvSpPr>
          <p:cNvPr id="182" name="Можно менять язык во время работы программы, но также он автоматически определяется при запуске в зависимости от системного региона*."/>
          <p:cNvSpPr txBox="1"/>
          <p:nvPr>
            <p:ph type="body" sz="half" idx="1"/>
          </p:nvPr>
        </p:nvSpPr>
        <p:spPr>
          <a:xfrm>
            <a:off x="1206500" y="3752004"/>
            <a:ext cx="9779000" cy="7177896"/>
          </a:xfrm>
          <a:prstGeom prst="rect">
            <a:avLst/>
          </a:prstGeom>
        </p:spPr>
        <p:txBody>
          <a:bodyPr/>
          <a:lstStyle/>
          <a:p>
            <a:pPr/>
            <a:r>
              <a:t>Можно менять язык во время работы программы, но также он автоматически определяется при запуске в зависимости от системного региона*.</a:t>
            </a:r>
          </a:p>
        </p:txBody>
      </p:sp>
      <p:sp>
        <p:nvSpPr>
          <p:cNvPr id="183" name="*Необходима ОС, которая хранит и предоставляет данные о регионе."/>
          <p:cNvSpPr txBox="1"/>
          <p:nvPr/>
        </p:nvSpPr>
        <p:spPr>
          <a:xfrm>
            <a:off x="922990" y="12808093"/>
            <a:ext cx="103460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*Необходима ОС, которая хранит и предоставляет данные о регионе.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Адаптируется под стили каждой системы*"/>
          <p:cNvSpPr txBox="1"/>
          <p:nvPr>
            <p:ph type="title"/>
          </p:nvPr>
        </p:nvSpPr>
        <p:spPr>
          <a:xfrm>
            <a:off x="1206500" y="820890"/>
            <a:ext cx="21971000" cy="1434949"/>
          </a:xfrm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Адаптируется под стили каждой системы*</a:t>
            </a:r>
          </a:p>
        </p:txBody>
      </p:sp>
      <p:sp>
        <p:nvSpPr>
          <p:cNvPr id="186" name="*Зависит от того, как работает на конкретной системе PyQt5, но обычно проблемы не возникают."/>
          <p:cNvSpPr txBox="1"/>
          <p:nvPr/>
        </p:nvSpPr>
        <p:spPr>
          <a:xfrm>
            <a:off x="5064099" y="13234082"/>
            <a:ext cx="1425580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*Зависит от того, как работает на конкретной системе PyQt5, но обычно проблемы не возникают.</a:t>
            </a:r>
          </a:p>
        </p:txBody>
      </p:sp>
      <p:pic>
        <p:nvPicPr>
          <p:cNvPr id="187" name="Screen Shot 2021-11-15 at 12.46.14 AM.png" descr="Screen Shot 2021-11-15 at 12.46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7061" y="1891985"/>
            <a:ext cx="11249166" cy="1115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 Shot 2021-11-15 at 12.13.04 AM.png" descr="Screen Shot 2021-11-15 at 12.13.0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865" y="1739801"/>
            <a:ext cx="11430001" cy="11840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Удобнее запускать…"/>
          <p:cNvSpPr txBox="1"/>
          <p:nvPr>
            <p:ph type="body" sz="half" idx="1"/>
          </p:nvPr>
        </p:nvSpPr>
        <p:spPr>
          <a:xfrm>
            <a:off x="12756298" y="2587769"/>
            <a:ext cx="9779001" cy="9863676"/>
          </a:xfrm>
          <a:prstGeom prst="rect">
            <a:avLst/>
          </a:prstGeom>
        </p:spPr>
        <p:txBody>
          <a:bodyPr/>
          <a:lstStyle/>
          <a:p>
            <a:pPr/>
            <a:r>
              <a:t>Удобнее запускать</a:t>
            </a:r>
          </a:p>
          <a:p>
            <a:pPr/>
            <a:r>
              <a:t>Нет необходимости устанавливать все зависимости</a:t>
            </a:r>
          </a:p>
          <a:p>
            <a:pPr/>
            <a:r>
              <a:t>Исполняемые файлы доступны в репозитории проекта в пункте “Releases”</a:t>
            </a:r>
          </a:p>
        </p:txBody>
      </p:sp>
      <p:pic>
        <p:nvPicPr>
          <p:cNvPr id="19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921" t="0" r="2921" b="2345"/>
          <a:stretch>
            <a:fillRect/>
          </a:stretch>
        </p:blipFill>
        <p:spPr>
          <a:xfrm>
            <a:off x="-79095" y="339526"/>
            <a:ext cx="13026458" cy="13037072"/>
          </a:xfrm>
          <a:prstGeom prst="rect">
            <a:avLst/>
          </a:prstGeom>
          <a:effectLst>
            <a:outerShdw sx="100000" sy="100000" kx="0" ky="0" algn="b" rotWithShape="0" blurRad="850900" dist="286600" dir="5400000">
              <a:srgbClr val="5E5E5E">
                <a:alpha val="71822"/>
              </a:srgbClr>
            </a:outerShdw>
          </a:effectLst>
        </p:spPr>
      </p:pic>
      <p:sp>
        <p:nvSpPr>
          <p:cNvPr id="194" name="Есть исполняемые файлы для всех операционных систем"/>
          <p:cNvSpPr txBox="1"/>
          <p:nvPr>
            <p:ph type="title"/>
          </p:nvPr>
        </p:nvSpPr>
        <p:spPr>
          <a:xfrm>
            <a:off x="12756298" y="1074605"/>
            <a:ext cx="9779001" cy="1435101"/>
          </a:xfrm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Есть исполняемые файлы для всех операционных систем </a:t>
            </a:r>
          </a:p>
        </p:txBody>
      </p:sp>
      <p:sp>
        <p:nvSpPr>
          <p:cNvPr id="195" name="Интерфейс на Ubuntu 20.04"/>
          <p:cNvSpPr txBox="1"/>
          <p:nvPr/>
        </p:nvSpPr>
        <p:spPr>
          <a:xfrm>
            <a:off x="4387639" y="12930664"/>
            <a:ext cx="40931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Интерфейс на Ubuntu 20.04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