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Montserrat Black"/>
      <p:bold r:id="rId43"/>
      <p:boldItalic r:id="rId44"/>
    </p:embeddedFont>
    <p:embeddedFont>
      <p:font typeface="Montserrat"/>
      <p:regular r:id="rId45"/>
      <p:bold r:id="rId46"/>
      <p:italic r:id="rId47"/>
      <p:boldItalic r:id="rId48"/>
    </p:embeddedFont>
    <p:embeddedFont>
      <p:font typeface="Raleway Medium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Anonymou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44" Type="http://schemas.openxmlformats.org/officeDocument/2006/relationships/font" Target="fonts/MontserratBlack-boldItalic.fntdata"/><Relationship Id="rId43" Type="http://schemas.openxmlformats.org/officeDocument/2006/relationships/font" Target="fonts/MontserratBlack-bold.fntdata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Raleway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Raleway-regular.fntdata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alewayMedium-italic.fntdata"/><Relationship Id="rId50" Type="http://schemas.openxmlformats.org/officeDocument/2006/relationships/font" Target="fonts/RalewayMedium-bold.fntdata"/><Relationship Id="rId52" Type="http://schemas.openxmlformats.org/officeDocument/2006/relationships/font" Target="fonts/RalewayMedium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2-21T09:00:16.436">
    <p:pos x="6000" y="0"/>
    <p:text>Здравствуйте, уважаемый жюри, мы команда "Squadra di Economia". Нами было проведено исследование девятой базы данных "региональная статистика" и мы представляем вам наш проект "Динамика миграции в России"</p:text>
  </p:cm>
  <p:cm authorId="0" idx="2" dt="2022-12-21T09:00:05.407">
    <p:pos x="6000" y="0"/>
    <p:text>_Marked as resolved_</p:text>
  </p:cm>
  <p:cm authorId="0" idx="3" dt="2022-12-21T09:00:16.436">
    <p:pos x="6000" y="0"/>
    <p:text>_Re-opened_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12-21T09:06:11.831">
    <p:pos x="6000" y="0"/>
    <p:text>Посмотрев на варианты данных для изучения, мы остановили свой выбор на миграции и поставили исследовательский вопрос: "Как изменялась миграция за последние 8 лет?".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2-12-21T09:25:31.506">
    <p:pos x="6000" y="0"/>
    <p:text>21 крупный регион с трендом вниз
24 малых регионов с трендом вверх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d63330a90_2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d63330a90_2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Убрали 2022!!!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16a5cfe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16a5cfe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16a5cfebb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16a5cfebb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16a5cfebb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b16a5cfebb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16a5cfebb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16a5cfeb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16a5cfeb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16a5cfeb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b0d19b805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b0d19b805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16a5cfeb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16a5cfeb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Выделяем по площади регионов с отрицательным трендом миграции.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d63330a90_2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bd63330a90_2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d63330a90_2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d63330a90_2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нашей базе данных было не так много данных, а миграция зависит от очень большого количества факторов. Наши рекомендации достаточно общие, но их можно улучшить и дать конкретные советы каждому ФО, если детально рассмотреть различия между округами с положительными и отрицательными трендами, выделив какие-то отличающие их факторы, а также учесть какие-то характерные особенности.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d63330a9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d63330a9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57ab8e5964ed07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57ab8e5964ed07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b16a5cfeb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b16a5cfeb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b16a5cfebb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b16a5cfebb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b16a5cfebb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b16a5cfebb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b16a5cfebb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b16a5cfebb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b16a5cfebb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b16a5cfebb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b16a5cfebb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b16a5cfebb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b16a5cfebb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b16a5cfebb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b16a5cfebb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b16a5cfebb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b16a5cfebb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b16a5cfebb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d63330a90_2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d63330a90_2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b16a5cfebb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b16a5cfebb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b16a5cfebb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b16a5cfebb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b16a5cfebb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b16a5cfebb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16a5cfebb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16a5cfeb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395c03589921f9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395c03589921f9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d63330a9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bd63330a9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качестве предварительного анализа мы решили построить график суммарной миграции по всем регионам. На нем вы можете видеть, как менялся уровень миграции в Российской Федерации с 2014 по 2022 год по месяцам по всем регионам. На графике явно выражена определенная цикличность, за исключением начала 2020го, когда была эпидемия </a:t>
            </a:r>
            <a:r>
              <a:rPr lang="en"/>
              <a:t>коронавируса,</a:t>
            </a:r>
            <a:r>
              <a:rPr lang="en"/>
              <a:t> и </a:t>
            </a:r>
            <a:r>
              <a:rPr lang="en"/>
              <a:t>перемещение</a:t>
            </a:r>
            <a:r>
              <a:rPr lang="en"/>
              <a:t> людей было сильно ограничено.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d63330a9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d63330a9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Мы выдвинули гипотезу о том, что в крупные регионы мигрирует все больше людей с каждым годом (т.е. тренд миграции в регион возрастающий), а в малые регионы — меньше (тренд убывающий). Для подтверждения гипотезы мы использовали следующую логику: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Чем больше регион, тем он более развит (как и в экономическом, так и в социальной плане)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Чем лучше развит регион, тем больше в нем будет рабочих мест и лучше такие важные для людей сферы жизни, как образование и инфраструктура, увеличивая качество жизни в нем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Когда регион способен обеспечивать качество жизни лучше, чем в родной регион человека, он с большой вероятностью переедет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То есть, кажется, высокая миграция в регион развивает его и приводит только к ее увеличению, а низкая — к уменьшению.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c877f9370_0_1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bc877f9370_0_1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Такую гипотезу мы выбрали именно потому, что очень часто можно услышать мнение, что в России очень сильно растет миграция в </a:t>
            </a:r>
            <a:r>
              <a:rPr lang="en"/>
              <a:t>нескольких</a:t>
            </a:r>
            <a:r>
              <a:rPr lang="en"/>
              <a:t> крупных регионах, а, например, </a:t>
            </a:r>
            <a:r>
              <a:rPr lang="en"/>
              <a:t>большие</a:t>
            </a:r>
            <a:r>
              <a:rPr lang="en"/>
              <a:t> территории на востоке не особо используются, и люди крайне не хотят туда ехать. Данный </a:t>
            </a:r>
            <a:r>
              <a:rPr lang="en"/>
              <a:t>стереотип</a:t>
            </a:r>
            <a:r>
              <a:rPr lang="en"/>
              <a:t> сильно популярен и может показаться очень даже </a:t>
            </a:r>
            <a:r>
              <a:rPr lang="en"/>
              <a:t>аргументированным</a:t>
            </a:r>
            <a:r>
              <a:rPr lang="en"/>
              <a:t>, особенно когда люди смотрят на абсолютные значения миграции в центральных и остальных регионах. Мы захотели разобраться, работает ли этот стереотип на самом деле.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d63330a90_2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d63330a90_2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3.xml"/><Relationship Id="rId4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Relationship Id="rId4" Type="http://schemas.openxmlformats.org/officeDocument/2006/relationships/image" Target="../media/image29.jpg"/><Relationship Id="rId5" Type="http://schemas.openxmlformats.org/officeDocument/2006/relationships/image" Target="../media/image31.jpg"/><Relationship Id="rId6" Type="http://schemas.openxmlformats.org/officeDocument/2006/relationships/image" Target="../media/image23.jpg"/><Relationship Id="rId7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72300" y="1121725"/>
            <a:ext cx="5385900" cy="241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>
                <a:solidFill>
                  <a:srgbClr val="206FEC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Динамика миграции в России</a:t>
            </a:r>
            <a:endParaRPr sz="4500">
              <a:solidFill>
                <a:srgbClr val="206FEC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083900" y="3933275"/>
            <a:ext cx="3774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Команда «Squadra di Economia»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Динамика миграции в регионы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3567"/>
          <a:stretch/>
        </p:blipFill>
        <p:spPr>
          <a:xfrm>
            <a:off x="1102775" y="1141000"/>
            <a:ext cx="6938449" cy="36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Предсказания модели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179" l="0" r="0" t="169"/>
          <a:stretch/>
        </p:blipFill>
        <p:spPr>
          <a:xfrm>
            <a:off x="1186800" y="1479425"/>
            <a:ext cx="6770399" cy="33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311700" y="1017725"/>
            <a:ext cx="47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Крупный регион, тренд вверх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Предсказания модели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938" l="0" r="0" t="-2906"/>
          <a:stretch/>
        </p:blipFill>
        <p:spPr>
          <a:xfrm>
            <a:off x="1279039" y="1479425"/>
            <a:ext cx="6585924" cy="3283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311700" y="1017725"/>
            <a:ext cx="47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Крупный регион, тренд вниз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Предсказания модели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1660" l="0" r="0" t="-1660"/>
          <a:stretch/>
        </p:blipFill>
        <p:spPr>
          <a:xfrm>
            <a:off x="1186800" y="1479425"/>
            <a:ext cx="6770399" cy="330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311700" y="1017725"/>
            <a:ext cx="47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Малый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регион, тренд вверх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Предсказания модели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0" l="1976" r="-820" t="0"/>
          <a:stretch/>
        </p:blipFill>
        <p:spPr>
          <a:xfrm>
            <a:off x="1175600" y="1479425"/>
            <a:ext cx="7042077" cy="347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311700" y="1017725"/>
            <a:ext cx="47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Малый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регион, тренд вниз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Тренды миграции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725"/>
            <a:ext cx="6584899" cy="333014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7145675" y="1339475"/>
            <a:ext cx="20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3861A2"/>
                </a:highlight>
              </a:rPr>
              <a:t>Положительный</a:t>
            </a:r>
            <a:endParaRPr>
              <a:solidFill>
                <a:schemeClr val="dk1"/>
              </a:solidFill>
              <a:highlight>
                <a:srgbClr val="C9D8EF"/>
              </a:highlight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7145675" y="1639200"/>
            <a:ext cx="15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C9D8EF"/>
                </a:highlight>
              </a:rPr>
              <a:t>Отрицательный</a:t>
            </a:r>
            <a:endParaRPr>
              <a:highlight>
                <a:srgbClr val="C9D8EF"/>
              </a:highlight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7145675" y="1017725"/>
            <a:ext cx="18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Тренд миграции: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311700" y="1017725"/>
            <a:ext cx="136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В регион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Гипотеза опровергнута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11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Утверждение, что в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крупные регионы с каждым годом мигрируют все больше человек, а в маленькие — наоборот, неверно.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6725" y="2266725"/>
            <a:ext cx="3105425" cy="23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Какие ФО требуют изменений?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25" y="2708400"/>
            <a:ext cx="3878751" cy="19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900" y="2786800"/>
            <a:ext cx="2163650" cy="1973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/>
        </p:nvSpPr>
        <p:spPr>
          <a:xfrm>
            <a:off x="6899850" y="1594750"/>
            <a:ext cx="20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3861A2"/>
                </a:highlight>
              </a:rPr>
              <a:t>Положительный</a:t>
            </a:r>
            <a:endParaRPr>
              <a:solidFill>
                <a:schemeClr val="dk1"/>
              </a:solidFill>
              <a:highlight>
                <a:srgbClr val="C9D8EF"/>
              </a:highlight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6899850" y="1894475"/>
            <a:ext cx="15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9D8EF"/>
                </a:highlight>
              </a:rPr>
              <a:t>Отрицательный</a:t>
            </a:r>
            <a:endParaRPr>
              <a:highlight>
                <a:srgbClr val="C9D8EF"/>
              </a:highlight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6899850" y="1273000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Тренд миграции: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1701" y="1158974"/>
            <a:ext cx="2396693" cy="178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1058950" y="4587250"/>
            <a:ext cx="278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Северо-Западный ФО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3321700" y="2786800"/>
            <a:ext cx="216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Приволжский ФО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5718400" y="4537075"/>
            <a:ext cx="179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Уральский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ФО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Рекомендации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399222"/>
            <a:ext cx="8328000" cy="14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Уменьшение притока населения с каждым годом, по большей части, характерно не для отдельных регионов, а для некоторых федеральных округов. Принимать меры по улучшению нужно именно в них.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Перспективы проекта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5400"/>
            <a:ext cx="8014200" cy="3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Посмотрев, в чем разница между федеральными округами с противоположными трендами миграции, мы могли бы дать более конкретные рекомендации для них.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Исследовательский вопрос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101125"/>
            <a:ext cx="798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Как изменялась миграция за последние 8 лет?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9275" y="1988600"/>
            <a:ext cx="2685450" cy="26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ctrTitle"/>
          </p:nvPr>
        </p:nvSpPr>
        <p:spPr>
          <a:xfrm>
            <a:off x="1623300" y="253950"/>
            <a:ext cx="5897400" cy="7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80">
                <a:latin typeface="Montserrat"/>
                <a:ea typeface="Montserrat"/>
                <a:cs typeface="Montserrat"/>
                <a:sym typeface="Montserrat"/>
              </a:rPr>
              <a:t>Спасибо за внимание! </a:t>
            </a:r>
            <a:endParaRPr b="1" sz="348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2823750" y="858000"/>
            <a:ext cx="34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Над проектом работали: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 b="25273" l="20148" r="9670" t="24402"/>
          <a:stretch/>
        </p:blipFill>
        <p:spPr>
          <a:xfrm>
            <a:off x="7263675" y="1371913"/>
            <a:ext cx="1545322" cy="196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 rotWithShape="1">
          <a:blip r:embed="rId4">
            <a:alphaModFix/>
          </a:blip>
          <a:srcRect b="19530" l="19458" r="6974" t="0"/>
          <a:stretch/>
        </p:blipFill>
        <p:spPr>
          <a:xfrm>
            <a:off x="5543850" y="1371738"/>
            <a:ext cx="1512826" cy="197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8787" y="1371725"/>
            <a:ext cx="1500598" cy="196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 rotWithShape="1">
          <a:blip r:embed="rId6">
            <a:alphaModFix/>
          </a:blip>
          <a:srcRect b="20991" l="0" r="0" t="5764"/>
          <a:stretch/>
        </p:blipFill>
        <p:spPr>
          <a:xfrm>
            <a:off x="335000" y="1371725"/>
            <a:ext cx="1512824" cy="196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 rotWithShape="1">
          <a:blip r:embed="rId7">
            <a:alphaModFix/>
          </a:blip>
          <a:srcRect b="25239" l="0" r="0" t="18460"/>
          <a:stretch/>
        </p:blipFill>
        <p:spPr>
          <a:xfrm>
            <a:off x="2051089" y="1371914"/>
            <a:ext cx="1574417" cy="196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335000" y="3542225"/>
            <a:ext cx="15129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Роман Проватóров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Аналитик, карты и графики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7263675" y="3542225"/>
            <a:ext cx="15453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Ксения Трошкина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Аналитик, модель и тренды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5543850" y="3542225"/>
            <a:ext cx="15453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Никита Корастелин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Аналитик, графики и рекомендации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2147450" y="3740725"/>
            <a:ext cx="13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 txBox="1"/>
          <p:nvPr/>
        </p:nvSpPr>
        <p:spPr>
          <a:xfrm>
            <a:off x="3828700" y="3542225"/>
            <a:ext cx="1500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Герман Иванов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Дизайнер, презентация и гипотеза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2051100" y="3542225"/>
            <a:ext cx="1574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Роман Борисенко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Капитан, логика исследования и организация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1106125"/>
            <a:ext cx="8520600" cy="16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>
                <a:solidFill>
                  <a:srgbClr val="206FEC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Приложение</a:t>
            </a:r>
            <a:endParaRPr sz="4500">
              <a:solidFill>
                <a:srgbClr val="206FEC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Дополнительные графики, которые в деталях раскрывают подробности нашего исследования.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0" y="105075"/>
            <a:ext cx="2619301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838" y="1183075"/>
            <a:ext cx="1765225" cy="172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2262" y="2203000"/>
            <a:ext cx="2377175" cy="223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 txBox="1"/>
          <p:nvPr/>
        </p:nvSpPr>
        <p:spPr>
          <a:xfrm>
            <a:off x="251950" y="2383675"/>
            <a:ext cx="183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Сибирский ФО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2293625" y="2645125"/>
            <a:ext cx="297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Северо-Кавказский ФО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4995200" y="4489775"/>
            <a:ext cx="281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Дальневосточный ФО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325" y="3023775"/>
            <a:ext cx="2447137" cy="17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/>
        </p:nvSpPr>
        <p:spPr>
          <a:xfrm>
            <a:off x="945800" y="4489775"/>
            <a:ext cx="145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Южный ФО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11588" y="105075"/>
            <a:ext cx="2676745" cy="16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 txBox="1"/>
          <p:nvPr/>
        </p:nvSpPr>
        <p:spPr>
          <a:xfrm>
            <a:off x="4738300" y="1625625"/>
            <a:ext cx="222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Центральный ФО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7117200" y="626200"/>
            <a:ext cx="20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3861A2"/>
                </a:highlight>
              </a:rPr>
              <a:t>Положительный</a:t>
            </a:r>
            <a:endParaRPr>
              <a:solidFill>
                <a:schemeClr val="dk1"/>
              </a:solidFill>
              <a:highlight>
                <a:srgbClr val="C9D8EF"/>
              </a:highlight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7117200" y="925925"/>
            <a:ext cx="15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9D8EF"/>
                </a:highlight>
              </a:rPr>
              <a:t>Отрицательный</a:t>
            </a:r>
            <a:endParaRPr>
              <a:highlight>
                <a:srgbClr val="C9D8EF"/>
              </a:highlight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7117200" y="304450"/>
            <a:ext cx="18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Тренд миграции: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/>
        </p:nvSpPr>
        <p:spPr>
          <a:xfrm>
            <a:off x="311700" y="652300"/>
            <a:ext cx="17751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Белгородская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Владимирская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Волгоградская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Воронежская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г. Москва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Иркутская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Красноярский край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Ленинградская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Московская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Нижегородская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Новосибирская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Приморский край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Республика Дагестан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Ростовская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Самарская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Ставропольский край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Тульская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Республика Чувашия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Ярославская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450750" y="278025"/>
            <a:ext cx="149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Крупные города с трендом вверх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2418775" y="652300"/>
            <a:ext cx="17751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Алтайский край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Брянская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Кировская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Краснодарский край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Омская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Оренбургская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Пензенская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Пермский край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Республика Башкортостан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Республика Татарстан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Саратовская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Свердловская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Тюменская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Республика Удмуртия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Ульяновская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Хабаровский край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Чеченская Республика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г. Санкт-Петербург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Кемеровская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Тверская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Челябинская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2460825" y="278025"/>
            <a:ext cx="149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Крупные города с трендом вниз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4408050" y="652300"/>
            <a:ext cx="28338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Архангельская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Ивановская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Кабардино-Балкарская Республика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Калининградская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Камчатский край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Курская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Липецкая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Магаданская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Псковская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Республика Адыгея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Республика Алтай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Республика Бурятия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Республика Калмыкия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Республика Марий Эл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Республика Мордовия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Республика Саха (Якутия)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Республика Тыва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Рязанская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Сахалинская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Смоленская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Томская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Чукотский автономный округ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Республика Крым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Ненецкий автономный округ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4470900" y="278025"/>
            <a:ext cx="149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Малые</a:t>
            </a: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 города с трендом вверх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7025525" y="652300"/>
            <a:ext cx="18939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Амурская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Астраханская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Вологодская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Карачаево-Черкесская Республика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Костромская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Курганская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Мурманская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Новгородская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Республика Ингушетия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Республика Коми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Северная Осетия-Алания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Республика Хакасия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Тамбовская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Забайкальский край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Калужская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Орловская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Республика Карелия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ХМАО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Ямало-Ненецкий автономный округ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Еврейская автономная область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7114850" y="271375"/>
            <a:ext cx="149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Малые города с трендом вниз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Примеры регионов (большие, вверх)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311700" y="1017725"/>
            <a:ext cx="52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Волгоградская область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(ETNA)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188" y="1479425"/>
            <a:ext cx="6681637" cy="335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Примеры регионов (большие, вверх)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7"/>
          <p:cNvSpPr txBox="1"/>
          <p:nvPr/>
        </p:nvSpPr>
        <p:spPr>
          <a:xfrm>
            <a:off x="311700" y="1017725"/>
            <a:ext cx="52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Красноярский край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(ETNA)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188" y="1479425"/>
            <a:ext cx="6681637" cy="335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Примеры регионов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 (большие, вниз)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2" name="Google Shape;2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688" y="1479425"/>
            <a:ext cx="6872624" cy="3455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 txBox="1"/>
          <p:nvPr/>
        </p:nvSpPr>
        <p:spPr>
          <a:xfrm>
            <a:off x="311700" y="1017725"/>
            <a:ext cx="52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Алтайский край (ETNA)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4825" y="1479425"/>
            <a:ext cx="6554350" cy="32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Примеры регионов (большие, вниз)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311700" y="1017725"/>
            <a:ext cx="52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Саратовская область (ETNA)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4825" y="1479425"/>
            <a:ext cx="6554350" cy="32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Примеры регионов (большие, вниз)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40"/>
          <p:cNvSpPr txBox="1"/>
          <p:nvPr/>
        </p:nvSpPr>
        <p:spPr>
          <a:xfrm>
            <a:off x="311700" y="1017725"/>
            <a:ext cx="52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Саратовская область (ETNA)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Примеры регионов (малые, вверх)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1"/>
          <p:cNvSpPr txBox="1"/>
          <p:nvPr/>
        </p:nvSpPr>
        <p:spPr>
          <a:xfrm>
            <a:off x="311700" y="1017725"/>
            <a:ext cx="52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Калининградская область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(ETNA)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4" name="Google Shape;2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188" y="1479425"/>
            <a:ext cx="6681637" cy="335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Разведывательный анализ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3738425"/>
            <a:ext cx="52083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Количество регионов: 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88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Среднее по миграции в за все время: 4 655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Сумма миграции в за все время: 34 015 897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450" y="1017725"/>
            <a:ext cx="4191075" cy="2591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>
                <a:alpha val="50000"/>
              </a:srgbClr>
            </a:outerShdw>
          </a:effectLst>
        </p:spPr>
      </p:pic>
      <p:sp>
        <p:nvSpPr>
          <p:cNvPr id="70" name="Google Shape;70;p15"/>
          <p:cNvSpPr txBox="1"/>
          <p:nvPr/>
        </p:nvSpPr>
        <p:spPr>
          <a:xfrm>
            <a:off x="6286450" y="3738425"/>
            <a:ext cx="2465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Квантили: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25%: 173821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50%: 275501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75%: 434306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Примеры регионов (малые, вверх)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42"/>
          <p:cNvSpPr txBox="1"/>
          <p:nvPr/>
        </p:nvSpPr>
        <p:spPr>
          <a:xfrm>
            <a:off x="311700" y="1017725"/>
            <a:ext cx="52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Республика Саха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(ETNA)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188" y="1479425"/>
            <a:ext cx="6681637" cy="335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Примеры регионов (малые, вниз)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3"/>
          <p:cNvSpPr txBox="1"/>
          <p:nvPr/>
        </p:nvSpPr>
        <p:spPr>
          <a:xfrm>
            <a:off x="311700" y="1017725"/>
            <a:ext cx="52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Астраханская область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(ETNA)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8" name="Google Shape;2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188" y="1479425"/>
            <a:ext cx="6681637" cy="335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Примеры регионов (малые, вниз)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4"/>
          <p:cNvSpPr txBox="1"/>
          <p:nvPr/>
        </p:nvSpPr>
        <p:spPr>
          <a:xfrm>
            <a:off x="311700" y="1017725"/>
            <a:ext cx="52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Костромская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область (ETNA)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5" name="Google Shape;3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188" y="1479425"/>
            <a:ext cx="6681637" cy="335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Разведывательный анализ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534" r="544" t="0"/>
          <a:stretch/>
        </p:blipFill>
        <p:spPr>
          <a:xfrm>
            <a:off x="1657450" y="1017725"/>
            <a:ext cx="5520850" cy="3117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>
                <a:alpha val="50000"/>
              </a:srgbClr>
            </a:outerShdw>
          </a:effectLst>
        </p:spPr>
      </p:pic>
      <p:sp>
        <p:nvSpPr>
          <p:cNvPr id="77" name="Google Shape;77;p16"/>
          <p:cNvSpPr txBox="1"/>
          <p:nvPr/>
        </p:nvSpPr>
        <p:spPr>
          <a:xfrm>
            <a:off x="311700" y="3750750"/>
            <a:ext cx="18087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 = 13.18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9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df = 1208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p-value &lt; 2.2e-16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 = 0.3547854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7245725" y="3750750"/>
            <a:ext cx="18087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 =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15.238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df = 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1174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p-value &lt; 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2.2e-16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 = 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0.4063504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Обработка данных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17725"/>
            <a:ext cx="8356200" cy="30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Входные данные: с апреля 2014 года до августа 2022 года с опозданием на месяц по 87 регионам и по Российской Федерации.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Обработка: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Char char="-"/>
            </a:pPr>
            <a:r>
              <a:rPr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удалили повторяющиеся столбцы и регионы с недостающими данными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Char char="-"/>
            </a:pPr>
            <a:r>
              <a:rPr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заполнили недостающие данные по месяцам (</a:t>
            </a:r>
            <a:r>
              <a:rPr lang="en" sz="1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пропущенные значения заполнили средними в данных кварталах)</a:t>
            </a:r>
            <a:endParaRPr sz="18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Результат: данные с </a:t>
            </a:r>
            <a:r>
              <a:rPr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2014 года</a:t>
            </a:r>
            <a:r>
              <a:rPr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до 2022 года по 78 регионам.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Предварительный анализ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18" title="Сумма миграции в регионах по месяцам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800" y="1129975"/>
            <a:ext cx="5924376" cy="3663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Гипотеза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017723"/>
            <a:ext cx="75249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В крупные регионы с каждым годом мигрируют все больше человек, а в маленькие — наоборот.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219538" y="2571750"/>
            <a:ext cx="2398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Регионы с бо́льшим населением более развитые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3239313" y="2571750"/>
            <a:ext cx="276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Больше рабочих мест и качественнее образование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6583238" y="2710200"/>
            <a:ext cx="23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В крупные регионы мигрирует больше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9"/>
          <p:cNvSpPr/>
          <p:nvPr/>
        </p:nvSpPr>
        <p:spPr>
          <a:xfrm rot="-8100000">
            <a:off x="2734730" y="2988213"/>
            <a:ext cx="182858" cy="182858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9"/>
          <p:cNvSpPr/>
          <p:nvPr/>
        </p:nvSpPr>
        <p:spPr>
          <a:xfrm rot="-8100000">
            <a:off x="6075180" y="2988213"/>
            <a:ext cx="182858" cy="182858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Мотивация исследования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311694" y="1316200"/>
            <a:ext cx="7498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Существует стереотип о том, что в больши́е регионы с каждым годом мигрирует все больше людей, и нам стало интересно: действительно ли это так.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ontserrat"/>
                <a:ea typeface="Montserrat"/>
                <a:cs typeface="Montserrat"/>
                <a:sym typeface="Montserrat"/>
              </a:rPr>
              <a:t>Переменные</a:t>
            </a:r>
            <a:endParaRPr b="1"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98850"/>
            <a:ext cx="85206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Крупные (малые) регионы — регионы с населением выше (ниже) медианного значения.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