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57" autoAdjust="0"/>
  </p:normalViewPr>
  <p:slideViewPr>
    <p:cSldViewPr snapToGrid="0">
      <p:cViewPr varScale="1">
        <p:scale>
          <a:sx n="97" d="100"/>
          <a:sy n="97" d="100"/>
        </p:scale>
        <p:origin x="78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AB3E4-4BBF-453A-BB4D-2D74E0F47D5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70C02-D4CA-4261-A422-DDBB7D87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Node</a:t>
            </a:r>
            <a:r>
              <a:rPr lang="es-ES" dirty="0"/>
              <a:t> –p “</a:t>
            </a:r>
            <a:r>
              <a:rPr lang="es-ES" dirty="0" err="1"/>
              <a:t>os.cpus</a:t>
            </a:r>
            <a:r>
              <a:rPr lang="es-ES" dirty="0"/>
              <a:t>().</a:t>
            </a:r>
            <a:r>
              <a:rPr lang="es-ES" dirty="0" err="1"/>
              <a:t>length</a:t>
            </a:r>
            <a:r>
              <a:rPr lang="es-ES" dirty="0"/>
              <a:t>”</a:t>
            </a:r>
          </a:p>
          <a:p>
            <a:endParaRPr lang="es-ES" dirty="0"/>
          </a:p>
          <a:p>
            <a:r>
              <a:rPr lang="en-US" dirty="0"/>
              <a:t> node  --v8-options | less</a:t>
            </a:r>
          </a:p>
          <a:p>
            <a:endParaRPr lang="en-US" dirty="0"/>
          </a:p>
          <a:p>
            <a:r>
              <a:rPr lang="en-US" dirty="0"/>
              <a:t> node  --v8-options | grep "in progress“</a:t>
            </a:r>
          </a:p>
          <a:p>
            <a:endParaRPr lang="en-US" dirty="0"/>
          </a:p>
          <a:p>
            <a:r>
              <a:rPr lang="en-US" dirty="0"/>
              <a:t>Variables de </a:t>
            </a:r>
            <a:r>
              <a:rPr lang="en-US" dirty="0" err="1"/>
              <a:t>entorno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 NODE_DEBUG=http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Probar</a:t>
            </a:r>
            <a:r>
              <a:rPr lang="en-US" dirty="0"/>
              <a:t> el web server y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Process object</a:t>
            </a:r>
          </a:p>
          <a:p>
            <a:endParaRPr lang="en-US" dirty="0"/>
          </a:p>
          <a:p>
            <a:r>
              <a:rPr lang="en-US" dirty="0"/>
              <a:t>Variables de </a:t>
            </a:r>
            <a:r>
              <a:rPr lang="en-US" dirty="0" err="1"/>
              <a:t>entorno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Stdin</a:t>
            </a:r>
          </a:p>
          <a:p>
            <a:r>
              <a:rPr lang="en-US" dirty="0" err="1"/>
              <a:t>Stderror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process.stdout.write</a:t>
            </a:r>
            <a:r>
              <a:rPr lang="en-US" dirty="0"/>
              <a:t>(“Hello World")</a:t>
            </a:r>
          </a:p>
          <a:p>
            <a:endParaRPr lang="en-US" dirty="0"/>
          </a:p>
          <a:p>
            <a:r>
              <a:rPr lang="en-US" dirty="0" err="1"/>
              <a:t>Process.exit</a:t>
            </a:r>
            <a:r>
              <a:rPr lang="en-US" dirty="0"/>
              <a:t>(()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70C02-D4CA-4261-A422-DDBB7D87A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70C02-D4CA-4261-A422-DDBB7D87A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9351-0168-479D-A529-73BDBDEF7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34B6E-6F83-486E-BC38-2E873247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9096-311A-47F0-A0A3-2DFDEF90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B934-1284-4E14-862F-CFF9227E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14D3B-95C8-4E62-9D8A-A8D2932C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D0C7-7E78-4C94-8475-A8E871BF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A7BD5-F9BF-46D7-8695-FC6DBDCD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C529-CAF8-4D7E-9B46-8321367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481C-9598-458A-9D63-CC3A3F8E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A2E9-8B60-402D-BE3D-A8D132AA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2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E8EA-7BEE-4042-9AB6-A616B46ED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5E85A-8696-4A4B-AE16-99D85AA2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8CB81-1D32-4594-87E1-AD2758E1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A60B-0E6B-40FA-B10B-C24ACD45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86EF-F8A8-4160-887C-67BDCF4B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1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ED5C-AC2A-4B3C-B8FB-98B7B42C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2017-53C3-4563-9E26-410E7588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133AC-284A-47A1-92FE-38388987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7531-CFEC-4624-9C2D-D5D92EBF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A539-B015-4592-AC57-CF525E4F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3686-9401-4649-8D05-4C9FB19D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554DB-AD42-4E67-8DFD-A5AC3408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8BF3-40FC-4193-923D-771CB5E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4E29-D3D9-4F39-A5D2-40A1EA5A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5F2D-32E8-418F-897A-E61829A2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FB0B-8636-4260-9B92-55E8DF2C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B638-A647-4F5D-AD7A-8DB628E51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A5E4B-550C-494F-9BFA-442AD455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71C80-49A4-4515-A548-930C1B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36C84-7DE1-4FF1-84A3-2C0BFCF8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65AE-7EAA-466A-BB94-18D164F3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88BF-983A-472E-B262-E0C50E3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B79D5-21D3-4062-85B5-4F8FFE700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49D6B-1002-4A99-AD88-B8562F28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4DED6-90EC-4C91-AFED-0915D42C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BDF43-285F-4545-A2E7-7C95DE7C2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36DC2-268C-4AC4-8701-EAA3AB09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D2BA3-491B-458E-9A36-05496FDE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DE724-6439-4233-9AF5-C002B788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C4F-8A8A-4698-9F68-EE409810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64990-178D-4C00-A477-C68733B9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D06B0-D650-4EC2-B94E-2493E61A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55E4-56FA-41C0-8E92-FE1C3437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91AAB-B396-4315-BFFC-0EF28F5A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595A5-203A-4680-A5FF-935937F5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DBC0-1360-42C6-AA0E-35D6B42B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2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3D28-4239-4B6C-AE03-79B1732A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D9FF-D94C-414B-8435-DBC0A8FD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861A6-6D7F-42B9-A8FB-1B461A0B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D980F-7E80-4720-A412-38FD661B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3C3B-4D65-427D-AAB9-FFCD5E8A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A071F-F1D2-44E9-BB25-440C791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F8B8-12EF-434C-A87A-E55CB0BF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0C4A7-86C2-4B4C-BD7B-7600F41BF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02FCA-BF6D-47D7-8C92-E479719D3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DCC1-7E3F-4271-AA78-785FBCB4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600B-65B3-40F8-8794-062A8582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C5F44-B743-412F-8054-64FB30A8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32A8B-16E1-4FE8-B221-F0E0829A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D8646-E4C9-4F19-AF51-49EA383C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7CD5-7922-4AFF-9C65-D998F54E3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AF0A-72EB-4128-B40F-E1F17D4D67D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B87E-1B5C-4C5C-9F47-D4BCA6916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267D-E22D-49E4-89A1-52D28471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4F4A-05B9-4138-998C-26078099A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36F19-4A14-4566-A20C-F09134AAE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C16CD8-E3ED-40F2-AC70-FC873FD3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TypeScript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4FE8C-C2D7-435C-8CF7-FF8AEB4E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D27-C40D-42D5-A6A5-B0C882F3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</a:t>
            </a:r>
            <a:r>
              <a:rPr lang="es-ES" dirty="0" err="1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A879-A330-49E9-A354-010587A48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Variables</a:t>
            </a:r>
          </a:p>
          <a:p>
            <a:r>
              <a:rPr lang="es-ES" dirty="0"/>
              <a:t>Arrow Function</a:t>
            </a:r>
          </a:p>
          <a:p>
            <a:r>
              <a:rPr lang="es-ES" dirty="0"/>
              <a:t>Spread </a:t>
            </a:r>
            <a:r>
              <a:rPr lang="es-ES" dirty="0" err="1"/>
              <a:t>Operator</a:t>
            </a:r>
            <a:endParaRPr lang="es-ES" dirty="0"/>
          </a:p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6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81FABD-AE7E-470E-9A02-44330BAC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59BFC-8E27-4721-8165-8EB2CA78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6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82F8-A5CF-424B-89A7-033FFE60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0034"/>
            <a:ext cx="10515600" cy="2852737"/>
          </a:xfrm>
        </p:spPr>
        <p:txBody>
          <a:bodyPr/>
          <a:lstStyle/>
          <a:p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BDB1-8C6D-45FB-B05E-A0FD43B9F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99759"/>
            <a:ext cx="10515600" cy="1500187"/>
          </a:xfrm>
        </p:spPr>
        <p:txBody>
          <a:bodyPr/>
          <a:lstStyle/>
          <a:p>
            <a:r>
              <a:rPr lang="es-ES" dirty="0"/>
              <a:t>La entidad que maneja eventos externos y los convierte en invocaciones de devolución de llamada.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5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82F8-A5CF-424B-89A7-033FFE60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0034"/>
            <a:ext cx="10515600" cy="2852737"/>
          </a:xfrm>
        </p:spPr>
        <p:txBody>
          <a:bodyPr/>
          <a:lstStyle/>
          <a:p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BDB1-8C6D-45FB-B05E-A0FD43B9F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99759"/>
            <a:ext cx="10515600" cy="1500187"/>
          </a:xfrm>
        </p:spPr>
        <p:txBody>
          <a:bodyPr/>
          <a:lstStyle/>
          <a:p>
            <a:r>
              <a:rPr lang="es-ES" dirty="0"/>
              <a:t>Un bucle que selecciona eventos de la cola de eventos y empuja sus devoluciones de llamada a la pila de llamadas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7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900EE-3DB5-4387-AA73-A374F78254CE}"/>
              </a:ext>
            </a:extLst>
          </p:cNvPr>
          <p:cNvSpPr/>
          <p:nvPr/>
        </p:nvSpPr>
        <p:spPr>
          <a:xfrm>
            <a:off x="1074056" y="1582057"/>
            <a:ext cx="2496457" cy="313508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F064D-DD4C-41A1-BF52-839B8F75A9D3}"/>
              </a:ext>
            </a:extLst>
          </p:cNvPr>
          <p:cNvSpPr/>
          <p:nvPr/>
        </p:nvSpPr>
        <p:spPr>
          <a:xfrm>
            <a:off x="3839028" y="4978400"/>
            <a:ext cx="6785429" cy="138611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390DEE-AFDA-4BC6-B890-68E9045A9FC6}"/>
              </a:ext>
            </a:extLst>
          </p:cNvPr>
          <p:cNvGrpSpPr/>
          <p:nvPr/>
        </p:nvGrpSpPr>
        <p:grpSpPr>
          <a:xfrm>
            <a:off x="4825999" y="2061029"/>
            <a:ext cx="2634344" cy="1727200"/>
            <a:chOff x="4825999" y="2061029"/>
            <a:chExt cx="2634344" cy="17272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D059F4-E041-46E6-9427-14FC3BC5786B}"/>
                </a:ext>
              </a:extLst>
            </p:cNvPr>
            <p:cNvGrpSpPr/>
            <p:nvPr/>
          </p:nvGrpSpPr>
          <p:grpSpPr>
            <a:xfrm>
              <a:off x="4825999" y="2061029"/>
              <a:ext cx="2634344" cy="1727200"/>
              <a:chOff x="4825999" y="2061029"/>
              <a:chExt cx="1763487" cy="1727200"/>
            </a:xfrm>
          </p:grpSpPr>
          <p:sp>
            <p:nvSpPr>
              <p:cNvPr id="6" name="Arrow: Curved Up 5">
                <a:extLst>
                  <a:ext uri="{FF2B5EF4-FFF2-40B4-BE49-F238E27FC236}">
                    <a16:creationId xmlns:a16="http://schemas.microsoft.com/office/drawing/2014/main" id="{018129AE-C0C6-4C92-9658-8FA769B43AC0}"/>
                  </a:ext>
                </a:extLst>
              </p:cNvPr>
              <p:cNvSpPr/>
              <p:nvPr/>
            </p:nvSpPr>
            <p:spPr>
              <a:xfrm>
                <a:off x="4934857" y="3033486"/>
                <a:ext cx="1654629" cy="754743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Arrow: Curved Up 6">
                <a:extLst>
                  <a:ext uri="{FF2B5EF4-FFF2-40B4-BE49-F238E27FC236}">
                    <a16:creationId xmlns:a16="http://schemas.microsoft.com/office/drawing/2014/main" id="{AF626845-B310-4A90-BE06-9020C5433BB4}"/>
                  </a:ext>
                </a:extLst>
              </p:cNvPr>
              <p:cNvSpPr/>
              <p:nvPr/>
            </p:nvSpPr>
            <p:spPr>
              <a:xfrm rot="10800000">
                <a:off x="4825999" y="2061029"/>
                <a:ext cx="1654629" cy="754743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2DB13D-8F16-4393-AC69-A1E630E61B1B}"/>
                </a:ext>
              </a:extLst>
            </p:cNvPr>
            <p:cNvSpPr txBox="1"/>
            <p:nvPr/>
          </p:nvSpPr>
          <p:spPr>
            <a:xfrm>
              <a:off x="5285906" y="2577245"/>
              <a:ext cx="162018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500" dirty="0" err="1"/>
                <a:t>Event</a:t>
              </a:r>
              <a:r>
                <a:rPr lang="es-ES" sz="2500" dirty="0"/>
                <a:t> </a:t>
              </a:r>
              <a:r>
                <a:rPr lang="es-ES" sz="2500" dirty="0" err="1"/>
                <a:t>Loop</a:t>
              </a:r>
              <a:endParaRPr lang="en-US" sz="25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C00958-6028-4930-8FB0-98694EE15676}"/>
              </a:ext>
            </a:extLst>
          </p:cNvPr>
          <p:cNvSpPr txBox="1"/>
          <p:nvPr/>
        </p:nvSpPr>
        <p:spPr>
          <a:xfrm>
            <a:off x="1617155" y="905094"/>
            <a:ext cx="14102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dirty="0" err="1"/>
              <a:t>Stack</a:t>
            </a:r>
            <a:r>
              <a:rPr lang="es-ES" sz="2500" dirty="0"/>
              <a:t>(V8)</a:t>
            </a:r>
            <a:endParaRPr lang="en-US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6000-22FA-42DD-9E57-AFAC9007B8F4}"/>
              </a:ext>
            </a:extLst>
          </p:cNvPr>
          <p:cNvSpPr txBox="1"/>
          <p:nvPr/>
        </p:nvSpPr>
        <p:spPr>
          <a:xfrm>
            <a:off x="6702590" y="5432930"/>
            <a:ext cx="10583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dirty="0" err="1"/>
              <a:t>Queue</a:t>
            </a:r>
            <a:endParaRPr 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5ECE2-04D7-4EA6-9354-460ED9757C6F}"/>
              </a:ext>
            </a:extLst>
          </p:cNvPr>
          <p:cNvSpPr txBox="1"/>
          <p:nvPr/>
        </p:nvSpPr>
        <p:spPr>
          <a:xfrm>
            <a:off x="8965423" y="1143621"/>
            <a:ext cx="21079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/>
              <a:t>Node</a:t>
            </a:r>
            <a:r>
              <a:rPr lang="es-ES" sz="2800" b="1" dirty="0"/>
              <a:t> API</a:t>
            </a:r>
          </a:p>
          <a:p>
            <a:endParaRPr lang="es-ES" sz="2800" dirty="0"/>
          </a:p>
          <a:p>
            <a:r>
              <a:rPr lang="es-ES" sz="2800" dirty="0" err="1"/>
              <a:t>setTimeOut</a:t>
            </a:r>
            <a:r>
              <a:rPr lang="es-ES" sz="2800" dirty="0"/>
              <a:t>()</a:t>
            </a:r>
          </a:p>
          <a:p>
            <a:r>
              <a:rPr lang="es-ES" sz="2800" dirty="0" err="1"/>
              <a:t>fs.readFile</a:t>
            </a:r>
            <a:r>
              <a:rPr lang="es-ES" sz="2800" dirty="0"/>
              <a:t>()</a:t>
            </a:r>
          </a:p>
          <a:p>
            <a:r>
              <a:rPr lang="en-US" sz="2800" dirty="0" err="1"/>
              <a:t>e.mitter.on</a:t>
            </a:r>
            <a:r>
              <a:rPr lang="en-US" sz="2800" dirty="0"/>
              <a:t>()</a:t>
            </a:r>
          </a:p>
          <a:p>
            <a:r>
              <a:rPr lang="en-US" sz="28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3113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D4C6C4-757E-41B8-89FC-8A374D4002E2}"/>
              </a:ext>
            </a:extLst>
          </p:cNvPr>
          <p:cNvSpPr/>
          <p:nvPr/>
        </p:nvSpPr>
        <p:spPr>
          <a:xfrm>
            <a:off x="0" y="0"/>
            <a:ext cx="6371771" cy="6858000"/>
          </a:xfrm>
          <a:prstGeom prst="rect">
            <a:avLst/>
          </a:prstGeom>
          <a:solidFill>
            <a:srgbClr val="011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B851E-F426-4654-9360-2117A6EAFBAF}"/>
              </a:ext>
            </a:extLst>
          </p:cNvPr>
          <p:cNvSpPr/>
          <p:nvPr/>
        </p:nvSpPr>
        <p:spPr>
          <a:xfrm>
            <a:off x="7885651" y="1378857"/>
            <a:ext cx="3145205" cy="445588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D0E3-6675-4088-AA9A-D63BEF7731A9}"/>
              </a:ext>
            </a:extLst>
          </p:cNvPr>
          <p:cNvSpPr txBox="1"/>
          <p:nvPr/>
        </p:nvSpPr>
        <p:spPr>
          <a:xfrm>
            <a:off x="8753124" y="701894"/>
            <a:ext cx="14102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dirty="0" err="1"/>
              <a:t>Stack</a:t>
            </a:r>
            <a:r>
              <a:rPr lang="es-ES" sz="2500" dirty="0"/>
              <a:t>(V8)</a:t>
            </a:r>
            <a:endParaRPr lang="en-US" sz="2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01664-23F7-484A-BF4A-01DD38E06754}"/>
              </a:ext>
            </a:extLst>
          </p:cNvPr>
          <p:cNvSpPr/>
          <p:nvPr/>
        </p:nvSpPr>
        <p:spPr>
          <a:xfrm>
            <a:off x="130628" y="940421"/>
            <a:ext cx="6241143" cy="3348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82AAFF"/>
                </a:solidFill>
                <a:latin typeface="Consolas" panose="020B0609020204030204" pitchFamily="49" charset="0"/>
              </a:rPr>
              <a:t>function1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82AAFF"/>
                </a:solidFill>
                <a:latin typeface="Consolas" panose="020B0609020204030204" pitchFamily="49" charset="0"/>
              </a:rPr>
              <a:t>function2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300000"/>
              </a:lnSpc>
            </a:pP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82AAFF"/>
                </a:solidFill>
                <a:latin typeface="Consolas" panose="020B0609020204030204" pitchFamily="49" charset="0"/>
              </a:rPr>
              <a:t>function2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82AAFF"/>
                </a:solidFill>
                <a:latin typeface="Consolas" panose="020B0609020204030204" pitchFamily="49" charset="0"/>
              </a:rPr>
              <a:t>function3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300000"/>
              </a:lnSpc>
            </a:pP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82AAFF"/>
                </a:solidFill>
                <a:latin typeface="Consolas" panose="020B0609020204030204" pitchFamily="49" charset="0"/>
              </a:rPr>
              <a:t>function3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82AAFF"/>
                </a:solidFill>
                <a:latin typeface="Consolas" panose="020B0609020204030204" pitchFamily="49" charset="0"/>
              </a:rPr>
              <a:t>function4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();</a:t>
            </a:r>
            <a:endParaRPr lang="en-US" sz="25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53018A-2E92-45A6-AA81-58F4C470DF26}"/>
              </a:ext>
            </a:extLst>
          </p:cNvPr>
          <p:cNvSpPr/>
          <p:nvPr/>
        </p:nvSpPr>
        <p:spPr>
          <a:xfrm>
            <a:off x="8053431" y="5100506"/>
            <a:ext cx="2818701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Function1()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A532-F61C-44EE-B6C8-EA1C40A62313}"/>
              </a:ext>
            </a:extLst>
          </p:cNvPr>
          <p:cNvSpPr/>
          <p:nvPr/>
        </p:nvSpPr>
        <p:spPr>
          <a:xfrm>
            <a:off x="8053431" y="4411210"/>
            <a:ext cx="2818701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Function2()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65D42-E0BD-471E-AA48-00DCFF6273D2}"/>
              </a:ext>
            </a:extLst>
          </p:cNvPr>
          <p:cNvSpPr/>
          <p:nvPr/>
        </p:nvSpPr>
        <p:spPr>
          <a:xfrm>
            <a:off x="8053431" y="3674405"/>
            <a:ext cx="2818701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Function3()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FA42E-4A40-499E-A81B-36422A2E47E1}"/>
              </a:ext>
            </a:extLst>
          </p:cNvPr>
          <p:cNvSpPr/>
          <p:nvPr/>
        </p:nvSpPr>
        <p:spPr>
          <a:xfrm>
            <a:off x="8053431" y="2937600"/>
            <a:ext cx="2818701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Function4()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89004-E76E-4D27-ABE9-50243EF1E4A5}"/>
              </a:ext>
            </a:extLst>
          </p:cNvPr>
          <p:cNvSpPr/>
          <p:nvPr/>
        </p:nvSpPr>
        <p:spPr>
          <a:xfrm>
            <a:off x="8053431" y="2248304"/>
            <a:ext cx="2818701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Function4()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D4C6C4-757E-41B8-89FC-8A374D4002E2}"/>
              </a:ext>
            </a:extLst>
          </p:cNvPr>
          <p:cNvSpPr/>
          <p:nvPr/>
        </p:nvSpPr>
        <p:spPr>
          <a:xfrm>
            <a:off x="0" y="0"/>
            <a:ext cx="6371771" cy="6858000"/>
          </a:xfrm>
          <a:prstGeom prst="rect">
            <a:avLst/>
          </a:prstGeom>
          <a:solidFill>
            <a:srgbClr val="011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B851E-F426-4654-9360-2117A6EAFBAF}"/>
              </a:ext>
            </a:extLst>
          </p:cNvPr>
          <p:cNvSpPr/>
          <p:nvPr/>
        </p:nvSpPr>
        <p:spPr>
          <a:xfrm>
            <a:off x="7315201" y="1378857"/>
            <a:ext cx="3715656" cy="504711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D0E3-6675-4088-AA9A-D63BEF7731A9}"/>
              </a:ext>
            </a:extLst>
          </p:cNvPr>
          <p:cNvSpPr txBox="1"/>
          <p:nvPr/>
        </p:nvSpPr>
        <p:spPr>
          <a:xfrm>
            <a:off x="8753124" y="701894"/>
            <a:ext cx="14102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dirty="0" err="1"/>
              <a:t>Stack</a:t>
            </a:r>
            <a:r>
              <a:rPr lang="es-ES" sz="2500" dirty="0"/>
              <a:t>(V8)</a:t>
            </a: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53018A-2E92-45A6-AA81-58F4C470DF26}"/>
              </a:ext>
            </a:extLst>
          </p:cNvPr>
          <p:cNvSpPr/>
          <p:nvPr/>
        </p:nvSpPr>
        <p:spPr>
          <a:xfrm>
            <a:off x="7486842" y="5744306"/>
            <a:ext cx="3372374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anonymous</a:t>
            </a:r>
            <a:r>
              <a:rPr lang="es-ES" sz="2800" dirty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A532-F61C-44EE-B6C8-EA1C40A62313}"/>
              </a:ext>
            </a:extLst>
          </p:cNvPr>
          <p:cNvSpPr/>
          <p:nvPr/>
        </p:nvSpPr>
        <p:spPr>
          <a:xfrm>
            <a:off x="7486842" y="5055010"/>
            <a:ext cx="3372374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printDouble</a:t>
            </a:r>
            <a:r>
              <a:rPr lang="es-ES" sz="2800" dirty="0">
                <a:solidFill>
                  <a:schemeClr val="tx1"/>
                </a:solidFill>
              </a:rPr>
              <a:t>(9)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65D42-E0BD-471E-AA48-00DCFF6273D2}"/>
              </a:ext>
            </a:extLst>
          </p:cNvPr>
          <p:cNvSpPr/>
          <p:nvPr/>
        </p:nvSpPr>
        <p:spPr>
          <a:xfrm>
            <a:off x="7486842" y="4318205"/>
            <a:ext cx="3372374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double</a:t>
            </a:r>
            <a:r>
              <a:rPr lang="es-ES" sz="2800" dirty="0">
                <a:solidFill>
                  <a:schemeClr val="tx1"/>
                </a:solidFill>
              </a:rPr>
              <a:t>(9)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FA42E-4A40-499E-A81B-36422A2E47E1}"/>
              </a:ext>
            </a:extLst>
          </p:cNvPr>
          <p:cNvSpPr/>
          <p:nvPr/>
        </p:nvSpPr>
        <p:spPr>
          <a:xfrm>
            <a:off x="7486842" y="3581400"/>
            <a:ext cx="3372374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add</a:t>
            </a:r>
            <a:r>
              <a:rPr lang="es-ES" sz="2800" dirty="0">
                <a:solidFill>
                  <a:schemeClr val="tx1"/>
                </a:solidFill>
              </a:rPr>
              <a:t>(9,9)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30CC46-F7CE-44E3-814E-43E5DD737435}"/>
              </a:ext>
            </a:extLst>
          </p:cNvPr>
          <p:cNvSpPr/>
          <p:nvPr/>
        </p:nvSpPr>
        <p:spPr>
          <a:xfrm>
            <a:off x="355133" y="172269"/>
            <a:ext cx="6096000" cy="63784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82AAFF"/>
                </a:solidFill>
                <a:latin typeface="Consolas" panose="020B0609020204030204" pitchFamily="49" charset="0"/>
              </a:rPr>
              <a:t>add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(</a:t>
            </a:r>
            <a:r>
              <a:rPr lang="en-US" sz="2500" i="1" dirty="0">
                <a:solidFill>
                  <a:srgbClr val="D7DBE0"/>
                </a:solidFill>
                <a:latin typeface="Consolas" panose="020B0609020204030204" pitchFamily="49" charset="0"/>
              </a:rPr>
              <a:t>a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,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D7DBE0"/>
                </a:solidFill>
                <a:latin typeface="Consolas" panose="020B0609020204030204" pitchFamily="49" charset="0"/>
              </a:rPr>
              <a:t>b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)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D7DBE0"/>
                </a:solidFill>
                <a:latin typeface="Consolas" panose="020B0609020204030204" pitchFamily="49" charset="0"/>
              </a:rPr>
              <a:t>a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D7DBE0"/>
                </a:solidFill>
                <a:latin typeface="Consolas" panose="020B0609020204030204" pitchFamily="49" charset="0"/>
              </a:rPr>
              <a:t>b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82AAFF"/>
                </a:solidFill>
                <a:latin typeface="Consolas" panose="020B0609020204030204" pitchFamily="49" charset="0"/>
              </a:rPr>
              <a:t>double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(</a:t>
            </a:r>
            <a:r>
              <a:rPr lang="en-US" sz="2500" i="1" dirty="0">
                <a:solidFill>
                  <a:srgbClr val="D7DBE0"/>
                </a:solidFill>
                <a:latin typeface="Consolas" panose="020B0609020204030204" pitchFamily="49" charset="0"/>
              </a:rPr>
              <a:t>a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)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82AAFF"/>
                </a:solidFill>
                <a:latin typeface="Consolas" panose="020B0609020204030204" pitchFamily="49" charset="0"/>
              </a:rPr>
              <a:t>add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D7DBE0"/>
                </a:solidFill>
                <a:latin typeface="Consolas" panose="020B0609020204030204" pitchFamily="49" charset="0"/>
              </a:rPr>
              <a:t>a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,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D7DBE0"/>
                </a:solidFill>
                <a:latin typeface="Consolas" panose="020B0609020204030204" pitchFamily="49" charset="0"/>
              </a:rPr>
              <a:t>b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 err="1">
                <a:solidFill>
                  <a:srgbClr val="82AAFF"/>
                </a:solidFill>
                <a:latin typeface="Consolas" panose="020B0609020204030204" pitchFamily="49" charset="0"/>
              </a:rPr>
              <a:t>printDouble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(</a:t>
            </a:r>
            <a:r>
              <a:rPr lang="en-US" sz="2500" i="1" dirty="0">
                <a:solidFill>
                  <a:srgbClr val="D7DBE0"/>
                </a:solidFill>
                <a:latin typeface="Consolas" panose="020B0609020204030204" pitchFamily="49" charset="0"/>
              </a:rPr>
              <a:t>a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)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{</a:t>
            </a:r>
            <a:endParaRPr lang="en-US" sz="25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82AAFF"/>
                </a:solidFill>
                <a:latin typeface="Consolas" panose="020B0609020204030204" pitchFamily="49" charset="0"/>
              </a:rPr>
              <a:t>output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>
                <a:solidFill>
                  <a:srgbClr val="82AAFF"/>
                </a:solidFill>
                <a:latin typeface="Consolas" panose="020B0609020204030204" pitchFamily="49" charset="0"/>
              </a:rPr>
              <a:t>double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D7DBE0"/>
                </a:solidFill>
                <a:latin typeface="Consolas" panose="020B0609020204030204" pitchFamily="49" charset="0"/>
              </a:rPr>
              <a:t>a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;</a:t>
            </a:r>
            <a:endParaRPr lang="en-US" sz="25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 </a:t>
            </a:r>
            <a:r>
              <a:rPr lang="en-US" sz="2500" i="1" dirty="0">
                <a:solidFill>
                  <a:srgbClr val="ADDB67"/>
                </a:solidFill>
                <a:latin typeface="Consolas" panose="020B0609020204030204" pitchFamily="49" charset="0"/>
              </a:rPr>
              <a:t>console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sz="2500" i="1" dirty="0">
                <a:solidFill>
                  <a:srgbClr val="ADDB67"/>
                </a:solidFill>
                <a:latin typeface="Consolas" panose="020B0609020204030204" pitchFamily="49" charset="0"/>
              </a:rPr>
              <a:t>log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D7DBE0"/>
                </a:solidFill>
                <a:latin typeface="Consolas" panose="020B0609020204030204" pitchFamily="49" charset="0"/>
              </a:rPr>
              <a:t>output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;</a:t>
            </a:r>
            <a:endParaRPr lang="en-US" sz="25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}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sz="2500" i="1" dirty="0" err="1">
                <a:solidFill>
                  <a:srgbClr val="82AAFF"/>
                </a:solidFill>
                <a:latin typeface="Consolas" panose="020B0609020204030204" pitchFamily="49" charset="0"/>
              </a:rPr>
              <a:t>printDouble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78C6C"/>
                </a:solidFill>
                <a:latin typeface="Consolas" panose="020B0609020204030204" pitchFamily="49" charset="0"/>
              </a:rPr>
              <a:t>9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  <a:endParaRPr lang="en-US" sz="25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6E2D1B-600F-465B-A825-7776AED09411}"/>
              </a:ext>
            </a:extLst>
          </p:cNvPr>
          <p:cNvSpPr/>
          <p:nvPr/>
        </p:nvSpPr>
        <p:spPr>
          <a:xfrm>
            <a:off x="7486842" y="4321030"/>
            <a:ext cx="3372374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Console.log(18)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C408E-4B23-4FBA-BFD1-89CDE7E6D4DA}"/>
              </a:ext>
            </a:extLst>
          </p:cNvPr>
          <p:cNvSpPr/>
          <p:nvPr/>
        </p:nvSpPr>
        <p:spPr>
          <a:xfrm>
            <a:off x="226142" y="6012754"/>
            <a:ext cx="2969342" cy="537928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C4896-4A9A-47E1-B5EE-38FBDD64E5AC}"/>
              </a:ext>
            </a:extLst>
          </p:cNvPr>
          <p:cNvSpPr/>
          <p:nvPr/>
        </p:nvSpPr>
        <p:spPr>
          <a:xfrm>
            <a:off x="3195484" y="3633448"/>
            <a:ext cx="2182761" cy="537928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82EA43-7A24-445F-97D6-8E815A7F90B7}"/>
              </a:ext>
            </a:extLst>
          </p:cNvPr>
          <p:cNvSpPr/>
          <p:nvPr/>
        </p:nvSpPr>
        <p:spPr>
          <a:xfrm>
            <a:off x="4189011" y="1976712"/>
            <a:ext cx="1906990" cy="537928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6D908-5D77-4698-B55B-05184C20EFB2}"/>
              </a:ext>
            </a:extLst>
          </p:cNvPr>
          <p:cNvSpPr/>
          <p:nvPr/>
        </p:nvSpPr>
        <p:spPr>
          <a:xfrm>
            <a:off x="605153" y="4285173"/>
            <a:ext cx="3770202" cy="537928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D4C6C4-757E-41B8-89FC-8A374D4002E2}"/>
              </a:ext>
            </a:extLst>
          </p:cNvPr>
          <p:cNvSpPr/>
          <p:nvPr/>
        </p:nvSpPr>
        <p:spPr>
          <a:xfrm>
            <a:off x="0" y="0"/>
            <a:ext cx="6371771" cy="6858000"/>
          </a:xfrm>
          <a:prstGeom prst="rect">
            <a:avLst/>
          </a:prstGeom>
          <a:solidFill>
            <a:srgbClr val="011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B851E-F426-4654-9360-2117A6EAFBAF}"/>
              </a:ext>
            </a:extLst>
          </p:cNvPr>
          <p:cNvSpPr/>
          <p:nvPr/>
        </p:nvSpPr>
        <p:spPr>
          <a:xfrm>
            <a:off x="7315201" y="1378857"/>
            <a:ext cx="3715656" cy="504711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D0E3-6675-4088-AA9A-D63BEF7731A9}"/>
              </a:ext>
            </a:extLst>
          </p:cNvPr>
          <p:cNvSpPr txBox="1"/>
          <p:nvPr/>
        </p:nvSpPr>
        <p:spPr>
          <a:xfrm>
            <a:off x="8753124" y="701894"/>
            <a:ext cx="14102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dirty="0" err="1"/>
              <a:t>Stack</a:t>
            </a:r>
            <a:r>
              <a:rPr lang="es-ES" sz="2500" dirty="0"/>
              <a:t>(V8)</a:t>
            </a: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53018A-2E92-45A6-AA81-58F4C470DF26}"/>
              </a:ext>
            </a:extLst>
          </p:cNvPr>
          <p:cNvSpPr/>
          <p:nvPr/>
        </p:nvSpPr>
        <p:spPr>
          <a:xfrm>
            <a:off x="7486842" y="5744306"/>
            <a:ext cx="3372374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anonymous</a:t>
            </a:r>
            <a:r>
              <a:rPr lang="es-ES" sz="2800" dirty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9EC9B-E9DD-4537-AA35-E5AE7D8F1DD7}"/>
              </a:ext>
            </a:extLst>
          </p:cNvPr>
          <p:cNvSpPr/>
          <p:nvPr/>
        </p:nvSpPr>
        <p:spPr>
          <a:xfrm>
            <a:off x="275771" y="940421"/>
            <a:ext cx="6096000" cy="43132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 err="1">
                <a:solidFill>
                  <a:srgbClr val="82AAFF"/>
                </a:solidFill>
                <a:latin typeface="Consolas" panose="020B0609020204030204" pitchFamily="49" charset="0"/>
              </a:rPr>
              <a:t>slowOperation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D7DBE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,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D7DBE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9F5DD"/>
                </a:solidFill>
                <a:latin typeface="Consolas" panose="020B0609020204030204" pitchFamily="49" charset="0"/>
              </a:rPr>
              <a:t>)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 for </a:t>
            </a:r>
            <a:r>
              <a:rPr lang="en-US" sz="20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7DBE0"/>
                </a:solidFill>
                <a:latin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;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7DBE0"/>
                </a:solidFill>
                <a:latin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99999999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;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7DBE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{}</a:t>
            </a:r>
            <a:endParaRPr lang="en-US" sz="20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 return </a:t>
            </a:r>
            <a:r>
              <a:rPr lang="en-US" sz="2000" dirty="0">
                <a:solidFill>
                  <a:srgbClr val="D7DBE0"/>
                </a:solidFill>
                <a:latin typeface="Consolas" panose="020B0609020204030204" pitchFamily="49" charset="0"/>
              </a:rPr>
              <a:t>a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7DBE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D6DEEB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82AAFF"/>
                </a:solidFill>
                <a:latin typeface="Consolas" panose="020B0609020204030204" pitchFamily="49" charset="0"/>
              </a:rPr>
              <a:t>a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 err="1">
                <a:solidFill>
                  <a:srgbClr val="82AAFF"/>
                </a:solidFill>
                <a:latin typeface="Consolas" panose="020B0609020204030204" pitchFamily="49" charset="0"/>
              </a:rPr>
              <a:t>slowOperation</a:t>
            </a:r>
            <a:r>
              <a:rPr lang="en-US" sz="20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,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82AAFF"/>
                </a:solidFill>
                <a:latin typeface="Consolas" panose="020B0609020204030204" pitchFamily="49" charset="0"/>
              </a:rPr>
              <a:t>b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 err="1">
                <a:solidFill>
                  <a:srgbClr val="82AAFF"/>
                </a:solidFill>
                <a:latin typeface="Consolas" panose="020B0609020204030204" pitchFamily="49" charset="0"/>
              </a:rPr>
              <a:t>slowOperation</a:t>
            </a:r>
            <a:r>
              <a:rPr lang="en-US" sz="20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,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78C6C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ADDB67"/>
                </a:solidFill>
                <a:latin typeface="Consolas" panose="020B0609020204030204" pitchFamily="49" charset="0"/>
              </a:rPr>
              <a:t>console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ADDB67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7DBE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F93F4-8533-4833-BF61-9851E7D8D52F}"/>
              </a:ext>
            </a:extLst>
          </p:cNvPr>
          <p:cNvSpPr/>
          <p:nvPr/>
        </p:nvSpPr>
        <p:spPr>
          <a:xfrm>
            <a:off x="7486842" y="5007501"/>
            <a:ext cx="3372374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slowOperation</a:t>
            </a:r>
            <a:r>
              <a:rPr lang="es-ES" sz="2800" dirty="0">
                <a:solidFill>
                  <a:schemeClr val="tx1"/>
                </a:solidFill>
              </a:rPr>
              <a:t>(1,2)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4B9D82D2-915E-4DB9-AD59-1B387F4F8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498" y="5007501"/>
            <a:ext cx="536896" cy="5368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82EA43-7A24-445F-97D6-8E815A7F90B7}"/>
              </a:ext>
            </a:extLst>
          </p:cNvPr>
          <p:cNvSpPr/>
          <p:nvPr/>
        </p:nvSpPr>
        <p:spPr>
          <a:xfrm>
            <a:off x="1624500" y="3525701"/>
            <a:ext cx="2976997" cy="537928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D3BDC1-3F10-4942-A362-BD08C4CAC34A}"/>
              </a:ext>
            </a:extLst>
          </p:cNvPr>
          <p:cNvSpPr/>
          <p:nvPr/>
        </p:nvSpPr>
        <p:spPr>
          <a:xfrm>
            <a:off x="1624500" y="4123135"/>
            <a:ext cx="2976997" cy="537928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7D9451-F1AD-4EF8-979B-83868E5C5800}"/>
              </a:ext>
            </a:extLst>
          </p:cNvPr>
          <p:cNvSpPr/>
          <p:nvPr/>
        </p:nvSpPr>
        <p:spPr>
          <a:xfrm>
            <a:off x="7472093" y="5012421"/>
            <a:ext cx="3372374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slowOperation</a:t>
            </a:r>
            <a:r>
              <a:rPr lang="es-ES" sz="2800" dirty="0">
                <a:solidFill>
                  <a:schemeClr val="tx1"/>
                </a:solidFill>
              </a:rPr>
              <a:t>(3,4)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9398A7-E8F0-4004-ACE1-8F0B32847F1A}"/>
              </a:ext>
            </a:extLst>
          </p:cNvPr>
          <p:cNvSpPr/>
          <p:nvPr/>
        </p:nvSpPr>
        <p:spPr>
          <a:xfrm>
            <a:off x="7481925" y="5007501"/>
            <a:ext cx="3372374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console.log(a)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8EE04F-1663-4D45-BCEC-C53F36EABE03}"/>
              </a:ext>
            </a:extLst>
          </p:cNvPr>
          <p:cNvSpPr/>
          <p:nvPr/>
        </p:nvSpPr>
        <p:spPr>
          <a:xfrm>
            <a:off x="270854" y="4738537"/>
            <a:ext cx="2976997" cy="537928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8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D4C6C4-757E-41B8-89FC-8A374D4002E2}"/>
              </a:ext>
            </a:extLst>
          </p:cNvPr>
          <p:cNvSpPr/>
          <p:nvPr/>
        </p:nvSpPr>
        <p:spPr>
          <a:xfrm>
            <a:off x="1" y="0"/>
            <a:ext cx="5687736" cy="6858000"/>
          </a:xfrm>
          <a:prstGeom prst="rect">
            <a:avLst/>
          </a:prstGeom>
          <a:solidFill>
            <a:srgbClr val="011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B851E-F426-4654-9360-2117A6EAFBAF}"/>
              </a:ext>
            </a:extLst>
          </p:cNvPr>
          <p:cNvSpPr/>
          <p:nvPr/>
        </p:nvSpPr>
        <p:spPr>
          <a:xfrm>
            <a:off x="6096000" y="890329"/>
            <a:ext cx="3014444" cy="233943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D0E3-6675-4088-AA9A-D63BEF7731A9}"/>
              </a:ext>
            </a:extLst>
          </p:cNvPr>
          <p:cNvSpPr txBox="1"/>
          <p:nvPr/>
        </p:nvSpPr>
        <p:spPr>
          <a:xfrm>
            <a:off x="6965205" y="375290"/>
            <a:ext cx="14102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dirty="0" err="1"/>
              <a:t>Stack</a:t>
            </a:r>
            <a:r>
              <a:rPr lang="es-ES" sz="2500" dirty="0"/>
              <a:t>(V8)</a:t>
            </a: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53018A-2E92-45A6-AA81-58F4C470DF26}"/>
              </a:ext>
            </a:extLst>
          </p:cNvPr>
          <p:cNvSpPr/>
          <p:nvPr/>
        </p:nvSpPr>
        <p:spPr>
          <a:xfrm>
            <a:off x="6459523" y="2512629"/>
            <a:ext cx="2287398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00" dirty="0" err="1">
                <a:solidFill>
                  <a:schemeClr val="tx1"/>
                </a:solidFill>
              </a:rPr>
              <a:t>anonymous</a:t>
            </a:r>
            <a:r>
              <a:rPr lang="es-ES" sz="2300" dirty="0">
                <a:solidFill>
                  <a:schemeClr val="tx1"/>
                </a:solidFill>
              </a:rPr>
              <a:t>()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4369BE-0861-4949-81CA-22433864C8CA}"/>
              </a:ext>
            </a:extLst>
          </p:cNvPr>
          <p:cNvSpPr/>
          <p:nvPr/>
        </p:nvSpPr>
        <p:spPr>
          <a:xfrm>
            <a:off x="360060" y="613817"/>
            <a:ext cx="5243786" cy="536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sz="2500" i="1" dirty="0" err="1">
                <a:solidFill>
                  <a:srgbClr val="82AAFF"/>
                </a:solidFill>
                <a:latin typeface="Consolas" panose="020B0609020204030204" pitchFamily="49" charset="0"/>
              </a:rPr>
              <a:t>slowFunc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(</a:t>
            </a:r>
            <a:r>
              <a:rPr lang="en-US" sz="2500" i="1" dirty="0" err="1">
                <a:solidFill>
                  <a:srgbClr val="D7DBE0"/>
                </a:solidFill>
                <a:latin typeface="Consolas" panose="020B0609020204030204" pitchFamily="49" charset="0"/>
              </a:rPr>
              <a:t>a</a:t>
            </a:r>
            <a:r>
              <a:rPr lang="en-US" sz="2500" dirty="0" err="1">
                <a:solidFill>
                  <a:srgbClr val="C792EA"/>
                </a:solidFill>
                <a:latin typeface="Consolas" panose="020B0609020204030204" pitchFamily="49" charset="0"/>
              </a:rPr>
              <a:t>,</a:t>
            </a:r>
            <a:r>
              <a:rPr lang="en-US" sz="2500" i="1" dirty="0" err="1">
                <a:solidFill>
                  <a:srgbClr val="D7DBE0"/>
                </a:solidFill>
                <a:latin typeface="Consolas" panose="020B0609020204030204" pitchFamily="49" charset="0"/>
              </a:rPr>
              <a:t>b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)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=&gt;{</a:t>
            </a:r>
            <a:endParaRPr lang="en-US" sz="25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   </a:t>
            </a:r>
            <a:r>
              <a:rPr lang="en-US" sz="2500" i="1" dirty="0" err="1">
                <a:solidFill>
                  <a:srgbClr val="ADDB67"/>
                </a:solidFill>
                <a:latin typeface="Consolas" panose="020B0609020204030204" pitchFamily="49" charset="0"/>
              </a:rPr>
              <a:t>setTimeout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=&gt;{</a:t>
            </a:r>
            <a:endParaRPr lang="en-US" sz="25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500" i="1" dirty="0">
                <a:solidFill>
                  <a:srgbClr val="ADDB67"/>
                </a:solidFill>
                <a:latin typeface="Consolas" panose="020B0609020204030204" pitchFamily="49" charset="0"/>
              </a:rPr>
              <a:t>console</a:t>
            </a: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sz="2500" i="1" dirty="0">
                <a:solidFill>
                  <a:srgbClr val="ADDB67"/>
                </a:solidFill>
                <a:latin typeface="Consolas" panose="020B0609020204030204" pitchFamily="49" charset="0"/>
              </a:rPr>
              <a:t>log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 err="1">
                <a:solidFill>
                  <a:srgbClr val="D7DBE0"/>
                </a:solidFill>
                <a:latin typeface="Consolas" panose="020B0609020204030204" pitchFamily="49" charset="0"/>
              </a:rPr>
              <a:t>a</a:t>
            </a:r>
            <a:r>
              <a:rPr lang="en-US" sz="2500" dirty="0" err="1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 sz="2500" dirty="0" err="1">
                <a:solidFill>
                  <a:srgbClr val="D7DBE0"/>
                </a:solidFill>
                <a:latin typeface="Consolas" panose="020B0609020204030204" pitchFamily="49" charset="0"/>
              </a:rPr>
              <a:t>b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;</a:t>
            </a:r>
            <a:endParaRPr lang="en-US" sz="25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500" i="1" dirty="0">
                <a:solidFill>
                  <a:srgbClr val="C792EA"/>
                </a:solidFill>
                <a:latin typeface="Consolas" panose="020B0609020204030204" pitchFamily="49" charset="0"/>
              </a:rPr>
              <a:t>    </a:t>
            </a: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},</a:t>
            </a:r>
            <a:r>
              <a:rPr lang="en-US" sz="2500" dirty="0">
                <a:solidFill>
                  <a:srgbClr val="F78C6C"/>
                </a:solidFill>
                <a:latin typeface="Consolas" panose="020B0609020204030204" pitchFamily="49" charset="0"/>
              </a:rPr>
              <a:t>5000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500" dirty="0">
                <a:solidFill>
                  <a:srgbClr val="C792EA"/>
                </a:solidFill>
                <a:latin typeface="Consolas" panose="020B0609020204030204" pitchFamily="49" charset="0"/>
              </a:rPr>
              <a:t>}</a:t>
            </a:r>
            <a:endParaRPr lang="en-US" sz="25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500" i="1" dirty="0" err="1">
                <a:solidFill>
                  <a:srgbClr val="82AAFF"/>
                </a:solidFill>
                <a:latin typeface="Consolas" panose="020B0609020204030204" pitchFamily="49" charset="0"/>
              </a:rPr>
              <a:t>slowOperation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,</a:t>
            </a:r>
            <a:r>
              <a:rPr lang="en-US" sz="25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sz="2500" i="1" dirty="0" err="1">
                <a:solidFill>
                  <a:srgbClr val="82AAFF"/>
                </a:solidFill>
                <a:latin typeface="Consolas" panose="020B0609020204030204" pitchFamily="49" charset="0"/>
              </a:rPr>
              <a:t>slowOperation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,</a:t>
            </a:r>
            <a:r>
              <a:rPr lang="en-US" sz="2500" dirty="0">
                <a:solidFill>
                  <a:srgbClr val="F78C6C"/>
                </a:solidFill>
                <a:latin typeface="Consolas" panose="020B0609020204030204" pitchFamily="49" charset="0"/>
              </a:rPr>
              <a:t>4</a:t>
            </a:r>
            <a:r>
              <a:rPr lang="en-US" sz="2500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  <a:endParaRPr lang="en-US" sz="25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03424-E6F9-4FBF-B3EB-F26520B7AED5}"/>
              </a:ext>
            </a:extLst>
          </p:cNvPr>
          <p:cNvSpPr/>
          <p:nvPr/>
        </p:nvSpPr>
        <p:spPr>
          <a:xfrm>
            <a:off x="9283449" y="925599"/>
            <a:ext cx="2627153" cy="233943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221D8-192E-44FF-937F-9ED3C1113B0C}"/>
              </a:ext>
            </a:extLst>
          </p:cNvPr>
          <p:cNvSpPr txBox="1"/>
          <p:nvPr/>
        </p:nvSpPr>
        <p:spPr>
          <a:xfrm>
            <a:off x="9943995" y="427789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dirty="0" err="1"/>
              <a:t>Node</a:t>
            </a:r>
            <a:endParaRPr lang="en-US" sz="25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BE8982-7D28-4DBA-B356-01312080FBCD}"/>
              </a:ext>
            </a:extLst>
          </p:cNvPr>
          <p:cNvSpPr/>
          <p:nvPr/>
        </p:nvSpPr>
        <p:spPr>
          <a:xfrm>
            <a:off x="6734960" y="5033394"/>
            <a:ext cx="5096979" cy="133568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1EC88-47FD-4E44-B17B-AF738D28B57B}"/>
              </a:ext>
            </a:extLst>
          </p:cNvPr>
          <p:cNvSpPr txBox="1"/>
          <p:nvPr/>
        </p:nvSpPr>
        <p:spPr>
          <a:xfrm>
            <a:off x="8578320" y="4504464"/>
            <a:ext cx="10583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dirty="0" err="1"/>
              <a:t>Queue</a:t>
            </a:r>
            <a:endParaRPr lang="en-US" sz="25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C188E5-BC62-4C6C-9EB8-4F32FC4F5086}"/>
              </a:ext>
            </a:extLst>
          </p:cNvPr>
          <p:cNvGrpSpPr/>
          <p:nvPr/>
        </p:nvGrpSpPr>
        <p:grpSpPr>
          <a:xfrm>
            <a:off x="6504265" y="3533563"/>
            <a:ext cx="2153174" cy="1271532"/>
            <a:chOff x="4825999" y="2061029"/>
            <a:chExt cx="2634344" cy="1727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4576B6A-FC96-4352-AA6F-6277817A9964}"/>
                </a:ext>
              </a:extLst>
            </p:cNvPr>
            <p:cNvGrpSpPr/>
            <p:nvPr/>
          </p:nvGrpSpPr>
          <p:grpSpPr>
            <a:xfrm>
              <a:off x="4825999" y="2061029"/>
              <a:ext cx="2634344" cy="1727200"/>
              <a:chOff x="4825999" y="2061029"/>
              <a:chExt cx="1763487" cy="1727200"/>
            </a:xfrm>
          </p:grpSpPr>
          <p:sp>
            <p:nvSpPr>
              <p:cNvPr id="29" name="Arrow: Curved Up 28">
                <a:extLst>
                  <a:ext uri="{FF2B5EF4-FFF2-40B4-BE49-F238E27FC236}">
                    <a16:creationId xmlns:a16="http://schemas.microsoft.com/office/drawing/2014/main" id="{CDB8AF5E-A21A-4C31-9B55-5EF61A034DCB}"/>
                  </a:ext>
                </a:extLst>
              </p:cNvPr>
              <p:cNvSpPr/>
              <p:nvPr/>
            </p:nvSpPr>
            <p:spPr>
              <a:xfrm>
                <a:off x="4934857" y="3033486"/>
                <a:ext cx="1654629" cy="754743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Arrow: Curved Up 29">
                <a:extLst>
                  <a:ext uri="{FF2B5EF4-FFF2-40B4-BE49-F238E27FC236}">
                    <a16:creationId xmlns:a16="http://schemas.microsoft.com/office/drawing/2014/main" id="{E5DEE869-56B1-4654-8DC9-0383E4B3C6C6}"/>
                  </a:ext>
                </a:extLst>
              </p:cNvPr>
              <p:cNvSpPr/>
              <p:nvPr/>
            </p:nvSpPr>
            <p:spPr>
              <a:xfrm rot="10800000">
                <a:off x="4825999" y="2061029"/>
                <a:ext cx="1654629" cy="754743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AC10A9-EE67-4027-A7D3-12E2E33BC392}"/>
                </a:ext>
              </a:extLst>
            </p:cNvPr>
            <p:cNvSpPr txBox="1"/>
            <p:nvPr/>
          </p:nvSpPr>
          <p:spPr>
            <a:xfrm>
              <a:off x="5285906" y="2577245"/>
              <a:ext cx="162018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500" dirty="0" err="1"/>
                <a:t>Event</a:t>
              </a:r>
              <a:r>
                <a:rPr lang="es-ES" sz="2500" dirty="0"/>
                <a:t> </a:t>
              </a:r>
              <a:r>
                <a:rPr lang="es-ES" sz="2500" dirty="0" err="1"/>
                <a:t>Loop</a:t>
              </a:r>
              <a:endParaRPr lang="en-US" sz="25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A8EE04F-1663-4D45-BCEC-C53F36EABE03}"/>
              </a:ext>
            </a:extLst>
          </p:cNvPr>
          <p:cNvSpPr/>
          <p:nvPr/>
        </p:nvSpPr>
        <p:spPr>
          <a:xfrm>
            <a:off x="270854" y="4738537"/>
            <a:ext cx="3642385" cy="537928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3DB1D1-742D-4229-B7B5-3A1702C081C9}"/>
              </a:ext>
            </a:extLst>
          </p:cNvPr>
          <p:cNvSpPr/>
          <p:nvPr/>
        </p:nvSpPr>
        <p:spPr>
          <a:xfrm>
            <a:off x="6474113" y="1815457"/>
            <a:ext cx="2287398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00" dirty="0" err="1">
                <a:solidFill>
                  <a:schemeClr val="tx1"/>
                </a:solidFill>
              </a:rPr>
              <a:t>slowFunc</a:t>
            </a:r>
            <a:r>
              <a:rPr lang="es-ES" sz="2300" dirty="0">
                <a:solidFill>
                  <a:schemeClr val="tx1"/>
                </a:solidFill>
              </a:rPr>
              <a:t>(1,2)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BB1953-3A5C-4276-A99D-6502BDABF87C}"/>
              </a:ext>
            </a:extLst>
          </p:cNvPr>
          <p:cNvSpPr/>
          <p:nvPr/>
        </p:nvSpPr>
        <p:spPr>
          <a:xfrm>
            <a:off x="6474113" y="1198423"/>
            <a:ext cx="2287398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00" dirty="0" err="1">
                <a:solidFill>
                  <a:schemeClr val="tx1"/>
                </a:solidFill>
              </a:rPr>
              <a:t>setTimeOut</a:t>
            </a:r>
            <a:r>
              <a:rPr lang="es-ES" sz="2300" dirty="0">
                <a:solidFill>
                  <a:schemeClr val="tx1"/>
                </a:solidFill>
              </a:rPr>
              <a:t>(</a:t>
            </a:r>
            <a:r>
              <a:rPr lang="es-ES" sz="2300" dirty="0" err="1">
                <a:solidFill>
                  <a:schemeClr val="tx1"/>
                </a:solidFill>
              </a:rPr>
              <a:t>cb,d</a:t>
            </a:r>
            <a:r>
              <a:rPr lang="es-ES" sz="2300" dirty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215B00-169A-47F7-B5CD-AD40A012B083}"/>
              </a:ext>
            </a:extLst>
          </p:cNvPr>
          <p:cNvSpPr/>
          <p:nvPr/>
        </p:nvSpPr>
        <p:spPr>
          <a:xfrm>
            <a:off x="820376" y="1607574"/>
            <a:ext cx="3642385" cy="537928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FC739C-FCDD-44CE-A30F-41316912B8AA}"/>
              </a:ext>
            </a:extLst>
          </p:cNvPr>
          <p:cNvGrpSpPr/>
          <p:nvPr/>
        </p:nvGrpSpPr>
        <p:grpSpPr>
          <a:xfrm>
            <a:off x="9518707" y="1262506"/>
            <a:ext cx="2287398" cy="536896"/>
            <a:chOff x="9518707" y="1262506"/>
            <a:chExt cx="2287398" cy="53689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DE6F7D-C1ED-432B-9722-0BDB787BF69E}"/>
                </a:ext>
              </a:extLst>
            </p:cNvPr>
            <p:cNvSpPr/>
            <p:nvPr/>
          </p:nvSpPr>
          <p:spPr>
            <a:xfrm>
              <a:off x="9518707" y="1262506"/>
              <a:ext cx="2287398" cy="5368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300" dirty="0" err="1">
                  <a:solidFill>
                    <a:schemeClr val="tx1"/>
                  </a:solidFill>
                </a:rPr>
                <a:t>Timer</a:t>
              </a:r>
              <a:r>
                <a:rPr lang="es-ES" sz="2300" dirty="0">
                  <a:solidFill>
                    <a:schemeClr val="tx1"/>
                  </a:solidFill>
                </a:rPr>
                <a:t>(cb1)</a:t>
              </a:r>
              <a:endParaRPr lang="en-US" sz="2300" dirty="0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D109B647-3EA3-4D8F-B4FF-06E3E4836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7829" y="1362993"/>
              <a:ext cx="413062" cy="36741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3C21D6-A511-4F04-966C-A3988B39A159}"/>
              </a:ext>
            </a:extLst>
          </p:cNvPr>
          <p:cNvGrpSpPr/>
          <p:nvPr/>
        </p:nvGrpSpPr>
        <p:grpSpPr>
          <a:xfrm>
            <a:off x="9544541" y="2136309"/>
            <a:ext cx="2287398" cy="536896"/>
            <a:chOff x="9518707" y="1262506"/>
            <a:chExt cx="2287398" cy="5368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58C95D3-49B1-4E37-A265-B2E38AF5FC0B}"/>
                </a:ext>
              </a:extLst>
            </p:cNvPr>
            <p:cNvSpPr/>
            <p:nvPr/>
          </p:nvSpPr>
          <p:spPr>
            <a:xfrm>
              <a:off x="9518707" y="1262506"/>
              <a:ext cx="2287398" cy="5368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300" dirty="0" err="1">
                  <a:solidFill>
                    <a:schemeClr val="tx1"/>
                  </a:solidFill>
                </a:rPr>
                <a:t>Timer</a:t>
              </a:r>
              <a:r>
                <a:rPr lang="es-ES" sz="2300" dirty="0">
                  <a:solidFill>
                    <a:schemeClr val="tx1"/>
                  </a:solidFill>
                </a:rPr>
                <a:t>(cb2)</a:t>
              </a:r>
              <a:endParaRPr lang="en-US" sz="23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8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8F7B245C-CF9F-4F71-88A0-EB6857C19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7829" y="1362993"/>
              <a:ext cx="413062" cy="36741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1EB9B84-EA73-43D1-B4C9-6E7AC40E27A3}"/>
              </a:ext>
            </a:extLst>
          </p:cNvPr>
          <p:cNvSpPr/>
          <p:nvPr/>
        </p:nvSpPr>
        <p:spPr>
          <a:xfrm>
            <a:off x="7060725" y="5430775"/>
            <a:ext cx="883740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00" dirty="0">
                <a:solidFill>
                  <a:schemeClr val="tx1"/>
                </a:solidFill>
              </a:rPr>
              <a:t>cb1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AFF9F-25C8-4AD6-8A70-258EBF87148D}"/>
              </a:ext>
            </a:extLst>
          </p:cNvPr>
          <p:cNvSpPr/>
          <p:nvPr/>
        </p:nvSpPr>
        <p:spPr>
          <a:xfrm>
            <a:off x="8136450" y="5430775"/>
            <a:ext cx="883740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00" dirty="0">
                <a:solidFill>
                  <a:schemeClr val="tx1"/>
                </a:solidFill>
              </a:rPr>
              <a:t>cb2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74A1C9-0EC0-4F8B-972A-0C352E783416}"/>
              </a:ext>
            </a:extLst>
          </p:cNvPr>
          <p:cNvSpPr/>
          <p:nvPr/>
        </p:nvSpPr>
        <p:spPr>
          <a:xfrm>
            <a:off x="6464574" y="2529529"/>
            <a:ext cx="2287398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00" dirty="0">
                <a:solidFill>
                  <a:schemeClr val="tx1"/>
                </a:solidFill>
              </a:rPr>
              <a:t>cb1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C1D94A-3C23-443F-ADFF-92EADD619356}"/>
              </a:ext>
            </a:extLst>
          </p:cNvPr>
          <p:cNvSpPr/>
          <p:nvPr/>
        </p:nvSpPr>
        <p:spPr>
          <a:xfrm>
            <a:off x="6459523" y="2532593"/>
            <a:ext cx="2287398" cy="5368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00" dirty="0">
                <a:solidFill>
                  <a:schemeClr val="tx1"/>
                </a:solidFill>
              </a:rPr>
              <a:t>cb2</a:t>
            </a: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5409B-F56E-4C85-B677-65D4B46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Node.js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29DC-DB17-413E-A1C4-68FFB158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en el servidor.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54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409B-F56E-4C85-B677-65D4B46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Node.js VM (V8/Chakra)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29DC-DB17-413E-A1C4-68FFB158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en el servidor.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0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409B-F56E-4C85-B677-65D4B46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Node.js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29DC-DB17-413E-A1C4-68FFB158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es-E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wrapper</a:t>
            </a:r>
            <a:r>
              <a:rPr lang="es-E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sobre una VM como V8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23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409B-F56E-4C85-B677-65D4B46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Node.js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29DC-DB17-413E-A1C4-68FFB158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es-E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 provee acceso a las api de V8 de una forma sencilla, (Programación Asincrónica)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33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F35A9-7127-4A93-AB58-21FF07F9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REPL	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49654-CA97-4FC0-9DBB-944AB7DA9FC8}"/>
              </a:ext>
            </a:extLst>
          </p:cNvPr>
          <p:cNvSpPr/>
          <p:nvPr/>
        </p:nvSpPr>
        <p:spPr>
          <a:xfrm>
            <a:off x="6257925" y="2181224"/>
            <a:ext cx="4324350" cy="141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dirty="0" err="1"/>
              <a:t>Eval</a:t>
            </a:r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C63080-E326-4DC0-BFF8-22242888B95E}"/>
              </a:ext>
            </a:extLst>
          </p:cNvPr>
          <p:cNvSpPr/>
          <p:nvPr/>
        </p:nvSpPr>
        <p:spPr>
          <a:xfrm>
            <a:off x="1209675" y="2181224"/>
            <a:ext cx="4324350" cy="141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dirty="0" err="1"/>
              <a:t>Read</a:t>
            </a:r>
            <a:endParaRPr lang="en-US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9BBD5-403E-46AF-92D5-A8943AC0D974}"/>
              </a:ext>
            </a:extLst>
          </p:cNvPr>
          <p:cNvSpPr/>
          <p:nvPr/>
        </p:nvSpPr>
        <p:spPr>
          <a:xfrm>
            <a:off x="1209675" y="4333874"/>
            <a:ext cx="4324350" cy="141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dirty="0" err="1"/>
              <a:t>Print</a:t>
            </a:r>
            <a:endParaRPr lang="en-US" sz="2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7FB91-95F9-4E63-B2B9-C7E57EA9A784}"/>
              </a:ext>
            </a:extLst>
          </p:cNvPr>
          <p:cNvSpPr/>
          <p:nvPr/>
        </p:nvSpPr>
        <p:spPr>
          <a:xfrm>
            <a:off x="6257925" y="4333874"/>
            <a:ext cx="4324350" cy="141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dirty="0" err="1"/>
              <a:t>Loop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0120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F35A9-7127-4A93-AB58-21FF07F9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REPL	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BD6DF3-86B0-4C07-85A0-9037A8D3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Array</a:t>
            </a:r>
          </a:p>
          <a:p>
            <a:pPr>
              <a:lnSpc>
                <a:spcPct val="200000"/>
              </a:lnSpc>
            </a:pPr>
            <a:r>
              <a:rPr lang="es-ES" dirty="0" err="1"/>
              <a:t>Math.random</a:t>
            </a:r>
            <a:r>
              <a:rPr lang="es-ES" dirty="0"/>
              <a:t>()</a:t>
            </a:r>
          </a:p>
          <a:p>
            <a:pPr>
              <a:lnSpc>
                <a:spcPct val="200000"/>
              </a:lnSpc>
            </a:pPr>
            <a:r>
              <a:rPr lang="es-ES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5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CF5B7D-9AE1-4F1F-91D0-C0625731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28FA7-C957-40B7-A2FF-8D9817319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4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.JS, the better way - DEV Community 👩‍💻👨‍💻">
            <a:extLst>
              <a:ext uri="{FF2B5EF4-FFF2-40B4-BE49-F238E27FC236}">
                <a16:creationId xmlns:a16="http://schemas.microsoft.com/office/drawing/2014/main" id="{AFB129E9-4261-47E3-B4F5-8F1BE2E2C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6238"/>
            <a:ext cx="762000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79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484</Words>
  <Application>Microsoft Office PowerPoint</Application>
  <PresentationFormat>Widescreen</PresentationFormat>
  <Paragraphs>119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Node.js</vt:lpstr>
      <vt:lpstr>Node.js VM (V8/Chakra)</vt:lpstr>
      <vt:lpstr>Node.js</vt:lpstr>
      <vt:lpstr>Node.js</vt:lpstr>
      <vt:lpstr>REPL </vt:lpstr>
      <vt:lpstr>REPL </vt:lpstr>
      <vt:lpstr>Demo</vt:lpstr>
      <vt:lpstr>PowerPoint Presentation</vt:lpstr>
      <vt:lpstr>¿Qué es TypeScript?</vt:lpstr>
      <vt:lpstr>JavaScript Features</vt:lpstr>
      <vt:lpstr>Event Loop</vt:lpstr>
      <vt:lpstr>Event Loop</vt:lpstr>
      <vt:lpstr>Event Loop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Germán Küber</dc:creator>
  <cp:lastModifiedBy>Germán Küber</cp:lastModifiedBy>
  <cp:revision>16</cp:revision>
  <dcterms:created xsi:type="dcterms:W3CDTF">2020-04-06T17:30:53Z</dcterms:created>
  <dcterms:modified xsi:type="dcterms:W3CDTF">2020-04-13T20:31:45Z</dcterms:modified>
</cp:coreProperties>
</file>