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90" r:id="rId4"/>
    <p:sldId id="291" r:id="rId5"/>
    <p:sldId id="295" r:id="rId6"/>
    <p:sldId id="289" r:id="rId7"/>
    <p:sldId id="296" r:id="rId8"/>
    <p:sldId id="297" r:id="rId9"/>
    <p:sldId id="298" r:id="rId10"/>
    <p:sldId id="299" r:id="rId11"/>
    <p:sldId id="300" r:id="rId12"/>
    <p:sldId id="301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 Rectángulo"/>
          <p:cNvSpPr/>
          <p:nvPr/>
        </p:nvSpPr>
        <p:spPr>
          <a:xfrm>
            <a:off x="0" y="6590108"/>
            <a:ext cx="9144000" cy="267891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6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57250" y="1484784"/>
            <a:ext cx="8229600" cy="522399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CO" dirty="0"/>
          </a:p>
        </p:txBody>
      </p:sp>
      <p:sp>
        <p:nvSpPr>
          <p:cNvPr id="4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57250" y="762000"/>
            <a:ext cx="8229600" cy="685800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850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1484784"/>
            <a:ext cx="3571900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857250" y="753294"/>
            <a:ext cx="8229600" cy="731490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7383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5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4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s-CO" noProof="0" smtClean="0"/>
          </a:p>
        </p:txBody>
      </p:sp>
      <p:sp>
        <p:nvSpPr>
          <p:cNvPr id="4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857250" y="8572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título del patrón</a:t>
            </a:r>
            <a:endParaRPr lang="es-CO" dirty="0" smtClean="0"/>
          </a:p>
        </p:txBody>
      </p:sp>
      <p:sp>
        <p:nvSpPr>
          <p:cNvPr id="6" name="5 Marcador de número de diapositiva" descr="&lt;No.&gt;"/>
          <p:cNvSpPr>
            <a:spLocks noGrp="1"/>
          </p:cNvSpPr>
          <p:nvPr>
            <p:ph type="sldNum" sz="quarter" idx="4"/>
          </p:nvPr>
        </p:nvSpPr>
        <p:spPr>
          <a:xfrm>
            <a:off x="142875" y="2143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0" y="6590108"/>
            <a:ext cx="9144000" cy="267891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1029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857250" y="21828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s.com/download/" TargetMode="External"/><Relationship Id="rId2" Type="http://schemas.openxmlformats.org/officeDocument/2006/relationships/hyperlink" Target="http://www.gams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GAMS Tutorial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Systems Seminar</a:t>
            </a:r>
            <a:endParaRPr lang="en-US" sz="28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Germán</a:t>
            </a:r>
            <a:r>
              <a:rPr lang="en-US" sz="1600" dirty="0" smtClean="0"/>
              <a:t> Montoya</a:t>
            </a:r>
          </a:p>
          <a:p>
            <a:r>
              <a:rPr lang="en-US" sz="1600" dirty="0" err="1" smtClean="0"/>
              <a:t>Ph.D</a:t>
            </a:r>
            <a:r>
              <a:rPr lang="en-US" sz="1600" dirty="0" smtClean="0"/>
              <a:t> Student</a:t>
            </a:r>
            <a:endParaRPr lang="en-US" sz="1600" dirty="0" smtClean="0"/>
          </a:p>
          <a:p>
            <a:endParaRPr lang="en-US" sz="16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67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From </a:t>
            </a:r>
            <a:r>
              <a:rPr lang="en-US" sz="2800" dirty="0"/>
              <a:t>5 saleable </a:t>
            </a:r>
            <a:r>
              <a:rPr lang="en-US" sz="2800" dirty="0" smtClean="0"/>
              <a:t>goods, buy the ones that incur the minimal possible cost, taking into account our budget, that is, 10 monetary units.</a:t>
            </a:r>
          </a:p>
          <a:p>
            <a:pPr marL="0" lvl="1" indent="0">
              <a:buNone/>
            </a:pPr>
            <a:r>
              <a:rPr lang="en-US" dirty="0"/>
              <a:t> </a:t>
            </a:r>
            <a:r>
              <a:rPr lang="en-US" dirty="0" smtClean="0"/>
              <a:t>  Goods</a:t>
            </a:r>
            <a:r>
              <a:rPr lang="en-US" dirty="0"/>
              <a:t>’ values: </a:t>
            </a:r>
            <a:r>
              <a:rPr lang="es-CO" dirty="0"/>
              <a:t>12, 5, 9, 6 y 4 </a:t>
            </a:r>
            <a:r>
              <a:rPr lang="es-CO" dirty="0" err="1"/>
              <a:t>respectively</a:t>
            </a:r>
            <a:r>
              <a:rPr lang="es-CO" dirty="0" smtClean="0"/>
              <a:t>.</a:t>
            </a:r>
          </a:p>
          <a:p>
            <a:pPr marL="57150" indent="-457200"/>
            <a:r>
              <a:rPr lang="en-US" sz="2800" dirty="0" smtClean="0"/>
              <a:t>Mathematical model:</a:t>
            </a:r>
            <a:endParaRPr lang="es-CO" sz="2800" dirty="0"/>
          </a:p>
          <a:p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s-CO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4152900"/>
            <a:ext cx="37719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72000"/>
            <a:ext cx="44577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34" y="5029200"/>
            <a:ext cx="32861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847" y="5526742"/>
            <a:ext cx="480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5057775"/>
            <a:ext cx="37909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831976" y="5145741"/>
            <a:ext cx="3048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7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250" y="753294"/>
            <a:ext cx="8229600" cy="731490"/>
          </a:xfrm>
        </p:spPr>
        <p:txBody>
          <a:bodyPr/>
          <a:lstStyle/>
          <a:p>
            <a:r>
              <a:rPr lang="en-US" dirty="0"/>
              <a:t>Example</a:t>
            </a:r>
            <a:endParaRPr lang="es-CO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Mathematical </a:t>
            </a:r>
            <a:r>
              <a:rPr lang="en-US" sz="2400" dirty="0" smtClean="0"/>
              <a:t>model</a:t>
            </a:r>
            <a:r>
              <a:rPr lang="es-CO" sz="2400" dirty="0" smtClean="0"/>
              <a:t>:</a:t>
            </a:r>
            <a:endParaRPr lang="es-CO" sz="2400" dirty="0" smtClean="0"/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981200"/>
            <a:ext cx="37719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00300"/>
            <a:ext cx="44577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847" y="2886075"/>
            <a:ext cx="37909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81400"/>
            <a:ext cx="480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743200"/>
            <a:ext cx="16287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3429000"/>
            <a:ext cx="28575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334000" y="2953310"/>
            <a:ext cx="1371600" cy="176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ight Arrow 5"/>
          <p:cNvSpPr/>
          <p:nvPr/>
        </p:nvSpPr>
        <p:spPr>
          <a:xfrm>
            <a:off x="5867400" y="3608294"/>
            <a:ext cx="3429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92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sz="2400" dirty="0" err="1" smtClean="0"/>
              <a:t>Mathematical</a:t>
            </a:r>
            <a:r>
              <a:rPr lang="es-CO" sz="2400" dirty="0" smtClean="0"/>
              <a:t> </a:t>
            </a:r>
            <a:r>
              <a:rPr lang="es-CO" sz="2400" dirty="0" err="1" smtClean="0"/>
              <a:t>model</a:t>
            </a:r>
            <a:r>
              <a:rPr lang="es-CO" sz="2400" dirty="0" smtClean="0"/>
              <a:t>:</a:t>
            </a:r>
            <a:endParaRPr lang="es-CO" sz="2400" dirty="0" smtClean="0"/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GAMS: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s-CO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GAMS Implementation</a:t>
            </a:r>
            <a:endParaRPr lang="es-CO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24087"/>
            <a:ext cx="3896712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36" y="2085975"/>
            <a:ext cx="4872964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17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Components</a:t>
            </a:r>
            <a:endParaRPr lang="es-CO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52575"/>
            <a:ext cx="5509062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4114800" y="19050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3462" y="1752600"/>
            <a:ext cx="543739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Sets</a:t>
            </a:r>
            <a:endParaRPr kumimoji="0" lang="es-CO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5105400" y="2060377"/>
            <a:ext cx="228600" cy="7590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TextBox 14"/>
          <p:cNvSpPr txBox="1"/>
          <p:nvPr/>
        </p:nvSpPr>
        <p:spPr>
          <a:xfrm>
            <a:off x="5410200" y="2283023"/>
            <a:ext cx="1109599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Parameters</a:t>
            </a:r>
            <a:endParaRPr kumimoji="0" lang="es-CO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4800600" y="2819400"/>
            <a:ext cx="1524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5029200" y="2971800"/>
            <a:ext cx="91832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Variables</a:t>
            </a:r>
            <a:endParaRPr kumimoji="0" lang="es-CO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4648200" y="3429000"/>
            <a:ext cx="1524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TextBox 18"/>
          <p:cNvSpPr txBox="1"/>
          <p:nvPr/>
        </p:nvSpPr>
        <p:spPr>
          <a:xfrm>
            <a:off x="4861941" y="3733800"/>
            <a:ext cx="190629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Equations declaration</a:t>
            </a:r>
            <a:endParaRPr kumimoji="0" lang="es-CO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6423462" y="4495800"/>
            <a:ext cx="271869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TextBox 20"/>
          <p:cNvSpPr txBox="1"/>
          <p:nvPr/>
        </p:nvSpPr>
        <p:spPr>
          <a:xfrm>
            <a:off x="6705600" y="4569023"/>
            <a:ext cx="174759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Equations definition</a:t>
            </a:r>
            <a:endParaRPr kumimoji="0" lang="es-CO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3668931" y="5334000"/>
            <a:ext cx="141069" cy="38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TextBox 22"/>
          <p:cNvSpPr txBox="1"/>
          <p:nvPr/>
        </p:nvSpPr>
        <p:spPr>
          <a:xfrm>
            <a:off x="3896432" y="5352631"/>
            <a:ext cx="176683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Solver configuration</a:t>
            </a:r>
            <a:endParaRPr kumimoji="0" lang="es-CO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Right Brace 23"/>
          <p:cNvSpPr/>
          <p:nvPr/>
        </p:nvSpPr>
        <p:spPr>
          <a:xfrm>
            <a:off x="1905000" y="5791200"/>
            <a:ext cx="1524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TextBox 24"/>
          <p:cNvSpPr txBox="1"/>
          <p:nvPr/>
        </p:nvSpPr>
        <p:spPr>
          <a:xfrm>
            <a:off x="2127912" y="5894124"/>
            <a:ext cx="297389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Results visualization 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in the *.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lst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file</a:t>
            </a:r>
            <a:endParaRPr kumimoji="0" lang="es-CO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*.</a:t>
            </a:r>
            <a:r>
              <a:rPr lang="en-US" dirty="0" err="1" smtClean="0"/>
              <a:t>lst</a:t>
            </a:r>
            <a:r>
              <a:rPr lang="en-US" dirty="0" smtClean="0"/>
              <a:t> file contents:</a:t>
            </a:r>
          </a:p>
          <a:p>
            <a:pPr lvl="1"/>
            <a:r>
              <a:rPr lang="en-US" dirty="0" smtClean="0"/>
              <a:t>A copy of the mathematical model</a:t>
            </a:r>
          </a:p>
          <a:p>
            <a:pPr marL="457200" lvl="1" indent="0">
              <a:buNone/>
            </a:pPr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Components</a:t>
            </a:r>
            <a:endParaRPr lang="es-CO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4715900" cy="390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1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*.</a:t>
            </a:r>
            <a:r>
              <a:rPr lang="en-US" dirty="0" err="1" smtClean="0"/>
              <a:t>lst</a:t>
            </a:r>
            <a:r>
              <a:rPr lang="en-US" dirty="0" smtClean="0"/>
              <a:t> file contents:</a:t>
            </a:r>
          </a:p>
          <a:p>
            <a:pPr lvl="1"/>
            <a:r>
              <a:rPr lang="en-US" dirty="0" smtClean="0"/>
              <a:t>Equations</a:t>
            </a:r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Components</a:t>
            </a:r>
            <a:endParaRPr lang="es-C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667000"/>
            <a:ext cx="56197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4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*.</a:t>
            </a:r>
            <a:r>
              <a:rPr lang="en-US" dirty="0" err="1" smtClean="0"/>
              <a:t>lst</a:t>
            </a:r>
            <a:r>
              <a:rPr lang="en-US" dirty="0" smtClean="0"/>
              <a:t> file contents:</a:t>
            </a:r>
          </a:p>
          <a:p>
            <a:pPr lvl="1"/>
            <a:r>
              <a:rPr lang="en-US" dirty="0" smtClean="0"/>
              <a:t>Solver</a:t>
            </a:r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Components</a:t>
            </a:r>
            <a:endParaRPr lang="es-CO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647950"/>
            <a:ext cx="57150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7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*.</a:t>
            </a:r>
            <a:r>
              <a:rPr lang="en-US" dirty="0" err="1" smtClean="0"/>
              <a:t>lst</a:t>
            </a:r>
            <a:r>
              <a:rPr lang="en-US" dirty="0" smtClean="0"/>
              <a:t> file contents:</a:t>
            </a:r>
          </a:p>
          <a:p>
            <a:pPr lvl="1"/>
            <a:r>
              <a:rPr lang="en-US" dirty="0" smtClean="0"/>
              <a:t>Results</a:t>
            </a:r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Components</a:t>
            </a:r>
            <a:endParaRPr lang="es-CO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867025"/>
            <a:ext cx="55054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1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Sets</a:t>
            </a:r>
            <a:endParaRPr lang="es-CO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56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Five elements:</a:t>
            </a:r>
          </a:p>
          <a:p>
            <a:endParaRPr lang="en-US" sz="2800" dirty="0"/>
          </a:p>
          <a:p>
            <a:r>
              <a:rPr lang="en-US" sz="2800" dirty="0" smtClean="0"/>
              <a:t>Create a copy set:</a:t>
            </a:r>
          </a:p>
          <a:p>
            <a:endParaRPr lang="en-US" sz="2800" dirty="0"/>
          </a:p>
          <a:p>
            <a:r>
              <a:rPr lang="en-US" sz="2800" dirty="0" smtClean="0"/>
              <a:t>Parameterize the number of elements: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Description of elements: </a:t>
            </a:r>
          </a:p>
          <a:p>
            <a:pPr marL="457200" lvl="1" indent="0">
              <a:buNone/>
            </a:pPr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s-CO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377" y="1641144"/>
            <a:ext cx="32289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98" y="1905000"/>
            <a:ext cx="22288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190464"/>
            <a:ext cx="20859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02256"/>
            <a:ext cx="20574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4038600"/>
            <a:ext cx="28765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129" y="5324475"/>
            <a:ext cx="13239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696" y="4696818"/>
            <a:ext cx="30480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6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Generalities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87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Subsets:</a:t>
            </a:r>
          </a:p>
          <a:p>
            <a:endParaRPr lang="en-US" sz="2800" dirty="0"/>
          </a:p>
          <a:p>
            <a:r>
              <a:rPr lang="es-CO" sz="2800" dirty="0" err="1"/>
              <a:t>One-to-one</a:t>
            </a:r>
            <a:r>
              <a:rPr lang="es-CO" sz="2800" dirty="0"/>
              <a:t> </a:t>
            </a:r>
            <a:r>
              <a:rPr lang="es-CO" sz="2800" dirty="0" err="1"/>
              <a:t>Mapping</a:t>
            </a:r>
            <a:r>
              <a:rPr lang="en-US" sz="2800" dirty="0"/>
              <a:t>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s-CO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67000"/>
            <a:ext cx="16859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81400"/>
            <a:ext cx="3615109" cy="249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53" y="3124200"/>
            <a:ext cx="33718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65" y="1600200"/>
            <a:ext cx="33432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04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800" dirty="0" err="1"/>
              <a:t>Many-to-many</a:t>
            </a:r>
            <a:r>
              <a:rPr lang="es-CO" sz="2800" dirty="0" smtClean="0"/>
              <a:t> </a:t>
            </a:r>
            <a:r>
              <a:rPr lang="es-CO" sz="2800" dirty="0" err="1"/>
              <a:t>Mapping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s-CO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2438400"/>
            <a:ext cx="24288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133600"/>
            <a:ext cx="20955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4257675"/>
            <a:ext cx="19145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9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800" dirty="0" err="1"/>
              <a:t>Many-to-many</a:t>
            </a:r>
            <a:r>
              <a:rPr lang="es-CO" sz="2800" dirty="0" smtClean="0"/>
              <a:t> </a:t>
            </a:r>
            <a:r>
              <a:rPr lang="es-CO" sz="2800" dirty="0" err="1"/>
              <a:t>Mapping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pPr lvl="1"/>
            <a:r>
              <a:rPr lang="en-US" sz="2400" dirty="0" smtClean="0"/>
              <a:t>Exercise: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s-CO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76600"/>
            <a:ext cx="45720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86200" y="3505200"/>
            <a:ext cx="2971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17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800" dirty="0" err="1"/>
              <a:t>Many-to-many</a:t>
            </a:r>
            <a:r>
              <a:rPr lang="es-CO" sz="2800" dirty="0" smtClean="0"/>
              <a:t> </a:t>
            </a:r>
            <a:r>
              <a:rPr lang="es-CO" sz="2800" dirty="0" err="1"/>
              <a:t>Mapping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pPr lvl="1"/>
            <a:r>
              <a:rPr lang="en-US" sz="2400" dirty="0" smtClean="0"/>
              <a:t>Exercise: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s-CO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76600"/>
            <a:ext cx="45720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6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Entry</a:t>
            </a:r>
            <a:endParaRPr lang="es-CO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Parameters</a:t>
            </a:r>
            <a:r>
              <a:rPr lang="es-CO" dirty="0"/>
              <a:t>, </a:t>
            </a:r>
            <a:r>
              <a:rPr lang="es-CO" dirty="0" err="1"/>
              <a:t>Scalars</a:t>
            </a:r>
            <a:r>
              <a:rPr lang="es-CO" dirty="0"/>
              <a:t> &amp;</a:t>
            </a:r>
          </a:p>
          <a:p>
            <a:r>
              <a:rPr lang="es-CO" dirty="0" err="1"/>
              <a:t>Tables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47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Scalars:</a:t>
            </a:r>
          </a:p>
          <a:p>
            <a:endParaRPr lang="en-US" sz="2800" dirty="0"/>
          </a:p>
          <a:p>
            <a:r>
              <a:rPr lang="en-US" sz="2800" dirty="0" smtClean="0"/>
              <a:t>Parameters:</a:t>
            </a:r>
          </a:p>
          <a:p>
            <a:pPr lvl="1"/>
            <a:endParaRPr lang="es-CO" sz="2000" dirty="0" smtClean="0"/>
          </a:p>
          <a:p>
            <a:pPr lvl="1"/>
            <a:r>
              <a:rPr lang="es-CO" sz="2000" dirty="0" err="1" smtClean="0"/>
              <a:t>Parameter</a:t>
            </a:r>
            <a:r>
              <a:rPr lang="es-CO" sz="2000" dirty="0" smtClean="0"/>
              <a:t> </a:t>
            </a:r>
            <a:r>
              <a:rPr lang="es-CO" sz="2000" dirty="0"/>
              <a:t>Data </a:t>
            </a:r>
            <a:r>
              <a:rPr lang="es-CO" sz="2000" dirty="0" err="1"/>
              <a:t>for</a:t>
            </a:r>
            <a:r>
              <a:rPr lang="es-CO" sz="2000" dirty="0"/>
              <a:t> </a:t>
            </a:r>
            <a:r>
              <a:rPr lang="es-CO" sz="2000" dirty="0" err="1"/>
              <a:t>Higher</a:t>
            </a:r>
            <a:r>
              <a:rPr lang="es-CO" sz="2000" dirty="0"/>
              <a:t> </a:t>
            </a:r>
            <a:r>
              <a:rPr lang="es-CO" sz="2000" dirty="0" err="1" smtClean="0"/>
              <a:t>Dimensions</a:t>
            </a:r>
            <a:r>
              <a:rPr lang="es-CO" sz="2000" dirty="0" smtClean="0"/>
              <a:t>: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Exercise: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Entry</a:t>
            </a:r>
            <a:endParaRPr lang="es-CO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1600200"/>
            <a:ext cx="36766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2667000"/>
            <a:ext cx="43148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10000"/>
            <a:ext cx="3648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53000"/>
            <a:ext cx="28860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5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Exercise: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Entry</a:t>
            </a:r>
            <a:endParaRPr lang="es-CO" dirty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1981200"/>
            <a:ext cx="28860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95" y="3499511"/>
            <a:ext cx="59626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30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Tables: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Entry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371600" y="2097175"/>
                <a:ext cx="1460143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s-CO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097175"/>
                <a:ext cx="1460143" cy="7997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3048000" y="249706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495800" y="2301237"/>
                <a:ext cx="62247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CO" dirty="0" smtClean="0"/>
                  <a:t> ?</a:t>
                </a:r>
                <a:endParaRPr lang="es-CO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301237"/>
                <a:ext cx="622478" cy="391646"/>
              </a:xfrm>
              <a:prstGeom prst="rect">
                <a:avLst/>
              </a:prstGeom>
              <a:blipFill rotWithShape="1">
                <a:blip r:embed="rId3"/>
                <a:stretch>
                  <a:fillRect t="-4615" r="-7843" b="-1846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4114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48200"/>
            <a:ext cx="4876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Tables:</a:t>
            </a:r>
          </a:p>
          <a:p>
            <a:pPr lvl="1"/>
            <a:r>
              <a:rPr lang="en-US" sz="2400" dirty="0" smtClean="0"/>
              <a:t>More than two dimensions?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Entry</a:t>
            </a:r>
            <a:endParaRPr lang="es-CO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52863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94244"/>
            <a:ext cx="34194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69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Variables</a:t>
            </a:r>
            <a:endParaRPr lang="es-CO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2844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250" y="753294"/>
            <a:ext cx="8229600" cy="731490"/>
          </a:xfrm>
        </p:spPr>
        <p:txBody>
          <a:bodyPr/>
          <a:lstStyle/>
          <a:p>
            <a:r>
              <a:rPr lang="en-US" b="1" dirty="0" smtClean="0"/>
              <a:t>What is GAMS?</a:t>
            </a:r>
            <a:endParaRPr lang="es-CO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The General Algebraic Modeling System (GAMS) is a high-level modeling system for mathematical optimization. GAMS is designed for modeling and solving linear, nonlinear, and mixed-integer optimization problems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GAMS contains an integrated development environment (IDE) and is connected to a group of third-party optimization solvers. Among these solvers are BARON, COIN-OR solvers, CONOPT, CPLEX, DICOPT, GUROBI, MOSEK, SNOPT, SULUM, and XPRESS.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0657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Declaration:</a:t>
            </a:r>
          </a:p>
          <a:p>
            <a:endParaRPr lang="en-US" sz="2800" dirty="0"/>
          </a:p>
          <a:p>
            <a:r>
              <a:rPr lang="en-US" sz="2800" dirty="0" smtClean="0"/>
              <a:t>Variable type:</a:t>
            </a:r>
          </a:p>
          <a:p>
            <a:endParaRPr lang="en-US" sz="2800" dirty="0"/>
          </a:p>
          <a:p>
            <a:r>
              <a:rPr lang="en-US" sz="2800" dirty="0" smtClean="0"/>
              <a:t>Variable types: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s-CO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00200"/>
            <a:ext cx="3971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67000"/>
            <a:ext cx="14287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4122342"/>
            <a:ext cx="7977187" cy="235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8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Displaying the solution of a variable: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s-CO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057400"/>
            <a:ext cx="3971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296" y="2743200"/>
            <a:ext cx="14287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296" y="3609975"/>
            <a:ext cx="990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95600" y="2819400"/>
            <a:ext cx="234360" cy="8248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kumimoji="0" lang="es-CO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4648200"/>
            <a:ext cx="55721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85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Equations</a:t>
            </a:r>
            <a:endParaRPr lang="es-CO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972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Declaration and definition: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Relational operators: </a:t>
            </a:r>
            <a:r>
              <a:rPr lang="en-US" sz="2000" dirty="0" smtClean="0"/>
              <a:t>=e=equal</a:t>
            </a:r>
          </a:p>
          <a:p>
            <a:pPr marL="0" indent="0">
              <a:buNone/>
            </a:pPr>
            <a:r>
              <a:rPr lang="en-US" sz="2000" dirty="0" smtClean="0"/>
              <a:t>		             </a:t>
            </a:r>
            <a:r>
              <a:rPr lang="en-US" sz="2000" dirty="0"/>
              <a:t>	 </a:t>
            </a:r>
            <a:r>
              <a:rPr lang="en-US" sz="2000" dirty="0" smtClean="0"/>
              <a:t>             =g=greater than or equal to</a:t>
            </a:r>
          </a:p>
          <a:p>
            <a:pPr marL="0" indent="0">
              <a:buNone/>
            </a:pPr>
            <a:r>
              <a:rPr lang="en-US" sz="2000" dirty="0" smtClean="0"/>
              <a:t>	                                        =l=less </a:t>
            </a:r>
            <a:r>
              <a:rPr lang="en-US" sz="2000" dirty="0"/>
              <a:t>than or </a:t>
            </a:r>
            <a:r>
              <a:rPr lang="en-US" sz="2000" dirty="0" smtClean="0"/>
              <a:t>equal to</a:t>
            </a:r>
            <a:endParaRPr lang="en-US" sz="2000" dirty="0"/>
          </a:p>
          <a:p>
            <a:pPr marL="0" indent="0">
              <a:buNone/>
            </a:pPr>
            <a:endParaRPr lang="en-US" sz="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</a:t>
            </a:r>
            <a:endParaRPr lang="es-CO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124075"/>
            <a:ext cx="52387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Brace 2"/>
          <p:cNvSpPr/>
          <p:nvPr/>
        </p:nvSpPr>
        <p:spPr>
          <a:xfrm>
            <a:off x="6172200" y="2124075"/>
            <a:ext cx="304800" cy="7667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extBox 5"/>
          <p:cNvSpPr txBox="1"/>
          <p:nvPr/>
        </p:nvSpPr>
        <p:spPr>
          <a:xfrm>
            <a:off x="6553200" y="2359223"/>
            <a:ext cx="118013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Declarations</a:t>
            </a:r>
            <a:endParaRPr kumimoji="0" lang="es-CO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12967" y="3219031"/>
            <a:ext cx="102143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Definitions</a:t>
            </a:r>
            <a:endParaRPr kumimoji="0" lang="es-CO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7143265" y="3121223"/>
            <a:ext cx="324335" cy="536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62400"/>
            <a:ext cx="2362685" cy="551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Brace 9"/>
          <p:cNvSpPr/>
          <p:nvPr/>
        </p:nvSpPr>
        <p:spPr>
          <a:xfrm rot="5400000">
            <a:off x="5374549" y="2321651"/>
            <a:ext cx="356568" cy="30284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45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Forall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879253" y="2099741"/>
                <a:ext cx="1940147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𝑚𝑖𝑛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s-CO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53" y="2099741"/>
                <a:ext cx="1940147" cy="7958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914400" y="2934029"/>
                <a:ext cx="2254015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s-CO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    ∀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34029"/>
                <a:ext cx="2254015" cy="7997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914400" y="3772229"/>
                <a:ext cx="2285690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s-CO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  <a:ea typeface="Cambria Math"/>
                        </a:rPr>
                        <m:t>≥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    </m:t>
                      </m:r>
                      <m:r>
                        <a:rPr lang="en-US" i="1" smtClean="0">
                          <a:latin typeface="Cambria Math"/>
                        </a:rPr>
                        <m:t>∀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772229"/>
                <a:ext cx="2285690" cy="7645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75681"/>
            <a:ext cx="32670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04" y="3008761"/>
            <a:ext cx="3209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168415" y="3275461"/>
            <a:ext cx="17572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</p:cNvCxnSpPr>
          <p:nvPr/>
        </p:nvCxnSpPr>
        <p:spPr>
          <a:xfrm flipV="1">
            <a:off x="3200090" y="3542161"/>
            <a:ext cx="1725614" cy="612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</p:cNvCxnSpPr>
          <p:nvPr/>
        </p:nvCxnSpPr>
        <p:spPr>
          <a:xfrm>
            <a:off x="2819400" y="2497671"/>
            <a:ext cx="2106304" cy="51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and Solve Statements</a:t>
            </a:r>
            <a:endParaRPr lang="es-CO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17621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12" y="2326341"/>
            <a:ext cx="31623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73941"/>
            <a:ext cx="3209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06" y="2904565"/>
            <a:ext cx="25336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391" y="4007224"/>
            <a:ext cx="29337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84" y="3505200"/>
            <a:ext cx="1247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41" y="4514850"/>
            <a:ext cx="10763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>
            <a:stCxn id="19459" idx="3"/>
          </p:cNvCxnSpPr>
          <p:nvPr/>
        </p:nvCxnSpPr>
        <p:spPr>
          <a:xfrm flipV="1">
            <a:off x="4556312" y="2445403"/>
            <a:ext cx="6252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13538" y="4539091"/>
            <a:ext cx="1920462" cy="56630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Solution for ‘x’ and ‘z’.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‘l’ : level</a:t>
            </a:r>
            <a:endParaRPr kumimoji="0" lang="es-CO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21507" idx="3"/>
            <a:endCxn id="6" idx="1"/>
          </p:cNvCxnSpPr>
          <p:nvPr/>
        </p:nvCxnSpPr>
        <p:spPr>
          <a:xfrm>
            <a:off x="2488266" y="4810125"/>
            <a:ext cx="925272" cy="12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Problem type: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and Solve Statements</a:t>
            </a:r>
            <a:endParaRPr lang="es-CO" dirty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62" y="2209800"/>
            <a:ext cx="44767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853" y="3601013"/>
            <a:ext cx="48387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69894" y="2158073"/>
            <a:ext cx="506467" cy="28032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angle 9"/>
          <p:cNvSpPr/>
          <p:nvPr/>
        </p:nvSpPr>
        <p:spPr>
          <a:xfrm>
            <a:off x="1178859" y="2982826"/>
            <a:ext cx="506467" cy="28032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92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Problem type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File&gt;Options&gt;Solvers</a:t>
            </a:r>
            <a:endParaRPr lang="en-US" sz="24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and Solve Statements</a:t>
            </a:r>
            <a:endParaRPr lang="es-CO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00468"/>
            <a:ext cx="4191000" cy="399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135004"/>
            <a:ext cx="30194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1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Conditionals</a:t>
            </a:r>
            <a:endParaRPr lang="es-CO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54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800" dirty="0"/>
              <a:t>a$(b &gt; 1.5) = 2 </a:t>
            </a:r>
            <a:r>
              <a:rPr lang="es-CO" sz="2800" dirty="0" smtClean="0"/>
              <a:t>;</a:t>
            </a:r>
          </a:p>
          <a:p>
            <a:pPr lvl="1"/>
            <a:r>
              <a:rPr lang="en-US" sz="2000" dirty="0"/>
              <a:t>if (b &gt; 1.5), then a = 2</a:t>
            </a:r>
            <a:endParaRPr lang="es-CO" sz="2000" dirty="0" smtClean="0"/>
          </a:p>
          <a:p>
            <a:endParaRPr lang="en-US" sz="2800" dirty="0" smtClean="0"/>
          </a:p>
          <a:p>
            <a:r>
              <a:rPr lang="en-US" sz="2800" dirty="0" smtClean="0"/>
              <a:t>Relational operators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 marL="457200" lvl="1" indent="0">
              <a:buNone/>
            </a:pPr>
            <a:r>
              <a:rPr lang="es-CO" sz="2000" dirty="0" smtClean="0"/>
              <a:t>le, &lt;= </a:t>
            </a:r>
            <a:r>
              <a:rPr lang="es-CO" sz="2000" dirty="0" err="1" smtClean="0"/>
              <a:t>less</a:t>
            </a:r>
            <a:r>
              <a:rPr lang="es-CO" sz="2000" dirty="0" smtClean="0"/>
              <a:t> </a:t>
            </a:r>
            <a:r>
              <a:rPr lang="es-CO" sz="2000" dirty="0" err="1" smtClean="0"/>
              <a:t>than</a:t>
            </a:r>
            <a:r>
              <a:rPr lang="es-CO" sz="2000" dirty="0" smtClean="0"/>
              <a:t> </a:t>
            </a:r>
            <a:r>
              <a:rPr lang="es-CO" sz="2000" dirty="0" err="1" smtClean="0"/>
              <a:t>or</a:t>
            </a:r>
            <a:r>
              <a:rPr lang="es-CO" sz="2000" dirty="0" smtClean="0"/>
              <a:t> </a:t>
            </a:r>
            <a:r>
              <a:rPr lang="es-CO" sz="2000" dirty="0" err="1" smtClean="0"/>
              <a:t>equal</a:t>
            </a:r>
            <a:r>
              <a:rPr lang="es-CO" sz="2000" dirty="0" smtClean="0"/>
              <a:t> </a:t>
            </a:r>
            <a:r>
              <a:rPr lang="es-CO" sz="2000" dirty="0" err="1" smtClean="0"/>
              <a:t>to</a:t>
            </a:r>
            <a:endParaRPr lang="es-CO" sz="2000" dirty="0" smtClean="0"/>
          </a:p>
          <a:p>
            <a:pPr marL="457200" lvl="1" indent="0">
              <a:buNone/>
            </a:pPr>
            <a:r>
              <a:rPr lang="es-CO" sz="2000" dirty="0" err="1" smtClean="0"/>
              <a:t>lt</a:t>
            </a:r>
            <a:r>
              <a:rPr lang="es-CO" sz="2000" dirty="0"/>
              <a:t>, &lt; </a:t>
            </a:r>
            <a:r>
              <a:rPr lang="es-CO" sz="2000" dirty="0" err="1"/>
              <a:t>strictly</a:t>
            </a:r>
            <a:r>
              <a:rPr lang="es-CO" sz="2000" dirty="0"/>
              <a:t> </a:t>
            </a:r>
            <a:r>
              <a:rPr lang="es-CO" sz="2000" dirty="0" err="1"/>
              <a:t>less</a:t>
            </a:r>
            <a:r>
              <a:rPr lang="es-CO" sz="2000" dirty="0"/>
              <a:t> </a:t>
            </a:r>
            <a:r>
              <a:rPr lang="es-CO" sz="2000" dirty="0" err="1" smtClean="0"/>
              <a:t>than</a:t>
            </a:r>
            <a:endParaRPr lang="es-CO" sz="2000" dirty="0" smtClean="0"/>
          </a:p>
          <a:p>
            <a:pPr marL="457200" lvl="1" indent="0">
              <a:buNone/>
            </a:pPr>
            <a:r>
              <a:rPr lang="es-CO" sz="2000" dirty="0" err="1"/>
              <a:t>eq</a:t>
            </a:r>
            <a:r>
              <a:rPr lang="es-CO" sz="2000" dirty="0"/>
              <a:t>, = </a:t>
            </a:r>
            <a:r>
              <a:rPr lang="es-CO" sz="2000" dirty="0" err="1"/>
              <a:t>equal</a:t>
            </a:r>
            <a:r>
              <a:rPr lang="es-CO" sz="2000" dirty="0"/>
              <a:t> </a:t>
            </a:r>
            <a:r>
              <a:rPr lang="es-CO" sz="2000" dirty="0" err="1"/>
              <a:t>to</a:t>
            </a:r>
            <a:endParaRPr lang="es-CO" sz="2000" dirty="0"/>
          </a:p>
          <a:p>
            <a:pPr marL="457200" lvl="1" indent="0">
              <a:buNone/>
            </a:pPr>
            <a:r>
              <a:rPr lang="es-CO" sz="2000" dirty="0" err="1"/>
              <a:t>ne</a:t>
            </a:r>
            <a:r>
              <a:rPr lang="es-CO" sz="2000" dirty="0"/>
              <a:t>, &lt;&gt; </a:t>
            </a:r>
            <a:r>
              <a:rPr lang="es-CO" sz="2000" dirty="0" err="1"/>
              <a:t>not</a:t>
            </a:r>
            <a:r>
              <a:rPr lang="es-CO" sz="2000" dirty="0"/>
              <a:t> </a:t>
            </a:r>
            <a:r>
              <a:rPr lang="es-CO" sz="2000" dirty="0" err="1"/>
              <a:t>equal</a:t>
            </a:r>
            <a:r>
              <a:rPr lang="es-CO" sz="2000" dirty="0"/>
              <a:t> </a:t>
            </a:r>
            <a:r>
              <a:rPr lang="es-CO" sz="2000" dirty="0" err="1"/>
              <a:t>to</a:t>
            </a:r>
            <a:endParaRPr lang="es-CO" sz="2000" dirty="0"/>
          </a:p>
          <a:p>
            <a:pPr marL="457200" lvl="1" indent="0">
              <a:buNone/>
            </a:pPr>
            <a:r>
              <a:rPr lang="en-US" sz="2000" dirty="0" err="1"/>
              <a:t>ge</a:t>
            </a:r>
            <a:r>
              <a:rPr lang="en-US" sz="2000" dirty="0"/>
              <a:t>, &gt;= greater than or equal to</a:t>
            </a:r>
          </a:p>
          <a:p>
            <a:pPr marL="457200" lvl="1" indent="0">
              <a:buNone/>
            </a:pPr>
            <a:r>
              <a:rPr lang="es-CO" sz="2000" dirty="0" err="1"/>
              <a:t>gt</a:t>
            </a:r>
            <a:r>
              <a:rPr lang="es-CO" sz="2000" dirty="0"/>
              <a:t>, &gt; </a:t>
            </a:r>
            <a:r>
              <a:rPr lang="es-CO" sz="2000" dirty="0" err="1"/>
              <a:t>strictly</a:t>
            </a:r>
            <a:r>
              <a:rPr lang="es-CO" sz="2000" dirty="0"/>
              <a:t> </a:t>
            </a:r>
            <a:r>
              <a:rPr lang="es-CO" sz="2000" dirty="0" err="1"/>
              <a:t>greater</a:t>
            </a:r>
            <a:r>
              <a:rPr lang="es-CO" sz="2000" dirty="0"/>
              <a:t> </a:t>
            </a:r>
            <a:r>
              <a:rPr lang="es-CO" sz="2000" dirty="0" err="1"/>
              <a:t>than</a:t>
            </a:r>
            <a:endParaRPr lang="en-US" sz="20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s-CO" sz="2400" dirty="0"/>
          </a:p>
          <a:p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0186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250" y="753294"/>
            <a:ext cx="8229600" cy="731490"/>
          </a:xfrm>
        </p:spPr>
        <p:txBody>
          <a:bodyPr/>
          <a:lstStyle/>
          <a:p>
            <a:r>
              <a:rPr lang="es-CO" b="1" dirty="0" smtClean="0"/>
              <a:t>General </a:t>
            </a:r>
            <a:r>
              <a:rPr lang="es-CO" b="1" dirty="0" err="1" smtClean="0"/>
              <a:t>Purpose</a:t>
            </a:r>
            <a:endParaRPr lang="es-CO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TextBox 5"/>
          <p:cNvSpPr txBox="1"/>
          <p:nvPr/>
        </p:nvSpPr>
        <p:spPr>
          <a:xfrm>
            <a:off x="1237313" y="1981200"/>
            <a:ext cx="178856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Real-</a:t>
            </a:r>
            <a:r>
              <a:rPr lang="es-CO" dirty="0" err="1" smtClean="0"/>
              <a:t>life</a:t>
            </a:r>
            <a:r>
              <a:rPr lang="es-CO" dirty="0" smtClean="0"/>
              <a:t> </a:t>
            </a:r>
            <a:r>
              <a:rPr lang="es-CO" dirty="0" err="1" smtClean="0"/>
              <a:t>problem</a:t>
            </a:r>
            <a:endParaRPr lang="es-CO" dirty="0"/>
          </a:p>
        </p:txBody>
      </p:sp>
      <p:grpSp>
        <p:nvGrpSpPr>
          <p:cNvPr id="3" name="Group 2"/>
          <p:cNvGrpSpPr/>
          <p:nvPr/>
        </p:nvGrpSpPr>
        <p:grpSpPr>
          <a:xfrm>
            <a:off x="3962400" y="1390654"/>
            <a:ext cx="1529205" cy="1200146"/>
            <a:chOff x="4065847" y="1295400"/>
            <a:chExt cx="2106353" cy="1653102"/>
          </a:xfrm>
        </p:grpSpPr>
        <p:grpSp>
          <p:nvGrpSpPr>
            <p:cNvPr id="2" name="Group 1"/>
            <p:cNvGrpSpPr/>
            <p:nvPr/>
          </p:nvGrpSpPr>
          <p:grpSpPr>
            <a:xfrm>
              <a:off x="4065847" y="1295400"/>
              <a:ext cx="2106353" cy="1653102"/>
              <a:chOff x="3204468" y="2133600"/>
              <a:chExt cx="5688012" cy="4464050"/>
            </a:xfrm>
          </p:grpSpPr>
          <p:sp>
            <p:nvSpPr>
              <p:cNvPr id="9" name="Oval 4"/>
              <p:cNvSpPr>
                <a:spLocks noChangeArrowheads="1"/>
              </p:cNvSpPr>
              <p:nvPr/>
            </p:nvSpPr>
            <p:spPr bwMode="auto">
              <a:xfrm>
                <a:off x="3852168" y="6021388"/>
                <a:ext cx="142875" cy="144462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3852168" y="6453188"/>
                <a:ext cx="142875" cy="144462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>
                <a:off x="3275905" y="5949950"/>
                <a:ext cx="142875" cy="144463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3204468" y="5300663"/>
                <a:ext cx="142875" cy="144462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13" name="Oval 8"/>
              <p:cNvSpPr>
                <a:spLocks noChangeArrowheads="1"/>
              </p:cNvSpPr>
              <p:nvPr/>
            </p:nvSpPr>
            <p:spPr bwMode="auto">
              <a:xfrm>
                <a:off x="3853755" y="5516563"/>
                <a:ext cx="142875" cy="144462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14" name="Oval 9"/>
              <p:cNvSpPr>
                <a:spLocks noChangeArrowheads="1"/>
              </p:cNvSpPr>
              <p:nvPr/>
            </p:nvSpPr>
            <p:spPr bwMode="auto">
              <a:xfrm>
                <a:off x="4645918" y="6308725"/>
                <a:ext cx="142875" cy="144463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5725418" y="5805488"/>
                <a:ext cx="142875" cy="144462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3491805" y="4940300"/>
                <a:ext cx="142875" cy="144463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17" name="Oval 12"/>
              <p:cNvSpPr>
                <a:spLocks noChangeArrowheads="1"/>
              </p:cNvSpPr>
              <p:nvPr/>
            </p:nvSpPr>
            <p:spPr bwMode="auto">
              <a:xfrm>
                <a:off x="3996630" y="4076700"/>
                <a:ext cx="142875" cy="144463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18" name="Oval 13"/>
              <p:cNvSpPr>
                <a:spLocks noChangeArrowheads="1"/>
              </p:cNvSpPr>
              <p:nvPr/>
            </p:nvSpPr>
            <p:spPr bwMode="auto">
              <a:xfrm>
                <a:off x="4933255" y="5300663"/>
                <a:ext cx="142875" cy="144462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19" name="Oval 14"/>
              <p:cNvSpPr>
                <a:spLocks noChangeArrowheads="1"/>
              </p:cNvSpPr>
              <p:nvPr/>
            </p:nvSpPr>
            <p:spPr bwMode="auto">
              <a:xfrm>
                <a:off x="4788793" y="4868863"/>
                <a:ext cx="142875" cy="144462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5436493" y="4508500"/>
                <a:ext cx="142875" cy="144463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21" name="Oval 16"/>
              <p:cNvSpPr>
                <a:spLocks noChangeArrowheads="1"/>
              </p:cNvSpPr>
              <p:nvPr/>
            </p:nvSpPr>
            <p:spPr bwMode="auto">
              <a:xfrm>
                <a:off x="5796855" y="5157788"/>
                <a:ext cx="142875" cy="144462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22" name="Oval 17"/>
              <p:cNvSpPr>
                <a:spLocks noChangeArrowheads="1"/>
              </p:cNvSpPr>
              <p:nvPr/>
            </p:nvSpPr>
            <p:spPr bwMode="auto">
              <a:xfrm>
                <a:off x="6662043" y="5372100"/>
                <a:ext cx="142875" cy="144463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23" name="Oval 18"/>
              <p:cNvSpPr>
                <a:spLocks noChangeArrowheads="1"/>
              </p:cNvSpPr>
              <p:nvPr/>
            </p:nvSpPr>
            <p:spPr bwMode="auto">
              <a:xfrm>
                <a:off x="5868293" y="4508500"/>
                <a:ext cx="142875" cy="144463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24" name="Oval 19"/>
              <p:cNvSpPr>
                <a:spLocks noChangeArrowheads="1"/>
              </p:cNvSpPr>
              <p:nvPr/>
            </p:nvSpPr>
            <p:spPr bwMode="auto">
              <a:xfrm>
                <a:off x="7093843" y="4868863"/>
                <a:ext cx="142875" cy="144462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25" name="Oval 20"/>
              <p:cNvSpPr>
                <a:spLocks noChangeArrowheads="1"/>
              </p:cNvSpPr>
              <p:nvPr/>
            </p:nvSpPr>
            <p:spPr bwMode="auto">
              <a:xfrm>
                <a:off x="7668518" y="4940300"/>
                <a:ext cx="142875" cy="144463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26" name="Oval 21"/>
              <p:cNvSpPr>
                <a:spLocks noChangeArrowheads="1"/>
              </p:cNvSpPr>
              <p:nvPr/>
            </p:nvSpPr>
            <p:spPr bwMode="auto">
              <a:xfrm>
                <a:off x="8749605" y="4724400"/>
                <a:ext cx="142875" cy="144463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27" name="Oval 22"/>
              <p:cNvSpPr>
                <a:spLocks noChangeArrowheads="1"/>
              </p:cNvSpPr>
              <p:nvPr/>
            </p:nvSpPr>
            <p:spPr bwMode="auto">
              <a:xfrm>
                <a:off x="6230243" y="4148138"/>
                <a:ext cx="142875" cy="144462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5653980" y="2852738"/>
                <a:ext cx="142875" cy="144462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29" name="Oval 24"/>
              <p:cNvSpPr>
                <a:spLocks noChangeArrowheads="1"/>
              </p:cNvSpPr>
              <p:nvPr/>
            </p:nvSpPr>
            <p:spPr bwMode="auto">
              <a:xfrm>
                <a:off x="6444555" y="2708275"/>
                <a:ext cx="142875" cy="144463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30" name="Oval 25"/>
              <p:cNvSpPr>
                <a:spLocks noChangeArrowheads="1"/>
              </p:cNvSpPr>
              <p:nvPr/>
            </p:nvSpPr>
            <p:spPr bwMode="auto">
              <a:xfrm>
                <a:off x="7382768" y="2563813"/>
                <a:ext cx="142875" cy="144462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31" name="Oval 26"/>
              <p:cNvSpPr>
                <a:spLocks noChangeArrowheads="1"/>
              </p:cNvSpPr>
              <p:nvPr/>
            </p:nvSpPr>
            <p:spPr bwMode="auto">
              <a:xfrm>
                <a:off x="8317805" y="2133600"/>
                <a:ext cx="142875" cy="144463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32" name="Oval 27"/>
              <p:cNvSpPr>
                <a:spLocks noChangeArrowheads="1"/>
              </p:cNvSpPr>
              <p:nvPr/>
            </p:nvSpPr>
            <p:spPr bwMode="auto">
              <a:xfrm>
                <a:off x="8030468" y="2563813"/>
                <a:ext cx="142875" cy="144462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33" name="Oval 28"/>
              <p:cNvSpPr>
                <a:spLocks noChangeArrowheads="1"/>
              </p:cNvSpPr>
              <p:nvPr/>
            </p:nvSpPr>
            <p:spPr bwMode="auto">
              <a:xfrm>
                <a:off x="8605143" y="2708275"/>
                <a:ext cx="142875" cy="144463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34" name="Oval 29"/>
              <p:cNvSpPr>
                <a:spLocks noChangeArrowheads="1"/>
              </p:cNvSpPr>
              <p:nvPr/>
            </p:nvSpPr>
            <p:spPr bwMode="auto">
              <a:xfrm>
                <a:off x="8605143" y="3429000"/>
                <a:ext cx="142875" cy="144463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35" name="Oval 30"/>
              <p:cNvSpPr>
                <a:spLocks noChangeArrowheads="1"/>
              </p:cNvSpPr>
              <p:nvPr/>
            </p:nvSpPr>
            <p:spPr bwMode="auto">
              <a:xfrm>
                <a:off x="8389243" y="3932238"/>
                <a:ext cx="142875" cy="144462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36" name="Oval 31"/>
              <p:cNvSpPr>
                <a:spLocks noChangeArrowheads="1"/>
              </p:cNvSpPr>
              <p:nvPr/>
            </p:nvSpPr>
            <p:spPr bwMode="auto">
              <a:xfrm>
                <a:off x="8749605" y="3860800"/>
                <a:ext cx="142875" cy="144463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37" name="Oval 32"/>
              <p:cNvSpPr>
                <a:spLocks noChangeArrowheads="1"/>
              </p:cNvSpPr>
              <p:nvPr/>
            </p:nvSpPr>
            <p:spPr bwMode="auto">
              <a:xfrm>
                <a:off x="7741543" y="4221163"/>
                <a:ext cx="142875" cy="144462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38" name="Oval 33"/>
              <p:cNvSpPr>
                <a:spLocks noChangeArrowheads="1"/>
              </p:cNvSpPr>
              <p:nvPr/>
            </p:nvSpPr>
            <p:spPr bwMode="auto">
              <a:xfrm>
                <a:off x="7381180" y="3140075"/>
                <a:ext cx="142875" cy="144463"/>
              </a:xfrm>
              <a:prstGeom prst="ellipse">
                <a:avLst/>
              </a:prstGeom>
              <a:solidFill>
                <a:srgbClr val="33CC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39" name="Line 34"/>
              <p:cNvSpPr>
                <a:spLocks noChangeShapeType="1"/>
              </p:cNvSpPr>
              <p:nvPr/>
            </p:nvSpPr>
            <p:spPr bwMode="auto">
              <a:xfrm flipH="1">
                <a:off x="3564830" y="4149725"/>
                <a:ext cx="503238" cy="86360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0" name="Line 35"/>
              <p:cNvSpPr>
                <a:spLocks noChangeShapeType="1"/>
              </p:cNvSpPr>
              <p:nvPr/>
            </p:nvSpPr>
            <p:spPr bwMode="auto">
              <a:xfrm flipH="1">
                <a:off x="3275905" y="5013325"/>
                <a:ext cx="288925" cy="360363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" name="Line 36"/>
              <p:cNvSpPr>
                <a:spLocks noChangeShapeType="1"/>
              </p:cNvSpPr>
              <p:nvPr/>
            </p:nvSpPr>
            <p:spPr bwMode="auto">
              <a:xfrm>
                <a:off x="3275905" y="5445125"/>
                <a:ext cx="73025" cy="576263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2" name="Line 37"/>
              <p:cNvSpPr>
                <a:spLocks noChangeShapeType="1"/>
              </p:cNvSpPr>
              <p:nvPr/>
            </p:nvSpPr>
            <p:spPr bwMode="auto">
              <a:xfrm>
                <a:off x="3275905" y="5373688"/>
                <a:ext cx="649288" cy="21590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3" name="Line 38"/>
              <p:cNvSpPr>
                <a:spLocks noChangeShapeType="1"/>
              </p:cNvSpPr>
              <p:nvPr/>
            </p:nvSpPr>
            <p:spPr bwMode="auto">
              <a:xfrm>
                <a:off x="3348930" y="6021388"/>
                <a:ext cx="576263" cy="71437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4" name="Line 39"/>
              <p:cNvSpPr>
                <a:spLocks noChangeShapeType="1"/>
              </p:cNvSpPr>
              <p:nvPr/>
            </p:nvSpPr>
            <p:spPr bwMode="auto">
              <a:xfrm>
                <a:off x="3925193" y="5589588"/>
                <a:ext cx="0" cy="503237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5" name="Line 40"/>
              <p:cNvSpPr>
                <a:spLocks noChangeShapeType="1"/>
              </p:cNvSpPr>
              <p:nvPr/>
            </p:nvSpPr>
            <p:spPr bwMode="auto">
              <a:xfrm>
                <a:off x="3275905" y="5373688"/>
                <a:ext cx="649288" cy="719137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6" name="Line 41"/>
              <p:cNvSpPr>
                <a:spLocks noChangeShapeType="1"/>
              </p:cNvSpPr>
              <p:nvPr/>
            </p:nvSpPr>
            <p:spPr bwMode="auto">
              <a:xfrm>
                <a:off x="3925193" y="6165850"/>
                <a:ext cx="0" cy="358775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7" name="Line 42"/>
              <p:cNvSpPr>
                <a:spLocks noChangeShapeType="1"/>
              </p:cNvSpPr>
              <p:nvPr/>
            </p:nvSpPr>
            <p:spPr bwMode="auto">
              <a:xfrm flipV="1">
                <a:off x="3925193" y="6381750"/>
                <a:ext cx="792162" cy="142875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8" name="Line 43"/>
              <p:cNvSpPr>
                <a:spLocks noChangeShapeType="1"/>
              </p:cNvSpPr>
              <p:nvPr/>
            </p:nvSpPr>
            <p:spPr bwMode="auto">
              <a:xfrm flipV="1">
                <a:off x="3925193" y="5373688"/>
                <a:ext cx="1079500" cy="21590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9" name="Line 44"/>
              <p:cNvSpPr>
                <a:spLocks noChangeShapeType="1"/>
              </p:cNvSpPr>
              <p:nvPr/>
            </p:nvSpPr>
            <p:spPr bwMode="auto">
              <a:xfrm flipV="1">
                <a:off x="3925193" y="5373688"/>
                <a:ext cx="1079500" cy="719137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0" name="Line 45"/>
              <p:cNvSpPr>
                <a:spLocks noChangeShapeType="1"/>
              </p:cNvSpPr>
              <p:nvPr/>
            </p:nvSpPr>
            <p:spPr bwMode="auto">
              <a:xfrm flipV="1">
                <a:off x="4717355" y="5373688"/>
                <a:ext cx="287338" cy="100806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1" name="Line 46"/>
              <p:cNvSpPr>
                <a:spLocks noChangeShapeType="1"/>
              </p:cNvSpPr>
              <p:nvPr/>
            </p:nvSpPr>
            <p:spPr bwMode="auto">
              <a:xfrm flipV="1">
                <a:off x="3564830" y="4941888"/>
                <a:ext cx="1295400" cy="71437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2" name="Line 47"/>
              <p:cNvSpPr>
                <a:spLocks noChangeShapeType="1"/>
              </p:cNvSpPr>
              <p:nvPr/>
            </p:nvSpPr>
            <p:spPr bwMode="auto">
              <a:xfrm>
                <a:off x="4068068" y="4149725"/>
                <a:ext cx="792162" cy="792163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3" name="Line 48"/>
              <p:cNvSpPr>
                <a:spLocks noChangeShapeType="1"/>
              </p:cNvSpPr>
              <p:nvPr/>
            </p:nvSpPr>
            <p:spPr bwMode="auto">
              <a:xfrm>
                <a:off x="4068068" y="4149725"/>
                <a:ext cx="1439862" cy="43180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4" name="Line 49"/>
              <p:cNvSpPr>
                <a:spLocks noChangeShapeType="1"/>
              </p:cNvSpPr>
              <p:nvPr/>
            </p:nvSpPr>
            <p:spPr bwMode="auto">
              <a:xfrm flipV="1">
                <a:off x="4860230" y="4581525"/>
                <a:ext cx="647700" cy="360363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5" name="Line 50"/>
              <p:cNvSpPr>
                <a:spLocks noChangeShapeType="1"/>
              </p:cNvSpPr>
              <p:nvPr/>
            </p:nvSpPr>
            <p:spPr bwMode="auto">
              <a:xfrm>
                <a:off x="4860230" y="4941888"/>
                <a:ext cx="144463" cy="43180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6" name="Line 51"/>
              <p:cNvSpPr>
                <a:spLocks noChangeShapeType="1"/>
              </p:cNvSpPr>
              <p:nvPr/>
            </p:nvSpPr>
            <p:spPr bwMode="auto">
              <a:xfrm flipV="1">
                <a:off x="5004693" y="5229225"/>
                <a:ext cx="863600" cy="144463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7" name="Line 52"/>
              <p:cNvSpPr>
                <a:spLocks noChangeShapeType="1"/>
              </p:cNvSpPr>
              <p:nvPr/>
            </p:nvSpPr>
            <p:spPr bwMode="auto">
              <a:xfrm>
                <a:off x="5507930" y="4581525"/>
                <a:ext cx="360363" cy="64770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8" name="Line 53"/>
              <p:cNvSpPr>
                <a:spLocks noChangeShapeType="1"/>
              </p:cNvSpPr>
              <p:nvPr/>
            </p:nvSpPr>
            <p:spPr bwMode="auto">
              <a:xfrm>
                <a:off x="5004693" y="5373688"/>
                <a:ext cx="792162" cy="503237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59" name="Line 54"/>
              <p:cNvSpPr>
                <a:spLocks noChangeShapeType="1"/>
              </p:cNvSpPr>
              <p:nvPr/>
            </p:nvSpPr>
            <p:spPr bwMode="auto">
              <a:xfrm flipV="1">
                <a:off x="4717355" y="5876925"/>
                <a:ext cx="1079500" cy="504825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60" name="Line 55"/>
              <p:cNvSpPr>
                <a:spLocks noChangeShapeType="1"/>
              </p:cNvSpPr>
              <p:nvPr/>
            </p:nvSpPr>
            <p:spPr bwMode="auto">
              <a:xfrm>
                <a:off x="5507930" y="4581525"/>
                <a:ext cx="433388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61" name="Line 56"/>
              <p:cNvSpPr>
                <a:spLocks noChangeShapeType="1"/>
              </p:cNvSpPr>
              <p:nvPr/>
            </p:nvSpPr>
            <p:spPr bwMode="auto">
              <a:xfrm>
                <a:off x="5941318" y="4581525"/>
                <a:ext cx="1150937" cy="360363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62" name="Line 57"/>
              <p:cNvSpPr>
                <a:spLocks noChangeShapeType="1"/>
              </p:cNvSpPr>
              <p:nvPr/>
            </p:nvSpPr>
            <p:spPr bwMode="auto">
              <a:xfrm flipV="1">
                <a:off x="5796855" y="5445125"/>
                <a:ext cx="936625" cy="43180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63" name="Line 58"/>
              <p:cNvSpPr>
                <a:spLocks noChangeShapeType="1"/>
              </p:cNvSpPr>
              <p:nvPr/>
            </p:nvSpPr>
            <p:spPr bwMode="auto">
              <a:xfrm>
                <a:off x="5868293" y="5229225"/>
                <a:ext cx="865187" cy="21590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64" name="Line 59"/>
              <p:cNvSpPr>
                <a:spLocks noChangeShapeType="1"/>
              </p:cNvSpPr>
              <p:nvPr/>
            </p:nvSpPr>
            <p:spPr bwMode="auto">
              <a:xfrm flipV="1">
                <a:off x="6733480" y="4941888"/>
                <a:ext cx="431800" cy="503237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65" name="Line 60"/>
              <p:cNvSpPr>
                <a:spLocks noChangeShapeType="1"/>
              </p:cNvSpPr>
              <p:nvPr/>
            </p:nvSpPr>
            <p:spPr bwMode="auto">
              <a:xfrm flipV="1">
                <a:off x="5941318" y="4221163"/>
                <a:ext cx="358775" cy="36036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66" name="Line 61"/>
              <p:cNvSpPr>
                <a:spLocks noChangeShapeType="1"/>
              </p:cNvSpPr>
              <p:nvPr/>
            </p:nvSpPr>
            <p:spPr bwMode="auto">
              <a:xfrm>
                <a:off x="6300093" y="4221163"/>
                <a:ext cx="865187" cy="720725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67" name="Line 62"/>
              <p:cNvSpPr>
                <a:spLocks noChangeShapeType="1"/>
              </p:cNvSpPr>
              <p:nvPr/>
            </p:nvSpPr>
            <p:spPr bwMode="auto">
              <a:xfrm flipH="1">
                <a:off x="6300093" y="3213101"/>
                <a:ext cx="1152525" cy="1008064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68" name="Line 63"/>
              <p:cNvSpPr>
                <a:spLocks noChangeShapeType="1"/>
              </p:cNvSpPr>
              <p:nvPr/>
            </p:nvSpPr>
            <p:spPr bwMode="auto">
              <a:xfrm>
                <a:off x="7452618" y="3213100"/>
                <a:ext cx="360362" cy="107950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69" name="Line 64"/>
              <p:cNvSpPr>
                <a:spLocks noChangeShapeType="1"/>
              </p:cNvSpPr>
              <p:nvPr/>
            </p:nvSpPr>
            <p:spPr bwMode="auto">
              <a:xfrm>
                <a:off x="6300093" y="4221163"/>
                <a:ext cx="1512887" cy="71437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0" name="Line 65"/>
              <p:cNvSpPr>
                <a:spLocks noChangeShapeType="1"/>
              </p:cNvSpPr>
              <p:nvPr/>
            </p:nvSpPr>
            <p:spPr bwMode="auto">
              <a:xfrm flipH="1">
                <a:off x="7741543" y="4292600"/>
                <a:ext cx="71437" cy="720725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1" name="Line 66"/>
              <p:cNvSpPr>
                <a:spLocks noChangeShapeType="1"/>
              </p:cNvSpPr>
              <p:nvPr/>
            </p:nvSpPr>
            <p:spPr bwMode="auto">
              <a:xfrm flipH="1" flipV="1">
                <a:off x="7165280" y="4941888"/>
                <a:ext cx="576263" cy="71437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2" name="Line 67"/>
              <p:cNvSpPr>
                <a:spLocks noChangeShapeType="1"/>
              </p:cNvSpPr>
              <p:nvPr/>
            </p:nvSpPr>
            <p:spPr bwMode="auto">
              <a:xfrm flipV="1">
                <a:off x="7741543" y="4797425"/>
                <a:ext cx="1079500" cy="21590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3" name="Line 68"/>
              <p:cNvSpPr>
                <a:spLocks noChangeShapeType="1"/>
              </p:cNvSpPr>
              <p:nvPr/>
            </p:nvSpPr>
            <p:spPr bwMode="auto">
              <a:xfrm>
                <a:off x="7812980" y="4292600"/>
                <a:ext cx="1008063" cy="504825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4" name="Line 69"/>
              <p:cNvSpPr>
                <a:spLocks noChangeShapeType="1"/>
              </p:cNvSpPr>
              <p:nvPr/>
            </p:nvSpPr>
            <p:spPr bwMode="auto">
              <a:xfrm flipV="1">
                <a:off x="7812980" y="4005263"/>
                <a:ext cx="647700" cy="287337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5" name="Line 70"/>
              <p:cNvSpPr>
                <a:spLocks noChangeShapeType="1"/>
              </p:cNvSpPr>
              <p:nvPr/>
            </p:nvSpPr>
            <p:spPr bwMode="auto">
              <a:xfrm>
                <a:off x="8460680" y="4005263"/>
                <a:ext cx="360363" cy="79216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6" name="Line 71"/>
              <p:cNvSpPr>
                <a:spLocks noChangeShapeType="1"/>
              </p:cNvSpPr>
              <p:nvPr/>
            </p:nvSpPr>
            <p:spPr bwMode="auto">
              <a:xfrm>
                <a:off x="7452618" y="3213100"/>
                <a:ext cx="1223962" cy="28733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7" name="Line 72"/>
              <p:cNvSpPr>
                <a:spLocks noChangeShapeType="1"/>
              </p:cNvSpPr>
              <p:nvPr/>
            </p:nvSpPr>
            <p:spPr bwMode="auto">
              <a:xfrm flipH="1">
                <a:off x="8460680" y="3500438"/>
                <a:ext cx="215900" cy="504825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8" name="Line 73"/>
              <p:cNvSpPr>
                <a:spLocks noChangeShapeType="1"/>
              </p:cNvSpPr>
              <p:nvPr/>
            </p:nvSpPr>
            <p:spPr bwMode="auto">
              <a:xfrm flipV="1">
                <a:off x="8460680" y="3933825"/>
                <a:ext cx="360363" cy="7143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9" name="Line 74"/>
              <p:cNvSpPr>
                <a:spLocks noChangeShapeType="1"/>
              </p:cNvSpPr>
              <p:nvPr/>
            </p:nvSpPr>
            <p:spPr bwMode="auto">
              <a:xfrm>
                <a:off x="8676580" y="3500438"/>
                <a:ext cx="144463" cy="36036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80" name="Line 75"/>
              <p:cNvSpPr>
                <a:spLocks noChangeShapeType="1"/>
              </p:cNvSpPr>
              <p:nvPr/>
            </p:nvSpPr>
            <p:spPr bwMode="auto">
              <a:xfrm>
                <a:off x="5725418" y="2924175"/>
                <a:ext cx="574675" cy="12969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81" name="Line 76"/>
              <p:cNvSpPr>
                <a:spLocks noChangeShapeType="1"/>
              </p:cNvSpPr>
              <p:nvPr/>
            </p:nvSpPr>
            <p:spPr bwMode="auto">
              <a:xfrm>
                <a:off x="5725418" y="2924175"/>
                <a:ext cx="1727200" cy="288925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82" name="Line 77"/>
              <p:cNvSpPr>
                <a:spLocks noChangeShapeType="1"/>
              </p:cNvSpPr>
              <p:nvPr/>
            </p:nvSpPr>
            <p:spPr bwMode="auto">
              <a:xfrm>
                <a:off x="6517580" y="2781300"/>
                <a:ext cx="935038" cy="43180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83" name="Line 78"/>
              <p:cNvSpPr>
                <a:spLocks noChangeShapeType="1"/>
              </p:cNvSpPr>
              <p:nvPr/>
            </p:nvSpPr>
            <p:spPr bwMode="auto">
              <a:xfrm>
                <a:off x="7452618" y="2636838"/>
                <a:ext cx="0" cy="504825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84" name="Line 79"/>
              <p:cNvSpPr>
                <a:spLocks noChangeShapeType="1"/>
              </p:cNvSpPr>
              <p:nvPr/>
            </p:nvSpPr>
            <p:spPr bwMode="auto">
              <a:xfrm flipH="1">
                <a:off x="7452618" y="2636838"/>
                <a:ext cx="647700" cy="57626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85" name="Line 80"/>
              <p:cNvSpPr>
                <a:spLocks noChangeShapeType="1"/>
              </p:cNvSpPr>
              <p:nvPr/>
            </p:nvSpPr>
            <p:spPr bwMode="auto">
              <a:xfrm flipH="1">
                <a:off x="8100318" y="2205038"/>
                <a:ext cx="288925" cy="43180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86" name="Line 81"/>
              <p:cNvSpPr>
                <a:spLocks noChangeShapeType="1"/>
              </p:cNvSpPr>
              <p:nvPr/>
            </p:nvSpPr>
            <p:spPr bwMode="auto">
              <a:xfrm flipH="1" flipV="1">
                <a:off x="8100318" y="2636838"/>
                <a:ext cx="576262" cy="14446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87" name="Line 82"/>
              <p:cNvSpPr>
                <a:spLocks noChangeShapeType="1"/>
              </p:cNvSpPr>
              <p:nvPr/>
            </p:nvSpPr>
            <p:spPr bwMode="auto">
              <a:xfrm flipH="1" flipV="1">
                <a:off x="8389243" y="2276475"/>
                <a:ext cx="287337" cy="504825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88" name="Line 83"/>
              <p:cNvSpPr>
                <a:spLocks noChangeShapeType="1"/>
              </p:cNvSpPr>
              <p:nvPr/>
            </p:nvSpPr>
            <p:spPr bwMode="auto">
              <a:xfrm flipH="1">
                <a:off x="7452618" y="2781300"/>
                <a:ext cx="1223962" cy="43180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89" name="Line 84"/>
              <p:cNvSpPr>
                <a:spLocks noChangeShapeType="1"/>
              </p:cNvSpPr>
              <p:nvPr/>
            </p:nvSpPr>
            <p:spPr bwMode="auto">
              <a:xfrm>
                <a:off x="8676580" y="2781300"/>
                <a:ext cx="0" cy="64770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4206941" y="1809804"/>
              <a:ext cx="1839753" cy="90650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880202" y="3288268"/>
            <a:ext cx="214860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 err="1" smtClean="0"/>
              <a:t>Mathematical</a:t>
            </a:r>
            <a:r>
              <a:rPr lang="es-CO" dirty="0" smtClean="0"/>
              <a:t> </a:t>
            </a:r>
            <a:r>
              <a:rPr lang="es-CO" dirty="0" err="1" smtClean="0"/>
              <a:t>Model</a:t>
            </a:r>
            <a:endParaRPr lang="es-CO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294" y="2819400"/>
            <a:ext cx="1431722" cy="145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1066800" y="5221069"/>
            <a:ext cx="17453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433" y="4572000"/>
            <a:ext cx="3118967" cy="207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56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800" dirty="0" smtClean="0"/>
              <a:t>$ </a:t>
            </a:r>
            <a:r>
              <a:rPr lang="es-CO" sz="2800" dirty="0" err="1" smtClean="0"/>
              <a:t>operator</a:t>
            </a:r>
            <a:r>
              <a:rPr lang="es-CO" sz="2800" dirty="0" smtClean="0"/>
              <a:t> in </a:t>
            </a:r>
            <a:r>
              <a:rPr lang="es-CO" sz="2800" dirty="0" err="1" smtClean="0"/>
              <a:t>parameters</a:t>
            </a:r>
            <a:r>
              <a:rPr lang="es-CO" sz="2800" dirty="0" smtClean="0"/>
              <a:t>:</a:t>
            </a:r>
          </a:p>
          <a:p>
            <a:pPr lvl="1"/>
            <a:endParaRPr lang="es-CO" sz="2400" dirty="0" smtClean="0"/>
          </a:p>
          <a:p>
            <a:pPr lvl="2">
              <a:buFontTx/>
              <a:buChar char="-"/>
            </a:pPr>
            <a:endParaRPr lang="es-CO" dirty="0" smtClean="0"/>
          </a:p>
          <a:p>
            <a:pPr lvl="2">
              <a:buFontTx/>
              <a:buChar char="-"/>
            </a:pPr>
            <a:r>
              <a:rPr lang="es-CO" dirty="0" err="1" smtClean="0"/>
              <a:t>It</a:t>
            </a:r>
            <a:r>
              <a:rPr lang="es-CO" dirty="0" smtClean="0"/>
              <a:t>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equivalent</a:t>
            </a:r>
            <a:r>
              <a:rPr lang="es-CO" dirty="0" smtClean="0"/>
              <a:t> </a:t>
            </a:r>
            <a:r>
              <a:rPr lang="es-CO" dirty="0" err="1" smtClean="0"/>
              <a:t>to</a:t>
            </a:r>
            <a:r>
              <a:rPr lang="es-CO" dirty="0" smtClean="0"/>
              <a:t>:</a:t>
            </a:r>
          </a:p>
          <a:p>
            <a:r>
              <a:rPr lang="en-US" sz="2800" dirty="0"/>
              <a:t>$ operator in constraints:</a:t>
            </a:r>
          </a:p>
          <a:p>
            <a:pPr marL="457200" lvl="1" indent="0">
              <a:buNone/>
            </a:pPr>
            <a:endParaRPr lang="es-CO" sz="2400" dirty="0"/>
          </a:p>
          <a:p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s-CO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22669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27051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99096"/>
            <a:ext cx="22574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96" y="3886200"/>
            <a:ext cx="28003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6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Example:</a:t>
            </a:r>
          </a:p>
          <a:p>
            <a:pPr lvl="1"/>
            <a:endParaRPr lang="es-CO" sz="2000" dirty="0" smtClean="0"/>
          </a:p>
          <a:p>
            <a:pPr lvl="2">
              <a:buFontTx/>
              <a:buChar char="-"/>
            </a:pPr>
            <a:endParaRPr lang="es-CO" dirty="0" smtClean="0"/>
          </a:p>
          <a:p>
            <a:pPr marL="457200" lvl="1" indent="0">
              <a:buNone/>
            </a:pPr>
            <a:endParaRPr lang="es-CO" sz="2400" dirty="0"/>
          </a:p>
          <a:p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s-CO" dirty="0"/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76200" y="3497262"/>
            <a:ext cx="503238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600" b="1" dirty="0">
                <a:latin typeface="Arial" charset="0"/>
              </a:rPr>
              <a:t>1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236788" y="2705100"/>
            <a:ext cx="503237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600" b="1" dirty="0">
                <a:latin typeface="Arial" charset="0"/>
              </a:rPr>
              <a:t>2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371600" y="4216400"/>
            <a:ext cx="503238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600" b="1" dirty="0">
                <a:latin typeface="Arial" charset="0"/>
              </a:rPr>
              <a:t>3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4324350" y="3568700"/>
            <a:ext cx="503238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600" b="1" dirty="0">
                <a:latin typeface="Arial" charset="0"/>
              </a:rPr>
              <a:t>5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508000" y="2994025"/>
            <a:ext cx="172720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2740025" y="2994025"/>
            <a:ext cx="1584325" cy="719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919163" y="2820987"/>
            <a:ext cx="474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600" b="1">
                <a:latin typeface="Arial" charset="0"/>
              </a:rPr>
              <a:t>X</a:t>
            </a:r>
            <a:r>
              <a:rPr lang="es-CO" altLang="es-CO" sz="1600" b="1" baseline="-25000">
                <a:latin typeface="Arial" charset="0"/>
              </a:rPr>
              <a:t>12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723900" y="4289425"/>
            <a:ext cx="474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600" b="1">
                <a:latin typeface="Arial" charset="0"/>
              </a:rPr>
              <a:t>X</a:t>
            </a:r>
            <a:r>
              <a:rPr lang="es-CO" altLang="es-CO" sz="1600" b="1" baseline="-25000">
                <a:latin typeface="Arial" charset="0"/>
              </a:rPr>
              <a:t>13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417888" y="2873375"/>
            <a:ext cx="474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600" b="1">
                <a:latin typeface="Arial" charset="0"/>
              </a:rPr>
              <a:t>X</a:t>
            </a:r>
            <a:r>
              <a:rPr lang="es-CO" altLang="es-CO" sz="1600" b="1" baseline="-25000">
                <a:latin typeface="Arial" charset="0"/>
              </a:rPr>
              <a:t>25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705225" y="4289425"/>
            <a:ext cx="474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600" b="1">
                <a:latin typeface="Arial" charset="0"/>
              </a:rPr>
              <a:t>X</a:t>
            </a:r>
            <a:r>
              <a:rPr lang="es-CO" altLang="es-CO" sz="1600" b="1" baseline="-25000">
                <a:latin typeface="Arial" charset="0"/>
              </a:rPr>
              <a:t>45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1185863" y="3376612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600" b="1" dirty="0" smtClean="0">
                <a:latin typeface="Arial" charset="0"/>
              </a:rPr>
              <a:t>1</a:t>
            </a:r>
            <a:endParaRPr lang="es-CO" altLang="es-CO" sz="1600" b="1" baseline="-25000" dirty="0">
              <a:latin typeface="Arial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939800" y="385603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600" b="1" dirty="0" smtClean="0">
                <a:latin typeface="Arial" charset="0"/>
              </a:rPr>
              <a:t>1</a:t>
            </a:r>
            <a:endParaRPr lang="es-CO" altLang="es-CO" sz="1600" b="1" baseline="-25000" dirty="0">
              <a:latin typeface="Arial" charset="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3522663" y="40005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600" b="1" dirty="0" smtClean="0">
                <a:latin typeface="Arial" charset="0"/>
              </a:rPr>
              <a:t>1</a:t>
            </a:r>
            <a:endParaRPr lang="es-CO" altLang="es-CO" sz="1600" b="1" baseline="-25000" dirty="0">
              <a:latin typeface="Arial" charset="0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913063" y="3160712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600" b="1" dirty="0" smtClean="0">
                <a:latin typeface="Arial" charset="0"/>
              </a:rPr>
              <a:t>1</a:t>
            </a:r>
            <a:endParaRPr lang="es-CO" altLang="es-CO" sz="1600" b="1" baseline="-25000" dirty="0">
              <a:latin typeface="Arial" charset="0"/>
            </a:endParaRPr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2741613" y="4216400"/>
            <a:ext cx="503237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600" b="1" dirty="0">
                <a:latin typeface="Arial" charset="0"/>
              </a:rPr>
              <a:t>4</a:t>
            </a: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508000" y="3856037"/>
            <a:ext cx="86360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1876425" y="4505325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 flipV="1">
            <a:off x="3244850" y="3929062"/>
            <a:ext cx="1150938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155825" y="407193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600" b="1" dirty="0" smtClean="0">
                <a:latin typeface="Arial" charset="0"/>
              </a:rPr>
              <a:t>1</a:t>
            </a:r>
            <a:endParaRPr lang="es-CO" altLang="es-CO" sz="1600" b="1" baseline="-25000" dirty="0">
              <a:latin typeface="Arial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022475"/>
            <a:ext cx="21717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9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Example:</a:t>
            </a:r>
          </a:p>
          <a:p>
            <a:pPr lvl="1"/>
            <a:endParaRPr lang="es-CO" sz="2000" dirty="0" smtClean="0"/>
          </a:p>
          <a:p>
            <a:pPr lvl="2">
              <a:buFontTx/>
              <a:buChar char="-"/>
            </a:pPr>
            <a:endParaRPr lang="es-CO" dirty="0" smtClean="0"/>
          </a:p>
          <a:p>
            <a:pPr marL="457200" lvl="1" indent="0">
              <a:buNone/>
            </a:pPr>
            <a:endParaRPr lang="es-CO" sz="2400" dirty="0"/>
          </a:p>
          <a:p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s-CO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22896"/>
            <a:ext cx="3835608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3000" y="4953000"/>
            <a:ext cx="487634" cy="56630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=1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=5</a:t>
            </a:r>
            <a:endParaRPr kumimoji="0" lang="es-CO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62225"/>
            <a:ext cx="50958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46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Example: </a:t>
            </a:r>
          </a:p>
          <a:p>
            <a:pPr lvl="1"/>
            <a:endParaRPr lang="es-CO" sz="2000" dirty="0" smtClean="0"/>
          </a:p>
          <a:p>
            <a:pPr lvl="2">
              <a:buFontTx/>
              <a:buChar char="-"/>
            </a:pPr>
            <a:endParaRPr lang="es-CO" dirty="0" smtClean="0"/>
          </a:p>
          <a:p>
            <a:pPr marL="457200" lvl="1" indent="0">
              <a:buNone/>
            </a:pPr>
            <a:endParaRPr lang="es-CO" sz="2400" dirty="0"/>
          </a:p>
          <a:p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s-CO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58633"/>
            <a:ext cx="3835608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39733" y="4691491"/>
            <a:ext cx="487634" cy="56630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=1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=5</a:t>
            </a:r>
            <a:endParaRPr kumimoji="0" lang="es-CO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042" y="1981200"/>
            <a:ext cx="5067958" cy="380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3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Example: generic version</a:t>
            </a:r>
          </a:p>
          <a:p>
            <a:pPr lvl="1"/>
            <a:endParaRPr lang="es-CO" sz="2000" dirty="0" smtClean="0"/>
          </a:p>
          <a:p>
            <a:pPr lvl="2">
              <a:buFontTx/>
              <a:buChar char="-"/>
            </a:pPr>
            <a:endParaRPr lang="es-CO" dirty="0" smtClean="0"/>
          </a:p>
          <a:p>
            <a:pPr marL="457200" lvl="1" indent="0">
              <a:buNone/>
            </a:pPr>
            <a:endParaRPr lang="es-CO" sz="2400" dirty="0"/>
          </a:p>
          <a:p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s-CO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58633"/>
            <a:ext cx="3835608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39733" y="4691491"/>
            <a:ext cx="487634" cy="56630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=1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=5</a:t>
            </a:r>
            <a:endParaRPr kumimoji="0" lang="es-CO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726" y="2438400"/>
            <a:ext cx="5194861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5473534"/>
            <a:ext cx="59055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4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 err="1"/>
              <a:t>Programming</a:t>
            </a:r>
            <a:r>
              <a:rPr lang="es-CO" dirty="0"/>
              <a:t> </a:t>
            </a:r>
            <a:r>
              <a:rPr lang="es-CO" dirty="0" err="1"/>
              <a:t>Flow</a:t>
            </a:r>
            <a:r>
              <a:rPr lang="es-CO" dirty="0"/>
              <a:t> Control </a:t>
            </a:r>
            <a:r>
              <a:rPr lang="es-CO" dirty="0" err="1"/>
              <a:t>Features</a:t>
            </a:r>
            <a:endParaRPr lang="es-CO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255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Loop: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Conditional loop:</a:t>
            </a:r>
          </a:p>
          <a:p>
            <a:endParaRPr lang="en-US" sz="2800" dirty="0"/>
          </a:p>
          <a:p>
            <a:endParaRPr lang="en-US" sz="2800" dirty="0" smtClean="0"/>
          </a:p>
          <a:p>
            <a:pPr lvl="1"/>
            <a:r>
              <a:rPr lang="en-US" sz="2000" dirty="0"/>
              <a:t>One cannot make declarations or </a:t>
            </a:r>
            <a:r>
              <a:rPr lang="en-US" sz="2000" dirty="0" smtClean="0"/>
              <a:t>define </a:t>
            </a:r>
            <a:r>
              <a:rPr lang="en-US" sz="2000" dirty="0"/>
              <a:t>equations inside a loop statement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It is illegal to modify any controlling set inside the body of the loop.</a:t>
            </a:r>
            <a:endParaRPr lang="es-CO" sz="2000" dirty="0" smtClean="0"/>
          </a:p>
          <a:p>
            <a:pPr lvl="2">
              <a:buFontTx/>
              <a:buChar char="-"/>
            </a:pPr>
            <a:endParaRPr lang="es-CO" dirty="0" smtClean="0"/>
          </a:p>
          <a:p>
            <a:pPr marL="457200" lvl="1" indent="0">
              <a:buNone/>
            </a:pPr>
            <a:endParaRPr lang="es-CO" sz="2400" dirty="0"/>
          </a:p>
          <a:p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Programming</a:t>
            </a:r>
            <a:r>
              <a:rPr lang="es-CO" dirty="0"/>
              <a:t> </a:t>
            </a:r>
            <a:r>
              <a:rPr lang="es-CO" dirty="0" err="1"/>
              <a:t>Flow</a:t>
            </a:r>
            <a:r>
              <a:rPr lang="es-CO" dirty="0"/>
              <a:t> Control </a:t>
            </a:r>
            <a:r>
              <a:rPr lang="es-CO" dirty="0" err="1"/>
              <a:t>Features</a:t>
            </a:r>
            <a:endParaRPr lang="es-CO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57350"/>
            <a:ext cx="35814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3581400"/>
            <a:ext cx="48958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4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If-</a:t>
            </a:r>
            <a:r>
              <a:rPr lang="en-US" sz="2800" dirty="0" err="1" smtClean="0"/>
              <a:t>elseif</a:t>
            </a:r>
            <a:r>
              <a:rPr lang="en-US" sz="2800" dirty="0" smtClean="0"/>
              <a:t>-else: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lvl="1"/>
            <a:r>
              <a:rPr lang="en-US" sz="2400" dirty="0"/>
              <a:t>One cannot make declarations or </a:t>
            </a:r>
            <a:r>
              <a:rPr lang="en-US" sz="2400" dirty="0" smtClean="0"/>
              <a:t>define </a:t>
            </a:r>
            <a:r>
              <a:rPr lang="en-US" sz="2400" dirty="0"/>
              <a:t>equations inside an if statement.</a:t>
            </a:r>
            <a:endParaRPr lang="en-US" sz="24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lvl="2">
              <a:buFontTx/>
              <a:buChar char="-"/>
            </a:pPr>
            <a:endParaRPr lang="es-CO" dirty="0" smtClean="0"/>
          </a:p>
          <a:p>
            <a:pPr marL="457200" lvl="1" indent="0">
              <a:buNone/>
            </a:pPr>
            <a:endParaRPr lang="es-CO" sz="2400" dirty="0"/>
          </a:p>
          <a:p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Programming</a:t>
            </a:r>
            <a:r>
              <a:rPr lang="es-CO" dirty="0"/>
              <a:t> </a:t>
            </a:r>
            <a:r>
              <a:rPr lang="es-CO" dirty="0" err="1"/>
              <a:t>Flow</a:t>
            </a:r>
            <a:r>
              <a:rPr lang="es-CO" dirty="0"/>
              <a:t> Control </a:t>
            </a:r>
            <a:r>
              <a:rPr lang="es-CO" dirty="0" err="1"/>
              <a:t>Features</a:t>
            </a:r>
            <a:endParaRPr lang="es-CO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47825"/>
            <a:ext cx="22860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1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while: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lvl="1"/>
            <a:r>
              <a:rPr lang="en-US" sz="2400" dirty="0"/>
              <a:t>One cannot make declarations or define equations inside </a:t>
            </a:r>
            <a:r>
              <a:rPr lang="en-US" sz="2400" dirty="0" smtClean="0"/>
              <a:t>a while </a:t>
            </a:r>
            <a:r>
              <a:rPr lang="en-US" sz="2400" dirty="0"/>
              <a:t>statement.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pPr lvl="2">
              <a:buFontTx/>
              <a:buChar char="-"/>
            </a:pPr>
            <a:endParaRPr lang="es-CO" dirty="0" smtClean="0"/>
          </a:p>
          <a:p>
            <a:pPr marL="457200" lvl="1" indent="0">
              <a:buNone/>
            </a:pPr>
            <a:endParaRPr lang="es-CO" sz="2400" dirty="0"/>
          </a:p>
          <a:p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Programming</a:t>
            </a:r>
            <a:r>
              <a:rPr lang="es-CO" dirty="0"/>
              <a:t> </a:t>
            </a:r>
            <a:r>
              <a:rPr lang="es-CO" dirty="0" err="1"/>
              <a:t>Flow</a:t>
            </a:r>
            <a:r>
              <a:rPr lang="es-CO" dirty="0"/>
              <a:t> Control </a:t>
            </a:r>
            <a:r>
              <a:rPr lang="es-CO" dirty="0" err="1"/>
              <a:t>Features</a:t>
            </a:r>
            <a:endParaRPr lang="es-CO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552" y="1658629"/>
            <a:ext cx="30575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89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lvl="1"/>
            <a:r>
              <a:rPr lang="en-US" sz="2400" dirty="0"/>
              <a:t>One cannot make declarations or define equations inside </a:t>
            </a:r>
            <a:r>
              <a:rPr lang="en-US" sz="2400" dirty="0" smtClean="0"/>
              <a:t>a for statement</a:t>
            </a:r>
            <a:r>
              <a:rPr lang="en-US" sz="2400" dirty="0"/>
              <a:t>.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pPr lvl="2">
              <a:buFontTx/>
              <a:buChar char="-"/>
            </a:pPr>
            <a:endParaRPr lang="es-CO" dirty="0" smtClean="0"/>
          </a:p>
          <a:p>
            <a:pPr marL="457200" lvl="1" indent="0">
              <a:buNone/>
            </a:pPr>
            <a:endParaRPr lang="es-CO" sz="2400" dirty="0"/>
          </a:p>
          <a:p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Programming</a:t>
            </a:r>
            <a:r>
              <a:rPr lang="es-CO" dirty="0"/>
              <a:t> </a:t>
            </a:r>
            <a:r>
              <a:rPr lang="es-CO" dirty="0" err="1"/>
              <a:t>Flow</a:t>
            </a:r>
            <a:r>
              <a:rPr lang="es-CO" dirty="0"/>
              <a:t> Control </a:t>
            </a:r>
            <a:r>
              <a:rPr lang="es-CO" dirty="0" err="1"/>
              <a:t>Features</a:t>
            </a:r>
            <a:endParaRPr lang="es-CO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85925"/>
            <a:ext cx="30099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9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250" y="753294"/>
            <a:ext cx="8229600" cy="731490"/>
          </a:xfrm>
        </p:spPr>
        <p:txBody>
          <a:bodyPr/>
          <a:lstStyle/>
          <a:p>
            <a:r>
              <a:rPr lang="en-US" b="1" dirty="0" smtClean="0"/>
              <a:t>Download</a:t>
            </a:r>
            <a:endParaRPr lang="es-CO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http://www.gams.com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s-CO" dirty="0">
                <a:hlinkClick r:id="rId3"/>
              </a:rPr>
              <a:t>http://www.gams.com/download</a:t>
            </a:r>
            <a:r>
              <a:rPr lang="es-CO" dirty="0" smtClean="0">
                <a:hlinkClick r:id="rId3"/>
              </a:rPr>
              <a:t>/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25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Example: </a:t>
            </a:r>
            <a:r>
              <a:rPr lang="en-US" sz="2800" dirty="0" err="1" smtClean="0"/>
              <a:t>Multiobjective</a:t>
            </a:r>
            <a:r>
              <a:rPr lang="en-US" sz="2800" dirty="0" smtClean="0"/>
              <a:t> Optimization</a:t>
            </a:r>
          </a:p>
          <a:p>
            <a:pPr lvl="1"/>
            <a:r>
              <a:rPr lang="en-US" sz="2400" dirty="0" smtClean="0"/>
              <a:t>Function 1: minimize hops</a:t>
            </a:r>
          </a:p>
          <a:p>
            <a:pPr lvl="1"/>
            <a:r>
              <a:rPr lang="en-US" sz="2400" dirty="0" smtClean="0"/>
              <a:t>Function 2: minimize cost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lvl="1"/>
            <a:endParaRPr lang="en-US" sz="24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pPr lvl="2">
              <a:buFontTx/>
              <a:buChar char="-"/>
            </a:pPr>
            <a:endParaRPr lang="es-CO" dirty="0" smtClean="0"/>
          </a:p>
          <a:p>
            <a:pPr marL="457200" lvl="1" indent="0">
              <a:buNone/>
            </a:pPr>
            <a:endParaRPr lang="es-CO" sz="2400" dirty="0"/>
          </a:p>
          <a:p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Programming</a:t>
            </a:r>
            <a:r>
              <a:rPr lang="es-CO" dirty="0"/>
              <a:t> </a:t>
            </a:r>
            <a:r>
              <a:rPr lang="es-CO" dirty="0" err="1"/>
              <a:t>Flow</a:t>
            </a:r>
            <a:r>
              <a:rPr lang="es-CO" dirty="0"/>
              <a:t> Control </a:t>
            </a:r>
            <a:r>
              <a:rPr lang="es-CO" dirty="0" err="1"/>
              <a:t>Features</a:t>
            </a:r>
            <a:endParaRPr lang="es-CO" dirty="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335212" y="4221162"/>
            <a:ext cx="503238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600" b="1" dirty="0">
                <a:latin typeface="Arial" charset="0"/>
              </a:rPr>
              <a:t>1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495800" y="3429000"/>
            <a:ext cx="503237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600" b="1" dirty="0">
                <a:latin typeface="Arial" charset="0"/>
              </a:rPr>
              <a:t>2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630612" y="4940300"/>
            <a:ext cx="503238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600" b="1" dirty="0">
                <a:latin typeface="Arial" charset="0"/>
              </a:rPr>
              <a:t>3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583362" y="4292600"/>
            <a:ext cx="503238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600" b="1" dirty="0">
                <a:latin typeface="Arial" charset="0"/>
              </a:rPr>
              <a:t>5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2767012" y="3717925"/>
            <a:ext cx="172720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999037" y="3717925"/>
            <a:ext cx="1584325" cy="719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178175" y="3544887"/>
            <a:ext cx="474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600" b="1">
                <a:latin typeface="Arial" charset="0"/>
              </a:rPr>
              <a:t>X</a:t>
            </a:r>
            <a:r>
              <a:rPr lang="es-CO" altLang="es-CO" sz="1600" b="1" baseline="-25000">
                <a:latin typeface="Arial" charset="0"/>
              </a:rPr>
              <a:t>12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982912" y="5013325"/>
            <a:ext cx="474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600" b="1">
                <a:latin typeface="Arial" charset="0"/>
              </a:rPr>
              <a:t>X</a:t>
            </a:r>
            <a:r>
              <a:rPr lang="es-CO" altLang="es-CO" sz="1600" b="1" baseline="-25000">
                <a:latin typeface="Arial" charset="0"/>
              </a:rPr>
              <a:t>13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676900" y="3597275"/>
            <a:ext cx="474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600" b="1">
                <a:latin typeface="Arial" charset="0"/>
              </a:rPr>
              <a:t>X</a:t>
            </a:r>
            <a:r>
              <a:rPr lang="es-CO" altLang="es-CO" sz="1600" b="1" baseline="-25000">
                <a:latin typeface="Arial" charset="0"/>
              </a:rPr>
              <a:t>25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964237" y="5013325"/>
            <a:ext cx="474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600" b="1">
                <a:latin typeface="Arial" charset="0"/>
              </a:rPr>
              <a:t>X</a:t>
            </a:r>
            <a:r>
              <a:rPr lang="es-CO" altLang="es-CO" sz="1600" b="1" baseline="-25000">
                <a:latin typeface="Arial" charset="0"/>
              </a:rPr>
              <a:t>45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444875" y="4100512"/>
            <a:ext cx="4122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s-CO" sz="1600" b="1" dirty="0" smtClean="0">
                <a:latin typeface="Arial" charset="0"/>
              </a:rPr>
              <a:t>10</a:t>
            </a:r>
            <a:endParaRPr lang="es-CO" altLang="es-CO" sz="1600" b="1" baseline="-25000" dirty="0">
              <a:latin typeface="Arial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198812" y="4579937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s-CO" sz="1600" b="1" dirty="0">
                <a:latin typeface="Arial" charset="0"/>
              </a:rPr>
              <a:t>5</a:t>
            </a:r>
            <a:endParaRPr lang="es-CO" altLang="es-CO" sz="1600" b="1" baseline="-25000" dirty="0">
              <a:latin typeface="Arial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5781675" y="4724400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s-CO" sz="1600" b="1" dirty="0">
                <a:latin typeface="Arial" charset="0"/>
              </a:rPr>
              <a:t>5</a:t>
            </a:r>
            <a:endParaRPr lang="es-CO" altLang="es-CO" sz="1600" b="1" baseline="-25000" dirty="0">
              <a:latin typeface="Arial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172075" y="3884612"/>
            <a:ext cx="4122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CO" altLang="es-CO" sz="1600" b="1" dirty="0" smtClean="0">
                <a:latin typeface="Arial" charset="0"/>
              </a:rPr>
              <a:t>10</a:t>
            </a:r>
            <a:endParaRPr lang="es-CO" altLang="es-CO" sz="1600" b="1" baseline="-25000" dirty="0">
              <a:latin typeface="Arial" charset="0"/>
            </a:endParaRPr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5000625" y="4940300"/>
            <a:ext cx="503237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O" altLang="es-CO" sz="1600" b="1" dirty="0">
                <a:latin typeface="Arial" charset="0"/>
              </a:rPr>
              <a:t>4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2767012" y="4579937"/>
            <a:ext cx="86360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135437" y="5229225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5503862" y="4652962"/>
            <a:ext cx="1150938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414837" y="4795837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s-CO" sz="1600" b="1" dirty="0">
                <a:latin typeface="Arial" charset="0"/>
              </a:rPr>
              <a:t>5</a:t>
            </a:r>
            <a:endParaRPr lang="es-CO" altLang="es-CO" sz="1600" b="1" baseline="-25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7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Example: </a:t>
            </a:r>
            <a:r>
              <a:rPr lang="en-US" sz="2800" dirty="0" err="1" smtClean="0"/>
              <a:t>Multiobjective</a:t>
            </a:r>
            <a:r>
              <a:rPr lang="en-US" sz="2800" dirty="0" smtClean="0"/>
              <a:t> Optimization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lvl="1"/>
            <a:endParaRPr lang="en-US" sz="24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pPr lvl="2">
              <a:buFontTx/>
              <a:buChar char="-"/>
            </a:pPr>
            <a:endParaRPr lang="es-CO" dirty="0" smtClean="0"/>
          </a:p>
          <a:p>
            <a:pPr marL="457200" lvl="1" indent="0">
              <a:buNone/>
            </a:pPr>
            <a:endParaRPr lang="es-CO" sz="2400" dirty="0"/>
          </a:p>
          <a:p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Programming</a:t>
            </a:r>
            <a:r>
              <a:rPr lang="es-CO" dirty="0"/>
              <a:t> </a:t>
            </a:r>
            <a:r>
              <a:rPr lang="es-CO" dirty="0" err="1"/>
              <a:t>Flow</a:t>
            </a:r>
            <a:r>
              <a:rPr lang="es-CO" dirty="0"/>
              <a:t> Control </a:t>
            </a:r>
            <a:r>
              <a:rPr lang="es-CO" dirty="0" err="1"/>
              <a:t>Features</a:t>
            </a:r>
            <a:endParaRPr lang="es-CO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62200"/>
            <a:ext cx="64293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0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Método</a:t>
            </a:r>
            <a:r>
              <a:rPr lang="en-US" sz="2800" dirty="0" smtClean="0"/>
              <a:t> “Suma </a:t>
            </a:r>
            <a:r>
              <a:rPr lang="en-US" sz="2800" dirty="0" err="1" smtClean="0"/>
              <a:t>Ponderada</a:t>
            </a:r>
            <a:r>
              <a:rPr lang="en-US" sz="2800" dirty="0" smtClean="0"/>
              <a:t>”:</a:t>
            </a:r>
            <a:endParaRPr lang="es-CO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Programming</a:t>
            </a:r>
            <a:r>
              <a:rPr lang="es-CO" dirty="0"/>
              <a:t> </a:t>
            </a:r>
            <a:r>
              <a:rPr lang="es-CO" dirty="0" err="1"/>
              <a:t>Flow</a:t>
            </a:r>
            <a:r>
              <a:rPr lang="es-CO" dirty="0"/>
              <a:t> Control </a:t>
            </a:r>
            <a:r>
              <a:rPr lang="es-CO" dirty="0" err="1"/>
              <a:t>Features</a:t>
            </a:r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4038600" cy="131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95" y="3352800"/>
            <a:ext cx="4440959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7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“Weighted Sum” Method:</a:t>
            </a:r>
            <a:endParaRPr lang="en-US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Programming</a:t>
            </a:r>
            <a:r>
              <a:rPr lang="es-CO" dirty="0"/>
              <a:t> </a:t>
            </a:r>
            <a:r>
              <a:rPr lang="es-CO" dirty="0" err="1"/>
              <a:t>Flow</a:t>
            </a:r>
            <a:r>
              <a:rPr lang="es-CO" dirty="0"/>
              <a:t> Control </a:t>
            </a:r>
            <a:r>
              <a:rPr lang="es-CO" dirty="0" err="1"/>
              <a:t>Features</a:t>
            </a: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3" y="2514600"/>
            <a:ext cx="25431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3352800"/>
            <a:ext cx="4600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33625" y="3581400"/>
            <a:ext cx="257175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angle 6"/>
          <p:cNvSpPr/>
          <p:nvPr/>
        </p:nvSpPr>
        <p:spPr>
          <a:xfrm rot="5400000">
            <a:off x="4686300" y="4724400"/>
            <a:ext cx="4572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TextBox 2"/>
          <p:cNvSpPr txBox="1"/>
          <p:nvPr/>
        </p:nvSpPr>
        <p:spPr>
          <a:xfrm>
            <a:off x="4572000" y="5142011"/>
            <a:ext cx="553357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Cost</a:t>
            </a:r>
            <a:endParaRPr kumimoji="0" lang="es-CO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7514" y="3845123"/>
            <a:ext cx="60305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Hops</a:t>
            </a:r>
            <a:endParaRPr kumimoji="0" lang="es-CO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Programming</a:t>
            </a:r>
            <a:r>
              <a:rPr lang="es-CO" dirty="0"/>
              <a:t> </a:t>
            </a:r>
            <a:r>
              <a:rPr lang="es-CO" dirty="0" err="1"/>
              <a:t>Flow</a:t>
            </a:r>
            <a:r>
              <a:rPr lang="es-CO" dirty="0"/>
              <a:t> Control </a:t>
            </a:r>
            <a:r>
              <a:rPr lang="es-CO" dirty="0" err="1"/>
              <a:t>Features</a:t>
            </a:r>
            <a:endParaRPr lang="es-CO" dirty="0"/>
          </a:p>
        </p:txBody>
      </p:sp>
      <p:grpSp>
        <p:nvGrpSpPr>
          <p:cNvPr id="24" name="Group 23"/>
          <p:cNvGrpSpPr/>
          <p:nvPr/>
        </p:nvGrpSpPr>
        <p:grpSpPr>
          <a:xfrm>
            <a:off x="1143000" y="1905000"/>
            <a:ext cx="6706606" cy="4495800"/>
            <a:chOff x="1143000" y="1905000"/>
            <a:chExt cx="6706606" cy="4495800"/>
          </a:xfrm>
        </p:grpSpPr>
        <p:sp>
          <p:nvSpPr>
            <p:cNvPr id="2" name="TextBox 1"/>
            <p:cNvSpPr txBox="1"/>
            <p:nvPr/>
          </p:nvSpPr>
          <p:spPr>
            <a:xfrm>
              <a:off x="2396322" y="2133600"/>
              <a:ext cx="1795684" cy="13419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Modelo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Matemático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: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-</a:t>
              </a:r>
              <a:r>
                <a:rPr lang="en-US" sz="1400" dirty="0" err="1" smtClean="0">
                  <a:latin typeface="Arial" pitchFamily="34" charset="0"/>
                  <a:cs typeface="Arial" pitchFamily="34" charset="0"/>
                </a:rPr>
                <a:t>Conjuntos</a:t>
              </a:r>
              <a:endParaRPr lang="en-US" sz="1400" dirty="0" smtClean="0">
                <a:latin typeface="Arial" pitchFamily="34" charset="0"/>
                <a:cs typeface="Arial" pitchFamily="34" charset="0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-</a:t>
              </a:r>
              <a:r>
                <a:rPr kumimoji="0" lang="en-US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Parámetros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>
                <a:spcBef>
                  <a:spcPct val="20000"/>
                </a:spcBef>
              </a:pPr>
              <a:r>
                <a:rPr lang="en-US" sz="1400" noProof="0" dirty="0" smtClean="0">
                  <a:latin typeface="Arial" pitchFamily="34" charset="0"/>
                  <a:cs typeface="Arial" pitchFamily="34" charset="0"/>
                </a:rPr>
                <a:t>    Pesos: w</a:t>
              </a:r>
              <a:r>
                <a:rPr lang="en-US" sz="1400" baseline="-25000" noProof="0" dirty="0" smtClean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400" noProof="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w</a:t>
              </a:r>
              <a:r>
                <a:rPr lang="en-US" sz="1400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-</a:t>
              </a:r>
              <a:r>
                <a:rPr lang="en-US" sz="1400" dirty="0" err="1" smtClean="0">
                  <a:latin typeface="Arial" pitchFamily="34" charset="0"/>
                  <a:cs typeface="Arial" pitchFamily="34" charset="0"/>
                </a:rPr>
                <a:t>Función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latin typeface="Arial" pitchFamily="34" charset="0"/>
                  <a:cs typeface="Arial" pitchFamily="34" charset="0"/>
                </a:rPr>
                <a:t>objetivo</a:t>
              </a:r>
              <a:endParaRPr kumimoji="0" lang="es-C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40902" y="4022265"/>
              <a:ext cx="1915909" cy="8248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-</a:t>
              </a:r>
              <a:r>
                <a:rPr lang="en-US" sz="1400" dirty="0" err="1" smtClean="0">
                  <a:latin typeface="Arial" pitchFamily="34" charset="0"/>
                  <a:cs typeface="Arial" pitchFamily="34" charset="0"/>
                </a:rPr>
                <a:t>Variar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 Pesos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-</a:t>
              </a:r>
              <a:r>
                <a:rPr lang="en-US" sz="1400" dirty="0" err="1" smtClean="0">
                  <a:latin typeface="Arial" pitchFamily="34" charset="0"/>
                  <a:cs typeface="Arial" pitchFamily="34" charset="0"/>
                </a:rPr>
                <a:t>Solucionar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 el </a:t>
              </a:r>
              <a:r>
                <a:rPr lang="en-US" sz="1400" dirty="0" err="1" smtClean="0">
                  <a:latin typeface="Arial" pitchFamily="34" charset="0"/>
                  <a:cs typeface="Arial" pitchFamily="34" charset="0"/>
                </a:rPr>
                <a:t>modelo</a:t>
              </a:r>
              <a:endParaRPr lang="en-US" sz="1400" dirty="0" smtClean="0">
                <a:latin typeface="Arial" pitchFamily="34" charset="0"/>
                <a:cs typeface="Arial" pitchFamily="34" charset="0"/>
              </a:endParaRPr>
            </a:p>
            <a:p>
              <a:pPr>
                <a:spcBef>
                  <a:spcPct val="20000"/>
                </a:spcBef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-</a:t>
              </a:r>
              <a:r>
                <a:rPr kumimoji="0" lang="en-US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Guardar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f</a:t>
              </a:r>
              <a:r>
                <a:rPr kumimoji="0" lang="en-US" sz="1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 </a:t>
              </a:r>
              <a:r>
                <a:rPr kumimoji="0" lang="en-US" sz="14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y 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f</a:t>
              </a:r>
              <a:r>
                <a:rPr lang="en-US" sz="1400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endParaRPr kumimoji="0" lang="es-C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>
              <a:stCxn id="2" idx="2"/>
              <a:endCxn id="7" idx="0"/>
            </p:cNvCxnSpPr>
            <p:nvPr/>
          </p:nvCxnSpPr>
          <p:spPr>
            <a:xfrm>
              <a:off x="3294164" y="3475506"/>
              <a:ext cx="4693" cy="5467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7" idx="1"/>
              <a:endCxn id="2" idx="1"/>
            </p:cNvCxnSpPr>
            <p:nvPr/>
          </p:nvCxnSpPr>
          <p:spPr>
            <a:xfrm rot="10800000" flipH="1">
              <a:off x="2340902" y="2804554"/>
              <a:ext cx="55420" cy="1630133"/>
            </a:xfrm>
            <a:prstGeom prst="bentConnector3">
              <a:avLst>
                <a:gd name="adj1" fmla="val -116246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43000" y="3548729"/>
              <a:ext cx="1220206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400" i="1" dirty="0" smtClean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latin typeface="Arial" pitchFamily="34" charset="0"/>
                  <a:cs typeface="Arial" pitchFamily="34" charset="0"/>
                </a:rPr>
                <a:t>iteraciones</a:t>
              </a:r>
              <a:endParaRPr kumimoji="0" lang="es-C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60782" y="5271159"/>
              <a:ext cx="2282997" cy="8248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-</a:t>
              </a:r>
              <a:r>
                <a:rPr lang="en-US" sz="1400" dirty="0" err="1" smtClean="0">
                  <a:latin typeface="Arial" pitchFamily="34" charset="0"/>
                  <a:cs typeface="Arial" pitchFamily="34" charset="0"/>
                </a:rPr>
                <a:t>Enviar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f</a:t>
              </a:r>
              <a:r>
                <a:rPr lang="en-US" sz="1400" baseline="-25000" dirty="0">
                  <a:latin typeface="Arial" pitchFamily="34" charset="0"/>
                  <a:cs typeface="Arial" pitchFamily="34" charset="0"/>
                </a:rPr>
                <a:t>1 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y 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f</a:t>
              </a:r>
              <a:r>
                <a:rPr lang="en-US" sz="1400" baseline="-25000" dirty="0" smtClean="0">
                  <a:latin typeface="Arial" pitchFamily="34" charset="0"/>
                  <a:cs typeface="Arial" pitchFamily="34" charset="0"/>
                </a:rPr>
                <a:t>2 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>
                <a:spcBef>
                  <a:spcPct val="20000"/>
                </a:spcBef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a un </a:t>
              </a:r>
              <a:r>
                <a:rPr lang="en-US" sz="1400" dirty="0" err="1" smtClean="0">
                  <a:latin typeface="Arial" pitchFamily="34" charset="0"/>
                  <a:cs typeface="Arial" pitchFamily="34" charset="0"/>
                </a:rPr>
                <a:t>archivo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 de </a:t>
              </a:r>
              <a:r>
                <a:rPr lang="en-US" sz="1400" dirty="0" err="1" smtClean="0">
                  <a:latin typeface="Arial" pitchFamily="34" charset="0"/>
                  <a:cs typeface="Arial" pitchFamily="34" charset="0"/>
                </a:rPr>
                <a:t>resultados</a:t>
              </a:r>
              <a:endParaRPr lang="es-CO" sz="1400" dirty="0">
                <a:latin typeface="Arial" pitchFamily="34" charset="0"/>
                <a:cs typeface="Arial" pitchFamily="34" charset="0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endParaRPr kumimoji="0" lang="es-C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3" name="Straight Arrow Connector 12"/>
            <p:cNvCxnSpPr>
              <a:stCxn id="7" idx="2"/>
              <a:endCxn id="14" idx="0"/>
            </p:cNvCxnSpPr>
            <p:nvPr/>
          </p:nvCxnSpPr>
          <p:spPr>
            <a:xfrm>
              <a:off x="3298857" y="4847106"/>
              <a:ext cx="3424" cy="4240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85609" y="5264229"/>
              <a:ext cx="2541080" cy="8248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-</a:t>
              </a:r>
              <a:r>
                <a:rPr lang="en-US" sz="1400" dirty="0" err="1" smtClean="0">
                  <a:latin typeface="Arial" pitchFamily="34" charset="0"/>
                  <a:cs typeface="Arial" pitchFamily="34" charset="0"/>
                </a:rPr>
                <a:t>Cargar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latin typeface="Arial" pitchFamily="34" charset="0"/>
                  <a:cs typeface="Arial" pitchFamily="34" charset="0"/>
                </a:rPr>
                <a:t>archivo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 de </a:t>
              </a:r>
              <a:r>
                <a:rPr lang="en-US" sz="1400" dirty="0" err="1" smtClean="0">
                  <a:latin typeface="Arial" pitchFamily="34" charset="0"/>
                  <a:cs typeface="Arial" pitchFamily="34" charset="0"/>
                </a:rPr>
                <a:t>resultados</a:t>
              </a:r>
              <a:endParaRPr lang="en-US" sz="1400" dirty="0" smtClean="0">
                <a:latin typeface="Arial" pitchFamily="34" charset="0"/>
                <a:cs typeface="Arial" pitchFamily="34" charset="0"/>
              </a:endParaRPr>
            </a:p>
            <a:p>
              <a:pPr>
                <a:spcBef>
                  <a:spcPct val="20000"/>
                </a:spcBef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-</a:t>
              </a:r>
              <a:r>
                <a:rPr lang="en-US" sz="1400" dirty="0" err="1" smtClean="0">
                  <a:latin typeface="Arial" pitchFamily="34" charset="0"/>
                  <a:cs typeface="Arial" pitchFamily="34" charset="0"/>
                </a:rPr>
                <a:t>Graficar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latin typeface="Arial" pitchFamily="34" charset="0"/>
                  <a:cs typeface="Arial" pitchFamily="34" charset="0"/>
                </a:rPr>
                <a:t>Frente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 de Pareto</a:t>
              </a:r>
              <a:endParaRPr lang="es-CO" sz="1400" dirty="0">
                <a:latin typeface="Arial" pitchFamily="34" charset="0"/>
                <a:cs typeface="Arial" pitchFamily="34" charset="0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endParaRPr kumimoji="0" lang="es-C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14" idx="3"/>
              <a:endCxn id="18" idx="1"/>
            </p:cNvCxnSpPr>
            <p:nvPr/>
          </p:nvCxnSpPr>
          <p:spPr>
            <a:xfrm flipV="1">
              <a:off x="4443779" y="5676650"/>
              <a:ext cx="741830" cy="69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143000" y="1905000"/>
              <a:ext cx="3671694" cy="44958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14694" y="1905000"/>
              <a:ext cx="713657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GAMS</a:t>
              </a:r>
              <a:endParaRPr kumimoji="0" lang="es-C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30206" y="4847105"/>
              <a:ext cx="2819400" cy="155369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73206" y="4572000"/>
              <a:ext cx="889474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MATLAB</a:t>
              </a:r>
              <a:endParaRPr kumimoji="0" lang="es-CO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0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Example:</a:t>
            </a:r>
            <a:endParaRPr lang="en-US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Programming</a:t>
            </a:r>
            <a:r>
              <a:rPr lang="es-CO" dirty="0"/>
              <a:t> </a:t>
            </a:r>
            <a:r>
              <a:rPr lang="es-CO" dirty="0" err="1"/>
              <a:t>Flow</a:t>
            </a:r>
            <a:r>
              <a:rPr lang="es-CO" dirty="0"/>
              <a:t> Control </a:t>
            </a:r>
            <a:r>
              <a:rPr lang="es-CO" dirty="0" err="1"/>
              <a:t>Features</a:t>
            </a:r>
            <a:endParaRPr lang="es-CO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90439"/>
            <a:ext cx="52197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 Architecture</a:t>
            </a:r>
            <a:endParaRPr lang="es-CO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483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types:</a:t>
            </a:r>
          </a:p>
          <a:p>
            <a:pPr lvl="1"/>
            <a:r>
              <a:rPr lang="en-US" dirty="0" smtClean="0"/>
              <a:t>*.</a:t>
            </a:r>
            <a:r>
              <a:rPr lang="en-US" dirty="0" err="1" smtClean="0"/>
              <a:t>gms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*.log</a:t>
            </a:r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Architecture</a:t>
            </a:r>
            <a:endParaRPr lang="es-CO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367" y="1622266"/>
            <a:ext cx="3739034" cy="249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61" y="4200032"/>
            <a:ext cx="3089139" cy="235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4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types:</a:t>
            </a:r>
          </a:p>
          <a:p>
            <a:pPr lvl="1"/>
            <a:r>
              <a:rPr lang="en-US" dirty="0" smtClean="0"/>
              <a:t>*.</a:t>
            </a:r>
            <a:r>
              <a:rPr lang="en-US" dirty="0" err="1" smtClean="0"/>
              <a:t>lst</a:t>
            </a:r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Architecture</a:t>
            </a:r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057400"/>
            <a:ext cx="3829050" cy="218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Components</a:t>
            </a:r>
            <a:endParaRPr lang="es-CO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904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plantilla4</Template>
  <TotalTime>7420</TotalTime>
  <Words>811</Words>
  <Application>Microsoft Office PowerPoint</Application>
  <PresentationFormat>On-screen Show (4:3)</PresentationFormat>
  <Paragraphs>369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plantilla4</vt:lpstr>
      <vt:lpstr>GAMS Tutorial</vt:lpstr>
      <vt:lpstr>Generalities</vt:lpstr>
      <vt:lpstr>What is GAMS?</vt:lpstr>
      <vt:lpstr>General Purpose</vt:lpstr>
      <vt:lpstr>Download</vt:lpstr>
      <vt:lpstr>Solution Architecture</vt:lpstr>
      <vt:lpstr>Solution Architecture</vt:lpstr>
      <vt:lpstr>Solution Architecture</vt:lpstr>
      <vt:lpstr>Model Components</vt:lpstr>
      <vt:lpstr>Example</vt:lpstr>
      <vt:lpstr>Example</vt:lpstr>
      <vt:lpstr>GAMS Implementation</vt:lpstr>
      <vt:lpstr>Model Components</vt:lpstr>
      <vt:lpstr>Model Components</vt:lpstr>
      <vt:lpstr>Model Components</vt:lpstr>
      <vt:lpstr>Model Components</vt:lpstr>
      <vt:lpstr>Model Components</vt:lpstr>
      <vt:lpstr>Sets</vt:lpstr>
      <vt:lpstr>Sets</vt:lpstr>
      <vt:lpstr>Sets</vt:lpstr>
      <vt:lpstr>Sets</vt:lpstr>
      <vt:lpstr>Sets</vt:lpstr>
      <vt:lpstr>Sets</vt:lpstr>
      <vt:lpstr>Data Entry</vt:lpstr>
      <vt:lpstr>Data Entry</vt:lpstr>
      <vt:lpstr>Data Entry</vt:lpstr>
      <vt:lpstr>Data Entry</vt:lpstr>
      <vt:lpstr>Data Entry</vt:lpstr>
      <vt:lpstr>Variables</vt:lpstr>
      <vt:lpstr>Variables</vt:lpstr>
      <vt:lpstr>Variables</vt:lpstr>
      <vt:lpstr>Equations</vt:lpstr>
      <vt:lpstr>Equations</vt:lpstr>
      <vt:lpstr>Equations</vt:lpstr>
      <vt:lpstr>Model and Solve Statements</vt:lpstr>
      <vt:lpstr>Model and Solve Statements</vt:lpstr>
      <vt:lpstr>Model and Solve Statements</vt:lpstr>
      <vt:lpstr>Conditionals</vt:lpstr>
      <vt:lpstr>Conditionals</vt:lpstr>
      <vt:lpstr>Conditionals</vt:lpstr>
      <vt:lpstr>Conditionals</vt:lpstr>
      <vt:lpstr>Conditionals</vt:lpstr>
      <vt:lpstr>Conditionals</vt:lpstr>
      <vt:lpstr>Conditionals</vt:lpstr>
      <vt:lpstr>Programming Flow Control Features</vt:lpstr>
      <vt:lpstr>Programming Flow Control Features</vt:lpstr>
      <vt:lpstr>Programming Flow Control Features</vt:lpstr>
      <vt:lpstr>Programming Flow Control Features</vt:lpstr>
      <vt:lpstr>Programming Flow Control Features</vt:lpstr>
      <vt:lpstr>Programming Flow Control Features</vt:lpstr>
      <vt:lpstr>Programming Flow Control Features</vt:lpstr>
      <vt:lpstr>Programming Flow Control Features</vt:lpstr>
      <vt:lpstr>Programming Flow Control Features</vt:lpstr>
      <vt:lpstr>Programming Flow Control Features</vt:lpstr>
      <vt:lpstr>Programming Flow Control 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1 Introducción a Xpress</dc:title>
  <dc:creator>Gere</dc:creator>
  <cp:lastModifiedBy>Gere</cp:lastModifiedBy>
  <cp:revision>226</cp:revision>
  <dcterms:created xsi:type="dcterms:W3CDTF">2006-08-16T00:00:00Z</dcterms:created>
  <dcterms:modified xsi:type="dcterms:W3CDTF">2015-09-29T20:32:11Z</dcterms:modified>
</cp:coreProperties>
</file>