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11"/>
  </p:notesMasterIdLst>
  <p:handoutMasterIdLst>
    <p:handoutMasterId r:id="rId112"/>
  </p:handoutMasterIdLst>
  <p:sldIdLst>
    <p:sldId id="2448" r:id="rId5"/>
    <p:sldId id="2449" r:id="rId6"/>
    <p:sldId id="2450" r:id="rId7"/>
    <p:sldId id="2451" r:id="rId8"/>
    <p:sldId id="2452" r:id="rId9"/>
    <p:sldId id="2453" r:id="rId10"/>
    <p:sldId id="2454" r:id="rId11"/>
    <p:sldId id="2469" r:id="rId12"/>
    <p:sldId id="2470" r:id="rId13"/>
    <p:sldId id="2471" r:id="rId14"/>
    <p:sldId id="2472" r:id="rId15"/>
    <p:sldId id="2473" r:id="rId16"/>
    <p:sldId id="2474" r:id="rId17"/>
    <p:sldId id="2455" r:id="rId18"/>
    <p:sldId id="2456" r:id="rId19"/>
    <p:sldId id="2457" r:id="rId20"/>
    <p:sldId id="2458" r:id="rId21"/>
    <p:sldId id="2459" r:id="rId22"/>
    <p:sldId id="2460" r:id="rId23"/>
    <p:sldId id="2461" r:id="rId24"/>
    <p:sldId id="2462" r:id="rId25"/>
    <p:sldId id="2463" r:id="rId26"/>
    <p:sldId id="2464" r:id="rId27"/>
    <p:sldId id="2465" r:id="rId28"/>
    <p:sldId id="2466" r:id="rId29"/>
    <p:sldId id="2467" r:id="rId30"/>
    <p:sldId id="2468" r:id="rId31"/>
    <p:sldId id="2475" r:id="rId32"/>
    <p:sldId id="2476" r:id="rId33"/>
    <p:sldId id="2477" r:id="rId34"/>
    <p:sldId id="2478" r:id="rId35"/>
    <p:sldId id="2479" r:id="rId36"/>
    <p:sldId id="2480" r:id="rId37"/>
    <p:sldId id="2481" r:id="rId38"/>
    <p:sldId id="2482" r:id="rId39"/>
    <p:sldId id="2483" r:id="rId40"/>
    <p:sldId id="2484" r:id="rId41"/>
    <p:sldId id="2485" r:id="rId42"/>
    <p:sldId id="2486" r:id="rId43"/>
    <p:sldId id="2487" r:id="rId44"/>
    <p:sldId id="2488" r:id="rId45"/>
    <p:sldId id="2489" r:id="rId46"/>
    <p:sldId id="2490" r:id="rId47"/>
    <p:sldId id="2491" r:id="rId48"/>
    <p:sldId id="2492" r:id="rId49"/>
    <p:sldId id="2493" r:id="rId50"/>
    <p:sldId id="2494" r:id="rId51"/>
    <p:sldId id="2495" r:id="rId52"/>
    <p:sldId id="2497" r:id="rId53"/>
    <p:sldId id="2496" r:id="rId54"/>
    <p:sldId id="2498" r:id="rId55"/>
    <p:sldId id="2499" r:id="rId56"/>
    <p:sldId id="2500" r:id="rId57"/>
    <p:sldId id="2501" r:id="rId58"/>
    <p:sldId id="2502" r:id="rId59"/>
    <p:sldId id="2503" r:id="rId60"/>
    <p:sldId id="2504" r:id="rId61"/>
    <p:sldId id="2505" r:id="rId62"/>
    <p:sldId id="2506" r:id="rId63"/>
    <p:sldId id="2507" r:id="rId64"/>
    <p:sldId id="2508" r:id="rId65"/>
    <p:sldId id="2509" r:id="rId66"/>
    <p:sldId id="2510" r:id="rId67"/>
    <p:sldId id="2511" r:id="rId68"/>
    <p:sldId id="2512" r:id="rId69"/>
    <p:sldId id="2513" r:id="rId70"/>
    <p:sldId id="2514" r:id="rId71"/>
    <p:sldId id="2515" r:id="rId72"/>
    <p:sldId id="2516" r:id="rId73"/>
    <p:sldId id="2517" r:id="rId74"/>
    <p:sldId id="2518" r:id="rId75"/>
    <p:sldId id="2519" r:id="rId76"/>
    <p:sldId id="2520" r:id="rId77"/>
    <p:sldId id="2521" r:id="rId78"/>
    <p:sldId id="2522" r:id="rId79"/>
    <p:sldId id="2523" r:id="rId80"/>
    <p:sldId id="2524" r:id="rId81"/>
    <p:sldId id="2525" r:id="rId82"/>
    <p:sldId id="2526" r:id="rId83"/>
    <p:sldId id="2527" r:id="rId84"/>
    <p:sldId id="2528" r:id="rId85"/>
    <p:sldId id="2529" r:id="rId86"/>
    <p:sldId id="2530" r:id="rId87"/>
    <p:sldId id="2531" r:id="rId88"/>
    <p:sldId id="2532" r:id="rId89"/>
    <p:sldId id="2533" r:id="rId90"/>
    <p:sldId id="2534" r:id="rId91"/>
    <p:sldId id="2535" r:id="rId92"/>
    <p:sldId id="2536" r:id="rId93"/>
    <p:sldId id="2537" r:id="rId94"/>
    <p:sldId id="2538" r:id="rId95"/>
    <p:sldId id="2539" r:id="rId96"/>
    <p:sldId id="2540" r:id="rId97"/>
    <p:sldId id="2541" r:id="rId98"/>
    <p:sldId id="2542" r:id="rId99"/>
    <p:sldId id="2543" r:id="rId100"/>
    <p:sldId id="2544" r:id="rId101"/>
    <p:sldId id="2545" r:id="rId102"/>
    <p:sldId id="2546" r:id="rId103"/>
    <p:sldId id="2547" r:id="rId104"/>
    <p:sldId id="2548" r:id="rId105"/>
    <p:sldId id="2549" r:id="rId106"/>
    <p:sldId id="2550" r:id="rId107"/>
    <p:sldId id="2551" r:id="rId108"/>
    <p:sldId id="2552" r:id="rId109"/>
    <p:sldId id="2553" r:id="rId110"/>
  </p:sldIdLst>
  <p:sldSz cx="12192000" cy="6858000"/>
  <p:notesSz cx="6858000" cy="9144000"/>
  <p:defaultTextStyle>
    <a:defPPr rtl="0">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5033" autoAdjust="0"/>
  </p:normalViewPr>
  <p:slideViewPr>
    <p:cSldViewPr snapToGrid="0">
      <p:cViewPr varScale="1">
        <p:scale>
          <a:sx n="114" d="100"/>
          <a:sy n="114" d="100"/>
        </p:scale>
        <p:origin x="414" y="102"/>
      </p:cViewPr>
      <p:guideLst>
        <p:guide orient="horz" pos="1992"/>
        <p:guide pos="3840"/>
        <p:guide orient="horz" pos="1416"/>
      </p:guideLst>
    </p:cSldViewPr>
  </p:slideViewPr>
  <p:outlineViewPr>
    <p:cViewPr>
      <p:scale>
        <a:sx n="33" d="100"/>
        <a:sy n="33" d="100"/>
      </p:scale>
      <p:origin x="0" y="-5189"/>
    </p:cViewPr>
  </p:outlineViewPr>
  <p:notesTextViewPr>
    <p:cViewPr>
      <p:scale>
        <a:sx n="1" d="1"/>
        <a:sy n="1" d="1"/>
      </p:scale>
      <p:origin x="0" y="0"/>
    </p:cViewPr>
  </p:notesTextViewPr>
  <p:sorterViewPr>
    <p:cViewPr>
      <p:scale>
        <a:sx n="130" d="100"/>
        <a:sy n="130" d="100"/>
      </p:scale>
      <p:origin x="0" y="-8722"/>
    </p:cViewPr>
  </p:sorterViewPr>
  <p:notesViewPr>
    <p:cSldViewPr snapToGrid="0">
      <p:cViewPr varScale="1">
        <p:scale>
          <a:sx n="89" d="100"/>
          <a:sy n="89" d="100"/>
        </p:scale>
        <p:origin x="3804" y="7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handoutMaster" Target="handoutMasters/handoutMaster1.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presProps" Target="presProps.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slide" Target="slides/slide102.xml"/><Relationship Id="rId114"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theme" Target="theme/theme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t-PT"/>
          </a:p>
        </p:txBody>
      </p:sp>
      <p:sp>
        <p:nvSpPr>
          <p:cNvPr id="3" name="Marcador de Posição da Data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2536149A-070C-43C5-B807-D5BC6144773E}" type="datetime1">
              <a:rPr lang="pt-PT" smtClean="0"/>
              <a:t>19/07/2022</a:t>
            </a:fld>
            <a:endParaRPr lang="pt-PT"/>
          </a:p>
        </p:txBody>
      </p:sp>
      <p:sp>
        <p:nvSpPr>
          <p:cNvPr id="4" name="Marcador de Posição do Rodapé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t-PT"/>
          </a:p>
        </p:txBody>
      </p:sp>
      <p:sp>
        <p:nvSpPr>
          <p:cNvPr id="5" name="Marcador de Posição do Número do Diapositivo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65AE8BC-2AB3-9E4C-9797-2A6F8A74C74E}" type="slidenum">
              <a:rPr lang="pt-PT" smtClean="0"/>
              <a:t>‹nº›</a:t>
            </a:fld>
            <a:endParaRPr lang="pt-PT"/>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t-PT" noProof="0"/>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8E4077AD-A97D-4A2E-9DAA-588CC1614E0F}" type="datetime1">
              <a:rPr lang="pt-PT" noProof="0" smtClean="0"/>
              <a:t>19/07/2022</a:t>
            </a:fld>
            <a:endParaRPr lang="pt-PT" noProof="0"/>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pt-PT" noProof="0"/>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t-PT" noProof="0" dirty="0"/>
              <a:t>Clique para editar os Estilos de texto do modelo global</a:t>
            </a:r>
          </a:p>
          <a:p>
            <a:pPr lvl="1" rtl="0"/>
            <a:r>
              <a:rPr lang="pt-PT" noProof="0" dirty="0"/>
              <a:t>Segundo nível</a:t>
            </a:r>
          </a:p>
          <a:p>
            <a:pPr lvl="2" rtl="0"/>
            <a:r>
              <a:rPr lang="pt-PT" noProof="0" dirty="0"/>
              <a:t>Terceiro nível</a:t>
            </a:r>
          </a:p>
          <a:p>
            <a:pPr lvl="3" rtl="0"/>
            <a:r>
              <a:rPr lang="pt-PT" noProof="0" dirty="0"/>
              <a:t>Quarto nível</a:t>
            </a:r>
          </a:p>
          <a:p>
            <a:pPr lvl="4" rtl="0"/>
            <a:r>
              <a:rPr lang="pt-PT" noProof="0" dirty="0"/>
              <a:t>Quinto nível</a:t>
            </a: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t-PT" noProof="0"/>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228B34ED-4CDD-41C9-90F7-D768D5559A6F}" type="slidenum">
              <a:rPr lang="pt-PT" noProof="0" smtClean="0"/>
              <a:t>‹nº›</a:t>
            </a:fld>
            <a:endParaRPr lang="pt-PT" noProof="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rtlCol="0"/>
          <a:lstStyle/>
          <a:p>
            <a:pPr rtl="0"/>
            <a:endParaRPr lang="pt-PT"/>
          </a:p>
        </p:txBody>
      </p:sp>
      <p:sp>
        <p:nvSpPr>
          <p:cNvPr id="4" name="Marcador de Posição do Número do Diapositivo 3"/>
          <p:cNvSpPr>
            <a:spLocks noGrp="1"/>
          </p:cNvSpPr>
          <p:nvPr>
            <p:ph type="sldNum" sz="quarter" idx="5"/>
          </p:nvPr>
        </p:nvSpPr>
        <p:spPr/>
        <p:txBody>
          <a:bodyPr rtlCol="0"/>
          <a:lstStyle/>
          <a:p>
            <a:pPr rtl="0"/>
            <a:fld id="{228B34ED-4CDD-41C9-90F7-D768D5559A6F}" type="slidenum">
              <a:rPr lang="pt-PT" smtClean="0"/>
              <a:t>1</a:t>
            </a:fld>
            <a:endParaRPr lang="pt-PT"/>
          </a:p>
        </p:txBody>
      </p:sp>
    </p:spTree>
    <p:extLst>
      <p:ext uri="{BB962C8B-B14F-4D97-AF65-F5344CB8AC3E}">
        <p14:creationId xmlns:p14="http://schemas.microsoft.com/office/powerpoint/2010/main" val="6117951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ítulo">
    <p:bg>
      <p:bgRef idx="1001">
        <a:schemeClr val="bg1"/>
      </p:bgRef>
    </p:bg>
    <p:spTree>
      <p:nvGrpSpPr>
        <p:cNvPr id="1" name=""/>
        <p:cNvGrpSpPr/>
        <p:nvPr/>
      </p:nvGrpSpPr>
      <p:grpSpPr>
        <a:xfrm>
          <a:off x="0" y="0"/>
          <a:ext cx="0" cy="0"/>
          <a:chOff x="0" y="0"/>
          <a:chExt cx="0" cy="0"/>
        </a:xfrm>
      </p:grpSpPr>
      <p:sp>
        <p:nvSpPr>
          <p:cNvPr id="3" name="Marcador de Posição da Imagem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rtlCol="0"/>
          <a:lstStyle>
            <a:lvl1pPr marL="0" indent="0" algn="ctr">
              <a:buNone/>
              <a:defRPr/>
            </a:lvl1pPr>
          </a:lstStyle>
          <a:p>
            <a:pPr rtl="0"/>
            <a:r>
              <a:rPr lang="pt-PT" noProof="0"/>
              <a:t>Clique no ícone para adicionar uma imagem</a:t>
            </a:r>
          </a:p>
        </p:txBody>
      </p:sp>
      <p:sp>
        <p:nvSpPr>
          <p:cNvPr id="14" name="Marcador de Posição do Texto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922140"/>
            <a:ext cx="5167313" cy="518795"/>
          </a:xfrm>
        </p:spPr>
        <p:txBody>
          <a:bodyPr rtlCol="0">
            <a:noAutofit/>
          </a:bodyPr>
          <a:lstStyle>
            <a:lvl1pPr marL="0" indent="0" algn="ctr">
              <a:buNone/>
              <a:defRPr sz="1800" spc="300">
                <a:solidFill>
                  <a:schemeClr val="tx1"/>
                </a:solidFill>
              </a:defRPr>
            </a:lvl1pPr>
            <a:lvl2pPr marL="457200" indent="0">
              <a:buNone/>
              <a:defRPr/>
            </a:lvl2pPr>
          </a:lstStyle>
          <a:p>
            <a:pPr lvl="0" rtl="0"/>
            <a:r>
              <a:rPr lang="pt-PT" noProof="0"/>
              <a:t>Clique para editar os Estilos de texto do modelo global</a:t>
            </a:r>
          </a:p>
        </p:txBody>
      </p:sp>
      <p:sp>
        <p:nvSpPr>
          <p:cNvPr id="7" name="Marcador de Posição do Texto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4038600" y="3608511"/>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rtlCol="0">
            <a:noAutofit/>
          </a:bodyPr>
          <a:lstStyle>
            <a:lvl1pPr marL="0" indent="0" algn="ctr">
              <a:buNone/>
              <a:defRPr sz="1800" cap="all" baseline="0"/>
            </a:lvl1pPr>
          </a:lstStyle>
          <a:p>
            <a:pPr rtl="0"/>
            <a:r>
              <a:rPr lang="pt-PT" spc="300" noProof="0"/>
              <a:t>RELATÓRIO ANUAL</a:t>
            </a:r>
          </a:p>
        </p:txBody>
      </p:sp>
      <p:sp>
        <p:nvSpPr>
          <p:cNvPr id="2" name="Título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2445633"/>
            <a:ext cx="11490325" cy="823913"/>
          </a:xfrm>
        </p:spPr>
        <p:txBody>
          <a:bodyPr rtlCol="0">
            <a:noAutofit/>
          </a:bodyPr>
          <a:lstStyle>
            <a:lvl1pPr>
              <a:lnSpc>
                <a:spcPct val="150000"/>
              </a:lnSpc>
              <a:spcBef>
                <a:spcPts val="1000"/>
              </a:spcBef>
              <a:defRPr sz="4000" cap="all" spc="300" baseline="0"/>
            </a:lvl1pPr>
          </a:lstStyle>
          <a:p>
            <a:pPr rtl="0"/>
            <a:r>
              <a:rPr lang="pt-PT" noProof="0"/>
              <a:t>Clique para editar os estilos de TEXTO do modelo global</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Resumo">
    <p:spTree>
      <p:nvGrpSpPr>
        <p:cNvPr id="1" name=""/>
        <p:cNvGrpSpPr/>
        <p:nvPr/>
      </p:nvGrpSpPr>
      <p:grpSpPr>
        <a:xfrm>
          <a:off x="0" y="0"/>
          <a:ext cx="0" cy="0"/>
          <a:chOff x="0" y="0"/>
          <a:chExt cx="0" cy="0"/>
        </a:xfrm>
      </p:grpSpPr>
      <p:sp>
        <p:nvSpPr>
          <p:cNvPr id="9" name="Marcador de Posição da Imagem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58000"/>
          </a:xfrm>
          <a:effectLst/>
        </p:spPr>
        <p:txBody>
          <a:bodyPr rtlCol="0" anchor="ctr"/>
          <a:lstStyle>
            <a:lvl1pPr marL="0" indent="0" algn="ctr">
              <a:buNone/>
              <a:defRPr/>
            </a:lvl1pPr>
          </a:lstStyle>
          <a:p>
            <a:pPr rtl="0"/>
            <a:r>
              <a:rPr lang="pt-PT" noProof="0"/>
              <a:t>Clique no ícone para adicionar uma imagem</a:t>
            </a:r>
          </a:p>
        </p:txBody>
      </p:sp>
      <p:sp>
        <p:nvSpPr>
          <p:cNvPr id="11" name="Marcador de Posição do Número do Diapositivo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8C2E478F-E849-4A8C-AF1F-CBCC78A7CBFA}" type="slidenum">
              <a:rPr lang="pt-PT" noProof="0" smtClean="0"/>
              <a:t>‹nº›</a:t>
            </a:fld>
            <a:endParaRPr lang="pt-PT" noProof="0"/>
          </a:p>
        </p:txBody>
      </p:sp>
      <p:sp>
        <p:nvSpPr>
          <p:cNvPr id="16" name="Marcador de Posição de Conteúdo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1661160"/>
            <a:ext cx="4646246" cy="2218585"/>
          </a:xfrm>
        </p:spPr>
        <p:txBody>
          <a:bodyPr rtlCol="0">
            <a:noAutofit/>
          </a:bodyPr>
          <a:lstStyle>
            <a:lvl1pPr>
              <a:defRPr/>
            </a:lvl1pPr>
          </a:lstStyle>
          <a:p>
            <a:pPr marL="0" indent="0" rtl="0">
              <a:lnSpc>
                <a:spcPct val="100000"/>
              </a:lnSpc>
              <a:buNone/>
            </a:pPr>
            <a:r>
              <a:rPr lang="pt-PT" sz="1600" noProof="0">
                <a:cs typeface="Biome Light" panose="020B0303030204020804" pitchFamily="34" charset="0"/>
              </a:rPr>
              <a:t>Clique para editar o estilo de título do modelo global</a:t>
            </a:r>
          </a:p>
          <a:p>
            <a:pPr marL="0" indent="0" rtl="0">
              <a:buNone/>
            </a:pPr>
            <a:endParaRPr lang="pt-PT" noProof="0"/>
          </a:p>
        </p:txBody>
      </p:sp>
      <p:sp>
        <p:nvSpPr>
          <p:cNvPr id="17" name="Marcador de Posição do Número do Diapositivo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8C2E478F-E849-4A8C-AF1F-CBCC78A7CBFA}" type="slidenum">
              <a:rPr lang="pt-PT" noProof="0" smtClean="0"/>
              <a:pPr rtl="0"/>
              <a:t>‹nº›</a:t>
            </a:fld>
            <a:endParaRPr lang="pt-PT" noProof="0"/>
          </a:p>
        </p:txBody>
      </p:sp>
      <p:sp>
        <p:nvSpPr>
          <p:cNvPr id="7" name="Título 1">
            <a:extLst>
              <a:ext uri="{FF2B5EF4-FFF2-40B4-BE49-F238E27FC236}">
                <a16:creationId xmlns:a16="http://schemas.microsoft.com/office/drawing/2014/main" id="{76CDEBF2-B5C9-4887-B717-81C3D1A73CA9}"/>
              </a:ext>
            </a:extLst>
          </p:cNvPr>
          <p:cNvSpPr>
            <a:spLocks noGrp="1"/>
          </p:cNvSpPr>
          <p:nvPr>
            <p:ph type="title" hasCustomPrompt="1"/>
          </p:nvPr>
        </p:nvSpPr>
        <p:spPr>
          <a:xfrm>
            <a:off x="6095999" y="612037"/>
            <a:ext cx="5897218" cy="884238"/>
          </a:xfrm>
        </p:spPr>
        <p:txBody>
          <a:bodyPr lIns="91440" rIns="91440" rtlCol="0" anchor="t">
            <a:noAutofit/>
          </a:bodyPr>
          <a:lstStyle>
            <a:lvl1pPr algn="l">
              <a:lnSpc>
                <a:spcPct val="150000"/>
              </a:lnSpc>
              <a:spcBef>
                <a:spcPts val="1000"/>
              </a:spcBef>
              <a:defRPr sz="3200">
                <a:solidFill>
                  <a:schemeClr val="tx1"/>
                </a:solidFill>
              </a:defRPr>
            </a:lvl1pPr>
          </a:lstStyle>
          <a:p>
            <a:pPr rtl="0"/>
            <a:r>
              <a:rPr lang="pt-PT" noProof="0"/>
              <a:t>Clique para editar o estilo do título do Modelo Global</a:t>
            </a:r>
          </a:p>
        </p:txBody>
      </p:sp>
      <p:sp>
        <p:nvSpPr>
          <p:cNvPr id="2" name="Retângulo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PT" noProof="0"/>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echo">
    <p:bg>
      <p:bgRef idx="1001">
        <a:schemeClr val="bg1"/>
      </p:bgRef>
    </p:bg>
    <p:spTree>
      <p:nvGrpSpPr>
        <p:cNvPr id="1" name=""/>
        <p:cNvGrpSpPr/>
        <p:nvPr/>
      </p:nvGrpSpPr>
      <p:grpSpPr>
        <a:xfrm>
          <a:off x="0" y="0"/>
          <a:ext cx="0" cy="0"/>
          <a:chOff x="0" y="0"/>
          <a:chExt cx="0" cy="0"/>
        </a:xfrm>
      </p:grpSpPr>
      <p:sp>
        <p:nvSpPr>
          <p:cNvPr id="3" name="Marcador de Posição da Imagem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rtlCol="0"/>
          <a:lstStyle>
            <a:lvl1pPr marL="0" indent="0" algn="ctr">
              <a:buNone/>
              <a:defRPr/>
            </a:lvl1pPr>
          </a:lstStyle>
          <a:p>
            <a:pPr rtl="0"/>
            <a:r>
              <a:rPr lang="pt-PT" noProof="0"/>
              <a:t>Clique no ícone para adicionar uma imagem</a:t>
            </a:r>
          </a:p>
        </p:txBody>
      </p:sp>
      <p:sp>
        <p:nvSpPr>
          <p:cNvPr id="6" name="Título 5">
            <a:extLst>
              <a:ext uri="{FF2B5EF4-FFF2-40B4-BE49-F238E27FC236}">
                <a16:creationId xmlns:a16="http://schemas.microsoft.com/office/drawing/2014/main" id="{D9074D0F-754F-4F2C-A410-F222D2D2346E}"/>
              </a:ext>
            </a:extLst>
          </p:cNvPr>
          <p:cNvSpPr>
            <a:spLocks noGrp="1"/>
          </p:cNvSpPr>
          <p:nvPr>
            <p:ph type="title" idx="4294967295" hasCustomPrompt="1"/>
          </p:nvPr>
        </p:nvSpPr>
        <p:spPr>
          <a:xfrm>
            <a:off x="702365" y="1660810"/>
            <a:ext cx="10787270" cy="830649"/>
          </a:xfrm>
        </p:spPr>
        <p:txBody>
          <a:bodyPr rtlCol="0">
            <a:noAutofit/>
          </a:bodyPr>
          <a:lstStyle/>
          <a:p>
            <a:pPr rtl="0"/>
            <a:r>
              <a:rPr lang="pt-PT" sz="4000" spc="300" noProof="0"/>
              <a:t>Clique para editar o estilo do título do Modelo Global</a:t>
            </a:r>
          </a:p>
        </p:txBody>
      </p:sp>
      <p:sp>
        <p:nvSpPr>
          <p:cNvPr id="14" name="Marcador de Posição do Texto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rtlCol="0">
            <a:noAutofit/>
          </a:bodyPr>
          <a:lstStyle>
            <a:lvl1pPr marL="0" indent="0" algn="ctr">
              <a:buNone/>
              <a:defRPr sz="1800" spc="300">
                <a:solidFill>
                  <a:schemeClr val="tx1"/>
                </a:solidFill>
              </a:defRPr>
            </a:lvl1pPr>
            <a:lvl2pPr marL="457200" indent="0">
              <a:buNone/>
              <a:defRPr/>
            </a:lvl2pPr>
          </a:lstStyle>
          <a:p>
            <a:pPr lvl="0" rtl="0"/>
            <a:r>
              <a:rPr lang="pt-PT" noProof="0"/>
              <a:t>CLIQUE PARA EDITAR OS ESTILOS DE TÍTULO DO MODELO GLOBAL</a:t>
            </a:r>
          </a:p>
        </p:txBody>
      </p:sp>
      <p:sp>
        <p:nvSpPr>
          <p:cNvPr id="31" name="Marcador de Posição do Texto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588194" y="3903126"/>
            <a:ext cx="3064668" cy="518795"/>
          </a:xfrm>
        </p:spPr>
        <p:txBody>
          <a:bodyPr rtlCol="0">
            <a:noAutofit/>
          </a:bodyPr>
          <a:lstStyle>
            <a:lvl1pPr marL="0" indent="0" algn="ctr">
              <a:buNone/>
              <a:defRPr sz="1800" spc="300">
                <a:solidFill>
                  <a:schemeClr val="tx1"/>
                </a:solidFill>
              </a:defRPr>
            </a:lvl1pPr>
            <a:lvl2pPr marL="457200" indent="0">
              <a:buNone/>
              <a:defRPr/>
            </a:lvl2pPr>
          </a:lstStyle>
          <a:p>
            <a:pPr lvl="0" rtl="0"/>
            <a:r>
              <a:rPr lang="pt-PT" noProof="0"/>
              <a:t>CLIQUE PARA EDITAR</a:t>
            </a:r>
          </a:p>
        </p:txBody>
      </p:sp>
      <p:sp>
        <p:nvSpPr>
          <p:cNvPr id="32" name="Marcador de Posição do Texto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563664" y="3893330"/>
            <a:ext cx="3064668" cy="518795"/>
          </a:xfrm>
        </p:spPr>
        <p:txBody>
          <a:bodyPr rtlCol="0">
            <a:noAutofit/>
          </a:bodyPr>
          <a:lstStyle>
            <a:lvl1pPr marL="0" indent="0" algn="ctr">
              <a:buNone/>
              <a:defRPr sz="1800" spc="300">
                <a:solidFill>
                  <a:schemeClr val="tx1"/>
                </a:solidFill>
              </a:defRPr>
            </a:lvl1pPr>
            <a:lvl2pPr marL="457200" indent="0">
              <a:buNone/>
              <a:defRPr/>
            </a:lvl2pPr>
          </a:lstStyle>
          <a:p>
            <a:pPr lvl="0" rtl="0"/>
            <a:r>
              <a:rPr lang="pt-PT" noProof="0"/>
              <a:t>clique para editar</a:t>
            </a:r>
          </a:p>
        </p:txBody>
      </p:sp>
      <p:sp>
        <p:nvSpPr>
          <p:cNvPr id="33" name="Marcador de Posição do Texto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539138" y="3903126"/>
            <a:ext cx="3064668" cy="518795"/>
          </a:xfrm>
        </p:spPr>
        <p:txBody>
          <a:bodyPr rtlCol="0">
            <a:noAutofit/>
          </a:bodyPr>
          <a:lstStyle>
            <a:lvl1pPr marL="0" indent="0" algn="ctr">
              <a:buNone/>
              <a:defRPr sz="1800" spc="300">
                <a:solidFill>
                  <a:schemeClr val="tx1"/>
                </a:solidFill>
              </a:defRPr>
            </a:lvl1pPr>
            <a:lvl2pPr marL="457200" indent="0">
              <a:buNone/>
              <a:defRPr/>
            </a:lvl2pPr>
          </a:lstStyle>
          <a:p>
            <a:pPr lvl="0" rtl="0"/>
            <a:r>
              <a:rPr lang="pt-PT" noProof="0"/>
              <a:t>clique para editar</a:t>
            </a:r>
          </a:p>
        </p:txBody>
      </p:sp>
      <p:sp>
        <p:nvSpPr>
          <p:cNvPr id="34" name="Marcador de Posição de Imagem Online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754768" y="3098985"/>
            <a:ext cx="731520" cy="731520"/>
          </a:xfrm>
        </p:spPr>
        <p:txBody>
          <a:bodyPr rtlCol="0">
            <a:noAutofit/>
          </a:bodyPr>
          <a:lstStyle>
            <a:lvl1pPr marL="0" indent="0">
              <a:buNone/>
              <a:defRPr/>
            </a:lvl1pPr>
          </a:lstStyle>
          <a:p>
            <a:pPr rtl="0"/>
            <a:r>
              <a:rPr lang="pt-PT" noProof="0"/>
              <a:t>Ícone</a:t>
            </a:r>
          </a:p>
        </p:txBody>
      </p:sp>
      <p:sp>
        <p:nvSpPr>
          <p:cNvPr id="35" name="Marcador de Posição de Imagem Online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5730240" y="3098985"/>
            <a:ext cx="731520" cy="731520"/>
          </a:xfrm>
        </p:spPr>
        <p:txBody>
          <a:bodyPr rtlCol="0">
            <a:noAutofit/>
          </a:bodyPr>
          <a:lstStyle>
            <a:lvl1pPr marL="0" indent="0">
              <a:buNone/>
              <a:defRPr/>
            </a:lvl1pPr>
          </a:lstStyle>
          <a:p>
            <a:pPr rtl="0"/>
            <a:r>
              <a:rPr lang="pt-PT" noProof="0"/>
              <a:t>Ícone</a:t>
            </a:r>
          </a:p>
        </p:txBody>
      </p:sp>
      <p:sp>
        <p:nvSpPr>
          <p:cNvPr id="36" name="Marcador de Posição de Imagem Online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9705712" y="3098985"/>
            <a:ext cx="731520" cy="731520"/>
          </a:xfrm>
        </p:spPr>
        <p:txBody>
          <a:bodyPr rtlCol="0">
            <a:noAutofit/>
          </a:bodyPr>
          <a:lstStyle>
            <a:lvl1pPr marL="0" indent="0">
              <a:buNone/>
              <a:defRPr/>
            </a:lvl1pPr>
          </a:lstStyle>
          <a:p>
            <a:pPr rtl="0"/>
            <a:r>
              <a:rPr lang="pt-PT" noProof="0"/>
              <a:t>Ícone</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Marcador de Posição da Imagem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prstGeom prst="parallelogram">
            <a:avLst/>
          </a:prstGeom>
          <a:effectLst/>
        </p:spPr>
        <p:txBody>
          <a:bodyPr rtlCol="0" anchor="ctr"/>
          <a:lstStyle>
            <a:lvl1pPr marL="0" indent="0" algn="ctr">
              <a:buNone/>
              <a:defRPr/>
            </a:lvl1pPr>
          </a:lstStyle>
          <a:p>
            <a:pPr rtl="0"/>
            <a:r>
              <a:rPr lang="pt-PT" noProof="0"/>
              <a:t>Clique no ícone para adicionar uma imagem</a:t>
            </a:r>
          </a:p>
        </p:txBody>
      </p:sp>
      <p:sp>
        <p:nvSpPr>
          <p:cNvPr id="2" name="Título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19" y="642927"/>
            <a:ext cx="4846320" cy="1435947"/>
          </a:xfrm>
        </p:spPr>
        <p:txBody>
          <a:bodyPr rtlCol="0" anchor="t">
            <a:noAutofit/>
          </a:bodyPr>
          <a:lstStyle>
            <a:lvl1pPr algn="l">
              <a:lnSpc>
                <a:spcPct val="150000"/>
              </a:lnSpc>
              <a:spcBef>
                <a:spcPts val="1000"/>
              </a:spcBef>
              <a:defRPr sz="5400" baseline="0"/>
            </a:lvl1pPr>
          </a:lstStyle>
          <a:p>
            <a:pPr rtl="0"/>
            <a:r>
              <a:rPr lang="pt-PT" noProof="0"/>
              <a:t>Título</a:t>
            </a:r>
          </a:p>
        </p:txBody>
      </p:sp>
      <p:sp>
        <p:nvSpPr>
          <p:cNvPr id="5" name="Marcador de Posição do Rodapé 4">
            <a:extLst>
              <a:ext uri="{FF2B5EF4-FFF2-40B4-BE49-F238E27FC236}">
                <a16:creationId xmlns:a16="http://schemas.microsoft.com/office/drawing/2014/main" id="{BC79732E-D749-40DD-8365-05028518765D}"/>
              </a:ext>
            </a:extLst>
          </p:cNvPr>
          <p:cNvSpPr>
            <a:spLocks noGrp="1"/>
          </p:cNvSpPr>
          <p:nvPr>
            <p:ph type="ftr" sz="quarter" idx="11"/>
          </p:nvPr>
        </p:nvSpPr>
        <p:spPr/>
        <p:txBody>
          <a:bodyPr rtlCol="0"/>
          <a:lstStyle/>
          <a:p>
            <a:pPr rtl="0"/>
            <a:r>
              <a:rPr lang="pt-PT" noProof="0"/>
              <a:t>Adicione um rodapé</a:t>
            </a:r>
          </a:p>
        </p:txBody>
      </p:sp>
      <p:sp>
        <p:nvSpPr>
          <p:cNvPr id="6" name="Marcador de Posição do Número do Diapositivo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rtlCol="0"/>
          <a:lstStyle/>
          <a:p>
            <a:pPr rtl="0"/>
            <a:fld id="{8C2E478F-E849-4A8C-AF1F-CBCC78A7CBFA}" type="slidenum">
              <a:rPr lang="pt-PT" noProof="0" smtClean="0"/>
              <a:t>‹nº›</a:t>
            </a:fld>
            <a:endParaRPr lang="pt-PT" noProof="0"/>
          </a:p>
        </p:txBody>
      </p:sp>
      <p:sp>
        <p:nvSpPr>
          <p:cNvPr id="13" name="Marcador de Posição do Texto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rtlCol="0">
            <a:noAutofit/>
          </a:bodyPr>
          <a:lstStyle>
            <a:lvl1pPr marL="0" indent="0">
              <a:buNone/>
              <a:defRPr sz="1800" spc="300"/>
            </a:lvl1pPr>
          </a:lstStyle>
          <a:p>
            <a:pPr lvl="0" rtl="0"/>
            <a:r>
              <a:rPr lang="pt-PT" noProof="0"/>
              <a:t>CLIQUE PARA EDITAR OS ESTILOS DE TÍTULO DO MODELO GLOBAL</a:t>
            </a:r>
          </a:p>
        </p:txBody>
      </p:sp>
      <p:sp>
        <p:nvSpPr>
          <p:cNvPr id="3" name="Retângulo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PT" noProof="0"/>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ção">
    <p:spTree>
      <p:nvGrpSpPr>
        <p:cNvPr id="1" name=""/>
        <p:cNvGrpSpPr/>
        <p:nvPr/>
      </p:nvGrpSpPr>
      <p:grpSpPr>
        <a:xfrm>
          <a:off x="0" y="0"/>
          <a:ext cx="0" cy="0"/>
          <a:chOff x="0" y="0"/>
          <a:chExt cx="0" cy="0"/>
        </a:xfrm>
      </p:grpSpPr>
      <p:sp>
        <p:nvSpPr>
          <p:cNvPr id="20" name="Marcador de Posição do Texto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defRPr>
            </a:lvl1pPr>
          </a:lstStyle>
          <a:p>
            <a:pPr marL="0" lvl="0" algn="ctr" rtl="0"/>
            <a:r>
              <a:rPr lang="pt-PT" noProof="0"/>
              <a:t>CLIQUE PARA EDITAR OS ESTILOS DE TÍTULO DO MODELO GLOBAL</a:t>
            </a:r>
          </a:p>
        </p:txBody>
      </p:sp>
      <p:sp>
        <p:nvSpPr>
          <p:cNvPr id="9" name="Marcador de Posição da Imagem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46932"/>
          </a:xfrm>
          <a:effectLst/>
        </p:spPr>
        <p:txBody>
          <a:bodyPr rtlCol="0" anchor="ctr"/>
          <a:lstStyle>
            <a:lvl1pPr marL="0" indent="0" algn="ctr">
              <a:buNone/>
              <a:defRPr/>
            </a:lvl1pPr>
          </a:lstStyle>
          <a:p>
            <a:pPr rtl="0"/>
            <a:r>
              <a:rPr lang="pt-PT" noProof="0"/>
              <a:t>Clique no ícone para adicionar uma imagem</a:t>
            </a:r>
          </a:p>
        </p:txBody>
      </p:sp>
      <p:sp>
        <p:nvSpPr>
          <p:cNvPr id="11" name="Marcador de Posição do Número do Diapositivo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8C2E478F-E849-4A8C-AF1F-CBCC78A7CBFA}" type="slidenum">
              <a:rPr lang="pt-PT" noProof="0" smtClean="0"/>
              <a:t>‹nº›</a:t>
            </a:fld>
            <a:endParaRPr lang="pt-PT" noProof="0"/>
          </a:p>
        </p:txBody>
      </p:sp>
      <p:sp>
        <p:nvSpPr>
          <p:cNvPr id="16" name="Marcador de Posição de Conteúdo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2799617"/>
            <a:ext cx="4646246" cy="2218585"/>
          </a:xfrm>
        </p:spPr>
        <p:txBody>
          <a:bodyPr rtlCol="0">
            <a:noAutofit/>
          </a:bodyPr>
          <a:lstStyle>
            <a:lvl1pPr>
              <a:defRPr/>
            </a:lvl1pPr>
          </a:lstStyle>
          <a:p>
            <a:pPr marL="0" indent="0" rtl="0">
              <a:lnSpc>
                <a:spcPct val="100000"/>
              </a:lnSpc>
              <a:buNone/>
            </a:pPr>
            <a:r>
              <a:rPr lang="pt-PT" sz="1600" noProof="0">
                <a:cs typeface="Biome Light" panose="020B0303030204020804" pitchFamily="34" charset="0"/>
              </a:rPr>
              <a:t>Clique para editar o estilo de título do modelo global</a:t>
            </a:r>
          </a:p>
          <a:p>
            <a:pPr marL="0" indent="0" rtl="0">
              <a:buNone/>
            </a:pPr>
            <a:endParaRPr lang="pt-PT" noProof="0"/>
          </a:p>
        </p:txBody>
      </p:sp>
      <p:sp>
        <p:nvSpPr>
          <p:cNvPr id="17" name="Marcador de Posição do Número do Diapositivo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8C2E478F-E849-4A8C-AF1F-CBCC78A7CBFA}" type="slidenum">
              <a:rPr lang="pt-PT" noProof="0" smtClean="0"/>
              <a:pPr rtl="0"/>
              <a:t>‹nº›</a:t>
            </a:fld>
            <a:endParaRPr lang="pt-PT" noProof="0"/>
          </a:p>
        </p:txBody>
      </p:sp>
      <p:sp>
        <p:nvSpPr>
          <p:cNvPr id="2" name="Título 1">
            <a:extLst>
              <a:ext uri="{FF2B5EF4-FFF2-40B4-BE49-F238E27FC236}">
                <a16:creationId xmlns:a16="http://schemas.microsoft.com/office/drawing/2014/main" id="{3CB0E4A3-5566-43FE-A59F-2C4F4FE7F32A}"/>
              </a:ext>
            </a:extLst>
          </p:cNvPr>
          <p:cNvSpPr>
            <a:spLocks noGrp="1"/>
          </p:cNvSpPr>
          <p:nvPr>
            <p:ph type="title" hasCustomPrompt="1"/>
          </p:nvPr>
        </p:nvSpPr>
        <p:spPr>
          <a:xfrm>
            <a:off x="6095999" y="612037"/>
            <a:ext cx="5897218" cy="884238"/>
          </a:xfrm>
        </p:spPr>
        <p:txBody>
          <a:bodyPr lIns="91440" rIns="91440" rtlCol="0" anchor="t">
            <a:noAutofit/>
          </a:bodyPr>
          <a:lstStyle>
            <a:lvl1pPr algn="l">
              <a:lnSpc>
                <a:spcPct val="150000"/>
              </a:lnSpc>
              <a:spcBef>
                <a:spcPts val="1000"/>
              </a:spcBef>
              <a:defRPr sz="3200">
                <a:solidFill>
                  <a:schemeClr val="tx1"/>
                </a:solidFill>
              </a:defRPr>
            </a:lvl1pPr>
          </a:lstStyle>
          <a:p>
            <a:pPr rtl="0"/>
            <a:r>
              <a:rPr lang="pt-PT" noProof="0"/>
              <a:t>Clique para editar o estilo do título do Modelo Global</a:t>
            </a:r>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ebra de Secção">
    <p:spTree>
      <p:nvGrpSpPr>
        <p:cNvPr id="1" name=""/>
        <p:cNvGrpSpPr/>
        <p:nvPr/>
      </p:nvGrpSpPr>
      <p:grpSpPr>
        <a:xfrm>
          <a:off x="0" y="0"/>
          <a:ext cx="0" cy="0"/>
          <a:chOff x="0" y="0"/>
          <a:chExt cx="0" cy="0"/>
        </a:xfrm>
      </p:grpSpPr>
      <p:sp>
        <p:nvSpPr>
          <p:cNvPr id="11" name="Marcador de Posição da Imagem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rtlCol="0" anchor="ctr"/>
          <a:lstStyle>
            <a:lvl1pPr marL="0" indent="0" algn="ctr">
              <a:buNone/>
              <a:defRPr/>
            </a:lvl1pPr>
          </a:lstStyle>
          <a:p>
            <a:pPr rtl="0"/>
            <a:r>
              <a:rPr lang="pt-PT" noProof="0"/>
              <a:t>Clique no ícone para adicionar uma imagem</a:t>
            </a:r>
          </a:p>
        </p:txBody>
      </p:sp>
      <p:sp>
        <p:nvSpPr>
          <p:cNvPr id="8" name="Título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262871"/>
            <a:ext cx="5251450" cy="1661297"/>
          </a:xfrm>
        </p:spPr>
        <p:txBody>
          <a:bodyPr rtlCol="0" anchor="b"/>
          <a:lstStyle>
            <a:lvl1pPr algn="l">
              <a:defRPr sz="6000" spc="300"/>
            </a:lvl1pPr>
          </a:lstStyle>
          <a:p>
            <a:pPr rtl="0"/>
            <a:r>
              <a:rPr lang="pt-PT" noProof="0"/>
              <a:t>CLIQUE PARA EDITAR O TÍTULO DO MODELO GLOBAL</a:t>
            </a:r>
          </a:p>
        </p:txBody>
      </p:sp>
      <p:sp>
        <p:nvSpPr>
          <p:cNvPr id="3" name="Marcador de Posição do Texto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rtlCol="0"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pt-PT" noProof="0"/>
              <a:t>EDITAR ESTILOS DE TEXTO DO MODELO GLOBAL</a:t>
            </a:r>
          </a:p>
        </p:txBody>
      </p:sp>
      <p:sp>
        <p:nvSpPr>
          <p:cNvPr id="5" name="Marcador de Posição do Rodapé 4">
            <a:extLst>
              <a:ext uri="{FF2B5EF4-FFF2-40B4-BE49-F238E27FC236}">
                <a16:creationId xmlns:a16="http://schemas.microsoft.com/office/drawing/2014/main" id="{BC79732E-D749-40DD-8365-05028518765D}"/>
              </a:ext>
            </a:extLst>
          </p:cNvPr>
          <p:cNvSpPr>
            <a:spLocks noGrp="1"/>
          </p:cNvSpPr>
          <p:nvPr>
            <p:ph type="ftr" sz="quarter" idx="11"/>
          </p:nvPr>
        </p:nvSpPr>
        <p:spPr/>
        <p:txBody>
          <a:bodyPr rtlCol="0"/>
          <a:lstStyle/>
          <a:p>
            <a:pPr rtl="0"/>
            <a:r>
              <a:rPr lang="pt-PT" noProof="0"/>
              <a:t>Adicione um rodapé</a:t>
            </a:r>
          </a:p>
        </p:txBody>
      </p:sp>
      <p:sp>
        <p:nvSpPr>
          <p:cNvPr id="6" name="Marcador de Posição do Número do Diapositivo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rtlCol="0"/>
          <a:lstStyle/>
          <a:p>
            <a:pPr rtl="0"/>
            <a:fld id="{8C2E478F-E849-4A8C-AF1F-CBCC78A7CBFA}" type="slidenum">
              <a:rPr lang="pt-PT" noProof="0" smtClean="0"/>
              <a:t>‹nº›</a:t>
            </a:fld>
            <a:endParaRPr lang="pt-PT" noProof="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quip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rtlCol="0">
            <a:noAutofit/>
          </a:bodyPr>
          <a:lstStyle>
            <a:lvl1pPr algn="l">
              <a:defRPr sz="3200" spc="300"/>
            </a:lvl1pPr>
          </a:lstStyle>
          <a:p>
            <a:pPr rtl="0"/>
            <a:r>
              <a:rPr lang="pt-PT" noProof="0"/>
              <a:t>TÍTULO DO DIAPOSITIVO AQUI</a:t>
            </a:r>
          </a:p>
        </p:txBody>
      </p:sp>
      <p:sp>
        <p:nvSpPr>
          <p:cNvPr id="3" name="Marcador de Posição de Conteúdo 2">
            <a:extLst>
              <a:ext uri="{FF2B5EF4-FFF2-40B4-BE49-F238E27FC236}">
                <a16:creationId xmlns:a16="http://schemas.microsoft.com/office/drawing/2014/main" id="{607D1B16-7058-45AD-9B19-E19CAF96683B}"/>
              </a:ext>
            </a:extLst>
          </p:cNvPr>
          <p:cNvSpPr>
            <a:spLocks noGrp="1"/>
          </p:cNvSpPr>
          <p:nvPr>
            <p:ph idx="1" hasCustomPrompt="1"/>
          </p:nvPr>
        </p:nvSpPr>
        <p:spPr>
          <a:xfrm>
            <a:off x="7792279" y="1263841"/>
            <a:ext cx="4018722" cy="4636392"/>
          </a:xfrm>
        </p:spPr>
        <p:txBody>
          <a:bodyPr lIns="0" rIns="0" rtlCol="0">
            <a:noAutofit/>
          </a:bodyPr>
          <a:lstStyle>
            <a:lvl1pPr>
              <a:lnSpc>
                <a:spcPct val="150000"/>
              </a:lnSpc>
              <a:spcBef>
                <a:spcPts val="500"/>
              </a:spcBef>
              <a:defRPr sz="1600"/>
            </a:lvl1pPr>
            <a:lvl2pPr>
              <a:lnSpc>
                <a:spcPct val="150000"/>
              </a:lnSpc>
              <a:spcBef>
                <a:spcPts val="500"/>
              </a:spcBef>
              <a:defRPr sz="1400"/>
            </a:lvl2pPr>
            <a:lvl3pPr>
              <a:lnSpc>
                <a:spcPct val="150000"/>
              </a:lnSpc>
              <a:spcBef>
                <a:spcPts val="500"/>
              </a:spcBef>
              <a:defRPr sz="1400"/>
            </a:lvl3pPr>
            <a:lvl4pPr>
              <a:lnSpc>
                <a:spcPct val="150000"/>
              </a:lnSpc>
              <a:spcBef>
                <a:spcPts val="500"/>
              </a:spcBef>
              <a:defRPr sz="1200"/>
            </a:lvl4pPr>
            <a:lvl5pPr>
              <a:lnSpc>
                <a:spcPct val="150000"/>
              </a:lnSpc>
              <a:spcBef>
                <a:spcPts val="500"/>
              </a:spcBef>
              <a:defRPr sz="1200"/>
            </a:lvl5pPr>
          </a:lstStyle>
          <a:p>
            <a:pPr lvl="0" rtl="0"/>
            <a:r>
              <a:rPr lang="pt-PT" noProof="0"/>
              <a:t>Clique para editar os Estilos de texto do modelo global</a:t>
            </a:r>
          </a:p>
          <a:p>
            <a:pPr lvl="1" rtl="0"/>
            <a:r>
              <a:rPr lang="pt-PT" noProof="0"/>
              <a:t>Segundo nível</a:t>
            </a:r>
          </a:p>
          <a:p>
            <a:pPr lvl="2" rtl="0"/>
            <a:r>
              <a:rPr lang="pt-PT" noProof="0"/>
              <a:t>Terceiro nível</a:t>
            </a:r>
          </a:p>
          <a:p>
            <a:pPr lvl="3" rtl="0"/>
            <a:r>
              <a:rPr lang="pt-PT" noProof="0"/>
              <a:t>Quarto nível</a:t>
            </a:r>
          </a:p>
          <a:p>
            <a:pPr lvl="4" rtl="0"/>
            <a:r>
              <a:rPr lang="pt-PT" noProof="0"/>
              <a:t>Quinto nível</a:t>
            </a:r>
          </a:p>
        </p:txBody>
      </p:sp>
      <p:sp>
        <p:nvSpPr>
          <p:cNvPr id="59" name="Marcador de Posição do Número do Diapositivo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pPr rtl="0"/>
            <a:fld id="{8C2E478F-E849-4A8C-AF1F-CBCC78A7CBFA}" type="slidenum">
              <a:rPr lang="pt-PT" noProof="0" smtClean="0"/>
              <a:t>‹nº›</a:t>
            </a:fld>
            <a:endParaRPr lang="pt-PT" noProof="0"/>
          </a:p>
        </p:txBody>
      </p:sp>
      <p:sp>
        <p:nvSpPr>
          <p:cNvPr id="5" name="Marcador de Posição da Imagem 4">
            <a:extLst>
              <a:ext uri="{FF2B5EF4-FFF2-40B4-BE49-F238E27FC236}">
                <a16:creationId xmlns:a16="http://schemas.microsoft.com/office/drawing/2014/main" id="{D7CA175D-816E-4F70-96CC-8A1FD0EB16CE}"/>
              </a:ext>
            </a:extLst>
          </p:cNvPr>
          <p:cNvSpPr>
            <a:spLocks noGrp="1"/>
          </p:cNvSpPr>
          <p:nvPr>
            <p:ph type="pic" sz="quarter" idx="14"/>
          </p:nvPr>
        </p:nvSpPr>
        <p:spPr>
          <a:xfrm>
            <a:off x="736600" y="365125"/>
            <a:ext cx="2997200" cy="1781979"/>
          </a:xfrm>
        </p:spPr>
        <p:txBody>
          <a:bodyPr rtlCol="0">
            <a:noAutofit/>
          </a:bodyPr>
          <a:lstStyle/>
          <a:p>
            <a:pPr rtl="0"/>
            <a:r>
              <a:rPr lang="pt-PT" noProof="0"/>
              <a:t>Clique no ícone para adicionar uma imagem</a:t>
            </a:r>
          </a:p>
        </p:txBody>
      </p:sp>
      <p:sp>
        <p:nvSpPr>
          <p:cNvPr id="9" name="Marcador de Posição da Imagem 4">
            <a:extLst>
              <a:ext uri="{FF2B5EF4-FFF2-40B4-BE49-F238E27FC236}">
                <a16:creationId xmlns:a16="http://schemas.microsoft.com/office/drawing/2014/main" id="{323519C8-24DE-471D-85A9-7A8AFACEC456}"/>
              </a:ext>
            </a:extLst>
          </p:cNvPr>
          <p:cNvSpPr>
            <a:spLocks noGrp="1"/>
          </p:cNvSpPr>
          <p:nvPr>
            <p:ph type="pic" sz="quarter" idx="15"/>
          </p:nvPr>
        </p:nvSpPr>
        <p:spPr>
          <a:xfrm>
            <a:off x="4051300" y="365125"/>
            <a:ext cx="2997200" cy="1781979"/>
          </a:xfrm>
        </p:spPr>
        <p:txBody>
          <a:bodyPr rtlCol="0">
            <a:noAutofit/>
          </a:bodyPr>
          <a:lstStyle/>
          <a:p>
            <a:pPr rtl="0"/>
            <a:r>
              <a:rPr lang="pt-PT" noProof="0"/>
              <a:t>Clique no ícone para adicionar uma imagem</a:t>
            </a:r>
          </a:p>
        </p:txBody>
      </p:sp>
      <p:sp>
        <p:nvSpPr>
          <p:cNvPr id="10" name="Marcador de Posição da Imagem 4">
            <a:extLst>
              <a:ext uri="{FF2B5EF4-FFF2-40B4-BE49-F238E27FC236}">
                <a16:creationId xmlns:a16="http://schemas.microsoft.com/office/drawing/2014/main" id="{547F0F1E-7AF5-4B76-928C-7B28010C4F93}"/>
              </a:ext>
            </a:extLst>
          </p:cNvPr>
          <p:cNvSpPr>
            <a:spLocks noGrp="1"/>
          </p:cNvSpPr>
          <p:nvPr>
            <p:ph type="pic" sz="quarter" idx="16"/>
          </p:nvPr>
        </p:nvSpPr>
        <p:spPr>
          <a:xfrm>
            <a:off x="736600" y="2422525"/>
            <a:ext cx="2997200" cy="1781979"/>
          </a:xfrm>
        </p:spPr>
        <p:txBody>
          <a:bodyPr rtlCol="0">
            <a:noAutofit/>
          </a:bodyPr>
          <a:lstStyle/>
          <a:p>
            <a:pPr rtl="0"/>
            <a:r>
              <a:rPr lang="pt-PT" noProof="0"/>
              <a:t>Clique no ícone para adicionar uma imagem</a:t>
            </a:r>
          </a:p>
        </p:txBody>
      </p:sp>
      <p:sp>
        <p:nvSpPr>
          <p:cNvPr id="11" name="Marcador de Posição da Imagem 4">
            <a:extLst>
              <a:ext uri="{FF2B5EF4-FFF2-40B4-BE49-F238E27FC236}">
                <a16:creationId xmlns:a16="http://schemas.microsoft.com/office/drawing/2014/main" id="{063D0E8E-9491-4AF0-918D-A0B782C5FD68}"/>
              </a:ext>
            </a:extLst>
          </p:cNvPr>
          <p:cNvSpPr>
            <a:spLocks noGrp="1"/>
          </p:cNvSpPr>
          <p:nvPr>
            <p:ph type="pic" sz="quarter" idx="17"/>
          </p:nvPr>
        </p:nvSpPr>
        <p:spPr>
          <a:xfrm>
            <a:off x="4051300" y="2422525"/>
            <a:ext cx="2997200" cy="1781979"/>
          </a:xfrm>
        </p:spPr>
        <p:txBody>
          <a:bodyPr rtlCol="0">
            <a:noAutofit/>
          </a:bodyPr>
          <a:lstStyle/>
          <a:p>
            <a:pPr rtl="0"/>
            <a:r>
              <a:rPr lang="pt-PT" noProof="0"/>
              <a:t>Clique no ícone para adicionar uma imagem</a:t>
            </a:r>
          </a:p>
        </p:txBody>
      </p:sp>
      <p:sp>
        <p:nvSpPr>
          <p:cNvPr id="12" name="Marcador de Posição da Imagem 4">
            <a:extLst>
              <a:ext uri="{FF2B5EF4-FFF2-40B4-BE49-F238E27FC236}">
                <a16:creationId xmlns:a16="http://schemas.microsoft.com/office/drawing/2014/main" id="{042F54CB-9200-4D74-968A-0A3E5871D9E5}"/>
              </a:ext>
            </a:extLst>
          </p:cNvPr>
          <p:cNvSpPr>
            <a:spLocks noGrp="1"/>
          </p:cNvSpPr>
          <p:nvPr>
            <p:ph type="pic" sz="quarter" idx="18"/>
          </p:nvPr>
        </p:nvSpPr>
        <p:spPr>
          <a:xfrm>
            <a:off x="736600" y="4479925"/>
            <a:ext cx="2997200" cy="1781979"/>
          </a:xfrm>
        </p:spPr>
        <p:txBody>
          <a:bodyPr rtlCol="0">
            <a:noAutofit/>
          </a:bodyPr>
          <a:lstStyle/>
          <a:p>
            <a:pPr rtl="0"/>
            <a:r>
              <a:rPr lang="pt-PT" noProof="0"/>
              <a:t>Clique no ícone para adicionar uma imagem</a:t>
            </a:r>
          </a:p>
        </p:txBody>
      </p:sp>
      <p:sp>
        <p:nvSpPr>
          <p:cNvPr id="13" name="Marcador de Posição da Imagem 4">
            <a:extLst>
              <a:ext uri="{FF2B5EF4-FFF2-40B4-BE49-F238E27FC236}">
                <a16:creationId xmlns:a16="http://schemas.microsoft.com/office/drawing/2014/main" id="{1D925119-27E3-496E-86BC-23416F94FB61}"/>
              </a:ext>
            </a:extLst>
          </p:cNvPr>
          <p:cNvSpPr>
            <a:spLocks noGrp="1"/>
          </p:cNvSpPr>
          <p:nvPr>
            <p:ph type="pic" sz="quarter" idx="19"/>
          </p:nvPr>
        </p:nvSpPr>
        <p:spPr>
          <a:xfrm>
            <a:off x="4051300" y="4479925"/>
            <a:ext cx="2997200" cy="1781979"/>
          </a:xfrm>
        </p:spPr>
        <p:txBody>
          <a:bodyPr rtlCol="0">
            <a:noAutofit/>
          </a:bodyPr>
          <a:lstStyle/>
          <a:p>
            <a:pPr rtl="0"/>
            <a:r>
              <a:rPr lang="pt-PT" noProof="0"/>
              <a:t>Clique no ícone para adicionar uma imagem</a:t>
            </a:r>
          </a:p>
        </p:txBody>
      </p:sp>
      <p:sp>
        <p:nvSpPr>
          <p:cNvPr id="4" name="Retângulo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pt-PT" noProof="0"/>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áfico e Tabel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345D17-D652-4766-B11C-2E8D8390D957}"/>
              </a:ext>
            </a:extLst>
          </p:cNvPr>
          <p:cNvSpPr>
            <a:spLocks noGrp="1"/>
          </p:cNvSpPr>
          <p:nvPr>
            <p:ph type="title" hasCustomPrompt="1"/>
          </p:nvPr>
        </p:nvSpPr>
        <p:spPr>
          <a:xfrm>
            <a:off x="594519" y="767791"/>
            <a:ext cx="11002962" cy="823913"/>
          </a:xfrm>
        </p:spPr>
        <p:txBody>
          <a:bodyPr rtlCol="0">
            <a:noAutofit/>
          </a:bodyPr>
          <a:lstStyle>
            <a:lvl1pPr>
              <a:defRPr sz="4800" spc="300"/>
            </a:lvl1pPr>
          </a:lstStyle>
          <a:p>
            <a:pPr rtl="0"/>
            <a:r>
              <a:rPr lang="pt-PT" noProof="0"/>
              <a:t>Clique para editar o estilo do título do Modelo Global</a:t>
            </a:r>
          </a:p>
        </p:txBody>
      </p:sp>
      <p:sp>
        <p:nvSpPr>
          <p:cNvPr id="3" name="Marcador de Posição do Rodapé 2">
            <a:extLst>
              <a:ext uri="{FF2B5EF4-FFF2-40B4-BE49-F238E27FC236}">
                <a16:creationId xmlns:a16="http://schemas.microsoft.com/office/drawing/2014/main" id="{6BC7A58C-70BA-43E5-BD90-83ADB63B0C00}"/>
              </a:ext>
            </a:extLst>
          </p:cNvPr>
          <p:cNvSpPr>
            <a:spLocks noGrp="1"/>
          </p:cNvSpPr>
          <p:nvPr>
            <p:ph type="ftr" sz="quarter" idx="10"/>
          </p:nvPr>
        </p:nvSpPr>
        <p:spPr/>
        <p:txBody>
          <a:bodyPr rtlCol="0"/>
          <a:lstStyle/>
          <a:p>
            <a:pPr rtl="0"/>
            <a:r>
              <a:rPr lang="pt-PT" noProof="0"/>
              <a:t>Adicione um rodapé</a:t>
            </a:r>
          </a:p>
        </p:txBody>
      </p:sp>
      <p:sp>
        <p:nvSpPr>
          <p:cNvPr id="4" name="Marcador de Posição do Número do Diapositivo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rtlCol="0"/>
          <a:lstStyle/>
          <a:p>
            <a:pPr rtl="0"/>
            <a:fld id="{8C2E478F-E849-4A8C-AF1F-CBCC78A7CBFA}" type="slidenum">
              <a:rPr lang="pt-PT" noProof="0" smtClean="0"/>
              <a:t>‹nº›</a:t>
            </a:fld>
            <a:endParaRPr lang="pt-PT" noProof="0"/>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itação">
    <p:bg>
      <p:bgRef idx="1001">
        <a:schemeClr val="bg1"/>
      </p:bgRef>
    </p:bg>
    <p:spTree>
      <p:nvGrpSpPr>
        <p:cNvPr id="1" name=""/>
        <p:cNvGrpSpPr/>
        <p:nvPr/>
      </p:nvGrpSpPr>
      <p:grpSpPr>
        <a:xfrm>
          <a:off x="0" y="0"/>
          <a:ext cx="0" cy="0"/>
          <a:chOff x="0" y="0"/>
          <a:chExt cx="0" cy="0"/>
        </a:xfrm>
      </p:grpSpPr>
      <p:sp>
        <p:nvSpPr>
          <p:cNvPr id="3" name="Marcador de Posição da Imagem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rtlCol="0" anchor="ctr"/>
          <a:lstStyle>
            <a:lvl1pPr marL="0" indent="0" algn="ctr">
              <a:buNone/>
              <a:defRPr/>
            </a:lvl1pPr>
          </a:lstStyle>
          <a:p>
            <a:pPr rtl="0"/>
            <a:r>
              <a:rPr lang="pt-PT" noProof="0"/>
              <a:t>Clique no ícone para adicionar uma imagem</a:t>
            </a:r>
          </a:p>
        </p:txBody>
      </p:sp>
      <p:sp>
        <p:nvSpPr>
          <p:cNvPr id="2" name="Título 1">
            <a:extLst>
              <a:ext uri="{FF2B5EF4-FFF2-40B4-BE49-F238E27FC236}">
                <a16:creationId xmlns:a16="http://schemas.microsoft.com/office/drawing/2014/main" id="{4C179BAC-E989-4203-B9B4-66280365481B}"/>
              </a:ext>
            </a:extLst>
          </p:cNvPr>
          <p:cNvSpPr>
            <a:spLocks noGrp="1"/>
          </p:cNvSpPr>
          <p:nvPr>
            <p:ph type="title" hasCustomPrompt="1"/>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rtlCol="0">
            <a:noAutofit/>
          </a:bodyPr>
          <a:lstStyle>
            <a:lvl1pPr>
              <a:defRPr sz="1400" spc="300" baseline="0">
                <a:latin typeface="+mn-lt"/>
              </a:defRPr>
            </a:lvl1pPr>
          </a:lstStyle>
          <a:p>
            <a:pPr rtl="0"/>
            <a:r>
              <a:rPr lang="pt-PT" noProof="0"/>
              <a:t>Clique para editar o estilo do título do Modelo Global</a:t>
            </a:r>
          </a:p>
        </p:txBody>
      </p:sp>
      <p:sp>
        <p:nvSpPr>
          <p:cNvPr id="7" name="Marcador de Posição do Texto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19"/>
            <a:ext cx="9234488" cy="2651443"/>
          </a:xfrm>
        </p:spPr>
        <p:txBody>
          <a:bodyPr rtlCol="0">
            <a:noAutofit/>
          </a:bodyPr>
          <a:lstStyle>
            <a:lvl1pPr marL="0" indent="0" algn="ctr">
              <a:buNone/>
              <a:defRPr sz="3200"/>
            </a:lvl1pPr>
          </a:lstStyle>
          <a:p>
            <a:pPr lvl="0" rtl="0"/>
            <a:r>
              <a:rPr lang="pt-PT" noProof="0"/>
              <a:t>CLIQUE PARA EDITAR OS ESTILOS DE TÍTULO DO MODELO GLOBAL</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údo de 2 Colunas">
    <p:spTree>
      <p:nvGrpSpPr>
        <p:cNvPr id="1" name=""/>
        <p:cNvGrpSpPr/>
        <p:nvPr/>
      </p:nvGrpSpPr>
      <p:grpSpPr>
        <a:xfrm>
          <a:off x="0" y="0"/>
          <a:ext cx="0" cy="0"/>
          <a:chOff x="0" y="0"/>
          <a:chExt cx="0" cy="0"/>
        </a:xfrm>
      </p:grpSpPr>
      <p:sp>
        <p:nvSpPr>
          <p:cNvPr id="17" name="Título 2">
            <a:extLst>
              <a:ext uri="{FF2B5EF4-FFF2-40B4-BE49-F238E27FC236}">
                <a16:creationId xmlns:a16="http://schemas.microsoft.com/office/drawing/2014/main" id="{0EF11611-8537-47CC-87AC-2E25428B72BA}"/>
              </a:ext>
            </a:extLst>
          </p:cNvPr>
          <p:cNvSpPr>
            <a:spLocks noGrp="1"/>
          </p:cNvSpPr>
          <p:nvPr>
            <p:ph type="title" hasCustomPrompt="1"/>
          </p:nvPr>
        </p:nvSpPr>
        <p:spPr>
          <a:xfrm>
            <a:off x="594519" y="1"/>
            <a:ext cx="11002962" cy="1623218"/>
          </a:xfrm>
        </p:spPr>
        <p:txBody>
          <a:bodyPr rtlCol="0" anchor="ctr">
            <a:noAutofit/>
          </a:bodyPr>
          <a:lstStyle/>
          <a:p>
            <a:pPr algn="ctr" rtl="0"/>
            <a:r>
              <a:rPr lang="pt-PT" sz="4800" noProof="0"/>
              <a:t>Clique para editar o estilo do título do Modelo Global</a:t>
            </a:r>
          </a:p>
        </p:txBody>
      </p:sp>
      <p:sp>
        <p:nvSpPr>
          <p:cNvPr id="19" name="Marcador de Posição da Imagem 17">
            <a:extLst>
              <a:ext uri="{FF2B5EF4-FFF2-40B4-BE49-F238E27FC236}">
                <a16:creationId xmlns:a16="http://schemas.microsoft.com/office/drawing/2014/main" id="{D1A63A52-1E65-414B-BBC3-D31F515791AC}"/>
              </a:ext>
            </a:extLst>
          </p:cNvPr>
          <p:cNvSpPr>
            <a:spLocks noGrp="1"/>
          </p:cNvSpPr>
          <p:nvPr>
            <p:ph type="pic" sz="quarter" idx="11"/>
          </p:nvPr>
        </p:nvSpPr>
        <p:spPr>
          <a:xfrm>
            <a:off x="6578601" y="1638300"/>
            <a:ext cx="5156200" cy="1892300"/>
          </a:xfrm>
        </p:spPr>
        <p:txBody>
          <a:bodyPr rtlCol="0">
            <a:noAutofit/>
          </a:bodyPr>
          <a:lstStyle/>
          <a:p>
            <a:pPr rtl="0"/>
            <a:r>
              <a:rPr lang="pt-PT" noProof="0"/>
              <a:t>Clique no ícone para adicionar uma imagem</a:t>
            </a:r>
          </a:p>
        </p:txBody>
      </p:sp>
      <p:sp>
        <p:nvSpPr>
          <p:cNvPr id="18" name="Marcador de Posição da Imagem 17">
            <a:extLst>
              <a:ext uri="{FF2B5EF4-FFF2-40B4-BE49-F238E27FC236}">
                <a16:creationId xmlns:a16="http://schemas.microsoft.com/office/drawing/2014/main" id="{ED7E0E1A-1E64-4A9A-9C8B-69486BD1123B}"/>
              </a:ext>
            </a:extLst>
          </p:cNvPr>
          <p:cNvSpPr>
            <a:spLocks noGrp="1"/>
          </p:cNvSpPr>
          <p:nvPr>
            <p:ph type="pic" sz="quarter" idx="10"/>
          </p:nvPr>
        </p:nvSpPr>
        <p:spPr>
          <a:xfrm>
            <a:off x="469900" y="1638300"/>
            <a:ext cx="5156200" cy="1892300"/>
          </a:xfrm>
        </p:spPr>
        <p:txBody>
          <a:bodyPr rtlCol="0">
            <a:noAutofit/>
          </a:bodyPr>
          <a:lstStyle/>
          <a:p>
            <a:pPr rtl="0"/>
            <a:r>
              <a:rPr lang="pt-PT" noProof="0"/>
              <a:t>Clique no ícone para adicionar uma imagem</a:t>
            </a:r>
          </a:p>
        </p:txBody>
      </p:sp>
      <p:sp>
        <p:nvSpPr>
          <p:cNvPr id="10" name="Marcador de Posição do Texto 3">
            <a:extLst>
              <a:ext uri="{FF2B5EF4-FFF2-40B4-BE49-F238E27FC236}">
                <a16:creationId xmlns:a16="http://schemas.microsoft.com/office/drawing/2014/main" id="{1E462965-19D7-4A65-B394-9AE76A5B4805}"/>
              </a:ext>
            </a:extLst>
          </p:cNvPr>
          <p:cNvSpPr>
            <a:spLocks noGrp="1"/>
          </p:cNvSpPr>
          <p:nvPr>
            <p:ph type="body" idx="1" hasCustomPrompt="1"/>
          </p:nvPr>
        </p:nvSpPr>
        <p:spPr>
          <a:xfrm>
            <a:off x="469107" y="3864355"/>
            <a:ext cx="5157787" cy="494506"/>
          </a:xfrm>
        </p:spPr>
        <p:txBody>
          <a:bodyPr rtlCol="0">
            <a:noAutofit/>
          </a:bodyPr>
          <a:lstStyle>
            <a:lvl1pPr marL="0" indent="0">
              <a:buNone/>
              <a:defRPr sz="2400"/>
            </a:lvl1pPr>
          </a:lstStyle>
          <a:p>
            <a:pPr lvl="0" rtl="0"/>
            <a:r>
              <a:rPr lang="pt-PT" spc="300" noProof="0">
                <a:solidFill>
                  <a:schemeClr val="tx1"/>
                </a:solidFill>
              </a:rPr>
              <a:t>Clique para editar os Estilos de texto do modelo global</a:t>
            </a:r>
          </a:p>
        </p:txBody>
      </p:sp>
      <p:sp>
        <p:nvSpPr>
          <p:cNvPr id="11" name="Marcador de Posição de Conteúdo 4">
            <a:extLst>
              <a:ext uri="{FF2B5EF4-FFF2-40B4-BE49-F238E27FC236}">
                <a16:creationId xmlns:a16="http://schemas.microsoft.com/office/drawing/2014/main" id="{FAEC14D1-0BEA-4D9A-9D96-A56B6A9B07AC}"/>
              </a:ext>
            </a:extLst>
          </p:cNvPr>
          <p:cNvSpPr>
            <a:spLocks noGrp="1"/>
          </p:cNvSpPr>
          <p:nvPr>
            <p:ph sz="half" idx="2" hasCustomPrompt="1"/>
          </p:nvPr>
        </p:nvSpPr>
        <p:spPr>
          <a:xfrm>
            <a:off x="469107" y="4531139"/>
            <a:ext cx="5157787" cy="2039144"/>
          </a:xfrm>
        </p:spPr>
        <p:txBody>
          <a:bodyPr rtlCol="0">
            <a:noAutofit/>
          </a:bodyPr>
          <a:lstStyle/>
          <a:p>
            <a:pPr lvl="0" rtl="0">
              <a:lnSpc>
                <a:spcPct val="100000"/>
              </a:lnSpc>
              <a:buFont typeface="Wingdings" panose="05000000000000000000" pitchFamily="2" charset="2"/>
              <a:buChar char="§"/>
            </a:pPr>
            <a:r>
              <a:rPr lang="pt-PT" sz="1400" noProof="0">
                <a:solidFill>
                  <a:schemeClr val="tx1"/>
                </a:solidFill>
              </a:rPr>
              <a:t>Clique para editar os Estilos de texto do modelo global</a:t>
            </a:r>
          </a:p>
        </p:txBody>
      </p:sp>
      <p:sp>
        <p:nvSpPr>
          <p:cNvPr id="12" name="Marcador de Posição do Texto 5">
            <a:extLst>
              <a:ext uri="{FF2B5EF4-FFF2-40B4-BE49-F238E27FC236}">
                <a16:creationId xmlns:a16="http://schemas.microsoft.com/office/drawing/2014/main" id="{1507BB47-1AB4-42F2-99FF-453A0622B815}"/>
              </a:ext>
            </a:extLst>
          </p:cNvPr>
          <p:cNvSpPr>
            <a:spLocks noGrp="1"/>
          </p:cNvSpPr>
          <p:nvPr>
            <p:ph type="body" sz="quarter" idx="3" hasCustomPrompt="1"/>
          </p:nvPr>
        </p:nvSpPr>
        <p:spPr>
          <a:xfrm>
            <a:off x="6565107" y="3864355"/>
            <a:ext cx="5183188" cy="494506"/>
          </a:xfrm>
        </p:spPr>
        <p:txBody>
          <a:bodyPr rtlCol="0">
            <a:noAutofit/>
          </a:bodyPr>
          <a:lstStyle>
            <a:lvl1pPr marL="0" indent="0">
              <a:buNone/>
              <a:defRPr sz="2400"/>
            </a:lvl1pPr>
          </a:lstStyle>
          <a:p>
            <a:pPr lvl="0" rtl="0"/>
            <a:r>
              <a:rPr lang="pt-PT" spc="300" noProof="0">
                <a:solidFill>
                  <a:schemeClr val="tx1"/>
                </a:solidFill>
              </a:rPr>
              <a:t>Clique para editar os Estilos de texto do modelo global</a:t>
            </a:r>
          </a:p>
        </p:txBody>
      </p:sp>
      <p:sp>
        <p:nvSpPr>
          <p:cNvPr id="14" name="Marcador de Posição de Conteúdo 6">
            <a:extLst>
              <a:ext uri="{FF2B5EF4-FFF2-40B4-BE49-F238E27FC236}">
                <a16:creationId xmlns:a16="http://schemas.microsoft.com/office/drawing/2014/main" id="{438D6EEA-A0DB-4B5F-8F41-A9C1F2C094C0}"/>
              </a:ext>
            </a:extLst>
          </p:cNvPr>
          <p:cNvSpPr>
            <a:spLocks noGrp="1"/>
          </p:cNvSpPr>
          <p:nvPr>
            <p:ph sz="quarter" idx="4" hasCustomPrompt="1"/>
          </p:nvPr>
        </p:nvSpPr>
        <p:spPr>
          <a:xfrm>
            <a:off x="6565107" y="4531139"/>
            <a:ext cx="5183188" cy="2039144"/>
          </a:xfrm>
        </p:spPr>
        <p:txBody>
          <a:bodyPr rtlCol="0">
            <a:noAutofit/>
          </a:bodyPr>
          <a:lstStyle/>
          <a:p>
            <a:pPr lvl="0" rtl="0">
              <a:lnSpc>
                <a:spcPct val="100000"/>
              </a:lnSpc>
              <a:buFont typeface="Wingdings" panose="05000000000000000000" pitchFamily="2" charset="2"/>
              <a:buChar char="§"/>
            </a:pPr>
            <a:r>
              <a:rPr lang="pt-PT" sz="1400" noProof="0">
                <a:solidFill>
                  <a:schemeClr val="tx1"/>
                </a:solidFill>
              </a:rPr>
              <a:t>Clique para editar os Estilos de texto do modelo global</a:t>
            </a:r>
          </a:p>
        </p:txBody>
      </p:sp>
      <p:sp>
        <p:nvSpPr>
          <p:cNvPr id="20" name="Marcador de Posição do Número do Diapositivo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rtlCol="0">
            <a:noAutofit/>
          </a:bodyPr>
          <a:lstStyle/>
          <a:p>
            <a:pPr rtl="0"/>
            <a:fld id="{8C2E478F-E849-4A8C-AF1F-CBCC78A7CBFA}" type="slidenum">
              <a:rPr lang="pt-PT" noProof="0" smtClean="0"/>
              <a:t>‹nº›</a:t>
            </a:fld>
            <a:endParaRPr lang="pt-PT" noProof="0"/>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údo de 3 Colunas">
    <p:spTree>
      <p:nvGrpSpPr>
        <p:cNvPr id="1" name=""/>
        <p:cNvGrpSpPr/>
        <p:nvPr/>
      </p:nvGrpSpPr>
      <p:grpSpPr>
        <a:xfrm>
          <a:off x="0" y="0"/>
          <a:ext cx="0" cy="0"/>
          <a:chOff x="0" y="0"/>
          <a:chExt cx="0" cy="0"/>
        </a:xfrm>
      </p:grpSpPr>
      <p:sp>
        <p:nvSpPr>
          <p:cNvPr id="22" name="Título 2">
            <a:extLst>
              <a:ext uri="{FF2B5EF4-FFF2-40B4-BE49-F238E27FC236}">
                <a16:creationId xmlns:a16="http://schemas.microsoft.com/office/drawing/2014/main" id="{6186F91B-547E-43BC-9BCE-04619DAAFEC2}"/>
              </a:ext>
            </a:extLst>
          </p:cNvPr>
          <p:cNvSpPr>
            <a:spLocks noGrp="1"/>
          </p:cNvSpPr>
          <p:nvPr>
            <p:ph type="title" hasCustomPrompt="1"/>
          </p:nvPr>
        </p:nvSpPr>
        <p:spPr>
          <a:xfrm>
            <a:off x="594519" y="1"/>
            <a:ext cx="11002962" cy="1623218"/>
          </a:xfrm>
        </p:spPr>
        <p:txBody>
          <a:bodyPr rtlCol="0" anchor="ctr">
            <a:noAutofit/>
          </a:bodyPr>
          <a:lstStyle/>
          <a:p>
            <a:pPr algn="ctr" rtl="0"/>
            <a:r>
              <a:rPr lang="pt-PT" sz="4800" noProof="0"/>
              <a:t>Clique para editar o estilo do título do Modelo Global</a:t>
            </a:r>
          </a:p>
        </p:txBody>
      </p:sp>
      <p:sp>
        <p:nvSpPr>
          <p:cNvPr id="28" name="Marcador de Posição do Texto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69506"/>
            <a:ext cx="3108326" cy="2566988"/>
          </a:xfrm>
        </p:spPr>
        <p:txBody>
          <a:bodyPr rtlCol="0">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rtl="0"/>
            <a:r>
              <a:rPr lang="pt-PT" noProof="0"/>
              <a:t>CLIQUE PARA EDITAR OS ESTILOS DE TÍTULO DO MODELO GLOBAL</a:t>
            </a:r>
          </a:p>
          <a:p>
            <a:pPr lvl="1" rtl="0"/>
            <a:r>
              <a:rPr lang="pt-PT" noProof="0"/>
              <a:t>Segundo nível</a:t>
            </a:r>
          </a:p>
          <a:p>
            <a:pPr lvl="2" rtl="0"/>
            <a:r>
              <a:rPr lang="pt-PT" noProof="0"/>
              <a:t>Terceiro nível</a:t>
            </a:r>
          </a:p>
          <a:p>
            <a:pPr lvl="3" rtl="0"/>
            <a:r>
              <a:rPr lang="pt-PT" noProof="0"/>
              <a:t>Quarto nível</a:t>
            </a:r>
          </a:p>
          <a:p>
            <a:pPr lvl="4" rtl="0"/>
            <a:r>
              <a:rPr lang="pt-PT" noProof="0"/>
              <a:t>Quinto nível</a:t>
            </a:r>
          </a:p>
        </p:txBody>
      </p:sp>
      <p:sp>
        <p:nvSpPr>
          <p:cNvPr id="24" name="Marcador de Posição da Imagem 23">
            <a:extLst>
              <a:ext uri="{FF2B5EF4-FFF2-40B4-BE49-F238E27FC236}">
                <a16:creationId xmlns:a16="http://schemas.microsoft.com/office/drawing/2014/main" id="{2F2918FE-A84E-4303-AEF3-4FD66CDD733E}"/>
              </a:ext>
            </a:extLst>
          </p:cNvPr>
          <p:cNvSpPr>
            <a:spLocks noGrp="1"/>
          </p:cNvSpPr>
          <p:nvPr>
            <p:ph type="pic" sz="quarter" idx="10"/>
          </p:nvPr>
        </p:nvSpPr>
        <p:spPr>
          <a:xfrm>
            <a:off x="960438" y="1624013"/>
            <a:ext cx="3108325" cy="1892300"/>
          </a:xfrm>
        </p:spPr>
        <p:txBody>
          <a:bodyPr rtlCol="0">
            <a:noAutofit/>
          </a:bodyPr>
          <a:lstStyle/>
          <a:p>
            <a:pPr rtl="0"/>
            <a:r>
              <a:rPr lang="pt-PT" noProof="0"/>
              <a:t>Clique no ícone para adicionar uma imagem</a:t>
            </a:r>
          </a:p>
        </p:txBody>
      </p:sp>
      <p:sp>
        <p:nvSpPr>
          <p:cNvPr id="25" name="Marcador de Posição da Imagem 23">
            <a:extLst>
              <a:ext uri="{FF2B5EF4-FFF2-40B4-BE49-F238E27FC236}">
                <a16:creationId xmlns:a16="http://schemas.microsoft.com/office/drawing/2014/main" id="{E2401025-9BC9-4BDD-97DA-CA763CF846BB}"/>
              </a:ext>
            </a:extLst>
          </p:cNvPr>
          <p:cNvSpPr>
            <a:spLocks noGrp="1"/>
          </p:cNvSpPr>
          <p:nvPr>
            <p:ph type="pic" sz="quarter" idx="11"/>
          </p:nvPr>
        </p:nvSpPr>
        <p:spPr>
          <a:xfrm>
            <a:off x="4542155" y="1623219"/>
            <a:ext cx="3108325" cy="1892300"/>
          </a:xfrm>
        </p:spPr>
        <p:txBody>
          <a:bodyPr rtlCol="0">
            <a:noAutofit/>
          </a:bodyPr>
          <a:lstStyle/>
          <a:p>
            <a:pPr rtl="0"/>
            <a:r>
              <a:rPr lang="pt-PT" noProof="0"/>
              <a:t>Clique no ícone para adicionar uma imagem</a:t>
            </a:r>
          </a:p>
        </p:txBody>
      </p:sp>
      <p:sp>
        <p:nvSpPr>
          <p:cNvPr id="26" name="Marcador de Posição da Imagem 23">
            <a:extLst>
              <a:ext uri="{FF2B5EF4-FFF2-40B4-BE49-F238E27FC236}">
                <a16:creationId xmlns:a16="http://schemas.microsoft.com/office/drawing/2014/main" id="{B7C4AAB6-897A-4ABD-AD50-2D86B197E914}"/>
              </a:ext>
            </a:extLst>
          </p:cNvPr>
          <p:cNvSpPr>
            <a:spLocks noGrp="1"/>
          </p:cNvSpPr>
          <p:nvPr>
            <p:ph type="pic" sz="quarter" idx="12"/>
          </p:nvPr>
        </p:nvSpPr>
        <p:spPr>
          <a:xfrm>
            <a:off x="8122920" y="1623219"/>
            <a:ext cx="3108325" cy="1892300"/>
          </a:xfrm>
        </p:spPr>
        <p:txBody>
          <a:bodyPr rtlCol="0">
            <a:noAutofit/>
          </a:bodyPr>
          <a:lstStyle/>
          <a:p>
            <a:pPr rtl="0"/>
            <a:r>
              <a:rPr lang="pt-PT" noProof="0"/>
              <a:t>Clique no ícone para adicionar uma imagem</a:t>
            </a:r>
          </a:p>
        </p:txBody>
      </p:sp>
      <p:sp>
        <p:nvSpPr>
          <p:cNvPr id="29" name="Marcador de Posição do Texto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4541837" y="3681412"/>
            <a:ext cx="3108326" cy="2566988"/>
          </a:xfrm>
        </p:spPr>
        <p:txBody>
          <a:bodyPr rtlCol="0">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rtl="0"/>
            <a:r>
              <a:rPr lang="pt-PT" noProof="0"/>
              <a:t>CLIQUE PARA EDITAR OS ESTILOS DE TÍTULO DO MODELO GLOBAL</a:t>
            </a:r>
          </a:p>
          <a:p>
            <a:pPr lvl="1" rtl="0"/>
            <a:r>
              <a:rPr lang="pt-PT" noProof="0"/>
              <a:t>Segundo nível</a:t>
            </a:r>
          </a:p>
          <a:p>
            <a:pPr lvl="2" rtl="0"/>
            <a:r>
              <a:rPr lang="pt-PT" noProof="0"/>
              <a:t>Terceiro nível</a:t>
            </a:r>
          </a:p>
          <a:p>
            <a:pPr lvl="3" rtl="0"/>
            <a:r>
              <a:rPr lang="pt-PT" noProof="0"/>
              <a:t>Quarto nível</a:t>
            </a:r>
          </a:p>
          <a:p>
            <a:pPr lvl="4" rtl="0"/>
            <a:r>
              <a:rPr lang="pt-PT" noProof="0"/>
              <a:t>Quinto nível</a:t>
            </a:r>
          </a:p>
        </p:txBody>
      </p:sp>
      <p:sp>
        <p:nvSpPr>
          <p:cNvPr id="30" name="Marcador de Posição do Texto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8122919" y="3681412"/>
            <a:ext cx="3108326" cy="2566988"/>
          </a:xfrm>
        </p:spPr>
        <p:txBody>
          <a:bodyPr rtlCol="0">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rtl="0"/>
            <a:r>
              <a:rPr lang="pt-PT" noProof="0"/>
              <a:t>CLIQUE PARA EDITAR OS ESTILOS DE TÍTULO DO MODELO GLOBAL</a:t>
            </a:r>
          </a:p>
          <a:p>
            <a:pPr lvl="1" rtl="0"/>
            <a:r>
              <a:rPr lang="pt-PT" noProof="0"/>
              <a:t>Segundo nível</a:t>
            </a:r>
          </a:p>
          <a:p>
            <a:pPr lvl="2" rtl="0"/>
            <a:r>
              <a:rPr lang="pt-PT" noProof="0"/>
              <a:t>Terceiro nível</a:t>
            </a:r>
          </a:p>
          <a:p>
            <a:pPr lvl="3" rtl="0"/>
            <a:r>
              <a:rPr lang="pt-PT" noProof="0"/>
              <a:t>Quarto nível</a:t>
            </a:r>
          </a:p>
          <a:p>
            <a:pPr lvl="4" rtl="0"/>
            <a:r>
              <a:rPr lang="pt-PT" noProof="0"/>
              <a:t>Quinto nível</a:t>
            </a:r>
          </a:p>
        </p:txBody>
      </p:sp>
      <p:sp>
        <p:nvSpPr>
          <p:cNvPr id="31" name="Marcador de Posição do Número do Diapositivo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rtlCol="0">
            <a:noAutofit/>
          </a:bodyPr>
          <a:lstStyle/>
          <a:p>
            <a:pPr rtl="0"/>
            <a:fld id="{8C2E478F-E849-4A8C-AF1F-CBCC78A7CBFA}" type="slidenum">
              <a:rPr lang="pt-PT" noProof="0" smtClean="0"/>
              <a:t>‹nº›</a:t>
            </a:fld>
            <a:endParaRPr lang="pt-PT" noProof="0"/>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Título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pPr rtl="0"/>
            <a:r>
              <a:rPr lang="pt-PT" noProof="0"/>
              <a:t>Clique para editar o estilo do título do Modelo Global</a:t>
            </a:r>
          </a:p>
        </p:txBody>
      </p:sp>
      <p:sp>
        <p:nvSpPr>
          <p:cNvPr id="3" name="Marcador de Posição do Texto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rtl="0"/>
            <a:r>
              <a:rPr lang="pt-PT" noProof="0" dirty="0"/>
              <a:t>Clique para editar os Estilos de texto do modelo global</a:t>
            </a:r>
          </a:p>
          <a:p>
            <a:pPr lvl="1" rtl="0"/>
            <a:r>
              <a:rPr lang="pt-PT" noProof="0" dirty="0"/>
              <a:t>Segundo nível</a:t>
            </a:r>
          </a:p>
          <a:p>
            <a:pPr lvl="2" rtl="0"/>
            <a:r>
              <a:rPr lang="pt-PT" noProof="0" dirty="0"/>
              <a:t>Terceiro nível</a:t>
            </a:r>
          </a:p>
          <a:p>
            <a:pPr lvl="3" rtl="0"/>
            <a:r>
              <a:rPr lang="pt-PT" noProof="0" dirty="0"/>
              <a:t>Quarto nível</a:t>
            </a:r>
          </a:p>
          <a:p>
            <a:pPr lvl="4" rtl="0"/>
            <a:r>
              <a:rPr lang="pt-PT" noProof="0" dirty="0"/>
              <a:t>Quinto nível</a:t>
            </a:r>
          </a:p>
        </p:txBody>
      </p:sp>
      <p:sp>
        <p:nvSpPr>
          <p:cNvPr id="5" name="Marcador de Posição do Rodapé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r>
              <a:rPr lang="pt-PT" noProof="0"/>
              <a:t>Adicione um rodapé</a:t>
            </a:r>
          </a:p>
        </p:txBody>
      </p:sp>
      <p:sp>
        <p:nvSpPr>
          <p:cNvPr id="6" name="Marcador de Posição do Número do Diapositivo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8C2E478F-E849-4A8C-AF1F-CBCC78A7CBFA}" type="slidenum">
              <a:rPr lang="pt-PT" noProof="0" smtClean="0"/>
              <a:t>‹nº›</a:t>
            </a:fld>
            <a:endParaRPr lang="pt-PT" noProof="0"/>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Lst>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2" Type="http://schemas.openxmlformats.org/officeDocument/2006/relationships/hyperlink" Target="https://d1.awsstatic.com/whitepapers/architecture/AWS_Well-Architected_Framework.pdf" TargetMode="External"/><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hyperlink" Target="https://aws.amazon.com/fargate/" TargetMode="Externa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hyperlink" Target="https://aws.amazon.com/directconnect/" TargetMode="External"/><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hyperlink" Target="https://aws.amazon.com/route53" TargetMode="Externa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docs.aws.amazon.com/AWSEC2/latest/UserGuide/InstanceStorage.html" TargetMode="External"/><Relationship Id="rId1" Type="http://schemas.openxmlformats.org/officeDocument/2006/relationships/slideLayout" Target="../slideLayouts/slideLayout6.xml"/><Relationship Id="rId4" Type="http://schemas.openxmlformats.org/officeDocument/2006/relationships/hyperlink" Target="https://aws.amazon.com/ebs" TargetMode="External"/></Relationships>
</file>

<file path=ppt/slides/_rels/slide45.xml.rels><?xml version="1.0" encoding="UTF-8" standalone="yes"?>
<Relationships xmlns="http://schemas.openxmlformats.org/package/2006/relationships"><Relationship Id="rId3" Type="http://schemas.openxmlformats.org/officeDocument/2006/relationships/hyperlink" Target="https://docs.aws.amazon.com/AWSEC2/latest/UserGuide/EBSSnapshots.html" TargetMode="External"/><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hyperlink" Target="https://aws.amazon.com/s3/" TargetMode="Externa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hyperlink" Target="https://aws.amazon.com/redshift" TargetMode="Externa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hyperlink" Target="https://aws.amazon.com/dms/resources" TargetMode="External"/><Relationship Id="rId2" Type="http://schemas.openxmlformats.org/officeDocument/2006/relationships/hyperlink" Target="https://aws.amazon.com/dms/"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hyperlink" Target="https://aws.amazon.com/documentdb" TargetMode="Externa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hyperlink" Target="https://aws.amazon.com/neptune" TargetMode="Externa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hyperlink" Target="https://aws.amazon.com/qldb" TargetMode="Externa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hyperlink" Target="https://aws.amazon.com/managed-blockchain" TargetMode="Externa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hyperlink" Target="https://aws.amazon.com/elasticache" TargetMode="Externa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hyperlink" Target="https://aws.amazon.com/dynamodb/dax/" TargetMode="Externa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hyperlink" Target="https://aws.amazon.com/iam/" TargetMode="Externa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aws.amazon.com/ec2/" TargetMode="Externa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3" Type="http://schemas.openxmlformats.org/officeDocument/2006/relationships/hyperlink" Target="https://docs.aws.amazon.com/organizations/latest/userguide/orgs_manage_policies_scps.html" TargetMode="External"/><Relationship Id="rId2" Type="http://schemas.openxmlformats.org/officeDocument/2006/relationships/hyperlink" Target="https://aws.amazon.com/organizations" TargetMode="Externa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hyperlink" Target="https://aws.amazon.com/artifact" TargetMode="Externa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hyperlink" Target="https://aws.amazon.com/kms" TargetMode="Externa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aws.amazon.com/guardduty" TargetMode="Externa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3" Type="http://schemas.openxmlformats.org/officeDocument/2006/relationships/hyperlink" Target="https://docs.aws.amazon.com/AmazonCloudWatch/latest/monitoring/working_with_metrics.html" TargetMode="External"/><Relationship Id="rId2" Type="http://schemas.openxmlformats.org/officeDocument/2006/relationships/hyperlink" Target="https://aws.amazon.com/cloudwatch/" TargetMode="External"/><Relationship Id="rId1" Type="http://schemas.openxmlformats.org/officeDocument/2006/relationships/slideLayout" Target="../slideLayouts/slideLayout6.xml"/><Relationship Id="rId5" Type="http://schemas.openxmlformats.org/officeDocument/2006/relationships/hyperlink" Target="https://docs.aws.amazon.com/AmazonCloudWatch/latest/monitoring/CloudWatch_Dashboards.html" TargetMode="External"/><Relationship Id="rId4" Type="http://schemas.openxmlformats.org/officeDocument/2006/relationships/hyperlink" Target="https://docs.aws.amazon.com/AmazonCloudWatch/latest/monitoring/AlarmThatSendsEmail.html" TargetMode="External"/></Relationships>
</file>

<file path=ppt/slides/_rels/slide78.xml.rels><?xml version="1.0" encoding="UTF-8" standalone="yes"?>
<Relationships xmlns="http://schemas.openxmlformats.org/package/2006/relationships"><Relationship Id="rId2" Type="http://schemas.openxmlformats.org/officeDocument/2006/relationships/hyperlink" Target="https://aws.amazon.com/cloudtrail/" TargetMode="Externa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hyperlink" Target="https://docs.aws.amazon.com/awscloudtrail/latest/userguide/logging-insights-events-with-cloudtrail.html" TargetMode="Externa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hyperlink" Target="https://aws.amazon.com/premiumsupport/technology/trusted-advisor/" TargetMode="Externa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2" Type="http://schemas.openxmlformats.org/officeDocument/2006/relationships/hyperlink" Target="https://aws.amazon.com/blogs/enterprise-strategy/6-strategies-for-migrating-applications-to-the-cloud/" TargetMode="External"/><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hyperlink" Target="https://aws.amazon.com/snowcone" TargetMode="External"/><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2" Type="http://schemas.openxmlformats.org/officeDocument/2006/relationships/hyperlink" Target="https://aws.amazon.com/snowball/" TargetMode="External"/><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2" Type="http://schemas.openxmlformats.org/officeDocument/2006/relationships/hyperlink" Target="https://aws.amazon.com/snowmobile" TargetMode="External"/><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Marcador de Posição da Imagem 7" descr="imagem abstrata">
            <a:extLst>
              <a:ext uri="{FF2B5EF4-FFF2-40B4-BE49-F238E27FC236}">
                <a16:creationId xmlns:a16="http://schemas.microsoft.com/office/drawing/2014/main" id="{9AB29DBC-55D3-49D9-BB44-4936739C4B57}"/>
              </a:ext>
            </a:extLst>
          </p:cNvPr>
          <p:cNvPicPr>
            <a:picLocks noGrp="1" noChangeAspect="1"/>
          </p:cNvPicPr>
          <p:nvPr>
            <p:ph type="pic" sz="quarter" idx="10"/>
          </p:nvPr>
        </p:nvPicPr>
        <p:blipFill rotWithShape="1">
          <a:blip r:embed="rId3">
            <a:alphaModFix amt="52000"/>
            <a:extLst>
              <a:ext uri="{BEBA8EAE-BF5A-486C-A8C5-ECC9F3942E4B}">
                <a14:imgProps xmlns:a14="http://schemas.microsoft.com/office/drawing/2010/main">
                  <a14:imgLayer r:embed="rId4">
                    <a14:imgEffect>
                      <a14:saturation sat="0"/>
                    </a14:imgEffect>
                  </a14:imgLayer>
                </a14:imgProps>
              </a:ext>
            </a:extLst>
          </a:blip>
          <a:srcRect/>
          <a:stretch/>
        </p:blipFill>
        <p:spPr/>
      </p:pic>
      <p:sp>
        <p:nvSpPr>
          <p:cNvPr id="9" name="Título 8">
            <a:extLst>
              <a:ext uri="{FF2B5EF4-FFF2-40B4-BE49-F238E27FC236}">
                <a16:creationId xmlns:a16="http://schemas.microsoft.com/office/drawing/2014/main" id="{79DC1498-E692-42BA-B69F-6D37E6CFACA0}"/>
              </a:ext>
            </a:extLst>
          </p:cNvPr>
          <p:cNvSpPr>
            <a:spLocks noGrp="1"/>
          </p:cNvSpPr>
          <p:nvPr>
            <p:ph type="title"/>
          </p:nvPr>
        </p:nvSpPr>
        <p:spPr/>
        <p:txBody>
          <a:bodyPr rtlCol="0"/>
          <a:lstStyle/>
          <a:p>
            <a:pPr rtl="0"/>
            <a:r>
              <a:rPr lang="pt-PT" noProof="1"/>
              <a:t> aws cloud practitioner Essentials</a:t>
            </a:r>
          </a:p>
        </p:txBody>
      </p:sp>
      <p:sp>
        <p:nvSpPr>
          <p:cNvPr id="3" name="Marcador de Posição do Texto 2">
            <a:extLst>
              <a:ext uri="{FF2B5EF4-FFF2-40B4-BE49-F238E27FC236}">
                <a16:creationId xmlns:a16="http://schemas.microsoft.com/office/drawing/2014/main" id="{C0AE828D-1E63-455F-949D-0C5454A7FE88}"/>
              </a:ext>
            </a:extLst>
          </p:cNvPr>
          <p:cNvSpPr>
            <a:spLocks noGrp="1"/>
          </p:cNvSpPr>
          <p:nvPr>
            <p:ph type="body" sz="quarter" idx="12"/>
          </p:nvPr>
        </p:nvSpPr>
        <p:spPr/>
        <p:txBody>
          <a:bodyPr rtlCol="0"/>
          <a:lstStyle/>
          <a:p>
            <a:pPr rtl="0"/>
            <a:r>
              <a:rPr lang="pt-PT" noProof="1"/>
              <a:t>14.07.22</a:t>
            </a:r>
          </a:p>
        </p:txBody>
      </p:sp>
      <p:sp>
        <p:nvSpPr>
          <p:cNvPr id="7" name="Marcador de Posição do Texto 6">
            <a:extLst>
              <a:ext uri="{FF2B5EF4-FFF2-40B4-BE49-F238E27FC236}">
                <a16:creationId xmlns:a16="http://schemas.microsoft.com/office/drawing/2014/main" id="{5D865526-EC39-4780-A2A8-274A80A5C19B}"/>
              </a:ext>
            </a:extLst>
          </p:cNvPr>
          <p:cNvSpPr>
            <a:spLocks noGrp="1"/>
          </p:cNvSpPr>
          <p:nvPr>
            <p:ph type="body" idx="1"/>
          </p:nvPr>
        </p:nvSpPr>
        <p:spPr/>
        <p:txBody>
          <a:bodyPr rtlCol="0"/>
          <a:lstStyle/>
          <a:p>
            <a:pPr rtl="0"/>
            <a:r>
              <a:rPr lang="pt-PT" noProof="1"/>
              <a:t>Cursos AWS</a:t>
            </a:r>
          </a:p>
        </p:txBody>
      </p:sp>
    </p:spTree>
    <p:extLst>
      <p:ext uri="{BB962C8B-B14F-4D97-AF65-F5344CB8AC3E}">
        <p14:creationId xmlns:p14="http://schemas.microsoft.com/office/powerpoint/2010/main" val="3927832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7EC8AA-5A73-E9B5-1D78-C212102B829D}"/>
              </a:ext>
            </a:extLst>
          </p:cNvPr>
          <p:cNvSpPr>
            <a:spLocks noGrp="1"/>
          </p:cNvSpPr>
          <p:nvPr>
            <p:ph type="title"/>
          </p:nvPr>
        </p:nvSpPr>
        <p:spPr/>
        <p:txBody>
          <a:bodyPr/>
          <a:lstStyle/>
          <a:p>
            <a:r>
              <a:rPr lang="pt-BR" dirty="0"/>
              <a:t>Savings plans do amazon ec2</a:t>
            </a:r>
            <a:endParaRPr lang="en-US" dirty="0"/>
          </a:p>
        </p:txBody>
      </p:sp>
      <p:sp>
        <p:nvSpPr>
          <p:cNvPr id="3" name="Marcador de Posição do Número do Diapositivo 2">
            <a:extLst>
              <a:ext uri="{FF2B5EF4-FFF2-40B4-BE49-F238E27FC236}">
                <a16:creationId xmlns:a16="http://schemas.microsoft.com/office/drawing/2014/main" id="{081FA4D5-057B-3D70-FE0F-D525A8436651}"/>
              </a:ext>
            </a:extLst>
          </p:cNvPr>
          <p:cNvSpPr>
            <a:spLocks noGrp="1"/>
          </p:cNvSpPr>
          <p:nvPr>
            <p:ph type="sldNum" sz="quarter" idx="11"/>
          </p:nvPr>
        </p:nvSpPr>
        <p:spPr/>
        <p:txBody>
          <a:bodyPr/>
          <a:lstStyle/>
          <a:p>
            <a:pPr rtl="0"/>
            <a:fld id="{8C2E478F-E849-4A8C-AF1F-CBCC78A7CBFA}" type="slidenum">
              <a:rPr lang="pt-PT" noProof="0" smtClean="0"/>
              <a:t>10</a:t>
            </a:fld>
            <a:endParaRPr lang="pt-PT" noProof="0"/>
          </a:p>
        </p:txBody>
      </p:sp>
      <p:sp>
        <p:nvSpPr>
          <p:cNvPr id="4" name="CaixaDeTexto 3">
            <a:extLst>
              <a:ext uri="{FF2B5EF4-FFF2-40B4-BE49-F238E27FC236}">
                <a16:creationId xmlns:a16="http://schemas.microsoft.com/office/drawing/2014/main" id="{6E9D18C2-D56F-ED4F-6235-DB489558D047}"/>
              </a:ext>
            </a:extLst>
          </p:cNvPr>
          <p:cNvSpPr txBox="1"/>
          <p:nvPr/>
        </p:nvSpPr>
        <p:spPr>
          <a:xfrm>
            <a:off x="609600" y="1915886"/>
            <a:ext cx="10939669" cy="2031325"/>
          </a:xfrm>
          <a:prstGeom prst="rect">
            <a:avLst/>
          </a:prstGeom>
          <a:noFill/>
        </p:spPr>
        <p:txBody>
          <a:bodyPr wrap="square" rtlCol="0">
            <a:spAutoFit/>
          </a:bodyPr>
          <a:lstStyle/>
          <a:p>
            <a:r>
              <a:rPr lang="pt-BR" b="1" i="0" dirty="0">
                <a:solidFill>
                  <a:srgbClr val="313537"/>
                </a:solidFill>
                <a:effectLst/>
                <a:latin typeface="New Template Body Rebuild"/>
              </a:rPr>
              <a:t>Savings Plans do Amazon EC2</a:t>
            </a:r>
            <a:r>
              <a:rPr lang="pt-BR" b="0" i="0" dirty="0">
                <a:solidFill>
                  <a:srgbClr val="313537"/>
                </a:solidFill>
                <a:effectLst/>
                <a:latin typeface="New Template Body Rebuild"/>
              </a:rPr>
              <a:t> permite reduzir os custos de computação ao haver o compromisso com uma quantidade consistente de uso de computação por um período de um ou três anos. Esse compromisso resulta em economias de até 72% em relação aos custos de instâncias sob demanda.</a:t>
            </a:r>
            <a:br>
              <a:rPr lang="pt-BR" dirty="0"/>
            </a:br>
            <a:br>
              <a:rPr lang="pt-BR" dirty="0"/>
            </a:br>
            <a:r>
              <a:rPr lang="pt-BR" b="0" i="0" dirty="0">
                <a:solidFill>
                  <a:srgbClr val="313537"/>
                </a:solidFill>
                <a:effectLst/>
                <a:latin typeface="New Template Body Rebuild"/>
              </a:rPr>
              <a:t>Qualquer uso até o compromisso é cobrado de acordo com o preço de Savings Plan com desconto (por exemplo, USD 10 por hora). Qualquer uso além do compromisso é cobrado de acordo com os preços normais de instâncias sob demanda.</a:t>
            </a:r>
            <a:endParaRPr lang="en-US" dirty="0"/>
          </a:p>
        </p:txBody>
      </p:sp>
    </p:spTree>
    <p:extLst>
      <p:ext uri="{BB962C8B-B14F-4D97-AF65-F5344CB8AC3E}">
        <p14:creationId xmlns:p14="http://schemas.microsoft.com/office/powerpoint/2010/main" val="279758177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9FEAE5-DD87-AF5C-6EA7-F860AE950E4A}"/>
              </a:ext>
            </a:extLst>
          </p:cNvPr>
          <p:cNvSpPr>
            <a:spLocks noGrp="1"/>
          </p:cNvSpPr>
          <p:nvPr>
            <p:ph type="title"/>
          </p:nvPr>
        </p:nvSpPr>
        <p:spPr>
          <a:xfrm>
            <a:off x="594519" y="256063"/>
            <a:ext cx="11002962" cy="823913"/>
          </a:xfrm>
        </p:spPr>
        <p:txBody>
          <a:bodyPr/>
          <a:lstStyle/>
          <a:p>
            <a:r>
              <a:rPr lang="pt-BR" dirty="0"/>
              <a:t>Aws well-architected framework</a:t>
            </a:r>
            <a:endParaRPr lang="en-US" dirty="0"/>
          </a:p>
        </p:txBody>
      </p:sp>
      <p:sp>
        <p:nvSpPr>
          <p:cNvPr id="3" name="Marcador de Posição do Número do Diapositivo 2">
            <a:extLst>
              <a:ext uri="{FF2B5EF4-FFF2-40B4-BE49-F238E27FC236}">
                <a16:creationId xmlns:a16="http://schemas.microsoft.com/office/drawing/2014/main" id="{94859143-200D-8BFE-7CD9-B24D7F4169E4}"/>
              </a:ext>
            </a:extLst>
          </p:cNvPr>
          <p:cNvSpPr>
            <a:spLocks noGrp="1"/>
          </p:cNvSpPr>
          <p:nvPr>
            <p:ph type="sldNum" sz="quarter" idx="11"/>
          </p:nvPr>
        </p:nvSpPr>
        <p:spPr/>
        <p:txBody>
          <a:bodyPr/>
          <a:lstStyle/>
          <a:p>
            <a:pPr rtl="0"/>
            <a:fld id="{8C2E478F-E849-4A8C-AF1F-CBCC78A7CBFA}" type="slidenum">
              <a:rPr lang="pt-PT" noProof="0" smtClean="0"/>
              <a:t>100</a:t>
            </a:fld>
            <a:endParaRPr lang="pt-PT" noProof="0"/>
          </a:p>
        </p:txBody>
      </p:sp>
      <p:sp>
        <p:nvSpPr>
          <p:cNvPr id="4" name="CaixaDeTexto 3">
            <a:extLst>
              <a:ext uri="{FF2B5EF4-FFF2-40B4-BE49-F238E27FC236}">
                <a16:creationId xmlns:a16="http://schemas.microsoft.com/office/drawing/2014/main" id="{03A5BB99-5084-2452-8249-C1FE34ECE24E}"/>
              </a:ext>
            </a:extLst>
          </p:cNvPr>
          <p:cNvSpPr txBox="1"/>
          <p:nvPr/>
        </p:nvSpPr>
        <p:spPr>
          <a:xfrm>
            <a:off x="1032945" y="1877471"/>
            <a:ext cx="10469461" cy="3139321"/>
          </a:xfrm>
          <a:prstGeom prst="rect">
            <a:avLst/>
          </a:prstGeom>
          <a:noFill/>
        </p:spPr>
        <p:txBody>
          <a:bodyPr wrap="square" rtlCol="0">
            <a:spAutoFit/>
          </a:bodyPr>
          <a:lstStyle/>
          <a:p>
            <a:r>
              <a:rPr lang="pt-BR" b="0" i="0" dirty="0">
                <a:solidFill>
                  <a:srgbClr val="313537"/>
                </a:solidFill>
                <a:effectLst/>
                <a:latin typeface="New Template Body Rebuild"/>
              </a:rPr>
              <a:t>O </a:t>
            </a:r>
            <a:r>
              <a:rPr lang="pt-BR" b="1" i="0" dirty="0">
                <a:solidFill>
                  <a:srgbClr val="005276"/>
                </a:solidFill>
                <a:effectLst/>
                <a:latin typeface="New Template Body Rebuild"/>
                <a:hlinkClick r:id="rId2"/>
              </a:rPr>
              <a:t>AWS Well-Architected Framework</a:t>
            </a:r>
            <a:r>
              <a:rPr lang="pt-BR" b="0" i="0" dirty="0">
                <a:solidFill>
                  <a:srgbClr val="313537"/>
                </a:solidFill>
                <a:effectLst/>
                <a:latin typeface="New Template Body Rebuild"/>
              </a:rPr>
              <a:t> ajuda você a entender como projetar e operar sistemas confiáveis, seguros, eficientes e econômicos na nuvem AWS. Com ele, é possível avaliar de forma consistente suas arquiteturas em relação às melhores práticas e aos princípios de projeto e a identificar áreas para melhorias.</a:t>
            </a:r>
          </a:p>
          <a:p>
            <a:endParaRPr lang="pt-BR" dirty="0">
              <a:solidFill>
                <a:srgbClr val="313537"/>
              </a:solidFill>
              <a:latin typeface="New Template Body Rebuild"/>
            </a:endParaRPr>
          </a:p>
          <a:p>
            <a:pPr algn="l" fontAlgn="base"/>
            <a:r>
              <a:rPr lang="pt-BR" b="0" i="0" dirty="0">
                <a:solidFill>
                  <a:srgbClr val="313537"/>
                </a:solidFill>
                <a:effectLst/>
                <a:latin typeface="New Template Body Rebuild"/>
              </a:rPr>
              <a:t>O Well-Architected Framework se baseia em cinco pilares: </a:t>
            </a:r>
          </a:p>
          <a:p>
            <a:pPr algn="l" fontAlgn="base">
              <a:buFont typeface="Arial" panose="020B0604020202020204" pitchFamily="34" charset="0"/>
              <a:buChar char="•"/>
            </a:pPr>
            <a:r>
              <a:rPr lang="pt-BR" b="0" i="0" dirty="0">
                <a:solidFill>
                  <a:srgbClr val="313537"/>
                </a:solidFill>
                <a:effectLst/>
                <a:latin typeface="New Template Body Rebuild"/>
              </a:rPr>
              <a:t>Excelência operacional</a:t>
            </a:r>
          </a:p>
          <a:p>
            <a:pPr algn="l" fontAlgn="base">
              <a:buFont typeface="Arial" panose="020B0604020202020204" pitchFamily="34" charset="0"/>
              <a:buChar char="•"/>
            </a:pPr>
            <a:r>
              <a:rPr lang="pt-BR" b="0" i="0" dirty="0">
                <a:solidFill>
                  <a:srgbClr val="313537"/>
                </a:solidFill>
                <a:effectLst/>
                <a:latin typeface="New Template Body Rebuild"/>
              </a:rPr>
              <a:t>Segurança</a:t>
            </a:r>
          </a:p>
          <a:p>
            <a:pPr algn="l" fontAlgn="base">
              <a:buFont typeface="Arial" panose="020B0604020202020204" pitchFamily="34" charset="0"/>
              <a:buChar char="•"/>
            </a:pPr>
            <a:r>
              <a:rPr lang="pt-BR" b="0" i="0" dirty="0">
                <a:solidFill>
                  <a:srgbClr val="313537"/>
                </a:solidFill>
                <a:effectLst/>
                <a:latin typeface="New Template Body Rebuild"/>
              </a:rPr>
              <a:t>Confiabilidade</a:t>
            </a:r>
          </a:p>
          <a:p>
            <a:pPr algn="l" fontAlgn="base">
              <a:buFont typeface="Arial" panose="020B0604020202020204" pitchFamily="34" charset="0"/>
              <a:buChar char="•"/>
            </a:pPr>
            <a:r>
              <a:rPr lang="pt-BR" b="0" i="0" dirty="0">
                <a:solidFill>
                  <a:srgbClr val="313537"/>
                </a:solidFill>
                <a:effectLst/>
                <a:latin typeface="New Template Body Rebuild"/>
              </a:rPr>
              <a:t>Eficiência de desempenho</a:t>
            </a:r>
          </a:p>
          <a:p>
            <a:pPr algn="l" fontAlgn="base">
              <a:buFont typeface="Arial" panose="020B0604020202020204" pitchFamily="34" charset="0"/>
              <a:buChar char="•"/>
            </a:pPr>
            <a:r>
              <a:rPr lang="pt-BR" b="0" i="0" dirty="0">
                <a:solidFill>
                  <a:srgbClr val="313537"/>
                </a:solidFill>
                <a:effectLst/>
                <a:latin typeface="New Template Body Rebuild"/>
              </a:rPr>
              <a:t>Otimização de custos</a:t>
            </a:r>
          </a:p>
          <a:p>
            <a:endParaRPr lang="en-US" dirty="0"/>
          </a:p>
        </p:txBody>
      </p:sp>
    </p:spTree>
    <p:extLst>
      <p:ext uri="{BB962C8B-B14F-4D97-AF65-F5344CB8AC3E}">
        <p14:creationId xmlns:p14="http://schemas.microsoft.com/office/powerpoint/2010/main" val="293905135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59A5F9-FA6F-A03A-F125-C2710223389D}"/>
              </a:ext>
            </a:extLst>
          </p:cNvPr>
          <p:cNvSpPr>
            <a:spLocks noGrp="1"/>
          </p:cNvSpPr>
          <p:nvPr>
            <p:ph type="title"/>
          </p:nvPr>
        </p:nvSpPr>
        <p:spPr/>
        <p:txBody>
          <a:bodyPr/>
          <a:lstStyle/>
          <a:p>
            <a:r>
              <a:rPr lang="pt-BR" dirty="0"/>
              <a:t>Excelência operacional</a:t>
            </a:r>
            <a:endParaRPr lang="en-US" dirty="0"/>
          </a:p>
        </p:txBody>
      </p:sp>
      <p:sp>
        <p:nvSpPr>
          <p:cNvPr id="3" name="Marcador de Posição do Número do Diapositivo 2">
            <a:extLst>
              <a:ext uri="{FF2B5EF4-FFF2-40B4-BE49-F238E27FC236}">
                <a16:creationId xmlns:a16="http://schemas.microsoft.com/office/drawing/2014/main" id="{C6B48CBC-11D0-F3E8-1992-2D8D9A831049}"/>
              </a:ext>
            </a:extLst>
          </p:cNvPr>
          <p:cNvSpPr>
            <a:spLocks noGrp="1"/>
          </p:cNvSpPr>
          <p:nvPr>
            <p:ph type="sldNum" sz="quarter" idx="11"/>
          </p:nvPr>
        </p:nvSpPr>
        <p:spPr/>
        <p:txBody>
          <a:bodyPr/>
          <a:lstStyle/>
          <a:p>
            <a:pPr rtl="0"/>
            <a:fld id="{8C2E478F-E849-4A8C-AF1F-CBCC78A7CBFA}" type="slidenum">
              <a:rPr lang="pt-PT" noProof="0" smtClean="0"/>
              <a:t>101</a:t>
            </a:fld>
            <a:endParaRPr lang="pt-PT" noProof="0"/>
          </a:p>
        </p:txBody>
      </p:sp>
      <p:sp>
        <p:nvSpPr>
          <p:cNvPr id="4" name="CaixaDeTexto 3">
            <a:extLst>
              <a:ext uri="{FF2B5EF4-FFF2-40B4-BE49-F238E27FC236}">
                <a16:creationId xmlns:a16="http://schemas.microsoft.com/office/drawing/2014/main" id="{6A2A7C0C-F823-B78D-0241-90AE6C15C7AB}"/>
              </a:ext>
            </a:extLst>
          </p:cNvPr>
          <p:cNvSpPr txBox="1"/>
          <p:nvPr/>
        </p:nvSpPr>
        <p:spPr>
          <a:xfrm>
            <a:off x="872455" y="1879134"/>
            <a:ext cx="10676814" cy="1477328"/>
          </a:xfrm>
          <a:prstGeom prst="rect">
            <a:avLst/>
          </a:prstGeom>
          <a:noFill/>
        </p:spPr>
        <p:txBody>
          <a:bodyPr wrap="square" rtlCol="0">
            <a:spAutoFit/>
          </a:bodyPr>
          <a:lstStyle/>
          <a:p>
            <a:r>
              <a:rPr lang="pt-BR" b="1" i="0" dirty="0">
                <a:solidFill>
                  <a:srgbClr val="313537"/>
                </a:solidFill>
                <a:effectLst/>
                <a:latin typeface="New Template Body Rebuild"/>
              </a:rPr>
              <a:t>Excelência operacional</a:t>
            </a:r>
            <a:r>
              <a:rPr lang="pt-BR" b="0" i="0" dirty="0">
                <a:solidFill>
                  <a:srgbClr val="313537"/>
                </a:solidFill>
                <a:effectLst/>
                <a:latin typeface="New Template Body Rebuild"/>
              </a:rPr>
              <a:t> é a capacidade de executar e monitorar sistemas para entregar valor comercial e melhorar continuamente os processos e procedimentos de apoio.</a:t>
            </a:r>
            <a:br>
              <a:rPr lang="pt-BR" dirty="0"/>
            </a:br>
            <a:br>
              <a:rPr lang="pt-BR" dirty="0"/>
            </a:br>
            <a:r>
              <a:rPr lang="pt-BR" b="0" i="0" dirty="0">
                <a:solidFill>
                  <a:srgbClr val="313537"/>
                </a:solidFill>
                <a:effectLst/>
                <a:latin typeface="New Template Body Rebuild"/>
              </a:rPr>
              <a:t>Os princípios de design para a excelência operacional na nuvem incluem executar operações como código, anotar documentação, antecipar falhas e fazer frequentemente alterações pequenas e reversíveis.</a:t>
            </a:r>
            <a:endParaRPr lang="en-US" dirty="0"/>
          </a:p>
        </p:txBody>
      </p:sp>
    </p:spTree>
    <p:extLst>
      <p:ext uri="{BB962C8B-B14F-4D97-AF65-F5344CB8AC3E}">
        <p14:creationId xmlns:p14="http://schemas.microsoft.com/office/powerpoint/2010/main" val="363011113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8E001E-9E8D-177A-61E3-08DA6DA2959A}"/>
              </a:ext>
            </a:extLst>
          </p:cNvPr>
          <p:cNvSpPr>
            <a:spLocks noGrp="1"/>
          </p:cNvSpPr>
          <p:nvPr>
            <p:ph type="title"/>
          </p:nvPr>
        </p:nvSpPr>
        <p:spPr/>
        <p:txBody>
          <a:bodyPr/>
          <a:lstStyle/>
          <a:p>
            <a:r>
              <a:rPr lang="pt-BR" dirty="0"/>
              <a:t>segurança</a:t>
            </a:r>
            <a:endParaRPr lang="en-US" dirty="0"/>
          </a:p>
        </p:txBody>
      </p:sp>
      <p:sp>
        <p:nvSpPr>
          <p:cNvPr id="3" name="Marcador de Posição do Número do Diapositivo 2">
            <a:extLst>
              <a:ext uri="{FF2B5EF4-FFF2-40B4-BE49-F238E27FC236}">
                <a16:creationId xmlns:a16="http://schemas.microsoft.com/office/drawing/2014/main" id="{D220AF2E-6CA7-A3E3-6C3A-33F21BA49EC5}"/>
              </a:ext>
            </a:extLst>
          </p:cNvPr>
          <p:cNvSpPr>
            <a:spLocks noGrp="1"/>
          </p:cNvSpPr>
          <p:nvPr>
            <p:ph type="sldNum" sz="quarter" idx="11"/>
          </p:nvPr>
        </p:nvSpPr>
        <p:spPr/>
        <p:txBody>
          <a:bodyPr/>
          <a:lstStyle/>
          <a:p>
            <a:pPr rtl="0"/>
            <a:fld id="{8C2E478F-E849-4A8C-AF1F-CBCC78A7CBFA}" type="slidenum">
              <a:rPr lang="pt-PT" noProof="0" smtClean="0"/>
              <a:t>102</a:t>
            </a:fld>
            <a:endParaRPr lang="pt-PT" noProof="0"/>
          </a:p>
        </p:txBody>
      </p:sp>
      <p:sp>
        <p:nvSpPr>
          <p:cNvPr id="4" name="CaixaDeTexto 3">
            <a:extLst>
              <a:ext uri="{FF2B5EF4-FFF2-40B4-BE49-F238E27FC236}">
                <a16:creationId xmlns:a16="http://schemas.microsoft.com/office/drawing/2014/main" id="{3EDE5AF4-BD7C-5430-73B0-87C63A63439F}"/>
              </a:ext>
            </a:extLst>
          </p:cNvPr>
          <p:cNvSpPr txBox="1"/>
          <p:nvPr/>
        </p:nvSpPr>
        <p:spPr>
          <a:xfrm>
            <a:off x="830510" y="1904301"/>
            <a:ext cx="10570129" cy="2308324"/>
          </a:xfrm>
          <a:prstGeom prst="rect">
            <a:avLst/>
          </a:prstGeom>
          <a:noFill/>
        </p:spPr>
        <p:txBody>
          <a:bodyPr wrap="square" rtlCol="0">
            <a:spAutoFit/>
          </a:bodyPr>
          <a:lstStyle/>
          <a:p>
            <a:pPr algn="l" fontAlgn="base"/>
            <a:r>
              <a:rPr lang="pt-BR" b="0" i="0" dirty="0">
                <a:solidFill>
                  <a:srgbClr val="313537"/>
                </a:solidFill>
                <a:effectLst/>
                <a:latin typeface="New Template Body Rebuild"/>
              </a:rPr>
              <a:t>O pilar de </a:t>
            </a:r>
            <a:r>
              <a:rPr lang="pt-BR" b="1" i="0" dirty="0">
                <a:solidFill>
                  <a:srgbClr val="313537"/>
                </a:solidFill>
                <a:effectLst/>
                <a:latin typeface="New Template Body Rebuild"/>
              </a:rPr>
              <a:t>segurança</a:t>
            </a:r>
            <a:r>
              <a:rPr lang="pt-BR" b="0" i="0" dirty="0">
                <a:solidFill>
                  <a:srgbClr val="313537"/>
                </a:solidFill>
                <a:effectLst/>
                <a:latin typeface="New Template Body Rebuild"/>
              </a:rPr>
              <a:t> inclui a capacidade de proteger informações, sistemas e ativos e, ao mesmo tempo, entregar valor comercial por meio de avaliações de risco e estratégias de mitigação.</a:t>
            </a:r>
            <a:br>
              <a:rPr lang="pt-BR" b="0" i="0" dirty="0">
                <a:solidFill>
                  <a:srgbClr val="313537"/>
                </a:solidFill>
                <a:effectLst/>
                <a:latin typeface="New Template Body Rebuild"/>
              </a:rPr>
            </a:br>
            <a:br>
              <a:rPr lang="pt-BR" b="0" i="0" dirty="0">
                <a:solidFill>
                  <a:srgbClr val="313537"/>
                </a:solidFill>
                <a:effectLst/>
                <a:latin typeface="New Template Body Rebuild"/>
              </a:rPr>
            </a:br>
            <a:r>
              <a:rPr lang="pt-BR" b="0" i="0" dirty="0">
                <a:solidFill>
                  <a:srgbClr val="313537"/>
                </a:solidFill>
                <a:effectLst/>
                <a:latin typeface="New Template Body Rebuild"/>
              </a:rPr>
              <a:t>Ao considerar a segurança de sua arquitetura, aplique estas melhores práticas:</a:t>
            </a:r>
          </a:p>
          <a:p>
            <a:pPr algn="l" fontAlgn="base">
              <a:buFont typeface="Arial" panose="020B0604020202020204" pitchFamily="34" charset="0"/>
              <a:buChar char="•"/>
            </a:pPr>
            <a:r>
              <a:rPr lang="pt-BR" b="0" i="0" dirty="0">
                <a:solidFill>
                  <a:srgbClr val="313537"/>
                </a:solidFill>
                <a:effectLst/>
                <a:latin typeface="New Template Body Rebuild"/>
              </a:rPr>
              <a:t>Automatize as melhores práticas de segurança quando possível.</a:t>
            </a:r>
          </a:p>
          <a:p>
            <a:pPr algn="l" fontAlgn="base">
              <a:buFont typeface="Arial" panose="020B0604020202020204" pitchFamily="34" charset="0"/>
              <a:buChar char="•"/>
            </a:pPr>
            <a:r>
              <a:rPr lang="pt-BR" b="0" i="0" dirty="0">
                <a:solidFill>
                  <a:srgbClr val="313537"/>
                </a:solidFill>
                <a:effectLst/>
                <a:latin typeface="New Template Body Rebuild"/>
              </a:rPr>
              <a:t>Aplique segurança em todas as camadas.</a:t>
            </a:r>
          </a:p>
          <a:p>
            <a:pPr algn="l" fontAlgn="base">
              <a:buFont typeface="Arial" panose="020B0604020202020204" pitchFamily="34" charset="0"/>
              <a:buChar char="•"/>
            </a:pPr>
            <a:r>
              <a:rPr lang="pt-BR" b="0" i="0" dirty="0">
                <a:solidFill>
                  <a:srgbClr val="313537"/>
                </a:solidFill>
                <a:effectLst/>
                <a:latin typeface="New Template Body Rebuild"/>
              </a:rPr>
              <a:t>Proteja os dados em trânsito e em repouso.</a:t>
            </a:r>
          </a:p>
          <a:p>
            <a:endParaRPr lang="en-US" dirty="0"/>
          </a:p>
        </p:txBody>
      </p:sp>
    </p:spTree>
    <p:extLst>
      <p:ext uri="{BB962C8B-B14F-4D97-AF65-F5344CB8AC3E}">
        <p14:creationId xmlns:p14="http://schemas.microsoft.com/office/powerpoint/2010/main" val="240657550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9AEE4D-09E1-3782-BC8A-72E91DD25888}"/>
              </a:ext>
            </a:extLst>
          </p:cNvPr>
          <p:cNvSpPr>
            <a:spLocks noGrp="1"/>
          </p:cNvSpPr>
          <p:nvPr>
            <p:ph type="title"/>
          </p:nvPr>
        </p:nvSpPr>
        <p:spPr/>
        <p:txBody>
          <a:bodyPr/>
          <a:lstStyle/>
          <a:p>
            <a:r>
              <a:rPr lang="pt-BR" dirty="0"/>
              <a:t>confiabilidade</a:t>
            </a:r>
            <a:endParaRPr lang="en-US" dirty="0"/>
          </a:p>
        </p:txBody>
      </p:sp>
      <p:sp>
        <p:nvSpPr>
          <p:cNvPr id="3" name="Marcador de Posição do Número do Diapositivo 2">
            <a:extLst>
              <a:ext uri="{FF2B5EF4-FFF2-40B4-BE49-F238E27FC236}">
                <a16:creationId xmlns:a16="http://schemas.microsoft.com/office/drawing/2014/main" id="{FC6E4E97-718E-598A-6974-CE7D85DD92AC}"/>
              </a:ext>
            </a:extLst>
          </p:cNvPr>
          <p:cNvSpPr>
            <a:spLocks noGrp="1"/>
          </p:cNvSpPr>
          <p:nvPr>
            <p:ph type="sldNum" sz="quarter" idx="11"/>
          </p:nvPr>
        </p:nvSpPr>
        <p:spPr/>
        <p:txBody>
          <a:bodyPr/>
          <a:lstStyle/>
          <a:p>
            <a:pPr rtl="0"/>
            <a:fld id="{8C2E478F-E849-4A8C-AF1F-CBCC78A7CBFA}" type="slidenum">
              <a:rPr lang="pt-PT" noProof="0" smtClean="0"/>
              <a:t>103</a:t>
            </a:fld>
            <a:endParaRPr lang="pt-PT" noProof="0"/>
          </a:p>
        </p:txBody>
      </p:sp>
      <p:sp>
        <p:nvSpPr>
          <p:cNvPr id="4" name="CaixaDeTexto 3">
            <a:extLst>
              <a:ext uri="{FF2B5EF4-FFF2-40B4-BE49-F238E27FC236}">
                <a16:creationId xmlns:a16="http://schemas.microsoft.com/office/drawing/2014/main" id="{FB0BC31C-B447-0FCB-EC7E-82E3F45AE322}"/>
              </a:ext>
            </a:extLst>
          </p:cNvPr>
          <p:cNvSpPr txBox="1"/>
          <p:nvPr/>
        </p:nvSpPr>
        <p:spPr>
          <a:xfrm>
            <a:off x="642732" y="1786855"/>
            <a:ext cx="10906538" cy="2031325"/>
          </a:xfrm>
          <a:prstGeom prst="rect">
            <a:avLst/>
          </a:prstGeom>
          <a:noFill/>
        </p:spPr>
        <p:txBody>
          <a:bodyPr wrap="square" rtlCol="0">
            <a:spAutoFit/>
          </a:bodyPr>
          <a:lstStyle/>
          <a:p>
            <a:pPr algn="l" fontAlgn="base"/>
            <a:r>
              <a:rPr lang="pt-BR" b="1" i="0" dirty="0">
                <a:solidFill>
                  <a:srgbClr val="313537"/>
                </a:solidFill>
                <a:effectLst/>
                <a:latin typeface="New Template Body Rebuild"/>
              </a:rPr>
              <a:t>Confiabilidade</a:t>
            </a:r>
            <a:r>
              <a:rPr lang="pt-BR" b="0" i="0" dirty="0">
                <a:solidFill>
                  <a:srgbClr val="313537"/>
                </a:solidFill>
                <a:effectLst/>
                <a:latin typeface="New Template Body Rebuild"/>
              </a:rPr>
              <a:t> é a capacidade de um sistema fazer o seguinte:</a:t>
            </a:r>
          </a:p>
          <a:p>
            <a:pPr algn="l" fontAlgn="base">
              <a:buFont typeface="Arial" panose="020B0604020202020204" pitchFamily="34" charset="0"/>
              <a:buChar char="•"/>
            </a:pPr>
            <a:r>
              <a:rPr lang="pt-BR" b="0" i="0" dirty="0">
                <a:solidFill>
                  <a:srgbClr val="313537"/>
                </a:solidFill>
                <a:effectLst/>
                <a:latin typeface="New Template Body Rebuild"/>
              </a:rPr>
              <a:t>Recuperar-se de interrupções na infraestrutura ou no serviço</a:t>
            </a:r>
          </a:p>
          <a:p>
            <a:pPr algn="l" fontAlgn="base">
              <a:buFont typeface="Arial" panose="020B0604020202020204" pitchFamily="34" charset="0"/>
              <a:buChar char="•"/>
            </a:pPr>
            <a:r>
              <a:rPr lang="pt-BR" b="0" i="0" dirty="0">
                <a:solidFill>
                  <a:srgbClr val="313537"/>
                </a:solidFill>
                <a:effectLst/>
                <a:latin typeface="New Template Body Rebuild"/>
              </a:rPr>
              <a:t>Adquirir dinamicamente recursos de computação para atender à demanda</a:t>
            </a:r>
          </a:p>
          <a:p>
            <a:pPr algn="l" fontAlgn="base">
              <a:buFont typeface="Arial" panose="020B0604020202020204" pitchFamily="34" charset="0"/>
              <a:buChar char="•"/>
            </a:pPr>
            <a:r>
              <a:rPr lang="pt-BR" b="0" i="0" dirty="0">
                <a:solidFill>
                  <a:srgbClr val="313537"/>
                </a:solidFill>
                <a:effectLst/>
                <a:latin typeface="New Template Body Rebuild"/>
              </a:rPr>
              <a:t>Reduzir interrupções, como configurações incorretas ou problemas de rede transitórios</a:t>
            </a:r>
          </a:p>
          <a:p>
            <a:pPr algn="l" fontAlgn="base"/>
            <a:r>
              <a:rPr lang="pt-BR" b="0" i="0" dirty="0">
                <a:solidFill>
                  <a:srgbClr val="313537"/>
                </a:solidFill>
                <a:effectLst/>
                <a:latin typeface="New Template Body Rebuild"/>
              </a:rPr>
              <a:t>A confiabilidade inclui testes de procedimentos de recuperação, scaling horizontal para aumentar a disponibilidade agregada do sistema e recuperação automática de falhas.</a:t>
            </a:r>
          </a:p>
          <a:p>
            <a:endParaRPr lang="en-US" dirty="0"/>
          </a:p>
        </p:txBody>
      </p:sp>
    </p:spTree>
    <p:extLst>
      <p:ext uri="{BB962C8B-B14F-4D97-AF65-F5344CB8AC3E}">
        <p14:creationId xmlns:p14="http://schemas.microsoft.com/office/powerpoint/2010/main" val="96938648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686637-CCCE-9727-0579-BCCD71A28D86}"/>
              </a:ext>
            </a:extLst>
          </p:cNvPr>
          <p:cNvSpPr>
            <a:spLocks noGrp="1"/>
          </p:cNvSpPr>
          <p:nvPr>
            <p:ph type="title"/>
          </p:nvPr>
        </p:nvSpPr>
        <p:spPr/>
        <p:txBody>
          <a:bodyPr/>
          <a:lstStyle/>
          <a:p>
            <a:r>
              <a:rPr lang="pt-BR" dirty="0"/>
              <a:t>Eficiência de desempenho</a:t>
            </a:r>
            <a:endParaRPr lang="en-US" dirty="0"/>
          </a:p>
        </p:txBody>
      </p:sp>
      <p:sp>
        <p:nvSpPr>
          <p:cNvPr id="3" name="Marcador de Posição do Número do Diapositivo 2">
            <a:extLst>
              <a:ext uri="{FF2B5EF4-FFF2-40B4-BE49-F238E27FC236}">
                <a16:creationId xmlns:a16="http://schemas.microsoft.com/office/drawing/2014/main" id="{13B790E2-07B8-317C-A4C1-C18A045C13F0}"/>
              </a:ext>
            </a:extLst>
          </p:cNvPr>
          <p:cNvSpPr>
            <a:spLocks noGrp="1"/>
          </p:cNvSpPr>
          <p:nvPr>
            <p:ph type="sldNum" sz="quarter" idx="11"/>
          </p:nvPr>
        </p:nvSpPr>
        <p:spPr/>
        <p:txBody>
          <a:bodyPr/>
          <a:lstStyle/>
          <a:p>
            <a:pPr rtl="0"/>
            <a:fld id="{8C2E478F-E849-4A8C-AF1F-CBCC78A7CBFA}" type="slidenum">
              <a:rPr lang="pt-PT" noProof="0" smtClean="0"/>
              <a:t>104</a:t>
            </a:fld>
            <a:endParaRPr lang="pt-PT" noProof="0"/>
          </a:p>
        </p:txBody>
      </p:sp>
      <p:sp>
        <p:nvSpPr>
          <p:cNvPr id="4" name="CaixaDeTexto 3">
            <a:extLst>
              <a:ext uri="{FF2B5EF4-FFF2-40B4-BE49-F238E27FC236}">
                <a16:creationId xmlns:a16="http://schemas.microsoft.com/office/drawing/2014/main" id="{946B6206-5A80-2F7A-8470-6BC050DC183F}"/>
              </a:ext>
            </a:extLst>
          </p:cNvPr>
          <p:cNvSpPr txBox="1"/>
          <p:nvPr/>
        </p:nvSpPr>
        <p:spPr>
          <a:xfrm>
            <a:off x="696286" y="1778466"/>
            <a:ext cx="10852983" cy="1477328"/>
          </a:xfrm>
          <a:prstGeom prst="rect">
            <a:avLst/>
          </a:prstGeom>
          <a:noFill/>
        </p:spPr>
        <p:txBody>
          <a:bodyPr wrap="square" rtlCol="0">
            <a:spAutoFit/>
          </a:bodyPr>
          <a:lstStyle/>
          <a:p>
            <a:r>
              <a:rPr lang="pt-BR" b="0" i="0" dirty="0">
                <a:solidFill>
                  <a:srgbClr val="313537"/>
                </a:solidFill>
                <a:effectLst/>
                <a:latin typeface="New Template Body Rebuild"/>
              </a:rPr>
              <a:t>A</a:t>
            </a:r>
            <a:r>
              <a:rPr lang="pt-BR" b="1" i="0" dirty="0">
                <a:solidFill>
                  <a:srgbClr val="313537"/>
                </a:solidFill>
                <a:effectLst/>
                <a:latin typeface="New Template Body Rebuild"/>
              </a:rPr>
              <a:t> eficiência de desempenho</a:t>
            </a:r>
            <a:r>
              <a:rPr lang="pt-BR" b="0" i="0" dirty="0">
                <a:solidFill>
                  <a:srgbClr val="313537"/>
                </a:solidFill>
                <a:effectLst/>
                <a:latin typeface="New Template Body Rebuild"/>
              </a:rPr>
              <a:t> é a capacidade de usar recursos computacionais com eficiência para cumprir requisitos do sistema e manter essa eficiência à medida que a demanda muda e as tecnologias evoluem.</a:t>
            </a:r>
            <a:br>
              <a:rPr lang="pt-BR" dirty="0"/>
            </a:br>
            <a:br>
              <a:rPr lang="pt-BR" dirty="0"/>
            </a:br>
            <a:r>
              <a:rPr lang="pt-BR" b="0" i="0" dirty="0">
                <a:solidFill>
                  <a:srgbClr val="313537"/>
                </a:solidFill>
                <a:effectLst/>
                <a:latin typeface="New Template Body Rebuild"/>
              </a:rPr>
              <a:t>A avaliação da eficiência de desempenho de sua arquitetura inclui experimentar com mais frequência, usar arquiteturas sem servidor e projetar sistemas para ter alcance global em minutos.</a:t>
            </a:r>
            <a:endParaRPr lang="en-US" dirty="0"/>
          </a:p>
        </p:txBody>
      </p:sp>
    </p:spTree>
    <p:extLst>
      <p:ext uri="{BB962C8B-B14F-4D97-AF65-F5344CB8AC3E}">
        <p14:creationId xmlns:p14="http://schemas.microsoft.com/office/powerpoint/2010/main" val="309484264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8E2EB9-7E75-4B18-D214-D30C256EED43}"/>
              </a:ext>
            </a:extLst>
          </p:cNvPr>
          <p:cNvSpPr>
            <a:spLocks noGrp="1"/>
          </p:cNvSpPr>
          <p:nvPr>
            <p:ph type="title"/>
          </p:nvPr>
        </p:nvSpPr>
        <p:spPr/>
        <p:txBody>
          <a:bodyPr/>
          <a:lstStyle/>
          <a:p>
            <a:r>
              <a:rPr lang="pt-BR" dirty="0"/>
              <a:t>Otimização de custos</a:t>
            </a:r>
            <a:endParaRPr lang="en-US" dirty="0"/>
          </a:p>
        </p:txBody>
      </p:sp>
      <p:sp>
        <p:nvSpPr>
          <p:cNvPr id="3" name="Marcador de Posição do Número do Diapositivo 2">
            <a:extLst>
              <a:ext uri="{FF2B5EF4-FFF2-40B4-BE49-F238E27FC236}">
                <a16:creationId xmlns:a16="http://schemas.microsoft.com/office/drawing/2014/main" id="{94750303-53FC-766A-9A0B-FF8F4D8FD838}"/>
              </a:ext>
            </a:extLst>
          </p:cNvPr>
          <p:cNvSpPr>
            <a:spLocks noGrp="1"/>
          </p:cNvSpPr>
          <p:nvPr>
            <p:ph type="sldNum" sz="quarter" idx="11"/>
          </p:nvPr>
        </p:nvSpPr>
        <p:spPr/>
        <p:txBody>
          <a:bodyPr/>
          <a:lstStyle/>
          <a:p>
            <a:pPr rtl="0"/>
            <a:fld id="{8C2E478F-E849-4A8C-AF1F-CBCC78A7CBFA}" type="slidenum">
              <a:rPr lang="pt-PT" noProof="0" smtClean="0"/>
              <a:t>105</a:t>
            </a:fld>
            <a:endParaRPr lang="pt-PT" noProof="0"/>
          </a:p>
        </p:txBody>
      </p:sp>
      <p:sp>
        <p:nvSpPr>
          <p:cNvPr id="4" name="CaixaDeTexto 3">
            <a:extLst>
              <a:ext uri="{FF2B5EF4-FFF2-40B4-BE49-F238E27FC236}">
                <a16:creationId xmlns:a16="http://schemas.microsoft.com/office/drawing/2014/main" id="{CD8152CD-3BBB-146A-D533-42C51F41546B}"/>
              </a:ext>
            </a:extLst>
          </p:cNvPr>
          <p:cNvSpPr txBox="1"/>
          <p:nvPr/>
        </p:nvSpPr>
        <p:spPr>
          <a:xfrm>
            <a:off x="780176" y="1591704"/>
            <a:ext cx="10769093" cy="1200329"/>
          </a:xfrm>
          <a:prstGeom prst="rect">
            <a:avLst/>
          </a:prstGeom>
          <a:noFill/>
        </p:spPr>
        <p:txBody>
          <a:bodyPr wrap="square" rtlCol="0">
            <a:spAutoFit/>
          </a:bodyPr>
          <a:lstStyle/>
          <a:p>
            <a:r>
              <a:rPr lang="pt-BR" b="1" i="0" dirty="0">
                <a:solidFill>
                  <a:srgbClr val="313537"/>
                </a:solidFill>
                <a:effectLst/>
                <a:latin typeface="New Template Body Rebuild"/>
              </a:rPr>
              <a:t>Otimização de custos</a:t>
            </a:r>
            <a:r>
              <a:rPr lang="pt-BR" b="0" i="0" dirty="0">
                <a:solidFill>
                  <a:srgbClr val="313537"/>
                </a:solidFill>
                <a:effectLst/>
                <a:latin typeface="New Template Body Rebuild"/>
              </a:rPr>
              <a:t> é a capacidade de executar sistemas para entregar valor comercial com o menor preço.</a:t>
            </a:r>
            <a:br>
              <a:rPr lang="pt-BR" dirty="0"/>
            </a:br>
            <a:br>
              <a:rPr lang="pt-BR" dirty="0"/>
            </a:br>
            <a:r>
              <a:rPr lang="pt-BR" b="0" i="0" dirty="0">
                <a:solidFill>
                  <a:srgbClr val="313537"/>
                </a:solidFill>
                <a:effectLst/>
                <a:latin typeface="New Template Body Rebuild"/>
              </a:rPr>
              <a:t>A otimização de custos inclui a adoção de um modelo de consumo, análise e atribuição de despesas e uso de serviços gerenciados para reduzir o custo de propriedade.</a:t>
            </a:r>
            <a:endParaRPr lang="en-US" dirty="0"/>
          </a:p>
        </p:txBody>
      </p:sp>
    </p:spTree>
    <p:extLst>
      <p:ext uri="{BB962C8B-B14F-4D97-AF65-F5344CB8AC3E}">
        <p14:creationId xmlns:p14="http://schemas.microsoft.com/office/powerpoint/2010/main" val="277162194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58072F-0FA7-A38C-E449-FB1A79EEBD03}"/>
              </a:ext>
            </a:extLst>
          </p:cNvPr>
          <p:cNvSpPr>
            <a:spLocks noGrp="1"/>
          </p:cNvSpPr>
          <p:nvPr>
            <p:ph type="title"/>
          </p:nvPr>
        </p:nvSpPr>
        <p:spPr/>
        <p:txBody>
          <a:bodyPr/>
          <a:lstStyle/>
          <a:p>
            <a:r>
              <a:rPr lang="pt-BR" dirty="0"/>
              <a:t>Advantages of cloud computing</a:t>
            </a:r>
            <a:endParaRPr lang="en-US" dirty="0"/>
          </a:p>
        </p:txBody>
      </p:sp>
      <p:sp>
        <p:nvSpPr>
          <p:cNvPr id="3" name="Marcador de Posição do Número do Diapositivo 2">
            <a:extLst>
              <a:ext uri="{FF2B5EF4-FFF2-40B4-BE49-F238E27FC236}">
                <a16:creationId xmlns:a16="http://schemas.microsoft.com/office/drawing/2014/main" id="{B4A2D479-72F9-8665-B81F-9F7712E54FBC}"/>
              </a:ext>
            </a:extLst>
          </p:cNvPr>
          <p:cNvSpPr>
            <a:spLocks noGrp="1"/>
          </p:cNvSpPr>
          <p:nvPr>
            <p:ph type="sldNum" sz="quarter" idx="11"/>
          </p:nvPr>
        </p:nvSpPr>
        <p:spPr/>
        <p:txBody>
          <a:bodyPr/>
          <a:lstStyle/>
          <a:p>
            <a:pPr rtl="0"/>
            <a:fld id="{8C2E478F-E849-4A8C-AF1F-CBCC78A7CBFA}" type="slidenum">
              <a:rPr lang="pt-PT" noProof="0" smtClean="0"/>
              <a:t>106</a:t>
            </a:fld>
            <a:endParaRPr lang="pt-PT" noProof="0"/>
          </a:p>
        </p:txBody>
      </p:sp>
      <p:sp>
        <p:nvSpPr>
          <p:cNvPr id="4" name="CaixaDeTexto 3">
            <a:extLst>
              <a:ext uri="{FF2B5EF4-FFF2-40B4-BE49-F238E27FC236}">
                <a16:creationId xmlns:a16="http://schemas.microsoft.com/office/drawing/2014/main" id="{6CAB4DEB-4630-BEAD-61CC-58A5D7320100}"/>
              </a:ext>
            </a:extLst>
          </p:cNvPr>
          <p:cNvSpPr txBox="1"/>
          <p:nvPr/>
        </p:nvSpPr>
        <p:spPr>
          <a:xfrm>
            <a:off x="830510" y="1837189"/>
            <a:ext cx="10637240" cy="2862322"/>
          </a:xfrm>
          <a:prstGeom prst="rect">
            <a:avLst/>
          </a:prstGeom>
          <a:noFill/>
        </p:spPr>
        <p:txBody>
          <a:bodyPr wrap="square" rtlCol="0">
            <a:spAutoFit/>
          </a:bodyPr>
          <a:lstStyle/>
          <a:p>
            <a:pPr algn="l" fontAlgn="base"/>
            <a:r>
              <a:rPr lang="pt-BR" b="0" i="0" dirty="0">
                <a:solidFill>
                  <a:srgbClr val="313537"/>
                </a:solidFill>
                <a:effectLst/>
                <a:latin typeface="New Template Body Rebuild"/>
              </a:rPr>
              <a:t>Operar na nuvem AWS oferece muitos benefícios em relação à computação em ambientes locais ou híbridos.</a:t>
            </a:r>
            <a:br>
              <a:rPr lang="pt-BR" b="0" i="0" dirty="0">
                <a:solidFill>
                  <a:srgbClr val="313537"/>
                </a:solidFill>
                <a:effectLst/>
                <a:latin typeface="New Template Body Rebuild"/>
              </a:rPr>
            </a:br>
            <a:br>
              <a:rPr lang="pt-BR" b="0" i="0" dirty="0">
                <a:solidFill>
                  <a:srgbClr val="313537"/>
                </a:solidFill>
                <a:effectLst/>
                <a:latin typeface="New Template Body Rebuild"/>
              </a:rPr>
            </a:br>
            <a:r>
              <a:rPr lang="pt-BR" b="0" i="0" dirty="0">
                <a:solidFill>
                  <a:srgbClr val="313537"/>
                </a:solidFill>
                <a:effectLst/>
                <a:latin typeface="New Template Body Rebuild"/>
              </a:rPr>
              <a:t>Nesta seção, você aprenderá sobre seis vantagens da computação em nuvem:</a:t>
            </a:r>
          </a:p>
          <a:p>
            <a:pPr algn="l" fontAlgn="base">
              <a:buFont typeface="Arial" panose="020B0604020202020204" pitchFamily="34" charset="0"/>
              <a:buChar char="•"/>
            </a:pPr>
            <a:r>
              <a:rPr lang="pt-BR" b="0" i="0" dirty="0">
                <a:solidFill>
                  <a:srgbClr val="313537"/>
                </a:solidFill>
                <a:effectLst/>
                <a:latin typeface="New Template Body Rebuild"/>
              </a:rPr>
              <a:t>Trocar despesa antecipada por despesas variáveis.</a:t>
            </a:r>
          </a:p>
          <a:p>
            <a:pPr algn="l" fontAlgn="base">
              <a:buFont typeface="Arial" panose="020B0604020202020204" pitchFamily="34" charset="0"/>
              <a:buChar char="•"/>
            </a:pPr>
            <a:r>
              <a:rPr lang="pt-BR" b="0" i="0" dirty="0">
                <a:solidFill>
                  <a:srgbClr val="313537"/>
                </a:solidFill>
                <a:effectLst/>
                <a:latin typeface="New Template Body Rebuild"/>
              </a:rPr>
              <a:t>Benefícios de enormes economias de escala.</a:t>
            </a:r>
          </a:p>
          <a:p>
            <a:pPr algn="l" fontAlgn="base">
              <a:buFont typeface="Arial" panose="020B0604020202020204" pitchFamily="34" charset="0"/>
              <a:buChar char="•"/>
            </a:pPr>
            <a:r>
              <a:rPr lang="pt-BR" b="0" i="0" dirty="0">
                <a:solidFill>
                  <a:srgbClr val="313537"/>
                </a:solidFill>
                <a:effectLst/>
                <a:latin typeface="New Template Body Rebuild"/>
              </a:rPr>
              <a:t>Parar de tentar adivinhar a capacidade.</a:t>
            </a:r>
          </a:p>
          <a:p>
            <a:pPr algn="l" fontAlgn="base">
              <a:buFont typeface="Arial" panose="020B0604020202020204" pitchFamily="34" charset="0"/>
              <a:buChar char="•"/>
            </a:pPr>
            <a:r>
              <a:rPr lang="pt-BR" b="0" i="0" dirty="0">
                <a:solidFill>
                  <a:srgbClr val="313537"/>
                </a:solidFill>
                <a:effectLst/>
                <a:latin typeface="New Template Body Rebuild"/>
              </a:rPr>
              <a:t>Aumentar a velocidade e a agilidade.</a:t>
            </a:r>
          </a:p>
          <a:p>
            <a:pPr algn="l" fontAlgn="base">
              <a:buFont typeface="Arial" panose="020B0604020202020204" pitchFamily="34" charset="0"/>
              <a:buChar char="•"/>
            </a:pPr>
            <a:r>
              <a:rPr lang="pt-BR" b="0" i="0" dirty="0">
                <a:solidFill>
                  <a:srgbClr val="313537"/>
                </a:solidFill>
                <a:effectLst/>
                <a:latin typeface="New Template Body Rebuild"/>
              </a:rPr>
              <a:t>Parar de gastar dinheiro com execução e manutenção de data centers.</a:t>
            </a:r>
          </a:p>
          <a:p>
            <a:pPr algn="l" fontAlgn="base">
              <a:buFont typeface="Arial" panose="020B0604020202020204" pitchFamily="34" charset="0"/>
              <a:buChar char="•"/>
            </a:pPr>
            <a:r>
              <a:rPr lang="pt-BR" b="0" i="0" dirty="0">
                <a:solidFill>
                  <a:srgbClr val="313537"/>
                </a:solidFill>
                <a:effectLst/>
                <a:latin typeface="New Template Body Rebuild"/>
              </a:rPr>
              <a:t>Ter alcance global em minutos.</a:t>
            </a:r>
          </a:p>
          <a:p>
            <a:endParaRPr lang="en-US" dirty="0"/>
          </a:p>
        </p:txBody>
      </p:sp>
    </p:spTree>
    <p:extLst>
      <p:ext uri="{BB962C8B-B14F-4D97-AF65-F5344CB8AC3E}">
        <p14:creationId xmlns:p14="http://schemas.microsoft.com/office/powerpoint/2010/main" val="2645474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B5D54F-5A4C-7960-1CF8-EA5867FEAF1A}"/>
              </a:ext>
            </a:extLst>
          </p:cNvPr>
          <p:cNvSpPr>
            <a:spLocks noGrp="1"/>
          </p:cNvSpPr>
          <p:nvPr>
            <p:ph type="title"/>
          </p:nvPr>
        </p:nvSpPr>
        <p:spPr/>
        <p:txBody>
          <a:bodyPr/>
          <a:lstStyle/>
          <a:p>
            <a:r>
              <a:rPr lang="pt-BR" dirty="0"/>
              <a:t>Instâncias reservadas</a:t>
            </a:r>
            <a:endParaRPr lang="en-US" dirty="0"/>
          </a:p>
        </p:txBody>
      </p:sp>
      <p:sp>
        <p:nvSpPr>
          <p:cNvPr id="3" name="Marcador de Posição do Número do Diapositivo 2">
            <a:extLst>
              <a:ext uri="{FF2B5EF4-FFF2-40B4-BE49-F238E27FC236}">
                <a16:creationId xmlns:a16="http://schemas.microsoft.com/office/drawing/2014/main" id="{C5901E9E-B628-E299-CA78-E16FE2FDFD3C}"/>
              </a:ext>
            </a:extLst>
          </p:cNvPr>
          <p:cNvSpPr>
            <a:spLocks noGrp="1"/>
          </p:cNvSpPr>
          <p:nvPr>
            <p:ph type="sldNum" sz="quarter" idx="11"/>
          </p:nvPr>
        </p:nvSpPr>
        <p:spPr/>
        <p:txBody>
          <a:bodyPr/>
          <a:lstStyle/>
          <a:p>
            <a:pPr rtl="0"/>
            <a:fld id="{8C2E478F-E849-4A8C-AF1F-CBCC78A7CBFA}" type="slidenum">
              <a:rPr lang="pt-PT" noProof="0" smtClean="0"/>
              <a:t>11</a:t>
            </a:fld>
            <a:endParaRPr lang="pt-PT" noProof="0"/>
          </a:p>
        </p:txBody>
      </p:sp>
      <p:sp>
        <p:nvSpPr>
          <p:cNvPr id="4" name="CaixaDeTexto 3">
            <a:extLst>
              <a:ext uri="{FF2B5EF4-FFF2-40B4-BE49-F238E27FC236}">
                <a16:creationId xmlns:a16="http://schemas.microsoft.com/office/drawing/2014/main" id="{43F4A618-D76D-8B2A-AA14-909FED6E00C3}"/>
              </a:ext>
            </a:extLst>
          </p:cNvPr>
          <p:cNvSpPr txBox="1"/>
          <p:nvPr/>
        </p:nvSpPr>
        <p:spPr>
          <a:xfrm>
            <a:off x="609600" y="2037806"/>
            <a:ext cx="10939669" cy="2031325"/>
          </a:xfrm>
          <a:prstGeom prst="rect">
            <a:avLst/>
          </a:prstGeom>
          <a:noFill/>
        </p:spPr>
        <p:txBody>
          <a:bodyPr wrap="square" rtlCol="0">
            <a:spAutoFit/>
          </a:bodyPr>
          <a:lstStyle/>
          <a:p>
            <a:r>
              <a:rPr lang="pt-BR" b="1" i="0" dirty="0">
                <a:solidFill>
                  <a:srgbClr val="313537"/>
                </a:solidFill>
                <a:effectLst/>
                <a:latin typeface="New Template Body Rebuild"/>
              </a:rPr>
              <a:t>Instâncias reservadas</a:t>
            </a:r>
            <a:r>
              <a:rPr lang="pt-BR" b="0" i="0" dirty="0">
                <a:solidFill>
                  <a:srgbClr val="313537"/>
                </a:solidFill>
                <a:effectLst/>
                <a:latin typeface="New Template Body Rebuild"/>
              </a:rPr>
              <a:t> são um desconto de cobrança aplicado ao uso de instâncias sob demanda em sua conta. Você pode adquirir instâncias reservadas comuns e instâncias reservadas conversíveis por um período de um ou três anos, e instâncias reservadas agendadas por um período de um ano. Você tem mais economia com a opção de três anos.</a:t>
            </a:r>
            <a:br>
              <a:rPr lang="pt-BR" dirty="0"/>
            </a:br>
            <a:br>
              <a:rPr lang="pt-BR" dirty="0"/>
            </a:br>
            <a:r>
              <a:rPr lang="pt-BR" b="0" i="0" dirty="0">
                <a:solidFill>
                  <a:srgbClr val="313537"/>
                </a:solidFill>
                <a:effectLst/>
                <a:latin typeface="New Template Body Rebuild"/>
              </a:rPr>
              <a:t>Ao final do período da instância reservada, você pode continuar usando a instância do Amazon EC2 sem interrupção. </a:t>
            </a:r>
            <a:endParaRPr lang="en-US" dirty="0"/>
          </a:p>
        </p:txBody>
      </p:sp>
    </p:spTree>
    <p:extLst>
      <p:ext uri="{BB962C8B-B14F-4D97-AF65-F5344CB8AC3E}">
        <p14:creationId xmlns:p14="http://schemas.microsoft.com/office/powerpoint/2010/main" val="1704726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51B615-2AAA-7A61-6B14-8B4D14B1268F}"/>
              </a:ext>
            </a:extLst>
          </p:cNvPr>
          <p:cNvSpPr>
            <a:spLocks noGrp="1"/>
          </p:cNvSpPr>
          <p:nvPr>
            <p:ph type="title"/>
          </p:nvPr>
        </p:nvSpPr>
        <p:spPr/>
        <p:txBody>
          <a:bodyPr/>
          <a:lstStyle/>
          <a:p>
            <a:r>
              <a:rPr lang="pt-BR" dirty="0"/>
              <a:t>Instâncias spot</a:t>
            </a:r>
            <a:endParaRPr lang="en-US" dirty="0"/>
          </a:p>
        </p:txBody>
      </p:sp>
      <p:sp>
        <p:nvSpPr>
          <p:cNvPr id="3" name="Marcador de Posição do Número do Diapositivo 2">
            <a:extLst>
              <a:ext uri="{FF2B5EF4-FFF2-40B4-BE49-F238E27FC236}">
                <a16:creationId xmlns:a16="http://schemas.microsoft.com/office/drawing/2014/main" id="{76A9AF48-089C-F195-2FCF-95FFD98AFAB3}"/>
              </a:ext>
            </a:extLst>
          </p:cNvPr>
          <p:cNvSpPr>
            <a:spLocks noGrp="1"/>
          </p:cNvSpPr>
          <p:nvPr>
            <p:ph type="sldNum" sz="quarter" idx="11"/>
          </p:nvPr>
        </p:nvSpPr>
        <p:spPr/>
        <p:txBody>
          <a:bodyPr/>
          <a:lstStyle/>
          <a:p>
            <a:pPr rtl="0"/>
            <a:fld id="{8C2E478F-E849-4A8C-AF1F-CBCC78A7CBFA}" type="slidenum">
              <a:rPr lang="pt-PT" noProof="0" smtClean="0"/>
              <a:t>12</a:t>
            </a:fld>
            <a:endParaRPr lang="pt-PT" noProof="0"/>
          </a:p>
        </p:txBody>
      </p:sp>
      <p:sp>
        <p:nvSpPr>
          <p:cNvPr id="4" name="CaixaDeTexto 3">
            <a:extLst>
              <a:ext uri="{FF2B5EF4-FFF2-40B4-BE49-F238E27FC236}">
                <a16:creationId xmlns:a16="http://schemas.microsoft.com/office/drawing/2014/main" id="{466AEE99-D039-7A89-56C8-A69AA5E8A887}"/>
              </a:ext>
            </a:extLst>
          </p:cNvPr>
          <p:cNvSpPr txBox="1"/>
          <p:nvPr/>
        </p:nvSpPr>
        <p:spPr>
          <a:xfrm>
            <a:off x="635726" y="1881051"/>
            <a:ext cx="10913543" cy="2862322"/>
          </a:xfrm>
          <a:prstGeom prst="rect">
            <a:avLst/>
          </a:prstGeom>
          <a:noFill/>
        </p:spPr>
        <p:txBody>
          <a:bodyPr wrap="square" rtlCol="0">
            <a:spAutoFit/>
          </a:bodyPr>
          <a:lstStyle/>
          <a:p>
            <a:r>
              <a:rPr lang="pt-BR" b="0" i="0" dirty="0">
                <a:solidFill>
                  <a:srgbClr val="313537"/>
                </a:solidFill>
                <a:effectLst/>
                <a:latin typeface="New Template Body Rebuild"/>
              </a:rPr>
              <a:t>As </a:t>
            </a:r>
            <a:r>
              <a:rPr lang="pt-BR" b="1" i="0" dirty="0">
                <a:solidFill>
                  <a:srgbClr val="313537"/>
                </a:solidFill>
                <a:effectLst/>
                <a:latin typeface="New Template Body Rebuild"/>
              </a:rPr>
              <a:t>instâncias spot</a:t>
            </a:r>
            <a:r>
              <a:rPr lang="pt-BR" b="0" i="0" dirty="0">
                <a:solidFill>
                  <a:srgbClr val="313537"/>
                </a:solidFill>
                <a:effectLst/>
                <a:latin typeface="New Template Body Rebuild"/>
              </a:rPr>
              <a:t> são ideais para cargas de trabalho com horários de início e término flexíveis ou que toleram interrupções. As instâncias spot usam a capacidade de computação não utilizada do Amazon EC2 e têm uma economia de até 90% de desconto em relação aos preços das instâncias sob demanda.</a:t>
            </a:r>
            <a:br>
              <a:rPr lang="pt-BR" dirty="0"/>
            </a:br>
            <a:br>
              <a:rPr lang="pt-BR" dirty="0"/>
            </a:br>
            <a:r>
              <a:rPr lang="pt-BR" b="0" i="0" dirty="0">
                <a:solidFill>
                  <a:srgbClr val="313537"/>
                </a:solidFill>
                <a:effectLst/>
                <a:latin typeface="New Template Body Rebuild"/>
              </a:rPr>
              <a:t>Suponha que você tenha um trabalho de processamento em segundo plano que pode ser iniciado e interrompido conforme for necessário (como o trabalho de processamento de dados para uma pesquisa de cliente). Você deseja iniciar e interromper o trabalho de processamento sem afetar as operações gerais de seus negócios. Se você fizer uma solicitação spot e a capacidade do Amazon EC2 estiver disponível, a instância spot será iniciada. No entanto, se você fizer uma solicitação spot e a capacidade do Amazon EC2 estiver indisponível, a solicitação não terá sucesso até que a capacidade seja disponibilizada.</a:t>
            </a:r>
            <a:endParaRPr lang="en-US" dirty="0"/>
          </a:p>
        </p:txBody>
      </p:sp>
    </p:spTree>
    <p:extLst>
      <p:ext uri="{BB962C8B-B14F-4D97-AF65-F5344CB8AC3E}">
        <p14:creationId xmlns:p14="http://schemas.microsoft.com/office/powerpoint/2010/main" val="3039134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C6ECB7-5FA1-0918-56B0-EC6D52A39E1D}"/>
              </a:ext>
            </a:extLst>
          </p:cNvPr>
          <p:cNvSpPr>
            <a:spLocks noGrp="1"/>
          </p:cNvSpPr>
          <p:nvPr>
            <p:ph type="title"/>
          </p:nvPr>
        </p:nvSpPr>
        <p:spPr/>
        <p:txBody>
          <a:bodyPr/>
          <a:lstStyle/>
          <a:p>
            <a:r>
              <a:rPr lang="pt-BR" dirty="0"/>
              <a:t>Host dedicados</a:t>
            </a:r>
            <a:endParaRPr lang="en-US" dirty="0"/>
          </a:p>
        </p:txBody>
      </p:sp>
      <p:sp>
        <p:nvSpPr>
          <p:cNvPr id="3" name="Marcador de Posição do Número do Diapositivo 2">
            <a:extLst>
              <a:ext uri="{FF2B5EF4-FFF2-40B4-BE49-F238E27FC236}">
                <a16:creationId xmlns:a16="http://schemas.microsoft.com/office/drawing/2014/main" id="{B04B0134-1DDF-92AE-C2D8-5941FD2F3DF2}"/>
              </a:ext>
            </a:extLst>
          </p:cNvPr>
          <p:cNvSpPr>
            <a:spLocks noGrp="1"/>
          </p:cNvSpPr>
          <p:nvPr>
            <p:ph type="sldNum" sz="quarter" idx="11"/>
          </p:nvPr>
        </p:nvSpPr>
        <p:spPr/>
        <p:txBody>
          <a:bodyPr/>
          <a:lstStyle/>
          <a:p>
            <a:pPr rtl="0"/>
            <a:fld id="{8C2E478F-E849-4A8C-AF1F-CBCC78A7CBFA}" type="slidenum">
              <a:rPr lang="pt-PT" noProof="0" smtClean="0"/>
              <a:t>13</a:t>
            </a:fld>
            <a:endParaRPr lang="pt-PT" noProof="0"/>
          </a:p>
        </p:txBody>
      </p:sp>
      <p:sp>
        <p:nvSpPr>
          <p:cNvPr id="4" name="CaixaDeTexto 3">
            <a:extLst>
              <a:ext uri="{FF2B5EF4-FFF2-40B4-BE49-F238E27FC236}">
                <a16:creationId xmlns:a16="http://schemas.microsoft.com/office/drawing/2014/main" id="{4466DA06-1A4B-38AF-65DD-596A29EB6712}"/>
              </a:ext>
            </a:extLst>
          </p:cNvPr>
          <p:cNvSpPr txBox="1"/>
          <p:nvPr/>
        </p:nvSpPr>
        <p:spPr>
          <a:xfrm>
            <a:off x="583474" y="1872343"/>
            <a:ext cx="10965795" cy="1477328"/>
          </a:xfrm>
          <a:prstGeom prst="rect">
            <a:avLst/>
          </a:prstGeom>
          <a:noFill/>
        </p:spPr>
        <p:txBody>
          <a:bodyPr wrap="square" rtlCol="0">
            <a:spAutoFit/>
          </a:bodyPr>
          <a:lstStyle/>
          <a:p>
            <a:r>
              <a:rPr lang="pt-BR" b="1" i="0" dirty="0">
                <a:solidFill>
                  <a:srgbClr val="313537"/>
                </a:solidFill>
                <a:effectLst/>
                <a:latin typeface="New Template Body Rebuild"/>
              </a:rPr>
              <a:t>Hosts dedicados </a:t>
            </a:r>
            <a:r>
              <a:rPr lang="pt-BR" b="0" i="0" dirty="0">
                <a:solidFill>
                  <a:srgbClr val="313537"/>
                </a:solidFill>
                <a:effectLst/>
                <a:latin typeface="New Template Body Rebuild"/>
              </a:rPr>
              <a:t>são servidores físicos com capacidade de instância do Amazon EC2 totalmente dedicada ao uso do cliente.</a:t>
            </a:r>
            <a:br>
              <a:rPr lang="pt-BR" dirty="0"/>
            </a:br>
            <a:br>
              <a:rPr lang="pt-BR" dirty="0"/>
            </a:br>
            <a:r>
              <a:rPr lang="pt-BR" b="0" i="0" dirty="0">
                <a:solidFill>
                  <a:srgbClr val="313537"/>
                </a:solidFill>
                <a:effectLst/>
                <a:latin typeface="New Template Body Rebuild"/>
              </a:rPr>
              <a:t>Você pode usar suas licenças de software por soquete, por núcleo ou por VM existentes para manter a conformidade da licença. Você pode adquirir hosts dedicados sob demanda e reservas de hosts dedicados. </a:t>
            </a:r>
            <a:endParaRPr lang="en-US" dirty="0"/>
          </a:p>
        </p:txBody>
      </p:sp>
    </p:spTree>
    <p:extLst>
      <p:ext uri="{BB962C8B-B14F-4D97-AF65-F5344CB8AC3E}">
        <p14:creationId xmlns:p14="http://schemas.microsoft.com/office/powerpoint/2010/main" val="15138886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1529B5-B4B9-DC3D-47B2-DCE3EEC4F4BF}"/>
              </a:ext>
            </a:extLst>
          </p:cNvPr>
          <p:cNvSpPr>
            <a:spLocks noGrp="1"/>
          </p:cNvSpPr>
          <p:nvPr>
            <p:ph type="title"/>
          </p:nvPr>
        </p:nvSpPr>
        <p:spPr/>
        <p:txBody>
          <a:bodyPr/>
          <a:lstStyle/>
          <a:p>
            <a:r>
              <a:rPr lang="pt-BR" dirty="0"/>
              <a:t>Instâncias de uso geral</a:t>
            </a:r>
            <a:endParaRPr lang="en-US" dirty="0"/>
          </a:p>
        </p:txBody>
      </p:sp>
      <p:sp>
        <p:nvSpPr>
          <p:cNvPr id="3" name="Marcador de Posição do Número do Diapositivo 2">
            <a:extLst>
              <a:ext uri="{FF2B5EF4-FFF2-40B4-BE49-F238E27FC236}">
                <a16:creationId xmlns:a16="http://schemas.microsoft.com/office/drawing/2014/main" id="{AAFF0853-895C-03A1-3734-F9C250D9082A}"/>
              </a:ext>
            </a:extLst>
          </p:cNvPr>
          <p:cNvSpPr>
            <a:spLocks noGrp="1"/>
          </p:cNvSpPr>
          <p:nvPr>
            <p:ph type="sldNum" sz="quarter" idx="11"/>
          </p:nvPr>
        </p:nvSpPr>
        <p:spPr/>
        <p:txBody>
          <a:bodyPr/>
          <a:lstStyle/>
          <a:p>
            <a:pPr rtl="0"/>
            <a:fld id="{8C2E478F-E849-4A8C-AF1F-CBCC78A7CBFA}" type="slidenum">
              <a:rPr lang="pt-PT" noProof="0" smtClean="0"/>
              <a:t>14</a:t>
            </a:fld>
            <a:endParaRPr lang="pt-PT" noProof="0"/>
          </a:p>
        </p:txBody>
      </p:sp>
      <p:sp>
        <p:nvSpPr>
          <p:cNvPr id="4" name="CaixaDeTexto 3">
            <a:extLst>
              <a:ext uri="{FF2B5EF4-FFF2-40B4-BE49-F238E27FC236}">
                <a16:creationId xmlns:a16="http://schemas.microsoft.com/office/drawing/2014/main" id="{22AE6669-7848-2456-FE7E-E4AFF11A3B4C}"/>
              </a:ext>
            </a:extLst>
          </p:cNvPr>
          <p:cNvSpPr txBox="1"/>
          <p:nvPr/>
        </p:nvSpPr>
        <p:spPr>
          <a:xfrm>
            <a:off x="687977" y="2255520"/>
            <a:ext cx="10909504" cy="2862322"/>
          </a:xfrm>
          <a:prstGeom prst="rect">
            <a:avLst/>
          </a:prstGeom>
          <a:noFill/>
        </p:spPr>
        <p:txBody>
          <a:bodyPr wrap="square" rtlCol="0">
            <a:spAutoFit/>
          </a:bodyPr>
          <a:lstStyle/>
          <a:p>
            <a:pPr algn="l" fontAlgn="base"/>
            <a:r>
              <a:rPr lang="pt-BR" b="1" i="0" dirty="0">
                <a:solidFill>
                  <a:srgbClr val="313537"/>
                </a:solidFill>
                <a:effectLst/>
                <a:latin typeface="New Template Body Rebuild"/>
              </a:rPr>
              <a:t>Instâncias de uso geral</a:t>
            </a:r>
            <a:r>
              <a:rPr lang="pt-BR" b="0" i="0" dirty="0">
                <a:solidFill>
                  <a:srgbClr val="313537"/>
                </a:solidFill>
                <a:effectLst/>
                <a:latin typeface="New Template Body Rebuild"/>
              </a:rPr>
              <a:t> equilibram os recursos de computação, memória e rede. Você pode usá-las para diversas cargas de trabalho, como:</a:t>
            </a:r>
          </a:p>
          <a:p>
            <a:pPr algn="l" fontAlgn="base">
              <a:buFont typeface="Arial" panose="020B0604020202020204" pitchFamily="34" charset="0"/>
              <a:buChar char="•"/>
            </a:pPr>
            <a:r>
              <a:rPr lang="pt-BR" b="0" i="0" dirty="0">
                <a:solidFill>
                  <a:srgbClr val="313537"/>
                </a:solidFill>
                <a:effectLst/>
                <a:latin typeface="New Template Body Rebuild"/>
              </a:rPr>
              <a:t>servidores de aplicativos</a:t>
            </a:r>
          </a:p>
          <a:p>
            <a:pPr algn="l" fontAlgn="base">
              <a:buFont typeface="Arial" panose="020B0604020202020204" pitchFamily="34" charset="0"/>
              <a:buChar char="•"/>
            </a:pPr>
            <a:r>
              <a:rPr lang="pt-BR" b="0" i="0" dirty="0">
                <a:solidFill>
                  <a:srgbClr val="313537"/>
                </a:solidFill>
                <a:effectLst/>
                <a:latin typeface="New Template Body Rebuild"/>
              </a:rPr>
              <a:t>servidores de jogos</a:t>
            </a:r>
          </a:p>
          <a:p>
            <a:pPr algn="l" fontAlgn="base">
              <a:buFont typeface="Arial" panose="020B0604020202020204" pitchFamily="34" charset="0"/>
              <a:buChar char="•"/>
            </a:pPr>
            <a:r>
              <a:rPr lang="pt-BR" b="0" i="0" dirty="0">
                <a:solidFill>
                  <a:srgbClr val="313537"/>
                </a:solidFill>
                <a:effectLst/>
                <a:latin typeface="New Template Body Rebuild"/>
              </a:rPr>
              <a:t>servidores de back-end para aplicativos empresariais</a:t>
            </a:r>
          </a:p>
          <a:p>
            <a:pPr algn="l" fontAlgn="base">
              <a:buFont typeface="Arial" panose="020B0604020202020204" pitchFamily="34" charset="0"/>
              <a:buChar char="•"/>
            </a:pPr>
            <a:r>
              <a:rPr lang="pt-BR" b="0" i="0" dirty="0">
                <a:solidFill>
                  <a:srgbClr val="313537"/>
                </a:solidFill>
                <a:effectLst/>
                <a:latin typeface="New Template Body Rebuild"/>
              </a:rPr>
              <a:t>bancos de dados pequenos e médios</a:t>
            </a:r>
          </a:p>
          <a:p>
            <a:pPr algn="l" fontAlgn="base"/>
            <a:r>
              <a:rPr lang="pt-BR" b="0" i="0" dirty="0">
                <a:solidFill>
                  <a:srgbClr val="313537"/>
                </a:solidFill>
                <a:effectLst/>
                <a:latin typeface="New Template Body Rebuild"/>
              </a:rPr>
              <a:t>Suponha que você tenha um aplicativo no qual as necessidades de recursos para computação, memória e rede sejam praticamente equivalentes. Você pode executar esse aplicativo em uma instância de uso geral porque ele não precisa de otimização em nenhuma área de recurso único.</a:t>
            </a:r>
          </a:p>
          <a:p>
            <a:endParaRPr lang="en-US" dirty="0"/>
          </a:p>
        </p:txBody>
      </p:sp>
    </p:spTree>
    <p:extLst>
      <p:ext uri="{BB962C8B-B14F-4D97-AF65-F5344CB8AC3E}">
        <p14:creationId xmlns:p14="http://schemas.microsoft.com/office/powerpoint/2010/main" val="12639215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BFE54F-AC91-0990-0C6F-93090C2BE227}"/>
              </a:ext>
            </a:extLst>
          </p:cNvPr>
          <p:cNvSpPr>
            <a:spLocks noGrp="1"/>
          </p:cNvSpPr>
          <p:nvPr>
            <p:ph type="title"/>
          </p:nvPr>
        </p:nvSpPr>
        <p:spPr/>
        <p:txBody>
          <a:bodyPr/>
          <a:lstStyle/>
          <a:p>
            <a:r>
              <a:rPr lang="pt-BR" dirty="0"/>
              <a:t>Instâncias otimizadas para computação</a:t>
            </a:r>
            <a:endParaRPr lang="en-US" dirty="0"/>
          </a:p>
        </p:txBody>
      </p:sp>
      <p:sp>
        <p:nvSpPr>
          <p:cNvPr id="3" name="Marcador de Posição do Número do Diapositivo 2">
            <a:extLst>
              <a:ext uri="{FF2B5EF4-FFF2-40B4-BE49-F238E27FC236}">
                <a16:creationId xmlns:a16="http://schemas.microsoft.com/office/drawing/2014/main" id="{0ECF4047-2CD6-D5B0-5D70-1A8E77B4FF36}"/>
              </a:ext>
            </a:extLst>
          </p:cNvPr>
          <p:cNvSpPr>
            <a:spLocks noGrp="1"/>
          </p:cNvSpPr>
          <p:nvPr>
            <p:ph type="sldNum" sz="quarter" idx="11"/>
          </p:nvPr>
        </p:nvSpPr>
        <p:spPr/>
        <p:txBody>
          <a:bodyPr/>
          <a:lstStyle/>
          <a:p>
            <a:pPr rtl="0"/>
            <a:fld id="{8C2E478F-E849-4A8C-AF1F-CBCC78A7CBFA}" type="slidenum">
              <a:rPr lang="pt-PT" noProof="0" smtClean="0"/>
              <a:t>15</a:t>
            </a:fld>
            <a:endParaRPr lang="pt-PT" noProof="0"/>
          </a:p>
        </p:txBody>
      </p:sp>
      <p:sp>
        <p:nvSpPr>
          <p:cNvPr id="4" name="CaixaDeTexto 3">
            <a:extLst>
              <a:ext uri="{FF2B5EF4-FFF2-40B4-BE49-F238E27FC236}">
                <a16:creationId xmlns:a16="http://schemas.microsoft.com/office/drawing/2014/main" id="{02B2EDC7-756D-4A00-3FCB-F20465E81BC1}"/>
              </a:ext>
            </a:extLst>
          </p:cNvPr>
          <p:cNvSpPr txBox="1"/>
          <p:nvPr/>
        </p:nvSpPr>
        <p:spPr>
          <a:xfrm>
            <a:off x="594519" y="2560320"/>
            <a:ext cx="11002962" cy="2308324"/>
          </a:xfrm>
          <a:prstGeom prst="rect">
            <a:avLst/>
          </a:prstGeom>
          <a:noFill/>
        </p:spPr>
        <p:txBody>
          <a:bodyPr wrap="square" rtlCol="0">
            <a:spAutoFit/>
          </a:bodyPr>
          <a:lstStyle/>
          <a:p>
            <a:r>
              <a:rPr lang="pt-BR" b="1" i="0" dirty="0">
                <a:solidFill>
                  <a:srgbClr val="313537"/>
                </a:solidFill>
                <a:effectLst/>
                <a:latin typeface="New Template Body Rebuild"/>
              </a:rPr>
              <a:t>Instâncias otimizadas para computação</a:t>
            </a:r>
            <a:r>
              <a:rPr lang="pt-BR" b="0" i="0" dirty="0">
                <a:solidFill>
                  <a:srgbClr val="313537"/>
                </a:solidFill>
                <a:effectLst/>
                <a:latin typeface="New Template Body Rebuild"/>
              </a:rPr>
              <a:t> são ideais para aplicativos vinculados à computação que se beneficiam de processadores de alto desempenho. Assim como instâncias de uso geral, você pode usar instâncias otimizadas para computação para cargas de trabalho, como servidores web, de aplicativos e de jogos.</a:t>
            </a:r>
            <a:br>
              <a:rPr lang="pt-BR" dirty="0"/>
            </a:br>
            <a:br>
              <a:rPr lang="pt-BR" dirty="0"/>
            </a:br>
            <a:r>
              <a:rPr lang="pt-BR" b="0" i="0" dirty="0">
                <a:solidFill>
                  <a:srgbClr val="313537"/>
                </a:solidFill>
                <a:effectLst/>
                <a:latin typeface="New Template Body Rebuild"/>
              </a:rPr>
              <a:t>No entanto, a diferença é que aplicativos otimizados para computação são ideais para servidores web de alto desempenho, servidores de aplicativos de computação intensiva e servidores de jogos dedicados. Você também pode usar instâncias otimizadas para computação para cargas de trabalho de processamento em lote, com o processamento de muitas transações em um único grupo.</a:t>
            </a:r>
            <a:endParaRPr lang="en-US" dirty="0"/>
          </a:p>
        </p:txBody>
      </p:sp>
    </p:spTree>
    <p:extLst>
      <p:ext uri="{BB962C8B-B14F-4D97-AF65-F5344CB8AC3E}">
        <p14:creationId xmlns:p14="http://schemas.microsoft.com/office/powerpoint/2010/main" val="10712388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9D3FCD-3473-BCB7-5BF5-82BB90813076}"/>
              </a:ext>
            </a:extLst>
          </p:cNvPr>
          <p:cNvSpPr>
            <a:spLocks noGrp="1"/>
          </p:cNvSpPr>
          <p:nvPr>
            <p:ph type="title"/>
          </p:nvPr>
        </p:nvSpPr>
        <p:spPr/>
        <p:txBody>
          <a:bodyPr/>
          <a:lstStyle/>
          <a:p>
            <a:r>
              <a:rPr lang="pt-BR" dirty="0"/>
              <a:t>Instâcias otimizadas para memórias</a:t>
            </a:r>
            <a:endParaRPr lang="en-US" dirty="0"/>
          </a:p>
        </p:txBody>
      </p:sp>
      <p:sp>
        <p:nvSpPr>
          <p:cNvPr id="3" name="Marcador de Posição do Número do Diapositivo 2">
            <a:extLst>
              <a:ext uri="{FF2B5EF4-FFF2-40B4-BE49-F238E27FC236}">
                <a16:creationId xmlns:a16="http://schemas.microsoft.com/office/drawing/2014/main" id="{489FC964-9594-3CC0-DB7C-98CD198333F7}"/>
              </a:ext>
            </a:extLst>
          </p:cNvPr>
          <p:cNvSpPr>
            <a:spLocks noGrp="1"/>
          </p:cNvSpPr>
          <p:nvPr>
            <p:ph type="sldNum" sz="quarter" idx="11"/>
          </p:nvPr>
        </p:nvSpPr>
        <p:spPr/>
        <p:txBody>
          <a:bodyPr/>
          <a:lstStyle/>
          <a:p>
            <a:pPr rtl="0"/>
            <a:fld id="{8C2E478F-E849-4A8C-AF1F-CBCC78A7CBFA}" type="slidenum">
              <a:rPr lang="pt-PT" noProof="0" smtClean="0"/>
              <a:t>16</a:t>
            </a:fld>
            <a:endParaRPr lang="pt-PT" noProof="0"/>
          </a:p>
        </p:txBody>
      </p:sp>
      <p:sp>
        <p:nvSpPr>
          <p:cNvPr id="4" name="CaixaDeTexto 3">
            <a:extLst>
              <a:ext uri="{FF2B5EF4-FFF2-40B4-BE49-F238E27FC236}">
                <a16:creationId xmlns:a16="http://schemas.microsoft.com/office/drawing/2014/main" id="{1547F3B5-8FAE-C632-6189-4991A7F1FD46}"/>
              </a:ext>
            </a:extLst>
          </p:cNvPr>
          <p:cNvSpPr txBox="1"/>
          <p:nvPr/>
        </p:nvSpPr>
        <p:spPr>
          <a:xfrm>
            <a:off x="879566" y="2412274"/>
            <a:ext cx="10197737" cy="3970318"/>
          </a:xfrm>
          <a:prstGeom prst="rect">
            <a:avLst/>
          </a:prstGeom>
          <a:noFill/>
        </p:spPr>
        <p:txBody>
          <a:bodyPr wrap="square" rtlCol="0">
            <a:spAutoFit/>
          </a:bodyPr>
          <a:lstStyle/>
          <a:p>
            <a:pPr algn="l" fontAlgn="base"/>
            <a:r>
              <a:rPr lang="pt-BR" b="1" i="0" dirty="0">
                <a:solidFill>
                  <a:srgbClr val="313537"/>
                </a:solidFill>
                <a:effectLst/>
                <a:latin typeface="New Template Body Rebuild"/>
              </a:rPr>
              <a:t>Instâncias otimizadas para memória</a:t>
            </a:r>
            <a:endParaRPr lang="pt-BR" b="0" i="0" dirty="0">
              <a:solidFill>
                <a:srgbClr val="313537"/>
              </a:solidFill>
              <a:effectLst/>
              <a:latin typeface="New Template Body Rebuild"/>
            </a:endParaRPr>
          </a:p>
          <a:p>
            <a:pPr algn="l" fontAlgn="base"/>
            <a:r>
              <a:rPr lang="pt-BR" b="0" i="0" dirty="0">
                <a:solidFill>
                  <a:srgbClr val="313537"/>
                </a:solidFill>
                <a:effectLst/>
                <a:latin typeface="New Template Body Rebuild"/>
              </a:rPr>
              <a:t>são projetadas para fornecer desempenho rápido para cargas de trabalho que processam grandes conjuntos de dados na memória. Na computação, a memória é uma área de armazenamento temporário. Ela contém todos os dados e instruções de que uma unidade central de processamento (CPU) precisa para conseguir realizar ações. Antes que um programa de computador ou aplicativo possa ser executado, ele é carregado do armazenamento para a memória. Esse processo de pré-carregamento dá à CPU acesso direto ao programa de computador.</a:t>
            </a:r>
          </a:p>
          <a:p>
            <a:pPr algn="l" fontAlgn="base"/>
            <a:endParaRPr lang="pt-BR" dirty="0">
              <a:solidFill>
                <a:srgbClr val="313537"/>
              </a:solidFill>
              <a:latin typeface="New Template Body Rebuild"/>
            </a:endParaRPr>
          </a:p>
          <a:p>
            <a:pPr algn="l" fontAlgn="base"/>
            <a:r>
              <a:rPr lang="pt-BR" b="0" i="0" dirty="0">
                <a:solidFill>
                  <a:srgbClr val="313537"/>
                </a:solidFill>
                <a:effectLst/>
                <a:latin typeface="New Template Body Rebuild"/>
              </a:rPr>
              <a:t>Suponha que você tenha uma carga de trabalho que precise que grandes quantidades de dados sejam pré-carregados antes de executar um aplicativo. Esse cenário pode ser de um banco de dados de alto desempenho ou uma carga de trabalho que envolva a execução de processamento em tempo real de uma grande quantidade de dados não estruturados.</a:t>
            </a:r>
            <a:br>
              <a:rPr lang="pt-BR" b="0" i="0" dirty="0">
                <a:solidFill>
                  <a:srgbClr val="313537"/>
                </a:solidFill>
                <a:effectLst/>
                <a:latin typeface="New Template Body Rebuild"/>
              </a:rPr>
            </a:br>
            <a:endParaRPr lang="pt-BR" b="0" i="0" dirty="0">
              <a:solidFill>
                <a:srgbClr val="313537"/>
              </a:solidFill>
              <a:effectLst/>
              <a:latin typeface="New Template Body Rebuild"/>
            </a:endParaRPr>
          </a:p>
          <a:p>
            <a:endParaRPr lang="en-US" dirty="0"/>
          </a:p>
        </p:txBody>
      </p:sp>
    </p:spTree>
    <p:extLst>
      <p:ext uri="{BB962C8B-B14F-4D97-AF65-F5344CB8AC3E}">
        <p14:creationId xmlns:p14="http://schemas.microsoft.com/office/powerpoint/2010/main" val="25194489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94FF7D-E153-768E-680C-6416220963F8}"/>
              </a:ext>
            </a:extLst>
          </p:cNvPr>
          <p:cNvSpPr>
            <a:spLocks noGrp="1"/>
          </p:cNvSpPr>
          <p:nvPr>
            <p:ph type="title"/>
          </p:nvPr>
        </p:nvSpPr>
        <p:spPr/>
        <p:txBody>
          <a:bodyPr/>
          <a:lstStyle/>
          <a:p>
            <a:r>
              <a:rPr lang="pt-BR" dirty="0"/>
              <a:t>Instâncias de computação acelerada</a:t>
            </a:r>
            <a:endParaRPr lang="en-US" dirty="0"/>
          </a:p>
        </p:txBody>
      </p:sp>
      <p:sp>
        <p:nvSpPr>
          <p:cNvPr id="3" name="Marcador de Posição do Número do Diapositivo 2">
            <a:extLst>
              <a:ext uri="{FF2B5EF4-FFF2-40B4-BE49-F238E27FC236}">
                <a16:creationId xmlns:a16="http://schemas.microsoft.com/office/drawing/2014/main" id="{E9ECBE40-4A03-F08A-1C5C-9CD748F66DCF}"/>
              </a:ext>
            </a:extLst>
          </p:cNvPr>
          <p:cNvSpPr>
            <a:spLocks noGrp="1"/>
          </p:cNvSpPr>
          <p:nvPr>
            <p:ph type="sldNum" sz="quarter" idx="11"/>
          </p:nvPr>
        </p:nvSpPr>
        <p:spPr/>
        <p:txBody>
          <a:bodyPr/>
          <a:lstStyle/>
          <a:p>
            <a:pPr rtl="0"/>
            <a:fld id="{8C2E478F-E849-4A8C-AF1F-CBCC78A7CBFA}" type="slidenum">
              <a:rPr lang="pt-PT" noProof="0" smtClean="0"/>
              <a:t>17</a:t>
            </a:fld>
            <a:endParaRPr lang="pt-PT" noProof="0"/>
          </a:p>
        </p:txBody>
      </p:sp>
      <p:sp>
        <p:nvSpPr>
          <p:cNvPr id="4" name="CaixaDeTexto 3">
            <a:extLst>
              <a:ext uri="{FF2B5EF4-FFF2-40B4-BE49-F238E27FC236}">
                <a16:creationId xmlns:a16="http://schemas.microsoft.com/office/drawing/2014/main" id="{A4EDCE96-4F3F-58F3-F35A-357D209C21BE}"/>
              </a:ext>
            </a:extLst>
          </p:cNvPr>
          <p:cNvSpPr txBox="1"/>
          <p:nvPr/>
        </p:nvSpPr>
        <p:spPr>
          <a:xfrm>
            <a:off x="594519" y="2044338"/>
            <a:ext cx="10954750" cy="1477328"/>
          </a:xfrm>
          <a:prstGeom prst="rect">
            <a:avLst/>
          </a:prstGeom>
          <a:noFill/>
        </p:spPr>
        <p:txBody>
          <a:bodyPr wrap="square" rtlCol="0">
            <a:spAutoFit/>
          </a:bodyPr>
          <a:lstStyle/>
          <a:p>
            <a:r>
              <a:rPr lang="pt-BR" b="1" i="0" dirty="0">
                <a:solidFill>
                  <a:srgbClr val="313537"/>
                </a:solidFill>
                <a:effectLst/>
                <a:latin typeface="New Template Body Rebuild"/>
              </a:rPr>
              <a:t>Instâncias de computação acelerada</a:t>
            </a:r>
            <a:r>
              <a:rPr lang="pt-BR" b="0" i="0" dirty="0">
                <a:solidFill>
                  <a:srgbClr val="313537"/>
                </a:solidFill>
                <a:effectLst/>
                <a:latin typeface="New Template Body Rebuild"/>
              </a:rPr>
              <a:t> usam aceleradores de hardware, ou coprocessadores, para executar algumas funções de forma mais eficiente do que é possível em um software executado em CPUs. Exemplos dessas funções são cálculos de números com vírgula flutuante, processamento de gráficos e correspondência de padrões de dados.</a:t>
            </a:r>
          </a:p>
          <a:p>
            <a:endParaRPr lang="pt-BR" dirty="0">
              <a:solidFill>
                <a:srgbClr val="313537"/>
              </a:solidFill>
              <a:latin typeface="New Template Body Rebuild"/>
            </a:endParaRPr>
          </a:p>
          <a:p>
            <a:r>
              <a:rPr lang="pt-BR" dirty="0">
                <a:solidFill>
                  <a:srgbClr val="313537"/>
                </a:solidFill>
                <a:latin typeface="New Template Body Rebuild"/>
              </a:rPr>
              <a:t>Essas são </a:t>
            </a:r>
            <a:r>
              <a:rPr lang="pt-BR" b="0" i="0" dirty="0">
                <a:solidFill>
                  <a:srgbClr val="313537"/>
                </a:solidFill>
                <a:effectLst/>
                <a:latin typeface="New Template Body Rebuild"/>
              </a:rPr>
              <a:t> ideais para cargas de trabalho, como aplicativos gráficos e streaming de jogos e de aplicativos.</a:t>
            </a:r>
            <a:endParaRPr lang="en-US" dirty="0"/>
          </a:p>
        </p:txBody>
      </p:sp>
    </p:spTree>
    <p:extLst>
      <p:ext uri="{BB962C8B-B14F-4D97-AF65-F5344CB8AC3E}">
        <p14:creationId xmlns:p14="http://schemas.microsoft.com/office/powerpoint/2010/main" val="10936917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ECF115-D13E-65B1-E546-71E980DC80DF}"/>
              </a:ext>
            </a:extLst>
          </p:cNvPr>
          <p:cNvSpPr>
            <a:spLocks noGrp="1"/>
          </p:cNvSpPr>
          <p:nvPr>
            <p:ph type="title"/>
          </p:nvPr>
        </p:nvSpPr>
        <p:spPr/>
        <p:txBody>
          <a:bodyPr/>
          <a:lstStyle/>
          <a:p>
            <a:r>
              <a:rPr lang="pt-BR" dirty="0"/>
              <a:t>Instâncias otimizadas para armazenamento</a:t>
            </a:r>
            <a:br>
              <a:rPr lang="pt-BR" dirty="0"/>
            </a:br>
            <a:endParaRPr lang="en-US" dirty="0"/>
          </a:p>
        </p:txBody>
      </p:sp>
      <p:sp>
        <p:nvSpPr>
          <p:cNvPr id="3" name="Marcador de Posição do Número do Diapositivo 2">
            <a:extLst>
              <a:ext uri="{FF2B5EF4-FFF2-40B4-BE49-F238E27FC236}">
                <a16:creationId xmlns:a16="http://schemas.microsoft.com/office/drawing/2014/main" id="{6C3C14FB-2945-47E3-4356-9FBA7E6CDC3F}"/>
              </a:ext>
            </a:extLst>
          </p:cNvPr>
          <p:cNvSpPr>
            <a:spLocks noGrp="1"/>
          </p:cNvSpPr>
          <p:nvPr>
            <p:ph type="sldNum" sz="quarter" idx="11"/>
          </p:nvPr>
        </p:nvSpPr>
        <p:spPr/>
        <p:txBody>
          <a:bodyPr/>
          <a:lstStyle/>
          <a:p>
            <a:pPr rtl="0"/>
            <a:fld id="{8C2E478F-E849-4A8C-AF1F-CBCC78A7CBFA}" type="slidenum">
              <a:rPr lang="pt-PT" noProof="0" smtClean="0"/>
              <a:t>18</a:t>
            </a:fld>
            <a:endParaRPr lang="pt-PT" noProof="0"/>
          </a:p>
        </p:txBody>
      </p:sp>
      <p:sp>
        <p:nvSpPr>
          <p:cNvPr id="4" name="CaixaDeTexto 3">
            <a:extLst>
              <a:ext uri="{FF2B5EF4-FFF2-40B4-BE49-F238E27FC236}">
                <a16:creationId xmlns:a16="http://schemas.microsoft.com/office/drawing/2014/main" id="{4DB860D2-08C8-0A7D-20E6-0C6EB9B58649}"/>
              </a:ext>
            </a:extLst>
          </p:cNvPr>
          <p:cNvSpPr txBox="1"/>
          <p:nvPr/>
        </p:nvSpPr>
        <p:spPr>
          <a:xfrm>
            <a:off x="594519" y="2037806"/>
            <a:ext cx="11002962" cy="2308324"/>
          </a:xfrm>
          <a:prstGeom prst="rect">
            <a:avLst/>
          </a:prstGeom>
          <a:noFill/>
        </p:spPr>
        <p:txBody>
          <a:bodyPr wrap="square" rtlCol="0">
            <a:spAutoFit/>
          </a:bodyPr>
          <a:lstStyle/>
          <a:p>
            <a:r>
              <a:rPr lang="pt-BR" b="1" i="0" dirty="0">
                <a:solidFill>
                  <a:srgbClr val="313537"/>
                </a:solidFill>
                <a:effectLst/>
                <a:latin typeface="New Template Body Rebuild"/>
              </a:rPr>
              <a:t>As instâncias otimizadas para armazenamento</a:t>
            </a:r>
            <a:r>
              <a:rPr lang="pt-BR" b="0" i="0" dirty="0">
                <a:solidFill>
                  <a:srgbClr val="313537"/>
                </a:solidFill>
                <a:effectLst/>
                <a:latin typeface="New Template Body Rebuild"/>
              </a:rPr>
              <a:t> são projetadas para cargas de trabalho que exigem alto acesso sequencial de leitura e gravação a grandes conjuntos de dados no armazenamento local. Exemplos de cargas de trabalho adequadas para instâncias otimizadas para armazenamento são sistemas de arquivos distribuídos, aplicativos de data warehouse e sistemas de processamento de transações on-line de alta frequência (OLTP).</a:t>
            </a:r>
            <a:br>
              <a:rPr lang="pt-BR" dirty="0"/>
            </a:br>
            <a:br>
              <a:rPr lang="pt-BR" dirty="0"/>
            </a:br>
            <a:r>
              <a:rPr lang="pt-BR" b="0" i="0" dirty="0">
                <a:solidFill>
                  <a:srgbClr val="313537"/>
                </a:solidFill>
                <a:effectLst/>
                <a:latin typeface="New Template Body Rebuild"/>
              </a:rPr>
              <a:t>Na computação, o termo operações de entrada/saída por segundo (IOPS) é uma métrica que mensura o desempenho de um dispositivo de armazenamento. Ela indica quantas operações diferentes de entrada ou saída um dispositivo pode executar em um segundo. </a:t>
            </a:r>
            <a:endParaRPr lang="en-US" dirty="0"/>
          </a:p>
        </p:txBody>
      </p:sp>
    </p:spTree>
    <p:extLst>
      <p:ext uri="{BB962C8B-B14F-4D97-AF65-F5344CB8AC3E}">
        <p14:creationId xmlns:p14="http://schemas.microsoft.com/office/powerpoint/2010/main" val="4608927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48D474-3960-99F7-979E-31F9148AFAA1}"/>
              </a:ext>
            </a:extLst>
          </p:cNvPr>
          <p:cNvSpPr>
            <a:spLocks noGrp="1"/>
          </p:cNvSpPr>
          <p:nvPr>
            <p:ph type="title"/>
          </p:nvPr>
        </p:nvSpPr>
        <p:spPr/>
        <p:txBody>
          <a:bodyPr/>
          <a:lstStyle/>
          <a:p>
            <a:r>
              <a:rPr lang="pt-BR" dirty="0"/>
              <a:t>Amazon ec2 auto scaling</a:t>
            </a:r>
            <a:endParaRPr lang="en-US" dirty="0"/>
          </a:p>
        </p:txBody>
      </p:sp>
      <p:sp>
        <p:nvSpPr>
          <p:cNvPr id="3" name="Marcador de Posição do Número do Diapositivo 2">
            <a:extLst>
              <a:ext uri="{FF2B5EF4-FFF2-40B4-BE49-F238E27FC236}">
                <a16:creationId xmlns:a16="http://schemas.microsoft.com/office/drawing/2014/main" id="{FC8655B6-2CCB-3A12-DB70-2B4E484B8088}"/>
              </a:ext>
            </a:extLst>
          </p:cNvPr>
          <p:cNvSpPr>
            <a:spLocks noGrp="1"/>
          </p:cNvSpPr>
          <p:nvPr>
            <p:ph type="sldNum" sz="quarter" idx="11"/>
          </p:nvPr>
        </p:nvSpPr>
        <p:spPr/>
        <p:txBody>
          <a:bodyPr/>
          <a:lstStyle/>
          <a:p>
            <a:pPr rtl="0"/>
            <a:fld id="{8C2E478F-E849-4A8C-AF1F-CBCC78A7CBFA}" type="slidenum">
              <a:rPr lang="pt-PT" noProof="0" smtClean="0"/>
              <a:t>19</a:t>
            </a:fld>
            <a:endParaRPr lang="pt-PT" noProof="0"/>
          </a:p>
        </p:txBody>
      </p:sp>
      <p:sp>
        <p:nvSpPr>
          <p:cNvPr id="4" name="CaixaDeTexto 3">
            <a:extLst>
              <a:ext uri="{FF2B5EF4-FFF2-40B4-BE49-F238E27FC236}">
                <a16:creationId xmlns:a16="http://schemas.microsoft.com/office/drawing/2014/main" id="{E4C9CE85-FE61-8792-29A7-0FF954134A5C}"/>
              </a:ext>
            </a:extLst>
          </p:cNvPr>
          <p:cNvSpPr txBox="1"/>
          <p:nvPr/>
        </p:nvSpPr>
        <p:spPr>
          <a:xfrm>
            <a:off x="642731" y="1959429"/>
            <a:ext cx="10906538" cy="4247317"/>
          </a:xfrm>
          <a:prstGeom prst="rect">
            <a:avLst/>
          </a:prstGeom>
          <a:noFill/>
        </p:spPr>
        <p:txBody>
          <a:bodyPr wrap="square" rtlCol="0">
            <a:spAutoFit/>
          </a:bodyPr>
          <a:lstStyle/>
          <a:p>
            <a:pPr algn="l" fontAlgn="base"/>
            <a:r>
              <a:rPr lang="pt-BR" b="0" i="0" dirty="0">
                <a:solidFill>
                  <a:srgbClr val="313537"/>
                </a:solidFill>
                <a:effectLst/>
                <a:latin typeface="New Template Body Rebuild"/>
              </a:rPr>
              <a:t>O Amazon EC2 Auto Scaling permite que você adicione ou remova automaticamente instâncias do Amazon EC2 em resposta à alteração da demanda do aplicativo. Ao fazer auto scaling de suas instâncias, aumentando ou reduzindo conforme a necessidade, você consegue manter uma sensação maior de disponibilidade de aplicativos.</a:t>
            </a:r>
            <a:br>
              <a:rPr lang="pt-BR" b="0" i="0" dirty="0">
                <a:solidFill>
                  <a:srgbClr val="313537"/>
                </a:solidFill>
                <a:effectLst/>
                <a:latin typeface="New Template Body Rebuild"/>
              </a:rPr>
            </a:br>
            <a:br>
              <a:rPr lang="pt-BR" b="0" i="0" dirty="0">
                <a:solidFill>
                  <a:srgbClr val="313537"/>
                </a:solidFill>
                <a:effectLst/>
                <a:latin typeface="New Template Body Rebuild"/>
              </a:rPr>
            </a:br>
            <a:r>
              <a:rPr lang="pt-BR" b="0" i="0" dirty="0">
                <a:solidFill>
                  <a:srgbClr val="313537"/>
                </a:solidFill>
                <a:effectLst/>
                <a:latin typeface="New Template Body Rebuild"/>
              </a:rPr>
              <a:t>No Amazon EC2 Auto Scaling, há duas abordagens disponíveis: scaling dinâmico e scaling preditivo.</a:t>
            </a:r>
          </a:p>
          <a:p>
            <a:pPr algn="l" fontAlgn="base">
              <a:buFont typeface="Arial" panose="020B0604020202020204" pitchFamily="34" charset="0"/>
              <a:buChar char="•"/>
            </a:pPr>
            <a:r>
              <a:rPr lang="pt-BR" b="0" i="0" dirty="0">
                <a:solidFill>
                  <a:srgbClr val="313537"/>
                </a:solidFill>
                <a:effectLst/>
                <a:latin typeface="New Template Body Rebuild"/>
              </a:rPr>
              <a:t>O </a:t>
            </a:r>
            <a:r>
              <a:rPr lang="pt-BR" b="0" i="1" dirty="0">
                <a:solidFill>
                  <a:srgbClr val="313537"/>
                </a:solidFill>
                <a:effectLst/>
                <a:latin typeface="New Template Body Rebuild"/>
              </a:rPr>
              <a:t>scaling dinâmico</a:t>
            </a:r>
            <a:r>
              <a:rPr lang="pt-BR" b="0" i="0" dirty="0">
                <a:solidFill>
                  <a:srgbClr val="313537"/>
                </a:solidFill>
                <a:effectLst/>
                <a:latin typeface="New Template Body Rebuild"/>
              </a:rPr>
              <a:t> responde às alterações na demanda. </a:t>
            </a:r>
          </a:p>
          <a:p>
            <a:pPr algn="l" fontAlgn="base">
              <a:buFont typeface="Arial" panose="020B0604020202020204" pitchFamily="34" charset="0"/>
              <a:buChar char="•"/>
            </a:pPr>
            <a:r>
              <a:rPr lang="pt-BR" b="0" i="0" dirty="0">
                <a:solidFill>
                  <a:srgbClr val="313537"/>
                </a:solidFill>
                <a:effectLst/>
                <a:latin typeface="New Template Body Rebuild"/>
              </a:rPr>
              <a:t>O </a:t>
            </a:r>
            <a:r>
              <a:rPr lang="pt-BR" b="0" i="1" dirty="0">
                <a:solidFill>
                  <a:srgbClr val="313537"/>
                </a:solidFill>
                <a:effectLst/>
                <a:latin typeface="New Template Body Rebuild"/>
              </a:rPr>
              <a:t>scaling preditivo </a:t>
            </a:r>
            <a:r>
              <a:rPr lang="pt-BR" b="0" i="0" dirty="0">
                <a:solidFill>
                  <a:srgbClr val="313537"/>
                </a:solidFill>
                <a:effectLst/>
                <a:latin typeface="New Template Body Rebuild"/>
              </a:rPr>
              <a:t>programa automaticamente o número correto de instância do Amazon EC2 com base na demanda prevista.</a:t>
            </a:r>
          </a:p>
          <a:p>
            <a:pPr algn="l" fontAlgn="base">
              <a:buFont typeface="Arial" panose="020B0604020202020204" pitchFamily="34" charset="0"/>
              <a:buChar char="•"/>
            </a:pPr>
            <a:r>
              <a:rPr lang="pt-BR" dirty="0">
                <a:solidFill>
                  <a:srgbClr val="313537"/>
                </a:solidFill>
                <a:latin typeface="New Template Body Rebuild"/>
              </a:rPr>
              <a:t>V</a:t>
            </a:r>
            <a:r>
              <a:rPr lang="pt-BR" b="0" i="0" dirty="0">
                <a:solidFill>
                  <a:srgbClr val="313537"/>
                </a:solidFill>
                <a:effectLst/>
                <a:latin typeface="New Template Body Rebuild"/>
              </a:rPr>
              <a:t>ocê pode adicionar novas instâncias ao aplicativo quando for necessário e encerrá-las quando não forem mais necessárias.</a:t>
            </a:r>
          </a:p>
          <a:p>
            <a:pPr algn="l" fontAlgn="base">
              <a:buFont typeface="Arial" panose="020B0604020202020204" pitchFamily="34" charset="0"/>
              <a:buChar char="•"/>
            </a:pPr>
            <a:r>
              <a:rPr lang="pt-BR" b="0" i="0" dirty="0">
                <a:solidFill>
                  <a:srgbClr val="313537"/>
                </a:solidFill>
                <a:effectLst/>
                <a:latin typeface="New Template Body Rebuild"/>
              </a:rPr>
              <a:t>Ao criar um grupo do Auto Scaling, você pode definir o número mínimo de instâncias do Amazon EC2. A </a:t>
            </a:r>
            <a:r>
              <a:rPr lang="pt-BR" b="1" i="0" dirty="0">
                <a:solidFill>
                  <a:srgbClr val="313537"/>
                </a:solidFill>
                <a:effectLst/>
                <a:latin typeface="New Template Body Rebuild"/>
              </a:rPr>
              <a:t>capacidade mínima</a:t>
            </a:r>
            <a:r>
              <a:rPr lang="pt-BR" b="0" i="0" dirty="0">
                <a:solidFill>
                  <a:srgbClr val="313537"/>
                </a:solidFill>
                <a:effectLst/>
                <a:latin typeface="New Template Body Rebuild"/>
              </a:rPr>
              <a:t> é o número de instâncias do Amazon EC2 que são executadas imediatamente após a criação do grupo do Auto Scaling.</a:t>
            </a:r>
          </a:p>
          <a:p>
            <a:br>
              <a:rPr lang="pt-BR" dirty="0"/>
            </a:br>
            <a:endParaRPr lang="en-US" dirty="0"/>
          </a:p>
        </p:txBody>
      </p:sp>
    </p:spTree>
    <p:extLst>
      <p:ext uri="{BB962C8B-B14F-4D97-AF65-F5344CB8AC3E}">
        <p14:creationId xmlns:p14="http://schemas.microsoft.com/office/powerpoint/2010/main" val="2194313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D3CC41-C6F7-D921-A348-7B7CF476F39A}"/>
              </a:ext>
            </a:extLst>
          </p:cNvPr>
          <p:cNvSpPr>
            <a:spLocks noGrp="1"/>
          </p:cNvSpPr>
          <p:nvPr>
            <p:ph type="title"/>
          </p:nvPr>
        </p:nvSpPr>
        <p:spPr/>
        <p:txBody>
          <a:bodyPr/>
          <a:lstStyle/>
          <a:p>
            <a:r>
              <a:rPr lang="pt-BR" dirty="0"/>
              <a:t>Modelo cliente-servidor</a:t>
            </a:r>
            <a:endParaRPr lang="en-US" dirty="0"/>
          </a:p>
        </p:txBody>
      </p:sp>
      <p:sp>
        <p:nvSpPr>
          <p:cNvPr id="3" name="Marcador de Posição do Número do Diapositivo 2">
            <a:extLst>
              <a:ext uri="{FF2B5EF4-FFF2-40B4-BE49-F238E27FC236}">
                <a16:creationId xmlns:a16="http://schemas.microsoft.com/office/drawing/2014/main" id="{34927F16-6058-855E-DF94-EDFABE225148}"/>
              </a:ext>
            </a:extLst>
          </p:cNvPr>
          <p:cNvSpPr>
            <a:spLocks noGrp="1"/>
          </p:cNvSpPr>
          <p:nvPr>
            <p:ph type="sldNum" sz="quarter" idx="11"/>
          </p:nvPr>
        </p:nvSpPr>
        <p:spPr/>
        <p:txBody>
          <a:bodyPr/>
          <a:lstStyle/>
          <a:p>
            <a:pPr rtl="0"/>
            <a:fld id="{8C2E478F-E849-4A8C-AF1F-CBCC78A7CBFA}" type="slidenum">
              <a:rPr lang="pt-PT" noProof="0" smtClean="0"/>
              <a:t>2</a:t>
            </a:fld>
            <a:endParaRPr lang="pt-PT" noProof="0"/>
          </a:p>
        </p:txBody>
      </p:sp>
      <p:pic>
        <p:nvPicPr>
          <p:cNvPr id="1026" name="Picture 2">
            <a:extLst>
              <a:ext uri="{FF2B5EF4-FFF2-40B4-BE49-F238E27FC236}">
                <a16:creationId xmlns:a16="http://schemas.microsoft.com/office/drawing/2014/main" id="{44F4A588-9AD0-F784-893B-CB1E33DF19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519" y="1619032"/>
            <a:ext cx="3003843" cy="1174367"/>
          </a:xfrm>
          <a:prstGeom prst="rect">
            <a:avLst/>
          </a:prstGeom>
          <a:noFill/>
          <a:extLst>
            <a:ext uri="{909E8E84-426E-40DD-AFC4-6F175D3DCCD1}">
              <a14:hiddenFill xmlns:a14="http://schemas.microsoft.com/office/drawing/2010/main">
                <a:solidFill>
                  <a:srgbClr val="FFFFFF"/>
                </a:solidFill>
              </a14:hiddenFill>
            </a:ext>
          </a:extLst>
        </p:spPr>
      </p:pic>
      <p:sp>
        <p:nvSpPr>
          <p:cNvPr id="5" name="CaixaDeTexto 4">
            <a:extLst>
              <a:ext uri="{FF2B5EF4-FFF2-40B4-BE49-F238E27FC236}">
                <a16:creationId xmlns:a16="http://schemas.microsoft.com/office/drawing/2014/main" id="{0B77C0B7-2913-2268-9BB5-0CC4B06FB74F}"/>
              </a:ext>
            </a:extLst>
          </p:cNvPr>
          <p:cNvSpPr txBox="1"/>
          <p:nvPr/>
        </p:nvSpPr>
        <p:spPr>
          <a:xfrm>
            <a:off x="3598362" y="1959429"/>
            <a:ext cx="7999119" cy="2308324"/>
          </a:xfrm>
          <a:prstGeom prst="rect">
            <a:avLst/>
          </a:prstGeom>
          <a:noFill/>
        </p:spPr>
        <p:txBody>
          <a:bodyPr wrap="square" rtlCol="0">
            <a:spAutoFit/>
          </a:bodyPr>
          <a:lstStyle/>
          <a:p>
            <a:r>
              <a:rPr lang="pt-BR" dirty="0"/>
              <a:t>Em caso,o cliente pode vir a se tornar um navegador da web ou um aplicativo desktop com qual o usuário entra em contato para realizar a solicitação aos servidores. O servidor pode ser o serviços como Amazon Elastic Cloud Compute(Amazon EC2).</a:t>
            </a:r>
          </a:p>
          <a:p>
            <a:endParaRPr lang="pt-BR" dirty="0"/>
          </a:p>
          <a:p>
            <a:r>
              <a:rPr lang="pt-BR" dirty="0"/>
              <a:t>Ex: cliente vem a solicitar um artigo de noticia, pontuação de um jogo on-line, essa solicitação vai ao servidor que irá validar os detalhes de tal solicitação e retorna as informações ao cliente.</a:t>
            </a:r>
            <a:endParaRPr lang="en-US" dirty="0"/>
          </a:p>
        </p:txBody>
      </p:sp>
    </p:spTree>
    <p:extLst>
      <p:ext uri="{BB962C8B-B14F-4D97-AF65-F5344CB8AC3E}">
        <p14:creationId xmlns:p14="http://schemas.microsoft.com/office/powerpoint/2010/main" val="36087675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52ABAE-AE11-8776-76C3-66A789188491}"/>
              </a:ext>
            </a:extLst>
          </p:cNvPr>
          <p:cNvSpPr>
            <a:spLocks noGrp="1"/>
          </p:cNvSpPr>
          <p:nvPr>
            <p:ph type="title"/>
          </p:nvPr>
        </p:nvSpPr>
        <p:spPr>
          <a:xfrm>
            <a:off x="594519" y="-278673"/>
            <a:ext cx="11002962" cy="1393370"/>
          </a:xfrm>
        </p:spPr>
        <p:txBody>
          <a:bodyPr/>
          <a:lstStyle/>
          <a:p>
            <a:r>
              <a:rPr lang="pt-BR" dirty="0"/>
              <a:t>Amazon ec2 auto scaling</a:t>
            </a:r>
            <a:endParaRPr lang="en-US" dirty="0"/>
          </a:p>
        </p:txBody>
      </p:sp>
      <p:sp>
        <p:nvSpPr>
          <p:cNvPr id="3" name="Marcador de Posição do Número do Diapositivo 2">
            <a:extLst>
              <a:ext uri="{FF2B5EF4-FFF2-40B4-BE49-F238E27FC236}">
                <a16:creationId xmlns:a16="http://schemas.microsoft.com/office/drawing/2014/main" id="{70E04885-EF1A-ACC7-90CA-C5836A4A32A0}"/>
              </a:ext>
            </a:extLst>
          </p:cNvPr>
          <p:cNvSpPr>
            <a:spLocks noGrp="1"/>
          </p:cNvSpPr>
          <p:nvPr>
            <p:ph type="sldNum" sz="quarter" idx="11"/>
          </p:nvPr>
        </p:nvSpPr>
        <p:spPr/>
        <p:txBody>
          <a:bodyPr/>
          <a:lstStyle/>
          <a:p>
            <a:pPr rtl="0"/>
            <a:fld id="{8C2E478F-E849-4A8C-AF1F-CBCC78A7CBFA}" type="slidenum">
              <a:rPr lang="pt-PT" noProof="0" smtClean="0"/>
              <a:t>20</a:t>
            </a:fld>
            <a:endParaRPr lang="pt-PT" noProof="0"/>
          </a:p>
        </p:txBody>
      </p:sp>
      <p:pic>
        <p:nvPicPr>
          <p:cNvPr id="3073" name="Picture 1">
            <a:extLst>
              <a:ext uri="{FF2B5EF4-FFF2-40B4-BE49-F238E27FC236}">
                <a16:creationId xmlns:a16="http://schemas.microsoft.com/office/drawing/2014/main" id="{201094E0-5FD8-3435-43B0-49A79940EC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44420"/>
            <a:ext cx="4119153" cy="2847080"/>
          </a:xfrm>
          <a:prstGeom prst="rect">
            <a:avLst/>
          </a:prstGeom>
          <a:noFill/>
          <a:extLst>
            <a:ext uri="{909E8E84-426E-40DD-AFC4-6F175D3DCCD1}">
              <a14:hiddenFill xmlns:a14="http://schemas.microsoft.com/office/drawing/2010/main">
                <a:solidFill>
                  <a:srgbClr val="FFFFFF"/>
                </a:solidFill>
              </a14:hiddenFill>
            </a:ext>
          </a:extLst>
        </p:spPr>
      </p:pic>
      <p:sp>
        <p:nvSpPr>
          <p:cNvPr id="6" name="CaixaDeTexto 5">
            <a:extLst>
              <a:ext uri="{FF2B5EF4-FFF2-40B4-BE49-F238E27FC236}">
                <a16:creationId xmlns:a16="http://schemas.microsoft.com/office/drawing/2014/main" id="{59FA2941-0DAA-7E0D-5EFD-78E4439C4125}"/>
              </a:ext>
            </a:extLst>
          </p:cNvPr>
          <p:cNvSpPr txBox="1"/>
          <p:nvPr/>
        </p:nvSpPr>
        <p:spPr>
          <a:xfrm>
            <a:off x="4589417" y="1306286"/>
            <a:ext cx="6339840" cy="2585323"/>
          </a:xfrm>
          <a:prstGeom prst="rect">
            <a:avLst/>
          </a:prstGeom>
          <a:noFill/>
        </p:spPr>
        <p:txBody>
          <a:bodyPr wrap="square" rtlCol="0">
            <a:spAutoFit/>
          </a:bodyPr>
          <a:lstStyle/>
          <a:p>
            <a:pPr marL="285750" indent="-285750">
              <a:buFont typeface="Arial" panose="020B0604020202020204" pitchFamily="34" charset="0"/>
              <a:buChar char="•"/>
            </a:pPr>
            <a:r>
              <a:rPr lang="pt-BR" b="0" i="0" dirty="0">
                <a:solidFill>
                  <a:srgbClr val="313537"/>
                </a:solidFill>
                <a:effectLst/>
                <a:latin typeface="New Template Body Rebuild"/>
              </a:rPr>
              <a:t>o criar um grupo do Auto Scaling, você pode definir o número mínimo de instâncias do Amazon EC2.</a:t>
            </a:r>
            <a:endParaRPr lang="pt-BR" dirty="0">
              <a:solidFill>
                <a:srgbClr val="313537"/>
              </a:solidFill>
              <a:latin typeface="New Template Body Rebuild"/>
            </a:endParaRPr>
          </a:p>
          <a:p>
            <a:pPr marL="285750" indent="-285750">
              <a:buFont typeface="Arial" panose="020B0604020202020204" pitchFamily="34" charset="0"/>
              <a:buChar char="•"/>
            </a:pPr>
            <a:r>
              <a:rPr lang="pt-BR" b="0" i="0" dirty="0">
                <a:solidFill>
                  <a:srgbClr val="313537"/>
                </a:solidFill>
                <a:effectLst/>
                <a:latin typeface="New Template Body Rebuild"/>
              </a:rPr>
              <a:t> definir a </a:t>
            </a:r>
            <a:r>
              <a:rPr lang="pt-BR" b="1" i="0" dirty="0">
                <a:solidFill>
                  <a:srgbClr val="313537"/>
                </a:solidFill>
                <a:effectLst/>
                <a:latin typeface="New Template Body Rebuild"/>
              </a:rPr>
              <a:t>capacidade desejada</a:t>
            </a:r>
            <a:r>
              <a:rPr lang="pt-BR" b="0" i="0" dirty="0">
                <a:solidFill>
                  <a:srgbClr val="313537"/>
                </a:solidFill>
                <a:effectLst/>
                <a:latin typeface="New Template Body Rebuild"/>
              </a:rPr>
              <a:t> como duas instâncias do Amazon EC2, mesmo que o aplicativo precise de um mínimo de uma única instância do Amazon EC2 para que seja executado.</a:t>
            </a:r>
          </a:p>
          <a:p>
            <a:pPr marL="285750" indent="-285750">
              <a:buFont typeface="Arial" panose="020B0604020202020204" pitchFamily="34" charset="0"/>
              <a:buChar char="•"/>
            </a:pPr>
            <a:r>
              <a:rPr lang="pt-BR" b="0" i="0" dirty="0">
                <a:solidFill>
                  <a:srgbClr val="313537"/>
                </a:solidFill>
                <a:effectLst/>
                <a:latin typeface="New Template Body Rebuild"/>
              </a:rPr>
              <a:t>Configuração que você pode definir em um grupo do Auto Scaling é a </a:t>
            </a:r>
            <a:r>
              <a:rPr lang="pt-BR" b="1" i="0" dirty="0">
                <a:solidFill>
                  <a:srgbClr val="313537"/>
                </a:solidFill>
                <a:effectLst/>
                <a:latin typeface="New Template Body Rebuild"/>
              </a:rPr>
              <a:t>capacidade máxima</a:t>
            </a:r>
            <a:r>
              <a:rPr lang="pt-BR" b="0" i="0" dirty="0">
                <a:solidFill>
                  <a:srgbClr val="313537"/>
                </a:solidFill>
                <a:effectLst/>
                <a:latin typeface="New Template Body Rebuild"/>
              </a:rPr>
              <a:t>.</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4337020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0B42BB-D9DE-13D3-1FCA-B5DFF9FA8618}"/>
              </a:ext>
            </a:extLst>
          </p:cNvPr>
          <p:cNvSpPr>
            <a:spLocks noGrp="1"/>
          </p:cNvSpPr>
          <p:nvPr>
            <p:ph type="title"/>
          </p:nvPr>
        </p:nvSpPr>
        <p:spPr>
          <a:xfrm>
            <a:off x="594519" y="1"/>
            <a:ext cx="11002962" cy="1053736"/>
          </a:xfrm>
        </p:spPr>
        <p:txBody>
          <a:bodyPr/>
          <a:lstStyle/>
          <a:p>
            <a:r>
              <a:rPr lang="en-US" dirty="0"/>
              <a:t>Elastic load balancing</a:t>
            </a:r>
          </a:p>
        </p:txBody>
      </p:sp>
      <p:sp>
        <p:nvSpPr>
          <p:cNvPr id="3" name="Marcador de Posição do Número do Diapositivo 2">
            <a:extLst>
              <a:ext uri="{FF2B5EF4-FFF2-40B4-BE49-F238E27FC236}">
                <a16:creationId xmlns:a16="http://schemas.microsoft.com/office/drawing/2014/main" id="{F6B872F1-CC6C-4E45-B0F7-8AD31FE311C3}"/>
              </a:ext>
            </a:extLst>
          </p:cNvPr>
          <p:cNvSpPr>
            <a:spLocks noGrp="1"/>
          </p:cNvSpPr>
          <p:nvPr>
            <p:ph type="sldNum" sz="quarter" idx="11"/>
          </p:nvPr>
        </p:nvSpPr>
        <p:spPr/>
        <p:txBody>
          <a:bodyPr/>
          <a:lstStyle/>
          <a:p>
            <a:pPr rtl="0"/>
            <a:fld id="{8C2E478F-E849-4A8C-AF1F-CBCC78A7CBFA}" type="slidenum">
              <a:rPr lang="pt-PT" noProof="0" smtClean="0"/>
              <a:t>21</a:t>
            </a:fld>
            <a:endParaRPr lang="pt-PT" noProof="0"/>
          </a:p>
        </p:txBody>
      </p:sp>
      <p:sp>
        <p:nvSpPr>
          <p:cNvPr id="4" name="CaixaDeTexto 3">
            <a:extLst>
              <a:ext uri="{FF2B5EF4-FFF2-40B4-BE49-F238E27FC236}">
                <a16:creationId xmlns:a16="http://schemas.microsoft.com/office/drawing/2014/main" id="{4191CD8E-7BE9-479C-29F8-7A79DACD06BE}"/>
              </a:ext>
            </a:extLst>
          </p:cNvPr>
          <p:cNvSpPr txBox="1"/>
          <p:nvPr/>
        </p:nvSpPr>
        <p:spPr>
          <a:xfrm>
            <a:off x="594519" y="1550126"/>
            <a:ext cx="10954750" cy="1754326"/>
          </a:xfrm>
          <a:prstGeom prst="rect">
            <a:avLst/>
          </a:prstGeom>
          <a:noFill/>
        </p:spPr>
        <p:txBody>
          <a:bodyPr wrap="square" rtlCol="0">
            <a:spAutoFit/>
          </a:bodyPr>
          <a:lstStyle/>
          <a:p>
            <a:r>
              <a:rPr lang="pt-BR" b="1" i="0" dirty="0">
                <a:solidFill>
                  <a:srgbClr val="313537"/>
                </a:solidFill>
                <a:effectLst/>
                <a:latin typeface="New Template Body Rebuild"/>
              </a:rPr>
              <a:t>O Elastic Load Balancing</a:t>
            </a:r>
            <a:r>
              <a:rPr lang="pt-BR" b="0" i="0" dirty="0">
                <a:solidFill>
                  <a:srgbClr val="313537"/>
                </a:solidFill>
                <a:effectLst/>
                <a:latin typeface="New Template Body Rebuild"/>
              </a:rPr>
              <a:t> é o serviço AWS que distribui automaticamente o tráfego de entrada de aplicativos entre vários recursos.</a:t>
            </a:r>
          </a:p>
          <a:p>
            <a:r>
              <a:rPr lang="pt-BR" b="0" i="0" dirty="0">
                <a:solidFill>
                  <a:srgbClr val="313537"/>
                </a:solidFill>
                <a:effectLst/>
                <a:latin typeface="New Template Body Rebuild"/>
              </a:rPr>
              <a:t>Um balanceador de carga atua como um ponto único de contato para todo o tráfego da web de entrada no seu grupo do Auto Scaling. Isso significa que, à medida que você adiciona ou remove instâncias do Amazon EC2 em resposta à quantidade de tráfego de entrada, essas solicitações são direcionadas para o balanceador de carga primeiro. Em seguida, as solicitações se espalham por vários recursos que lidarão com elas. </a:t>
            </a:r>
            <a:endParaRPr lang="en-US" dirty="0"/>
          </a:p>
        </p:txBody>
      </p:sp>
      <p:pic>
        <p:nvPicPr>
          <p:cNvPr id="4098" name="Picture 2">
            <a:extLst>
              <a:ext uri="{FF2B5EF4-FFF2-40B4-BE49-F238E27FC236}">
                <a16:creationId xmlns:a16="http://schemas.microsoft.com/office/drawing/2014/main" id="{FC4A5FE2-2C57-7C1D-013B-D99F83A80E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519" y="3722915"/>
            <a:ext cx="3680797" cy="2491274"/>
          </a:xfrm>
          <a:prstGeom prst="rect">
            <a:avLst/>
          </a:prstGeom>
          <a:noFill/>
          <a:extLst>
            <a:ext uri="{909E8E84-426E-40DD-AFC4-6F175D3DCCD1}">
              <a14:hiddenFill xmlns:a14="http://schemas.microsoft.com/office/drawing/2010/main">
                <a:solidFill>
                  <a:srgbClr val="FFFFFF"/>
                </a:solidFill>
              </a14:hiddenFill>
            </a:ext>
          </a:extLst>
        </p:spPr>
      </p:pic>
      <p:sp>
        <p:nvSpPr>
          <p:cNvPr id="5" name="CaixaDeTexto 4">
            <a:extLst>
              <a:ext uri="{FF2B5EF4-FFF2-40B4-BE49-F238E27FC236}">
                <a16:creationId xmlns:a16="http://schemas.microsoft.com/office/drawing/2014/main" id="{2E3371F9-AE8F-6A48-CBC9-7D78C411828D}"/>
              </a:ext>
            </a:extLst>
          </p:cNvPr>
          <p:cNvSpPr txBox="1"/>
          <p:nvPr/>
        </p:nvSpPr>
        <p:spPr>
          <a:xfrm>
            <a:off x="4432041" y="3825551"/>
            <a:ext cx="7117228" cy="2388638"/>
          </a:xfrm>
          <a:prstGeom prst="rect">
            <a:avLst/>
          </a:prstGeom>
          <a:noFill/>
        </p:spPr>
        <p:txBody>
          <a:bodyPr wrap="square" rtlCol="0">
            <a:spAutoFit/>
          </a:bodyPr>
          <a:lstStyle/>
          <a:p>
            <a:pPr algn="l" fontAlgn="base"/>
            <a:r>
              <a:rPr lang="pt-BR" b="1" i="0" dirty="0">
                <a:solidFill>
                  <a:srgbClr val="313537"/>
                </a:solidFill>
                <a:effectLst/>
                <a:latin typeface="New Template Body Rebuild"/>
              </a:rPr>
              <a:t>Período de baixa demanda</a:t>
            </a:r>
            <a:endParaRPr lang="pt-BR" b="0" i="0" dirty="0">
              <a:solidFill>
                <a:srgbClr val="313537"/>
              </a:solidFill>
              <a:effectLst/>
              <a:latin typeface="New Template Body Rebuild"/>
            </a:endParaRPr>
          </a:p>
          <a:p>
            <a:pPr algn="l" fontAlgn="base"/>
            <a:r>
              <a:rPr lang="pt-BR" b="0" i="0" dirty="0">
                <a:solidFill>
                  <a:srgbClr val="313537"/>
                </a:solidFill>
                <a:effectLst/>
                <a:latin typeface="New Template Body Rebuild"/>
              </a:rPr>
              <a:t>Aqui está um exemplo de como o Elastic Load Balancing funciona. Suponha que alguns clientes vieram à cafeteria e estão prontos para fazer seus pedidos.</a:t>
            </a:r>
            <a:br>
              <a:rPr lang="pt-BR" b="0" i="0" dirty="0">
                <a:solidFill>
                  <a:srgbClr val="313537"/>
                </a:solidFill>
                <a:effectLst/>
                <a:latin typeface="New Template Body Rebuild"/>
              </a:rPr>
            </a:br>
            <a:br>
              <a:rPr lang="pt-BR" b="0" i="0" dirty="0">
                <a:solidFill>
                  <a:srgbClr val="313537"/>
                </a:solidFill>
                <a:effectLst/>
                <a:latin typeface="New Template Body Rebuild"/>
              </a:rPr>
            </a:br>
            <a:r>
              <a:rPr lang="pt-BR" b="0" i="0" dirty="0">
                <a:solidFill>
                  <a:srgbClr val="313537"/>
                </a:solidFill>
                <a:effectLst/>
                <a:latin typeface="New Template Body Rebuild"/>
              </a:rPr>
              <a:t>Se apenas algumas caixas registradoras estiverem abertas, isso corresponde à demanda dos clientes que precisam do serviço. </a:t>
            </a:r>
          </a:p>
          <a:p>
            <a:endParaRPr lang="en-US" dirty="0"/>
          </a:p>
        </p:txBody>
      </p:sp>
    </p:spTree>
    <p:extLst>
      <p:ext uri="{BB962C8B-B14F-4D97-AF65-F5344CB8AC3E}">
        <p14:creationId xmlns:p14="http://schemas.microsoft.com/office/powerpoint/2010/main" val="21166464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3B216A-19EE-F599-2907-0C40E0D22B0D}"/>
              </a:ext>
            </a:extLst>
          </p:cNvPr>
          <p:cNvSpPr>
            <a:spLocks noGrp="1"/>
          </p:cNvSpPr>
          <p:nvPr>
            <p:ph type="title"/>
          </p:nvPr>
        </p:nvSpPr>
        <p:spPr>
          <a:xfrm>
            <a:off x="594519" y="1"/>
            <a:ext cx="11002962" cy="1591704"/>
          </a:xfrm>
        </p:spPr>
        <p:txBody>
          <a:bodyPr/>
          <a:lstStyle/>
          <a:p>
            <a:r>
              <a:rPr lang="en-US" dirty="0"/>
              <a:t>Elastic load balancing</a:t>
            </a:r>
            <a:br>
              <a:rPr lang="en-US" dirty="0"/>
            </a:br>
            <a:endParaRPr lang="en-US" dirty="0"/>
          </a:p>
        </p:txBody>
      </p:sp>
      <p:sp>
        <p:nvSpPr>
          <p:cNvPr id="3" name="Marcador de Posição do Número do Diapositivo 2">
            <a:extLst>
              <a:ext uri="{FF2B5EF4-FFF2-40B4-BE49-F238E27FC236}">
                <a16:creationId xmlns:a16="http://schemas.microsoft.com/office/drawing/2014/main" id="{D710BCEA-1FEF-DFB9-3FFE-9FE899D1325D}"/>
              </a:ext>
            </a:extLst>
          </p:cNvPr>
          <p:cNvSpPr>
            <a:spLocks noGrp="1"/>
          </p:cNvSpPr>
          <p:nvPr>
            <p:ph type="sldNum" sz="quarter" idx="11"/>
          </p:nvPr>
        </p:nvSpPr>
        <p:spPr/>
        <p:txBody>
          <a:bodyPr/>
          <a:lstStyle/>
          <a:p>
            <a:pPr rtl="0"/>
            <a:fld id="{8C2E478F-E849-4A8C-AF1F-CBCC78A7CBFA}" type="slidenum">
              <a:rPr lang="pt-PT" noProof="0" smtClean="0"/>
              <a:t>22</a:t>
            </a:fld>
            <a:endParaRPr lang="pt-PT" noProof="0"/>
          </a:p>
        </p:txBody>
      </p:sp>
      <p:pic>
        <p:nvPicPr>
          <p:cNvPr id="5122" name="Picture 2">
            <a:extLst>
              <a:ext uri="{FF2B5EF4-FFF2-40B4-BE49-F238E27FC236}">
                <a16:creationId xmlns:a16="http://schemas.microsoft.com/office/drawing/2014/main" id="{D658FACC-BF2E-3B61-E7E3-315BF647DD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519" y="1483566"/>
            <a:ext cx="3949489" cy="3713585"/>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4E56C8AF-1803-89E4-1263-6E13C361EE93}"/>
              </a:ext>
            </a:extLst>
          </p:cNvPr>
          <p:cNvSpPr txBox="1"/>
          <p:nvPr/>
        </p:nvSpPr>
        <p:spPr>
          <a:xfrm>
            <a:off x="5393094" y="1707502"/>
            <a:ext cx="5710335" cy="3139321"/>
          </a:xfrm>
          <a:prstGeom prst="rect">
            <a:avLst/>
          </a:prstGeom>
          <a:noFill/>
        </p:spPr>
        <p:txBody>
          <a:bodyPr wrap="square" rtlCol="0">
            <a:spAutoFit/>
          </a:bodyPr>
          <a:lstStyle/>
          <a:p>
            <a:pPr algn="l" fontAlgn="base"/>
            <a:r>
              <a:rPr lang="pt-BR" b="1" i="0" dirty="0">
                <a:solidFill>
                  <a:srgbClr val="313537"/>
                </a:solidFill>
                <a:effectLst/>
                <a:latin typeface="New Template Body Rebuild"/>
              </a:rPr>
              <a:t>Período de alta demanda</a:t>
            </a:r>
            <a:endParaRPr lang="pt-BR" b="0" i="0" dirty="0">
              <a:solidFill>
                <a:srgbClr val="313537"/>
              </a:solidFill>
              <a:effectLst/>
              <a:latin typeface="New Template Body Rebuild"/>
            </a:endParaRPr>
          </a:p>
          <a:p>
            <a:pPr algn="l" fontAlgn="base"/>
            <a:r>
              <a:rPr lang="pt-BR" b="0" i="0" dirty="0">
                <a:solidFill>
                  <a:srgbClr val="313537"/>
                </a:solidFill>
                <a:effectLst/>
                <a:latin typeface="New Template Body Rebuild"/>
              </a:rPr>
              <a:t>Ao longo do dia, à medida que o número de clientes aumenta, a cafeteria abre mais caixas registradoras para acomodá-los. No diagrama, o grupo do Auto Scaling representa isso.</a:t>
            </a:r>
            <a:br>
              <a:rPr lang="pt-BR" b="0" i="0" dirty="0">
                <a:solidFill>
                  <a:srgbClr val="313537"/>
                </a:solidFill>
                <a:effectLst/>
                <a:latin typeface="New Template Body Rebuild"/>
              </a:rPr>
            </a:br>
            <a:br>
              <a:rPr lang="pt-BR" b="0" i="0" dirty="0">
                <a:solidFill>
                  <a:srgbClr val="313537"/>
                </a:solidFill>
                <a:effectLst/>
                <a:latin typeface="New Template Body Rebuild"/>
              </a:rPr>
            </a:br>
            <a:r>
              <a:rPr lang="pt-BR" b="0" i="0" dirty="0">
                <a:solidFill>
                  <a:srgbClr val="313537"/>
                </a:solidFill>
                <a:effectLst/>
                <a:latin typeface="New Template Body Rebuild"/>
              </a:rPr>
              <a:t>Além disso, um funcionário da cafeteria direciona os clientes para a caixa registradora mais adequada para que o número de solicitações possa ser distribuído uniformemente entre as caixas abertas. </a:t>
            </a:r>
          </a:p>
          <a:p>
            <a:endParaRPr lang="en-US" dirty="0"/>
          </a:p>
        </p:txBody>
      </p:sp>
    </p:spTree>
    <p:extLst>
      <p:ext uri="{BB962C8B-B14F-4D97-AF65-F5344CB8AC3E}">
        <p14:creationId xmlns:p14="http://schemas.microsoft.com/office/powerpoint/2010/main" val="17057871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343415-53BA-D624-9E1A-4AC898EF067C}"/>
              </a:ext>
            </a:extLst>
          </p:cNvPr>
          <p:cNvSpPr>
            <a:spLocks noGrp="1"/>
          </p:cNvSpPr>
          <p:nvPr>
            <p:ph type="title"/>
          </p:nvPr>
        </p:nvSpPr>
        <p:spPr>
          <a:xfrm>
            <a:off x="594519" y="24572"/>
            <a:ext cx="11002962" cy="1377508"/>
          </a:xfrm>
        </p:spPr>
        <p:txBody>
          <a:bodyPr/>
          <a:lstStyle/>
          <a:p>
            <a:r>
              <a:rPr lang="pt-BR" dirty="0"/>
              <a:t>Aplicativos monolíticos</a:t>
            </a:r>
            <a:endParaRPr lang="en-US" dirty="0"/>
          </a:p>
        </p:txBody>
      </p:sp>
      <p:sp>
        <p:nvSpPr>
          <p:cNvPr id="3" name="Marcador de Posição do Número do Diapositivo 2">
            <a:extLst>
              <a:ext uri="{FF2B5EF4-FFF2-40B4-BE49-F238E27FC236}">
                <a16:creationId xmlns:a16="http://schemas.microsoft.com/office/drawing/2014/main" id="{8B6B7366-10A4-452B-CCDE-33B2C5471116}"/>
              </a:ext>
            </a:extLst>
          </p:cNvPr>
          <p:cNvSpPr>
            <a:spLocks noGrp="1"/>
          </p:cNvSpPr>
          <p:nvPr>
            <p:ph type="sldNum" sz="quarter" idx="11"/>
          </p:nvPr>
        </p:nvSpPr>
        <p:spPr/>
        <p:txBody>
          <a:bodyPr/>
          <a:lstStyle/>
          <a:p>
            <a:pPr rtl="0"/>
            <a:fld id="{8C2E478F-E849-4A8C-AF1F-CBCC78A7CBFA}" type="slidenum">
              <a:rPr lang="pt-PT" noProof="0" smtClean="0"/>
              <a:t>23</a:t>
            </a:fld>
            <a:endParaRPr lang="pt-PT" noProof="0"/>
          </a:p>
        </p:txBody>
      </p:sp>
      <p:pic>
        <p:nvPicPr>
          <p:cNvPr id="6146" name="Picture 2">
            <a:extLst>
              <a:ext uri="{FF2B5EF4-FFF2-40B4-BE49-F238E27FC236}">
                <a16:creationId xmlns:a16="http://schemas.microsoft.com/office/drawing/2014/main" id="{A3C4B902-70FC-50C5-B71D-437306D6B2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881" y="1660850"/>
            <a:ext cx="4343821" cy="4385388"/>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AA02644A-6BDA-A393-5A59-7AEB9643445D}"/>
              </a:ext>
            </a:extLst>
          </p:cNvPr>
          <p:cNvSpPr txBox="1"/>
          <p:nvPr/>
        </p:nvSpPr>
        <p:spPr>
          <a:xfrm>
            <a:off x="5001208" y="2006082"/>
            <a:ext cx="6111551" cy="2585323"/>
          </a:xfrm>
          <a:prstGeom prst="rect">
            <a:avLst/>
          </a:prstGeom>
          <a:noFill/>
        </p:spPr>
        <p:txBody>
          <a:bodyPr wrap="square" rtlCol="0">
            <a:spAutoFit/>
          </a:bodyPr>
          <a:lstStyle/>
          <a:p>
            <a:r>
              <a:rPr lang="pt-BR" b="0" i="0" dirty="0">
                <a:solidFill>
                  <a:srgbClr val="313537"/>
                </a:solidFill>
                <a:effectLst/>
                <a:latin typeface="New Template Body Rebuild"/>
              </a:rPr>
              <a:t>Suponha que você tenha um aplicativo com componentes com acoplamento forte. Esses componentes podem ser bancos de dados, servidores, interface do usuário, lógica de negócios e assim por diante. Esse tipo de arquitetura pode ser considerado um </a:t>
            </a:r>
            <a:r>
              <a:rPr lang="pt-BR" b="1" i="0" dirty="0">
                <a:solidFill>
                  <a:srgbClr val="313537"/>
                </a:solidFill>
                <a:effectLst/>
                <a:latin typeface="New Template Body Rebuild"/>
              </a:rPr>
              <a:t>aplicativo monolítico</a:t>
            </a:r>
            <a:r>
              <a:rPr lang="pt-BR" b="0" i="0" dirty="0">
                <a:solidFill>
                  <a:srgbClr val="313537"/>
                </a:solidFill>
                <a:effectLst/>
                <a:latin typeface="New Template Body Rebuild"/>
              </a:rPr>
              <a:t>.</a:t>
            </a:r>
            <a:br>
              <a:rPr lang="pt-BR" dirty="0"/>
            </a:br>
            <a:br>
              <a:rPr lang="pt-BR" dirty="0"/>
            </a:br>
            <a:r>
              <a:rPr lang="pt-BR" b="0" i="0" dirty="0">
                <a:solidFill>
                  <a:srgbClr val="313537"/>
                </a:solidFill>
                <a:effectLst/>
                <a:latin typeface="New Template Body Rebuild"/>
              </a:rPr>
              <a:t>Nessa abordagem à arquitetura do aplicativo, se um único componente falhar, outros componentes falharão e possivelmente todo o aplicativo.</a:t>
            </a:r>
            <a:endParaRPr lang="en-US" dirty="0"/>
          </a:p>
        </p:txBody>
      </p:sp>
    </p:spTree>
    <p:extLst>
      <p:ext uri="{BB962C8B-B14F-4D97-AF65-F5344CB8AC3E}">
        <p14:creationId xmlns:p14="http://schemas.microsoft.com/office/powerpoint/2010/main" val="39322717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000C36-E424-BE37-9B85-3EC3A6433AB7}"/>
              </a:ext>
            </a:extLst>
          </p:cNvPr>
          <p:cNvSpPr>
            <a:spLocks noGrp="1"/>
          </p:cNvSpPr>
          <p:nvPr>
            <p:ph type="title"/>
          </p:nvPr>
        </p:nvSpPr>
        <p:spPr>
          <a:xfrm>
            <a:off x="594519" y="-226423"/>
            <a:ext cx="11002962" cy="1384663"/>
          </a:xfrm>
        </p:spPr>
        <p:txBody>
          <a:bodyPr/>
          <a:lstStyle/>
          <a:p>
            <a:r>
              <a:rPr lang="pt-BR" dirty="0"/>
              <a:t>Aplicativos microsserviços</a:t>
            </a:r>
            <a:endParaRPr lang="en-US" dirty="0"/>
          </a:p>
        </p:txBody>
      </p:sp>
      <p:sp>
        <p:nvSpPr>
          <p:cNvPr id="3" name="Marcador de Posição do Número do Diapositivo 2">
            <a:extLst>
              <a:ext uri="{FF2B5EF4-FFF2-40B4-BE49-F238E27FC236}">
                <a16:creationId xmlns:a16="http://schemas.microsoft.com/office/drawing/2014/main" id="{09AC3303-9E87-5F3A-5625-D189EC53D1D2}"/>
              </a:ext>
            </a:extLst>
          </p:cNvPr>
          <p:cNvSpPr>
            <a:spLocks noGrp="1"/>
          </p:cNvSpPr>
          <p:nvPr>
            <p:ph type="sldNum" sz="quarter" idx="11"/>
          </p:nvPr>
        </p:nvSpPr>
        <p:spPr/>
        <p:txBody>
          <a:bodyPr/>
          <a:lstStyle/>
          <a:p>
            <a:pPr rtl="0"/>
            <a:fld id="{8C2E478F-E849-4A8C-AF1F-CBCC78A7CBFA}" type="slidenum">
              <a:rPr lang="pt-PT" noProof="0" smtClean="0"/>
              <a:t>24</a:t>
            </a:fld>
            <a:endParaRPr lang="pt-PT" noProof="0"/>
          </a:p>
        </p:txBody>
      </p:sp>
      <p:pic>
        <p:nvPicPr>
          <p:cNvPr id="7170" name="Picture 2">
            <a:extLst>
              <a:ext uri="{FF2B5EF4-FFF2-40B4-BE49-F238E27FC236}">
                <a16:creationId xmlns:a16="http://schemas.microsoft.com/office/drawing/2014/main" id="{D969C08A-9017-0B64-3C88-014A9DD9DD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91477"/>
            <a:ext cx="4446457" cy="3517642"/>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542997DD-9E4A-4D8E-F2E8-0EF876C78D2A}"/>
              </a:ext>
            </a:extLst>
          </p:cNvPr>
          <p:cNvSpPr txBox="1"/>
          <p:nvPr/>
        </p:nvSpPr>
        <p:spPr>
          <a:xfrm>
            <a:off x="4889241" y="1158240"/>
            <a:ext cx="6708240" cy="4524315"/>
          </a:xfrm>
          <a:prstGeom prst="rect">
            <a:avLst/>
          </a:prstGeom>
          <a:noFill/>
        </p:spPr>
        <p:txBody>
          <a:bodyPr wrap="square" rtlCol="0">
            <a:spAutoFit/>
          </a:bodyPr>
          <a:lstStyle/>
          <a:p>
            <a:r>
              <a:rPr lang="pt-BR" dirty="0"/>
              <a:t>Para ajudar a manter a disponibilidade,pode se projetar o app com abordagem de microsserviços.</a:t>
            </a:r>
          </a:p>
          <a:p>
            <a:endParaRPr lang="pt-BR" dirty="0"/>
          </a:p>
          <a:p>
            <a:pPr algn="l" fontAlgn="base"/>
            <a:r>
              <a:rPr lang="pt-BR" b="0" i="0" dirty="0">
                <a:solidFill>
                  <a:srgbClr val="313537"/>
                </a:solidFill>
                <a:effectLst/>
              </a:rPr>
              <a:t>Em uma abordagem de microsserviços, os componentes do aplicativo têm um acoplamento fraco. Neste caso, se um único componente falhar, os outros componentes continuarão funcionando porque estarão em comunicação uns com os outros. O acoplamento fraco evita a falha completa do aplicativo.</a:t>
            </a:r>
            <a:br>
              <a:rPr lang="pt-BR" b="0" i="0" dirty="0">
                <a:solidFill>
                  <a:srgbClr val="313537"/>
                </a:solidFill>
                <a:effectLst/>
              </a:rPr>
            </a:br>
            <a:br>
              <a:rPr lang="pt-BR" b="0" i="0" dirty="0">
                <a:solidFill>
                  <a:srgbClr val="313537"/>
                </a:solidFill>
                <a:effectLst/>
              </a:rPr>
            </a:br>
            <a:r>
              <a:rPr lang="pt-BR" b="0" i="0" dirty="0">
                <a:solidFill>
                  <a:srgbClr val="313537"/>
                </a:solidFill>
                <a:effectLst/>
              </a:rPr>
              <a:t>Ao projetar aplicativos na AWS, você pode adotar uma abordagem de microsserviços com serviços e componentes que cumprem funções diferentes. Dois serviços facilitam a integração de aplicativos: Amazon Simple Notification Service (Amazon SNS) e Amazon Simple Queue Service (Amazon SQS).</a:t>
            </a:r>
          </a:p>
          <a:p>
            <a:br>
              <a:rPr lang="pt-BR" b="1" i="0" dirty="0">
                <a:solidFill>
                  <a:srgbClr val="313537"/>
                </a:solidFill>
                <a:effectLst/>
                <a:latin typeface="New Template Heading Rebuild"/>
              </a:rPr>
            </a:br>
            <a:endParaRPr lang="en-US" dirty="0"/>
          </a:p>
        </p:txBody>
      </p:sp>
    </p:spTree>
    <p:extLst>
      <p:ext uri="{BB962C8B-B14F-4D97-AF65-F5344CB8AC3E}">
        <p14:creationId xmlns:p14="http://schemas.microsoft.com/office/powerpoint/2010/main" val="39195730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88283E-55AC-CED7-F79C-B27DAA4B799D}"/>
              </a:ext>
            </a:extLst>
          </p:cNvPr>
          <p:cNvSpPr>
            <a:spLocks noGrp="1"/>
          </p:cNvSpPr>
          <p:nvPr>
            <p:ph type="title"/>
          </p:nvPr>
        </p:nvSpPr>
        <p:spPr/>
        <p:txBody>
          <a:bodyPr/>
          <a:lstStyle/>
          <a:p>
            <a:r>
              <a:rPr lang="pt-BR" dirty="0"/>
              <a:t>Computação sem servidor</a:t>
            </a:r>
            <a:endParaRPr lang="en-US" dirty="0"/>
          </a:p>
        </p:txBody>
      </p:sp>
      <p:sp>
        <p:nvSpPr>
          <p:cNvPr id="3" name="Marcador de Posição do Número do Diapositivo 2">
            <a:extLst>
              <a:ext uri="{FF2B5EF4-FFF2-40B4-BE49-F238E27FC236}">
                <a16:creationId xmlns:a16="http://schemas.microsoft.com/office/drawing/2014/main" id="{6771D462-3DEF-6232-4F7E-3E6095F5E3E2}"/>
              </a:ext>
            </a:extLst>
          </p:cNvPr>
          <p:cNvSpPr>
            <a:spLocks noGrp="1"/>
          </p:cNvSpPr>
          <p:nvPr>
            <p:ph type="sldNum" sz="quarter" idx="11"/>
          </p:nvPr>
        </p:nvSpPr>
        <p:spPr/>
        <p:txBody>
          <a:bodyPr/>
          <a:lstStyle/>
          <a:p>
            <a:pPr rtl="0"/>
            <a:fld id="{8C2E478F-E849-4A8C-AF1F-CBCC78A7CBFA}" type="slidenum">
              <a:rPr lang="pt-PT" noProof="0" smtClean="0"/>
              <a:t>25</a:t>
            </a:fld>
            <a:endParaRPr lang="pt-PT" noProof="0"/>
          </a:p>
        </p:txBody>
      </p:sp>
      <p:sp>
        <p:nvSpPr>
          <p:cNvPr id="4" name="CaixaDeTexto 3">
            <a:extLst>
              <a:ext uri="{FF2B5EF4-FFF2-40B4-BE49-F238E27FC236}">
                <a16:creationId xmlns:a16="http://schemas.microsoft.com/office/drawing/2014/main" id="{C77EA37E-05E4-CE06-97FF-788C2E1AC461}"/>
              </a:ext>
            </a:extLst>
          </p:cNvPr>
          <p:cNvSpPr txBox="1"/>
          <p:nvPr/>
        </p:nvSpPr>
        <p:spPr>
          <a:xfrm>
            <a:off x="1080494" y="1702837"/>
            <a:ext cx="9886376" cy="1754326"/>
          </a:xfrm>
          <a:prstGeom prst="rect">
            <a:avLst/>
          </a:prstGeom>
          <a:noFill/>
        </p:spPr>
        <p:txBody>
          <a:bodyPr wrap="square" rtlCol="0">
            <a:spAutoFit/>
          </a:bodyPr>
          <a:lstStyle/>
          <a:p>
            <a:r>
              <a:rPr lang="pt-BR" b="0" i="0" dirty="0">
                <a:solidFill>
                  <a:srgbClr val="313537"/>
                </a:solidFill>
                <a:effectLst/>
                <a:latin typeface="New Template Body Rebuild"/>
              </a:rPr>
              <a:t>O termo “sem servidor” significa que o código é executado em servidores, sem que você precise provisionar ou gerenciar esses servidores. Com a computação sem servidor, você pode se concentrar na inovação de novos produtos e recursos em vez de manter servidores.</a:t>
            </a:r>
            <a:br>
              <a:rPr lang="pt-BR" dirty="0"/>
            </a:br>
            <a:br>
              <a:rPr lang="pt-BR" dirty="0"/>
            </a:br>
            <a:r>
              <a:rPr lang="pt-BR" b="0" i="0" dirty="0">
                <a:solidFill>
                  <a:srgbClr val="313537"/>
                </a:solidFill>
                <a:effectLst/>
                <a:latin typeface="New Template Body Rebuild"/>
              </a:rPr>
              <a:t>Outro benefício da computação sem servidor é a flexibilidade de dimensionar aplicativos sem servidor automaticamente.</a:t>
            </a:r>
            <a:endParaRPr lang="en-US" dirty="0"/>
          </a:p>
        </p:txBody>
      </p:sp>
      <p:pic>
        <p:nvPicPr>
          <p:cNvPr id="8194" name="Picture 2">
            <a:extLst>
              <a:ext uri="{FF2B5EF4-FFF2-40B4-BE49-F238E27FC236}">
                <a16:creationId xmlns:a16="http://schemas.microsoft.com/office/drawing/2014/main" id="{BFFB6175-C69C-ACF1-AA40-92B92C7B8C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307" y="3429000"/>
            <a:ext cx="11002962" cy="30368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00337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91E5BB-70CD-45F8-8A14-B36E9A1A3612}"/>
              </a:ext>
            </a:extLst>
          </p:cNvPr>
          <p:cNvSpPr>
            <a:spLocks noGrp="1"/>
          </p:cNvSpPr>
          <p:nvPr>
            <p:ph type="title"/>
          </p:nvPr>
        </p:nvSpPr>
        <p:spPr>
          <a:xfrm>
            <a:off x="594519" y="24572"/>
            <a:ext cx="11002962" cy="823913"/>
          </a:xfrm>
        </p:spPr>
        <p:txBody>
          <a:bodyPr/>
          <a:lstStyle/>
          <a:p>
            <a:r>
              <a:rPr lang="pt-BR" dirty="0"/>
              <a:t>Funcionamento AWS lambda</a:t>
            </a:r>
            <a:endParaRPr lang="en-US" dirty="0"/>
          </a:p>
        </p:txBody>
      </p:sp>
      <p:sp>
        <p:nvSpPr>
          <p:cNvPr id="3" name="Marcador de Posição do Número do Diapositivo 2">
            <a:extLst>
              <a:ext uri="{FF2B5EF4-FFF2-40B4-BE49-F238E27FC236}">
                <a16:creationId xmlns:a16="http://schemas.microsoft.com/office/drawing/2014/main" id="{86FB7346-6C96-4F2D-5C53-5E3B945C192F}"/>
              </a:ext>
            </a:extLst>
          </p:cNvPr>
          <p:cNvSpPr>
            <a:spLocks noGrp="1"/>
          </p:cNvSpPr>
          <p:nvPr>
            <p:ph type="sldNum" sz="quarter" idx="11"/>
          </p:nvPr>
        </p:nvSpPr>
        <p:spPr/>
        <p:txBody>
          <a:bodyPr/>
          <a:lstStyle/>
          <a:p>
            <a:pPr rtl="0"/>
            <a:fld id="{8C2E478F-E849-4A8C-AF1F-CBCC78A7CBFA}" type="slidenum">
              <a:rPr lang="pt-PT" noProof="0" smtClean="0"/>
              <a:t>26</a:t>
            </a:fld>
            <a:endParaRPr lang="pt-PT" noProof="0"/>
          </a:p>
        </p:txBody>
      </p:sp>
      <p:pic>
        <p:nvPicPr>
          <p:cNvPr id="9218" name="Picture 2">
            <a:extLst>
              <a:ext uri="{FF2B5EF4-FFF2-40B4-BE49-F238E27FC236}">
                <a16:creationId xmlns:a16="http://schemas.microsoft.com/office/drawing/2014/main" id="{1F0674A8-AB97-28CE-F085-557290F527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2579" y="3912329"/>
            <a:ext cx="8546842" cy="2789854"/>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9897A653-5527-E36A-8550-58DA812C63B1}"/>
              </a:ext>
            </a:extLst>
          </p:cNvPr>
          <p:cNvSpPr txBox="1"/>
          <p:nvPr/>
        </p:nvSpPr>
        <p:spPr>
          <a:xfrm>
            <a:off x="1519646" y="980738"/>
            <a:ext cx="8736564" cy="2677656"/>
          </a:xfrm>
          <a:prstGeom prst="rect">
            <a:avLst/>
          </a:prstGeom>
          <a:noFill/>
        </p:spPr>
        <p:txBody>
          <a:bodyPr wrap="square" rtlCol="0">
            <a:spAutoFit/>
          </a:bodyPr>
          <a:lstStyle/>
          <a:p>
            <a:pPr algn="l" fontAlgn="base"/>
            <a:r>
              <a:rPr lang="pt-BR" sz="1400" b="0" i="0" dirty="0">
                <a:solidFill>
                  <a:srgbClr val="313537"/>
                </a:solidFill>
                <a:effectLst/>
                <a:latin typeface="merriweather" panose="00000500000000000000" pitchFamily="2" charset="0"/>
              </a:rPr>
              <a:t>1-Você envia o código para o Lambda. </a:t>
            </a:r>
          </a:p>
          <a:p>
            <a:pPr algn="l" fontAlgn="base">
              <a:buFont typeface="Arial" panose="020B0604020202020204" pitchFamily="34" charset="0"/>
              <a:buChar char="•"/>
            </a:pPr>
            <a:r>
              <a:rPr lang="pt-BR" sz="1400" b="0" i="0" dirty="0">
                <a:solidFill>
                  <a:srgbClr val="FFFFFF"/>
                </a:solidFill>
                <a:effectLst/>
                <a:latin typeface="inherit"/>
              </a:rPr>
              <a:t>2</a:t>
            </a:r>
            <a:endParaRPr lang="pt-BR" sz="1400" b="0" i="0" dirty="0">
              <a:solidFill>
                <a:srgbClr val="313537"/>
              </a:solidFill>
              <a:effectLst/>
              <a:latin typeface="lato" panose="020F0502020204030203" pitchFamily="34" charset="0"/>
            </a:endParaRPr>
          </a:p>
          <a:p>
            <a:pPr algn="l" fontAlgn="base"/>
            <a:r>
              <a:rPr lang="pt-BR" sz="1400" b="0" i="0" dirty="0">
                <a:solidFill>
                  <a:srgbClr val="313537"/>
                </a:solidFill>
                <a:effectLst/>
                <a:latin typeface="merriweather" panose="00000500000000000000" pitchFamily="2" charset="0"/>
              </a:rPr>
              <a:t>2-Você define que o código seja acionado a partir de uma origem de evento, como serviços AWS, aplicativos móveis ou endpoints HTTP.</a:t>
            </a:r>
          </a:p>
          <a:p>
            <a:pPr algn="l" fontAlgn="base">
              <a:buFont typeface="Arial" panose="020B0604020202020204" pitchFamily="34" charset="0"/>
              <a:buChar char="•"/>
            </a:pPr>
            <a:r>
              <a:rPr lang="pt-BR" sz="1400" b="0" i="0" dirty="0">
                <a:solidFill>
                  <a:srgbClr val="FFFFFF"/>
                </a:solidFill>
                <a:effectLst/>
                <a:latin typeface="inherit"/>
              </a:rPr>
              <a:t>3</a:t>
            </a:r>
            <a:endParaRPr lang="pt-BR" sz="1400" b="0" i="0" dirty="0">
              <a:solidFill>
                <a:srgbClr val="313537"/>
              </a:solidFill>
              <a:effectLst/>
              <a:latin typeface="lato" panose="020F0502020204030203" pitchFamily="34" charset="0"/>
            </a:endParaRPr>
          </a:p>
          <a:p>
            <a:pPr algn="l" fontAlgn="base"/>
            <a:r>
              <a:rPr lang="pt-BR" sz="1400" b="0" i="0" dirty="0">
                <a:solidFill>
                  <a:srgbClr val="313537"/>
                </a:solidFill>
                <a:effectLst/>
                <a:latin typeface="merriweather" panose="00000500000000000000" pitchFamily="2" charset="0"/>
              </a:rPr>
              <a:t>3-O Lambda executa o código somente quando acionado.</a:t>
            </a:r>
          </a:p>
          <a:p>
            <a:pPr algn="l" fontAlgn="base">
              <a:buFont typeface="Arial" panose="020B0604020202020204" pitchFamily="34" charset="0"/>
              <a:buChar char="•"/>
            </a:pPr>
            <a:r>
              <a:rPr lang="pt-BR" sz="1400" b="0" i="0" dirty="0">
                <a:solidFill>
                  <a:srgbClr val="FFFFFF"/>
                </a:solidFill>
                <a:effectLst/>
                <a:latin typeface="inherit"/>
              </a:rPr>
              <a:t>4</a:t>
            </a:r>
            <a:endParaRPr lang="pt-BR" sz="1400" b="0" i="0" dirty="0">
              <a:solidFill>
                <a:srgbClr val="313537"/>
              </a:solidFill>
              <a:effectLst/>
              <a:latin typeface="lato" panose="020F0502020204030203" pitchFamily="34" charset="0"/>
            </a:endParaRPr>
          </a:p>
          <a:p>
            <a:pPr algn="l" fontAlgn="base"/>
            <a:r>
              <a:rPr lang="pt-BR" sz="1400" dirty="0">
                <a:solidFill>
                  <a:srgbClr val="313537"/>
                </a:solidFill>
                <a:latin typeface="merriweather" panose="00000500000000000000" pitchFamily="2" charset="0"/>
              </a:rPr>
              <a:t>4</a:t>
            </a:r>
            <a:r>
              <a:rPr lang="pt-BR" sz="1400" b="0" i="0" dirty="0">
                <a:solidFill>
                  <a:srgbClr val="313537"/>
                </a:solidFill>
                <a:effectLst/>
                <a:latin typeface="merriweather" panose="00000500000000000000" pitchFamily="2" charset="0"/>
              </a:rPr>
              <a:t>-Você paga apenas pelo tempo de computação que usar. No exemplo anterior de redimensionamento de imagens, você pagaria apenas pelo tempo de computação usado ao fazer upload de novas imagens. Fazer upload das imagens aciona o Lambda a executar o código da função de redimensionamento de imagem.</a:t>
            </a:r>
          </a:p>
          <a:p>
            <a:endParaRPr lang="en-US" sz="1400" dirty="0"/>
          </a:p>
        </p:txBody>
      </p:sp>
    </p:spTree>
    <p:extLst>
      <p:ext uri="{BB962C8B-B14F-4D97-AF65-F5344CB8AC3E}">
        <p14:creationId xmlns:p14="http://schemas.microsoft.com/office/powerpoint/2010/main" val="42465534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5355C3-0EDA-490B-311D-B1FA8A9A7DD2}"/>
              </a:ext>
            </a:extLst>
          </p:cNvPr>
          <p:cNvSpPr>
            <a:spLocks noGrp="1"/>
          </p:cNvSpPr>
          <p:nvPr>
            <p:ph type="title"/>
          </p:nvPr>
        </p:nvSpPr>
        <p:spPr>
          <a:xfrm>
            <a:off x="594519" y="237287"/>
            <a:ext cx="11002962" cy="823913"/>
          </a:xfrm>
        </p:spPr>
        <p:txBody>
          <a:bodyPr/>
          <a:lstStyle/>
          <a:p>
            <a:r>
              <a:rPr lang="pt-BR" dirty="0"/>
              <a:t>Aws Fargate</a:t>
            </a:r>
            <a:endParaRPr lang="en-US" dirty="0"/>
          </a:p>
        </p:txBody>
      </p:sp>
      <p:sp>
        <p:nvSpPr>
          <p:cNvPr id="3" name="Marcador de Posição do Número do Diapositivo 2">
            <a:extLst>
              <a:ext uri="{FF2B5EF4-FFF2-40B4-BE49-F238E27FC236}">
                <a16:creationId xmlns:a16="http://schemas.microsoft.com/office/drawing/2014/main" id="{23CEC557-0F24-2DC4-2DCE-08B3AEAD2E43}"/>
              </a:ext>
            </a:extLst>
          </p:cNvPr>
          <p:cNvSpPr>
            <a:spLocks noGrp="1"/>
          </p:cNvSpPr>
          <p:nvPr>
            <p:ph type="sldNum" sz="quarter" idx="11"/>
          </p:nvPr>
        </p:nvSpPr>
        <p:spPr/>
        <p:txBody>
          <a:bodyPr/>
          <a:lstStyle/>
          <a:p>
            <a:pPr rtl="0"/>
            <a:fld id="{8C2E478F-E849-4A8C-AF1F-CBCC78A7CBFA}" type="slidenum">
              <a:rPr lang="pt-PT" noProof="0" smtClean="0"/>
              <a:t>27</a:t>
            </a:fld>
            <a:endParaRPr lang="pt-PT" noProof="0"/>
          </a:p>
        </p:txBody>
      </p:sp>
      <p:sp>
        <p:nvSpPr>
          <p:cNvPr id="5" name="CaixaDeTexto 4">
            <a:extLst>
              <a:ext uri="{FF2B5EF4-FFF2-40B4-BE49-F238E27FC236}">
                <a16:creationId xmlns:a16="http://schemas.microsoft.com/office/drawing/2014/main" id="{6556D66F-7E1A-345E-FE1C-40583C9DE9C0}"/>
              </a:ext>
            </a:extLst>
          </p:cNvPr>
          <p:cNvSpPr txBox="1"/>
          <p:nvPr/>
        </p:nvSpPr>
        <p:spPr>
          <a:xfrm>
            <a:off x="1114697" y="1828800"/>
            <a:ext cx="10434572" cy="1754326"/>
          </a:xfrm>
          <a:prstGeom prst="rect">
            <a:avLst/>
          </a:prstGeom>
          <a:noFill/>
        </p:spPr>
        <p:txBody>
          <a:bodyPr wrap="square" rtlCol="0">
            <a:spAutoFit/>
          </a:bodyPr>
          <a:lstStyle/>
          <a:p>
            <a:r>
              <a:rPr lang="pt-BR" b="0" i="0" dirty="0">
                <a:solidFill>
                  <a:srgbClr val="313537"/>
                </a:solidFill>
                <a:effectLst/>
                <a:latin typeface="New Template Body Rebuild"/>
              </a:rPr>
              <a:t>O </a:t>
            </a:r>
            <a:r>
              <a:rPr lang="pt-BR" b="1" i="0" dirty="0">
                <a:solidFill>
                  <a:srgbClr val="005276"/>
                </a:solidFill>
                <a:effectLst/>
                <a:latin typeface="New Template Body Rebuild"/>
                <a:hlinkClick r:id="rId2"/>
              </a:rPr>
              <a:t>AWS Fargate</a:t>
            </a:r>
            <a:r>
              <a:rPr lang="pt-BR" b="0" i="0" dirty="0">
                <a:solidFill>
                  <a:srgbClr val="313537"/>
                </a:solidFill>
                <a:effectLst/>
                <a:latin typeface="New Template Body Rebuild"/>
              </a:rPr>
              <a:t> é um mecanismo de computação sem servidor para contêineres. Ele funciona com o Amazon ECS e o Amazon EKS.</a:t>
            </a:r>
            <a:br>
              <a:rPr lang="pt-BR" dirty="0"/>
            </a:br>
            <a:br>
              <a:rPr lang="pt-BR" dirty="0"/>
            </a:br>
            <a:r>
              <a:rPr lang="pt-BR" b="0" i="0" dirty="0">
                <a:solidFill>
                  <a:srgbClr val="313537"/>
                </a:solidFill>
                <a:effectLst/>
                <a:latin typeface="New Template Body Rebuild"/>
              </a:rPr>
              <a:t>Com o AWS Fargate, você não precisa provisionar ou gerenciar servidores. O AWS Fargate gerencia sua infraestrutura de servidor para você. Você pode se concentrar em inovar e desenvolver seus aplicativos, pagando apenas pelos recursos necessários para executar os contêineres.</a:t>
            </a:r>
            <a:endParaRPr lang="en-US" dirty="0"/>
          </a:p>
        </p:txBody>
      </p:sp>
    </p:spTree>
    <p:extLst>
      <p:ext uri="{BB962C8B-B14F-4D97-AF65-F5344CB8AC3E}">
        <p14:creationId xmlns:p14="http://schemas.microsoft.com/office/powerpoint/2010/main" val="3613627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085941-5D7D-1FC0-FF91-D919FCF9F7F9}"/>
              </a:ext>
            </a:extLst>
          </p:cNvPr>
          <p:cNvSpPr>
            <a:spLocks noGrp="1"/>
          </p:cNvSpPr>
          <p:nvPr>
            <p:ph type="title"/>
          </p:nvPr>
        </p:nvSpPr>
        <p:spPr>
          <a:xfrm>
            <a:off x="546307" y="332362"/>
            <a:ext cx="11002962" cy="823913"/>
          </a:xfrm>
        </p:spPr>
        <p:txBody>
          <a:bodyPr/>
          <a:lstStyle/>
          <a:p>
            <a:r>
              <a:rPr lang="pt-BR" dirty="0"/>
              <a:t>Console de gerenciamento da aws</a:t>
            </a:r>
            <a:endParaRPr lang="en-US" dirty="0"/>
          </a:p>
        </p:txBody>
      </p:sp>
      <p:sp>
        <p:nvSpPr>
          <p:cNvPr id="3" name="Marcador de Posição do Número do Diapositivo 2">
            <a:extLst>
              <a:ext uri="{FF2B5EF4-FFF2-40B4-BE49-F238E27FC236}">
                <a16:creationId xmlns:a16="http://schemas.microsoft.com/office/drawing/2014/main" id="{AD8B1896-5BA8-4A90-8DC9-6DF7D8B1E853}"/>
              </a:ext>
            </a:extLst>
          </p:cNvPr>
          <p:cNvSpPr>
            <a:spLocks noGrp="1"/>
          </p:cNvSpPr>
          <p:nvPr>
            <p:ph type="sldNum" sz="quarter" idx="11"/>
          </p:nvPr>
        </p:nvSpPr>
        <p:spPr/>
        <p:txBody>
          <a:bodyPr/>
          <a:lstStyle/>
          <a:p>
            <a:pPr rtl="0"/>
            <a:fld id="{8C2E478F-E849-4A8C-AF1F-CBCC78A7CBFA}" type="slidenum">
              <a:rPr lang="pt-PT" noProof="0" smtClean="0"/>
              <a:t>28</a:t>
            </a:fld>
            <a:endParaRPr lang="pt-PT" noProof="0"/>
          </a:p>
        </p:txBody>
      </p:sp>
      <p:sp>
        <p:nvSpPr>
          <p:cNvPr id="4" name="CaixaDeTexto 3">
            <a:extLst>
              <a:ext uri="{FF2B5EF4-FFF2-40B4-BE49-F238E27FC236}">
                <a16:creationId xmlns:a16="http://schemas.microsoft.com/office/drawing/2014/main" id="{5B517A3C-1458-4F2A-71BA-5E4622A7A1ED}"/>
              </a:ext>
            </a:extLst>
          </p:cNvPr>
          <p:cNvSpPr txBox="1"/>
          <p:nvPr/>
        </p:nvSpPr>
        <p:spPr>
          <a:xfrm>
            <a:off x="1018903" y="1846217"/>
            <a:ext cx="10530366" cy="2031325"/>
          </a:xfrm>
          <a:prstGeom prst="rect">
            <a:avLst/>
          </a:prstGeom>
          <a:noFill/>
        </p:spPr>
        <p:txBody>
          <a:bodyPr wrap="square" rtlCol="0">
            <a:spAutoFit/>
          </a:bodyPr>
          <a:lstStyle/>
          <a:p>
            <a:r>
              <a:rPr lang="pt-BR" b="0" i="0" dirty="0">
                <a:solidFill>
                  <a:srgbClr val="313537"/>
                </a:solidFill>
                <a:effectLst/>
                <a:latin typeface="New Template Body Rebuild"/>
              </a:rPr>
              <a:t> </a:t>
            </a:r>
            <a:r>
              <a:rPr lang="pt-BR" b="1" i="0" dirty="0">
                <a:solidFill>
                  <a:srgbClr val="313537"/>
                </a:solidFill>
                <a:effectLst/>
                <a:latin typeface="New Template Body Rebuild"/>
              </a:rPr>
              <a:t>AWS Management Console</a:t>
            </a:r>
            <a:r>
              <a:rPr lang="pt-BR" b="0" i="0" dirty="0">
                <a:solidFill>
                  <a:srgbClr val="313537"/>
                </a:solidFill>
                <a:effectLst/>
                <a:latin typeface="New Template Body Rebuild"/>
              </a:rPr>
              <a:t> é uma interface baseada na web para acessar e gerenciar os serviços AWS. Você pode acessar rapidamente os serviços usados recentemente e pesquisar outros serviços por nome, palavra-chave ou acrônimo. O console inclui assistentes e fluxos de trabalho automatizados que podem simplificar o processo de conclusão de tarefas.</a:t>
            </a:r>
            <a:br>
              <a:rPr lang="pt-BR" dirty="0"/>
            </a:br>
            <a:br>
              <a:rPr lang="pt-BR" dirty="0"/>
            </a:br>
            <a:r>
              <a:rPr lang="pt-BR" b="0" i="0" dirty="0">
                <a:solidFill>
                  <a:srgbClr val="313537"/>
                </a:solidFill>
                <a:effectLst/>
                <a:latin typeface="New Template Body Rebuild"/>
              </a:rPr>
              <a:t>Você também pode usar o aplicativo móvel AWS Console para executar tarefas como monitoramento de recursos, visualização de alarmes e acesso a informações de cobrança.</a:t>
            </a:r>
            <a:endParaRPr lang="en-US" dirty="0"/>
          </a:p>
        </p:txBody>
      </p:sp>
    </p:spTree>
    <p:extLst>
      <p:ext uri="{BB962C8B-B14F-4D97-AF65-F5344CB8AC3E}">
        <p14:creationId xmlns:p14="http://schemas.microsoft.com/office/powerpoint/2010/main" val="28625465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968A73-FBF5-1FC4-EBB8-609BC4CDAC0F}"/>
              </a:ext>
            </a:extLst>
          </p:cNvPr>
          <p:cNvSpPr>
            <a:spLocks noGrp="1"/>
          </p:cNvSpPr>
          <p:nvPr>
            <p:ph type="title"/>
          </p:nvPr>
        </p:nvSpPr>
        <p:spPr/>
        <p:txBody>
          <a:bodyPr/>
          <a:lstStyle/>
          <a:p>
            <a:r>
              <a:rPr lang="pt-BR" dirty="0"/>
              <a:t>Interface da linha de comando</a:t>
            </a:r>
            <a:endParaRPr lang="en-US" dirty="0"/>
          </a:p>
        </p:txBody>
      </p:sp>
      <p:sp>
        <p:nvSpPr>
          <p:cNvPr id="3" name="Marcador de Posição do Número do Diapositivo 2">
            <a:extLst>
              <a:ext uri="{FF2B5EF4-FFF2-40B4-BE49-F238E27FC236}">
                <a16:creationId xmlns:a16="http://schemas.microsoft.com/office/drawing/2014/main" id="{45B20333-ED2D-F644-78AF-4DE056BDB270}"/>
              </a:ext>
            </a:extLst>
          </p:cNvPr>
          <p:cNvSpPr>
            <a:spLocks noGrp="1"/>
          </p:cNvSpPr>
          <p:nvPr>
            <p:ph type="sldNum" sz="quarter" idx="11"/>
          </p:nvPr>
        </p:nvSpPr>
        <p:spPr/>
        <p:txBody>
          <a:bodyPr/>
          <a:lstStyle/>
          <a:p>
            <a:pPr rtl="0"/>
            <a:fld id="{8C2E478F-E849-4A8C-AF1F-CBCC78A7CBFA}" type="slidenum">
              <a:rPr lang="pt-PT" noProof="0" smtClean="0"/>
              <a:t>29</a:t>
            </a:fld>
            <a:endParaRPr lang="pt-PT" noProof="0"/>
          </a:p>
        </p:txBody>
      </p:sp>
      <p:sp>
        <p:nvSpPr>
          <p:cNvPr id="4" name="CaixaDeTexto 3">
            <a:extLst>
              <a:ext uri="{FF2B5EF4-FFF2-40B4-BE49-F238E27FC236}">
                <a16:creationId xmlns:a16="http://schemas.microsoft.com/office/drawing/2014/main" id="{6A88813D-1180-544E-ADCF-95C6BA66EBAE}"/>
              </a:ext>
            </a:extLst>
          </p:cNvPr>
          <p:cNvSpPr txBox="1"/>
          <p:nvPr/>
        </p:nvSpPr>
        <p:spPr>
          <a:xfrm>
            <a:off x="574766" y="1820091"/>
            <a:ext cx="10974503" cy="1477328"/>
          </a:xfrm>
          <a:prstGeom prst="rect">
            <a:avLst/>
          </a:prstGeom>
          <a:noFill/>
        </p:spPr>
        <p:txBody>
          <a:bodyPr wrap="square" rtlCol="0">
            <a:spAutoFit/>
          </a:bodyPr>
          <a:lstStyle/>
          <a:p>
            <a:r>
              <a:rPr lang="pt-BR" b="0" i="0" dirty="0">
                <a:solidFill>
                  <a:srgbClr val="313537"/>
                </a:solidFill>
                <a:effectLst/>
                <a:latin typeface="New Template Body Rebuild"/>
              </a:rPr>
              <a:t>Para economizar tempo ao fazer solicitações de API, você pode usar o </a:t>
            </a:r>
            <a:r>
              <a:rPr lang="pt-BR" b="1" i="0" dirty="0">
                <a:solidFill>
                  <a:srgbClr val="313537"/>
                </a:solidFill>
                <a:effectLst/>
                <a:latin typeface="New Template Body Rebuild"/>
              </a:rPr>
              <a:t>AWS Command Line Interface (AWS CLI)</a:t>
            </a:r>
            <a:r>
              <a:rPr lang="pt-BR" b="0" i="0" dirty="0">
                <a:solidFill>
                  <a:srgbClr val="313537"/>
                </a:solidFill>
                <a:effectLst/>
                <a:latin typeface="New Template Body Rebuild"/>
              </a:rPr>
              <a:t>. O AWS CLI permite que você controle vários serviços AWS diretamente a partir da linha de comando em uma ferramenta. O AWS CLI está disponível para usuários no Windows, macOS e Linux.</a:t>
            </a:r>
            <a:br>
              <a:rPr lang="pt-BR" dirty="0"/>
            </a:br>
            <a:br>
              <a:rPr lang="pt-BR" dirty="0"/>
            </a:br>
            <a:r>
              <a:rPr lang="pt-BR" b="0" i="0" dirty="0">
                <a:solidFill>
                  <a:srgbClr val="313537"/>
                </a:solidFill>
                <a:effectLst/>
                <a:latin typeface="New Template Body Rebuild"/>
              </a:rPr>
              <a:t>Usando o AWS CLI, você pode automatizar as ações que seus serviços e aplicativos executam por scripts. </a:t>
            </a:r>
            <a:endParaRPr lang="en-US" dirty="0"/>
          </a:p>
        </p:txBody>
      </p:sp>
    </p:spTree>
    <p:extLst>
      <p:ext uri="{BB962C8B-B14F-4D97-AF65-F5344CB8AC3E}">
        <p14:creationId xmlns:p14="http://schemas.microsoft.com/office/powerpoint/2010/main" val="986304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BE7526-0C13-929A-9B2C-1C8ED9F8BBF2}"/>
              </a:ext>
            </a:extLst>
          </p:cNvPr>
          <p:cNvSpPr>
            <a:spLocks noGrp="1"/>
          </p:cNvSpPr>
          <p:nvPr>
            <p:ph type="title"/>
          </p:nvPr>
        </p:nvSpPr>
        <p:spPr/>
        <p:txBody>
          <a:bodyPr/>
          <a:lstStyle/>
          <a:p>
            <a:r>
              <a:rPr lang="pt-BR" dirty="0"/>
              <a:t>Computação em Nuvem</a:t>
            </a:r>
            <a:endParaRPr lang="en-US" dirty="0"/>
          </a:p>
        </p:txBody>
      </p:sp>
      <p:sp>
        <p:nvSpPr>
          <p:cNvPr id="3" name="Marcador de Posição do Número do Diapositivo 2">
            <a:extLst>
              <a:ext uri="{FF2B5EF4-FFF2-40B4-BE49-F238E27FC236}">
                <a16:creationId xmlns:a16="http://schemas.microsoft.com/office/drawing/2014/main" id="{CD815CA0-2872-5C63-F405-3D7FB21C135D}"/>
              </a:ext>
            </a:extLst>
          </p:cNvPr>
          <p:cNvSpPr>
            <a:spLocks noGrp="1"/>
          </p:cNvSpPr>
          <p:nvPr>
            <p:ph type="sldNum" sz="quarter" idx="11"/>
          </p:nvPr>
        </p:nvSpPr>
        <p:spPr/>
        <p:txBody>
          <a:bodyPr/>
          <a:lstStyle/>
          <a:p>
            <a:pPr rtl="0"/>
            <a:fld id="{8C2E478F-E849-4A8C-AF1F-CBCC78A7CBFA}" type="slidenum">
              <a:rPr lang="pt-PT" noProof="0" smtClean="0"/>
              <a:t>3</a:t>
            </a:fld>
            <a:endParaRPr lang="pt-PT" noProof="0"/>
          </a:p>
        </p:txBody>
      </p:sp>
      <p:sp>
        <p:nvSpPr>
          <p:cNvPr id="4" name="CaixaDeTexto 3">
            <a:extLst>
              <a:ext uri="{FF2B5EF4-FFF2-40B4-BE49-F238E27FC236}">
                <a16:creationId xmlns:a16="http://schemas.microsoft.com/office/drawing/2014/main" id="{43757B0A-C424-C488-050C-3D58EC683358}"/>
              </a:ext>
            </a:extLst>
          </p:cNvPr>
          <p:cNvSpPr txBox="1"/>
          <p:nvPr/>
        </p:nvSpPr>
        <p:spPr>
          <a:xfrm>
            <a:off x="594520" y="1724297"/>
            <a:ext cx="10954749" cy="1477328"/>
          </a:xfrm>
          <a:prstGeom prst="rect">
            <a:avLst/>
          </a:prstGeom>
          <a:noFill/>
        </p:spPr>
        <p:txBody>
          <a:bodyPr wrap="square" rtlCol="0">
            <a:spAutoFit/>
          </a:bodyPr>
          <a:lstStyle/>
          <a:p>
            <a:r>
              <a:rPr lang="pt-BR" dirty="0"/>
              <a:t>Se baseia ma entrega de recursos de TI sob </a:t>
            </a:r>
            <a:r>
              <a:rPr lang="pt-BR" b="1" dirty="0"/>
              <a:t>demanda</a:t>
            </a:r>
            <a:r>
              <a:rPr lang="pt-BR" dirty="0"/>
              <a:t> pela internet com uma definição de preço de pagamento pelo o que usa.</a:t>
            </a:r>
          </a:p>
          <a:p>
            <a:endParaRPr lang="pt-BR" dirty="0"/>
          </a:p>
          <a:p>
            <a:r>
              <a:rPr lang="pt-BR" dirty="0"/>
              <a:t>Esta entrega sob demanda será fornecida somente quando houver necessidade deles,ou seja,não precisa avisar com antecedencia de tal demanda que irá precisar.Pagamentos pelo o que usa. </a:t>
            </a:r>
            <a:endParaRPr lang="en-US" dirty="0"/>
          </a:p>
        </p:txBody>
      </p:sp>
    </p:spTree>
    <p:extLst>
      <p:ext uri="{BB962C8B-B14F-4D97-AF65-F5344CB8AC3E}">
        <p14:creationId xmlns:p14="http://schemas.microsoft.com/office/powerpoint/2010/main" val="19604398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124884-D927-5813-0E9A-89813075F826}"/>
              </a:ext>
            </a:extLst>
          </p:cNvPr>
          <p:cNvSpPr>
            <a:spLocks noGrp="1"/>
          </p:cNvSpPr>
          <p:nvPr>
            <p:ph type="title"/>
          </p:nvPr>
        </p:nvSpPr>
        <p:spPr>
          <a:xfrm>
            <a:off x="524849" y="732956"/>
            <a:ext cx="11002962" cy="823913"/>
          </a:xfrm>
        </p:spPr>
        <p:txBody>
          <a:bodyPr/>
          <a:lstStyle/>
          <a:p>
            <a:r>
              <a:rPr lang="pt-BR" dirty="0"/>
              <a:t>Kits de desenvolvimento de software</a:t>
            </a:r>
            <a:endParaRPr lang="en-US" dirty="0"/>
          </a:p>
        </p:txBody>
      </p:sp>
      <p:sp>
        <p:nvSpPr>
          <p:cNvPr id="3" name="Marcador de Posição do Número do Diapositivo 2">
            <a:extLst>
              <a:ext uri="{FF2B5EF4-FFF2-40B4-BE49-F238E27FC236}">
                <a16:creationId xmlns:a16="http://schemas.microsoft.com/office/drawing/2014/main" id="{F20B304F-E12E-BFF4-AE8F-C5DCBBB99BF8}"/>
              </a:ext>
            </a:extLst>
          </p:cNvPr>
          <p:cNvSpPr>
            <a:spLocks noGrp="1"/>
          </p:cNvSpPr>
          <p:nvPr>
            <p:ph type="sldNum" sz="quarter" idx="11"/>
          </p:nvPr>
        </p:nvSpPr>
        <p:spPr/>
        <p:txBody>
          <a:bodyPr/>
          <a:lstStyle/>
          <a:p>
            <a:pPr rtl="0"/>
            <a:fld id="{8C2E478F-E849-4A8C-AF1F-CBCC78A7CBFA}" type="slidenum">
              <a:rPr lang="pt-PT" noProof="0" smtClean="0"/>
              <a:t>30</a:t>
            </a:fld>
            <a:endParaRPr lang="pt-PT" noProof="0"/>
          </a:p>
        </p:txBody>
      </p:sp>
      <p:sp>
        <p:nvSpPr>
          <p:cNvPr id="4" name="CaixaDeTexto 3">
            <a:extLst>
              <a:ext uri="{FF2B5EF4-FFF2-40B4-BE49-F238E27FC236}">
                <a16:creationId xmlns:a16="http://schemas.microsoft.com/office/drawing/2014/main" id="{3FDD6543-D83B-DD28-4FCF-37EFEF55EB33}"/>
              </a:ext>
            </a:extLst>
          </p:cNvPr>
          <p:cNvSpPr txBox="1"/>
          <p:nvPr/>
        </p:nvSpPr>
        <p:spPr>
          <a:xfrm>
            <a:off x="1175656" y="2508068"/>
            <a:ext cx="9701349" cy="1477328"/>
          </a:xfrm>
          <a:prstGeom prst="rect">
            <a:avLst/>
          </a:prstGeom>
          <a:noFill/>
        </p:spPr>
        <p:txBody>
          <a:bodyPr wrap="square" rtlCol="0">
            <a:spAutoFit/>
          </a:bodyPr>
          <a:lstStyle/>
          <a:p>
            <a:r>
              <a:rPr lang="pt-BR" b="0" i="0" dirty="0">
                <a:solidFill>
                  <a:srgbClr val="313537"/>
                </a:solidFill>
                <a:effectLst/>
                <a:latin typeface="New Template Body Rebuild"/>
              </a:rPr>
              <a:t>Outra opção para acessar e gerenciar serviços AWS são os </a:t>
            </a:r>
            <a:r>
              <a:rPr lang="pt-BR" b="1" i="0" dirty="0">
                <a:solidFill>
                  <a:srgbClr val="313537"/>
                </a:solidFill>
                <a:effectLst/>
                <a:latin typeface="New Template Body Rebuild"/>
              </a:rPr>
              <a:t>kits de desenvolvimento de software (SDKs)</a:t>
            </a:r>
            <a:r>
              <a:rPr lang="pt-BR" b="0" i="0" dirty="0">
                <a:solidFill>
                  <a:srgbClr val="313537"/>
                </a:solidFill>
                <a:effectLst/>
                <a:latin typeface="New Template Body Rebuild"/>
              </a:rPr>
              <a:t>. Os SDKs facilitam o uso dos serviços AWS por uma API projetada para sua linguagem de programação ou plataforma. Os SDKs permitem que você use serviços AWS com seus aplicativos existentes ou crie aplicativos totalmente novos que serão executados na AWS.</a:t>
            </a:r>
            <a:br>
              <a:rPr lang="pt-BR" dirty="0"/>
            </a:br>
            <a:endParaRPr lang="en-US" dirty="0"/>
          </a:p>
        </p:txBody>
      </p:sp>
    </p:spTree>
    <p:extLst>
      <p:ext uri="{BB962C8B-B14F-4D97-AF65-F5344CB8AC3E}">
        <p14:creationId xmlns:p14="http://schemas.microsoft.com/office/powerpoint/2010/main" val="824920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1FBA09-4CC1-908C-1943-21A76728C9AD}"/>
              </a:ext>
            </a:extLst>
          </p:cNvPr>
          <p:cNvSpPr>
            <a:spLocks noGrp="1"/>
          </p:cNvSpPr>
          <p:nvPr>
            <p:ph type="title"/>
          </p:nvPr>
        </p:nvSpPr>
        <p:spPr/>
        <p:txBody>
          <a:bodyPr/>
          <a:lstStyle/>
          <a:p>
            <a:r>
              <a:rPr lang="pt-BR" dirty="0"/>
              <a:t>O que é aws elastic beanstalk ?</a:t>
            </a:r>
            <a:endParaRPr lang="en-US" dirty="0"/>
          </a:p>
        </p:txBody>
      </p:sp>
      <p:sp>
        <p:nvSpPr>
          <p:cNvPr id="3" name="Marcador de Posição do Número do Diapositivo 2">
            <a:extLst>
              <a:ext uri="{FF2B5EF4-FFF2-40B4-BE49-F238E27FC236}">
                <a16:creationId xmlns:a16="http://schemas.microsoft.com/office/drawing/2014/main" id="{3B4A2A6C-75A3-93AF-E30E-90E6F7B92854}"/>
              </a:ext>
            </a:extLst>
          </p:cNvPr>
          <p:cNvSpPr>
            <a:spLocks noGrp="1"/>
          </p:cNvSpPr>
          <p:nvPr>
            <p:ph type="sldNum" sz="quarter" idx="11"/>
          </p:nvPr>
        </p:nvSpPr>
        <p:spPr/>
        <p:txBody>
          <a:bodyPr/>
          <a:lstStyle/>
          <a:p>
            <a:pPr rtl="0"/>
            <a:fld id="{8C2E478F-E849-4A8C-AF1F-CBCC78A7CBFA}" type="slidenum">
              <a:rPr lang="pt-PT" noProof="0" smtClean="0"/>
              <a:t>31</a:t>
            </a:fld>
            <a:endParaRPr lang="pt-PT" noProof="0"/>
          </a:p>
        </p:txBody>
      </p:sp>
      <p:sp>
        <p:nvSpPr>
          <p:cNvPr id="4" name="CaixaDeTexto 3">
            <a:extLst>
              <a:ext uri="{FF2B5EF4-FFF2-40B4-BE49-F238E27FC236}">
                <a16:creationId xmlns:a16="http://schemas.microsoft.com/office/drawing/2014/main" id="{D19029D1-B3EE-201A-9145-CC9C611C6AE9}"/>
              </a:ext>
            </a:extLst>
          </p:cNvPr>
          <p:cNvSpPr txBox="1"/>
          <p:nvPr/>
        </p:nvSpPr>
        <p:spPr>
          <a:xfrm>
            <a:off x="653143" y="1994263"/>
            <a:ext cx="10896126" cy="2031325"/>
          </a:xfrm>
          <a:prstGeom prst="rect">
            <a:avLst/>
          </a:prstGeom>
          <a:noFill/>
        </p:spPr>
        <p:txBody>
          <a:bodyPr wrap="square" rtlCol="0">
            <a:spAutoFit/>
          </a:bodyPr>
          <a:lstStyle/>
          <a:p>
            <a:pPr algn="l" fontAlgn="base"/>
            <a:r>
              <a:rPr lang="pt-BR" b="1" i="0" dirty="0">
                <a:solidFill>
                  <a:srgbClr val="313537"/>
                </a:solidFill>
                <a:effectLst/>
                <a:latin typeface="New Template Body Rebuild"/>
              </a:rPr>
              <a:t>AWS Elastic Beanstalk</a:t>
            </a:r>
            <a:r>
              <a:rPr lang="pt-BR" b="0" i="0" dirty="0">
                <a:solidFill>
                  <a:srgbClr val="313537"/>
                </a:solidFill>
                <a:effectLst/>
                <a:latin typeface="New Template Body Rebuild"/>
              </a:rPr>
              <a:t> fornece definições de código e configuração, e o Elastic Beanstalk implanta os recursos necessários para executar as seguintes tarefas:</a:t>
            </a:r>
          </a:p>
          <a:p>
            <a:pPr algn="l" fontAlgn="base">
              <a:buFont typeface="Arial" panose="020B0604020202020204" pitchFamily="34" charset="0"/>
              <a:buChar char="•"/>
            </a:pPr>
            <a:r>
              <a:rPr lang="pt-BR" b="0" i="0" dirty="0">
                <a:solidFill>
                  <a:srgbClr val="313537"/>
                </a:solidFill>
                <a:effectLst/>
                <a:latin typeface="New Template Body Rebuild"/>
              </a:rPr>
              <a:t>Ajustar capacidade</a:t>
            </a:r>
          </a:p>
          <a:p>
            <a:pPr algn="l" fontAlgn="base">
              <a:buFont typeface="Arial" panose="020B0604020202020204" pitchFamily="34" charset="0"/>
              <a:buChar char="•"/>
            </a:pPr>
            <a:r>
              <a:rPr lang="pt-BR" b="0" i="0" dirty="0">
                <a:solidFill>
                  <a:srgbClr val="313537"/>
                </a:solidFill>
                <a:effectLst/>
                <a:latin typeface="New Template Body Rebuild"/>
              </a:rPr>
              <a:t>Balancear carga</a:t>
            </a:r>
          </a:p>
          <a:p>
            <a:pPr algn="l" fontAlgn="base">
              <a:buFont typeface="Arial" panose="020B0604020202020204" pitchFamily="34" charset="0"/>
              <a:buChar char="•"/>
            </a:pPr>
            <a:r>
              <a:rPr lang="pt-BR" b="0" i="0" dirty="0">
                <a:solidFill>
                  <a:srgbClr val="313537"/>
                </a:solidFill>
                <a:effectLst/>
                <a:latin typeface="New Template Body Rebuild"/>
              </a:rPr>
              <a:t>Dimensionar de forma automática</a:t>
            </a:r>
          </a:p>
          <a:p>
            <a:pPr algn="l" fontAlgn="base">
              <a:buFont typeface="Arial" panose="020B0604020202020204" pitchFamily="34" charset="0"/>
              <a:buChar char="•"/>
            </a:pPr>
            <a:r>
              <a:rPr lang="pt-BR" b="0" i="0" dirty="0">
                <a:solidFill>
                  <a:srgbClr val="313537"/>
                </a:solidFill>
                <a:effectLst/>
                <a:latin typeface="New Template Body Rebuild"/>
              </a:rPr>
              <a:t>Monitorar a integridade do aplicativo</a:t>
            </a:r>
          </a:p>
          <a:p>
            <a:endParaRPr lang="en-US" dirty="0"/>
          </a:p>
        </p:txBody>
      </p:sp>
    </p:spTree>
    <p:extLst>
      <p:ext uri="{BB962C8B-B14F-4D97-AF65-F5344CB8AC3E}">
        <p14:creationId xmlns:p14="http://schemas.microsoft.com/office/powerpoint/2010/main" val="38596022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BD0D74-A437-A351-0907-0E7A14802902}"/>
              </a:ext>
            </a:extLst>
          </p:cNvPr>
          <p:cNvSpPr>
            <a:spLocks noGrp="1"/>
          </p:cNvSpPr>
          <p:nvPr>
            <p:ph type="title"/>
          </p:nvPr>
        </p:nvSpPr>
        <p:spPr>
          <a:xfrm>
            <a:off x="583474" y="278865"/>
            <a:ext cx="11002962" cy="823913"/>
          </a:xfrm>
        </p:spPr>
        <p:txBody>
          <a:bodyPr/>
          <a:lstStyle/>
          <a:p>
            <a:r>
              <a:rPr lang="pt-BR" dirty="0"/>
              <a:t>Aws cloudFormation</a:t>
            </a:r>
            <a:endParaRPr lang="en-US" dirty="0"/>
          </a:p>
        </p:txBody>
      </p:sp>
      <p:sp>
        <p:nvSpPr>
          <p:cNvPr id="3" name="Marcador de Posição do Número do Diapositivo 2">
            <a:extLst>
              <a:ext uri="{FF2B5EF4-FFF2-40B4-BE49-F238E27FC236}">
                <a16:creationId xmlns:a16="http://schemas.microsoft.com/office/drawing/2014/main" id="{4AA5A28D-6366-3A1F-9B7B-D4E6E1358FF4}"/>
              </a:ext>
            </a:extLst>
          </p:cNvPr>
          <p:cNvSpPr>
            <a:spLocks noGrp="1"/>
          </p:cNvSpPr>
          <p:nvPr>
            <p:ph type="sldNum" sz="quarter" idx="11"/>
          </p:nvPr>
        </p:nvSpPr>
        <p:spPr/>
        <p:txBody>
          <a:bodyPr/>
          <a:lstStyle/>
          <a:p>
            <a:pPr rtl="0"/>
            <a:fld id="{8C2E478F-E849-4A8C-AF1F-CBCC78A7CBFA}" type="slidenum">
              <a:rPr lang="pt-PT" noProof="0" smtClean="0"/>
              <a:t>32</a:t>
            </a:fld>
            <a:endParaRPr lang="pt-PT" noProof="0"/>
          </a:p>
        </p:txBody>
      </p:sp>
      <p:sp>
        <p:nvSpPr>
          <p:cNvPr id="4" name="CaixaDeTexto 3">
            <a:extLst>
              <a:ext uri="{FF2B5EF4-FFF2-40B4-BE49-F238E27FC236}">
                <a16:creationId xmlns:a16="http://schemas.microsoft.com/office/drawing/2014/main" id="{FD6046FD-EC23-D4B7-235A-9B8EBB3ADBEB}"/>
              </a:ext>
            </a:extLst>
          </p:cNvPr>
          <p:cNvSpPr txBox="1"/>
          <p:nvPr/>
        </p:nvSpPr>
        <p:spPr>
          <a:xfrm>
            <a:off x="583474" y="1759131"/>
            <a:ext cx="10965795" cy="2308324"/>
          </a:xfrm>
          <a:prstGeom prst="rect">
            <a:avLst/>
          </a:prstGeom>
          <a:noFill/>
        </p:spPr>
        <p:txBody>
          <a:bodyPr wrap="square" rtlCol="0">
            <a:spAutoFit/>
          </a:bodyPr>
          <a:lstStyle/>
          <a:p>
            <a:r>
              <a:rPr lang="pt-BR" b="0" i="0" dirty="0">
                <a:solidFill>
                  <a:srgbClr val="313537"/>
                </a:solidFill>
                <a:effectLst/>
                <a:latin typeface="New Template Body Rebuild"/>
              </a:rPr>
              <a:t>Com o </a:t>
            </a:r>
            <a:r>
              <a:rPr lang="pt-BR" b="1" i="0" dirty="0">
                <a:solidFill>
                  <a:srgbClr val="313537"/>
                </a:solidFill>
                <a:effectLst/>
                <a:latin typeface="New Template Body Rebuild"/>
              </a:rPr>
              <a:t>AWS CloudFormation</a:t>
            </a:r>
            <a:r>
              <a:rPr lang="pt-BR" b="0" i="0" dirty="0">
                <a:solidFill>
                  <a:srgbClr val="313537"/>
                </a:solidFill>
                <a:effectLst/>
                <a:latin typeface="New Template Body Rebuild"/>
              </a:rPr>
              <a:t>, você pode considerar sua infraestrutura como código. Isso significa que você pode criar um ambiente escrevendo linhas de código em vez de usar o AWS Management Console para provisionar recursos individualmente.</a:t>
            </a:r>
            <a:br>
              <a:rPr lang="pt-BR" dirty="0"/>
            </a:br>
            <a:br>
              <a:rPr lang="pt-BR" dirty="0"/>
            </a:br>
            <a:r>
              <a:rPr lang="pt-BR" b="0" i="0" dirty="0">
                <a:solidFill>
                  <a:srgbClr val="313537"/>
                </a:solidFill>
                <a:effectLst/>
                <a:latin typeface="New Template Body Rebuild"/>
              </a:rPr>
              <a:t>O AWS CloudFormation provisiona os recursos de maneira segura e repetível, permitindo que você crie frequentemente a infraestrutura e os aplicativos sem precisar executar ações manuais ou criar scripts personalizados. Ele determina quais são as operações mais adequadas para gerenciar sua pilha e reverte as alterações automaticamente se detectar erros.</a:t>
            </a:r>
            <a:endParaRPr lang="en-US" dirty="0"/>
          </a:p>
        </p:txBody>
      </p:sp>
    </p:spTree>
    <p:extLst>
      <p:ext uri="{BB962C8B-B14F-4D97-AF65-F5344CB8AC3E}">
        <p14:creationId xmlns:p14="http://schemas.microsoft.com/office/powerpoint/2010/main" val="14741796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F88C3E-2511-D18F-EF33-60CA6236A55A}"/>
              </a:ext>
            </a:extLst>
          </p:cNvPr>
          <p:cNvSpPr>
            <a:spLocks noGrp="1"/>
          </p:cNvSpPr>
          <p:nvPr>
            <p:ph type="title"/>
          </p:nvPr>
        </p:nvSpPr>
        <p:spPr>
          <a:xfrm>
            <a:off x="594519" y="314945"/>
            <a:ext cx="11002962" cy="823913"/>
          </a:xfrm>
        </p:spPr>
        <p:txBody>
          <a:bodyPr/>
          <a:lstStyle/>
          <a:p>
            <a:r>
              <a:rPr lang="pt-BR" dirty="0"/>
              <a:t>Amazon virtual private cloud(amazon vpc)</a:t>
            </a:r>
            <a:endParaRPr lang="en-US" dirty="0"/>
          </a:p>
        </p:txBody>
      </p:sp>
      <p:sp>
        <p:nvSpPr>
          <p:cNvPr id="3" name="Marcador de Posição do Número do Diapositivo 2">
            <a:extLst>
              <a:ext uri="{FF2B5EF4-FFF2-40B4-BE49-F238E27FC236}">
                <a16:creationId xmlns:a16="http://schemas.microsoft.com/office/drawing/2014/main" id="{55B9C57F-1157-322C-2883-99ED5E2673AD}"/>
              </a:ext>
            </a:extLst>
          </p:cNvPr>
          <p:cNvSpPr>
            <a:spLocks noGrp="1"/>
          </p:cNvSpPr>
          <p:nvPr>
            <p:ph type="sldNum" sz="quarter" idx="11"/>
          </p:nvPr>
        </p:nvSpPr>
        <p:spPr/>
        <p:txBody>
          <a:bodyPr/>
          <a:lstStyle/>
          <a:p>
            <a:pPr rtl="0"/>
            <a:fld id="{8C2E478F-E849-4A8C-AF1F-CBCC78A7CBFA}" type="slidenum">
              <a:rPr lang="pt-PT" noProof="0" smtClean="0"/>
              <a:t>33</a:t>
            </a:fld>
            <a:endParaRPr lang="pt-PT" noProof="0"/>
          </a:p>
        </p:txBody>
      </p:sp>
      <p:sp>
        <p:nvSpPr>
          <p:cNvPr id="4" name="CaixaDeTexto 3">
            <a:extLst>
              <a:ext uri="{FF2B5EF4-FFF2-40B4-BE49-F238E27FC236}">
                <a16:creationId xmlns:a16="http://schemas.microsoft.com/office/drawing/2014/main" id="{356F7E66-8B02-4EB5-FDD5-2C401FC3C108}"/>
              </a:ext>
            </a:extLst>
          </p:cNvPr>
          <p:cNvSpPr txBox="1"/>
          <p:nvPr/>
        </p:nvSpPr>
        <p:spPr>
          <a:xfrm>
            <a:off x="1558834" y="2003087"/>
            <a:ext cx="9274628" cy="1200329"/>
          </a:xfrm>
          <a:prstGeom prst="rect">
            <a:avLst/>
          </a:prstGeom>
          <a:noFill/>
        </p:spPr>
        <p:txBody>
          <a:bodyPr wrap="square" rtlCol="0">
            <a:spAutoFit/>
          </a:bodyPr>
          <a:lstStyle/>
          <a:p>
            <a:r>
              <a:rPr lang="pt-BR" b="0" i="0" dirty="0">
                <a:solidFill>
                  <a:srgbClr val="313537"/>
                </a:solidFill>
                <a:effectLst/>
                <a:latin typeface="New Template Body Rebuild"/>
              </a:rPr>
              <a:t>O Amazon VPC permite que você provisione uma seção isolada da nuvem AWS. Nessa seção isolada, você pode executar os recursos em uma rede virtual que definir. Em uma Virtual Private Cloud (VPC), você pode organizar seus recursos em sub-redes. Uma </a:t>
            </a:r>
            <a:r>
              <a:rPr lang="pt-BR" b="1" i="0" dirty="0">
                <a:solidFill>
                  <a:srgbClr val="313537"/>
                </a:solidFill>
                <a:effectLst/>
                <a:latin typeface="New Template Body Rebuild"/>
              </a:rPr>
              <a:t>sub-rede</a:t>
            </a:r>
            <a:r>
              <a:rPr lang="pt-BR" b="0" i="0" dirty="0">
                <a:solidFill>
                  <a:srgbClr val="313537"/>
                </a:solidFill>
                <a:effectLst/>
                <a:latin typeface="New Template Body Rebuild"/>
              </a:rPr>
              <a:t> é uma seção de uma VPC que pode conter recursos como instâncias do Amazon EC2.</a:t>
            </a:r>
            <a:endParaRPr lang="en-US" dirty="0"/>
          </a:p>
        </p:txBody>
      </p:sp>
    </p:spTree>
    <p:extLst>
      <p:ext uri="{BB962C8B-B14F-4D97-AF65-F5344CB8AC3E}">
        <p14:creationId xmlns:p14="http://schemas.microsoft.com/office/powerpoint/2010/main" val="2530266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88BA2C-71CD-F9F2-D900-F45EF13C77C8}"/>
              </a:ext>
            </a:extLst>
          </p:cNvPr>
          <p:cNvSpPr>
            <a:spLocks noGrp="1"/>
          </p:cNvSpPr>
          <p:nvPr>
            <p:ph type="title"/>
          </p:nvPr>
        </p:nvSpPr>
        <p:spPr>
          <a:xfrm>
            <a:off x="594519" y="140774"/>
            <a:ext cx="11002962" cy="823913"/>
          </a:xfrm>
        </p:spPr>
        <p:txBody>
          <a:bodyPr/>
          <a:lstStyle/>
          <a:p>
            <a:r>
              <a:rPr lang="pt-BR" dirty="0"/>
              <a:t>Gateway da internet</a:t>
            </a:r>
            <a:endParaRPr lang="en-US" dirty="0"/>
          </a:p>
        </p:txBody>
      </p:sp>
      <p:sp>
        <p:nvSpPr>
          <p:cNvPr id="3" name="Marcador de Posição do Número do Diapositivo 2">
            <a:extLst>
              <a:ext uri="{FF2B5EF4-FFF2-40B4-BE49-F238E27FC236}">
                <a16:creationId xmlns:a16="http://schemas.microsoft.com/office/drawing/2014/main" id="{D7915747-E167-8B6E-2352-0EC92B2AB525}"/>
              </a:ext>
            </a:extLst>
          </p:cNvPr>
          <p:cNvSpPr>
            <a:spLocks noGrp="1"/>
          </p:cNvSpPr>
          <p:nvPr>
            <p:ph type="sldNum" sz="quarter" idx="11"/>
          </p:nvPr>
        </p:nvSpPr>
        <p:spPr/>
        <p:txBody>
          <a:bodyPr/>
          <a:lstStyle/>
          <a:p>
            <a:pPr rtl="0"/>
            <a:fld id="{8C2E478F-E849-4A8C-AF1F-CBCC78A7CBFA}" type="slidenum">
              <a:rPr lang="pt-PT" noProof="0" smtClean="0"/>
              <a:t>34</a:t>
            </a:fld>
            <a:endParaRPr lang="pt-PT" noProof="0"/>
          </a:p>
        </p:txBody>
      </p:sp>
      <p:pic>
        <p:nvPicPr>
          <p:cNvPr id="10242" name="Picture 2">
            <a:extLst>
              <a:ext uri="{FF2B5EF4-FFF2-40B4-BE49-F238E27FC236}">
                <a16:creationId xmlns:a16="http://schemas.microsoft.com/office/drawing/2014/main" id="{46061EAC-AEAB-6214-9ABD-5293C9593D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307" y="2640568"/>
            <a:ext cx="11002962" cy="4010297"/>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05028BB0-50AF-8261-D3B8-98C202A52E50}"/>
              </a:ext>
            </a:extLst>
          </p:cNvPr>
          <p:cNvSpPr txBox="1"/>
          <p:nvPr/>
        </p:nvSpPr>
        <p:spPr>
          <a:xfrm>
            <a:off x="594519" y="945578"/>
            <a:ext cx="11176724" cy="1477328"/>
          </a:xfrm>
          <a:prstGeom prst="rect">
            <a:avLst/>
          </a:prstGeom>
          <a:noFill/>
        </p:spPr>
        <p:txBody>
          <a:bodyPr wrap="square" rtlCol="0">
            <a:spAutoFit/>
          </a:bodyPr>
          <a:lstStyle/>
          <a:p>
            <a:r>
              <a:rPr lang="pt-BR" b="0" i="0" dirty="0">
                <a:solidFill>
                  <a:srgbClr val="313537"/>
                </a:solidFill>
                <a:effectLst/>
                <a:latin typeface="New Template Body Rebuild"/>
              </a:rPr>
              <a:t>Para permitir que o tráfego público da internet acesse sua VPC, é preciso anexar um </a:t>
            </a:r>
            <a:r>
              <a:rPr lang="pt-BR" b="1" i="0" dirty="0">
                <a:solidFill>
                  <a:srgbClr val="313537"/>
                </a:solidFill>
                <a:effectLst/>
                <a:latin typeface="New Template Body Rebuild"/>
              </a:rPr>
              <a:t>gateway da internet</a:t>
            </a:r>
            <a:r>
              <a:rPr lang="pt-BR" b="0" i="0" dirty="0">
                <a:solidFill>
                  <a:srgbClr val="313537"/>
                </a:solidFill>
                <a:effectLst/>
                <a:latin typeface="New Template Body Rebuild"/>
              </a:rPr>
              <a:t> à VPC.</a:t>
            </a:r>
          </a:p>
          <a:p>
            <a:endParaRPr lang="pt-BR" dirty="0">
              <a:solidFill>
                <a:srgbClr val="313537"/>
              </a:solidFill>
              <a:latin typeface="New Template Body Rebuild"/>
            </a:endParaRPr>
          </a:p>
          <a:p>
            <a:r>
              <a:rPr lang="pt-BR" b="0" i="0" dirty="0">
                <a:solidFill>
                  <a:srgbClr val="313537"/>
                </a:solidFill>
                <a:effectLst/>
                <a:latin typeface="New Template Body Rebuild"/>
              </a:rPr>
              <a:t>Um gateway da internet é uma conexão entre uma VPC e a internet. Você pode pensar em um gateway da internet como sendo semelhante a uma porta que os clientes usam para entrar na cafeteria. Sem um gateway da internet, ninguém pode acessar os recursos em sua VPC.</a:t>
            </a:r>
            <a:endParaRPr lang="en-US" dirty="0"/>
          </a:p>
        </p:txBody>
      </p:sp>
    </p:spTree>
    <p:extLst>
      <p:ext uri="{BB962C8B-B14F-4D97-AF65-F5344CB8AC3E}">
        <p14:creationId xmlns:p14="http://schemas.microsoft.com/office/powerpoint/2010/main" val="34802679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FD0780-DC30-82BA-4485-3C485CB265E0}"/>
              </a:ext>
            </a:extLst>
          </p:cNvPr>
          <p:cNvSpPr>
            <a:spLocks noGrp="1"/>
          </p:cNvSpPr>
          <p:nvPr>
            <p:ph type="title"/>
          </p:nvPr>
        </p:nvSpPr>
        <p:spPr>
          <a:xfrm>
            <a:off x="594519" y="24572"/>
            <a:ext cx="11002962" cy="823913"/>
          </a:xfrm>
        </p:spPr>
        <p:txBody>
          <a:bodyPr/>
          <a:lstStyle/>
          <a:p>
            <a:r>
              <a:rPr lang="pt-BR" dirty="0"/>
              <a:t>Gateway privado virtual</a:t>
            </a:r>
            <a:endParaRPr lang="en-US" dirty="0"/>
          </a:p>
        </p:txBody>
      </p:sp>
      <p:sp>
        <p:nvSpPr>
          <p:cNvPr id="3" name="Marcador de Posição do Número do Diapositivo 2">
            <a:extLst>
              <a:ext uri="{FF2B5EF4-FFF2-40B4-BE49-F238E27FC236}">
                <a16:creationId xmlns:a16="http://schemas.microsoft.com/office/drawing/2014/main" id="{7EF4760A-10B3-EA7C-BCFB-EBF7367A0475}"/>
              </a:ext>
            </a:extLst>
          </p:cNvPr>
          <p:cNvSpPr>
            <a:spLocks noGrp="1"/>
          </p:cNvSpPr>
          <p:nvPr>
            <p:ph type="sldNum" sz="quarter" idx="11"/>
          </p:nvPr>
        </p:nvSpPr>
        <p:spPr/>
        <p:txBody>
          <a:bodyPr/>
          <a:lstStyle/>
          <a:p>
            <a:pPr rtl="0"/>
            <a:fld id="{8C2E478F-E849-4A8C-AF1F-CBCC78A7CBFA}" type="slidenum">
              <a:rPr lang="pt-PT" noProof="0" smtClean="0"/>
              <a:t>35</a:t>
            </a:fld>
            <a:endParaRPr lang="pt-PT" noProof="0"/>
          </a:p>
        </p:txBody>
      </p:sp>
      <p:pic>
        <p:nvPicPr>
          <p:cNvPr id="11268" name="Picture 4">
            <a:extLst>
              <a:ext uri="{FF2B5EF4-FFF2-40B4-BE49-F238E27FC236}">
                <a16:creationId xmlns:a16="http://schemas.microsoft.com/office/drawing/2014/main" id="{1A8DEEBA-1D0E-B1DF-8134-BA68978377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731" y="2976155"/>
            <a:ext cx="10954751" cy="3428999"/>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0D9665D1-05AF-DA6C-0842-F81EDD2EEDA0}"/>
              </a:ext>
            </a:extLst>
          </p:cNvPr>
          <p:cNvSpPr txBox="1"/>
          <p:nvPr/>
        </p:nvSpPr>
        <p:spPr>
          <a:xfrm>
            <a:off x="642731" y="1054359"/>
            <a:ext cx="10906538" cy="1477328"/>
          </a:xfrm>
          <a:prstGeom prst="rect">
            <a:avLst/>
          </a:prstGeom>
          <a:noFill/>
        </p:spPr>
        <p:txBody>
          <a:bodyPr wrap="square" rtlCol="0">
            <a:spAutoFit/>
          </a:bodyPr>
          <a:lstStyle/>
          <a:p>
            <a:r>
              <a:rPr lang="pt-BR" b="0" i="0" dirty="0">
                <a:solidFill>
                  <a:srgbClr val="313537"/>
                </a:solidFill>
                <a:effectLst/>
                <a:latin typeface="New Template Body Rebuild"/>
              </a:rPr>
              <a:t>O gateway privado virtual é o componente que permite que o tráfego protegido da internet ingresse na VPC. </a:t>
            </a:r>
          </a:p>
          <a:p>
            <a:endParaRPr lang="pt-BR" dirty="0">
              <a:solidFill>
                <a:srgbClr val="313537"/>
              </a:solidFill>
              <a:latin typeface="New Template Body Rebuild"/>
            </a:endParaRPr>
          </a:p>
          <a:p>
            <a:r>
              <a:rPr lang="pt-BR" b="0" i="0" dirty="0">
                <a:solidFill>
                  <a:srgbClr val="313537"/>
                </a:solidFill>
                <a:effectLst/>
                <a:latin typeface="New Template Body Rebuild"/>
              </a:rPr>
              <a:t>Um gateway privado virtual permite estabelecer uma conexão VPN (rede virtual privada) entre a VPC e uma rede privada, como um data center local ou uma rede corporativa interna. Um gateway privado virtual permitirá o tráfego na VPC somente se ele for proveniente de uma rede aprovada.</a:t>
            </a:r>
            <a:endParaRPr lang="en-US" dirty="0"/>
          </a:p>
        </p:txBody>
      </p:sp>
    </p:spTree>
    <p:extLst>
      <p:ext uri="{BB962C8B-B14F-4D97-AF65-F5344CB8AC3E}">
        <p14:creationId xmlns:p14="http://schemas.microsoft.com/office/powerpoint/2010/main" val="5760215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E9F6D0-0B97-82E9-C3E9-D42A730BFBC3}"/>
              </a:ext>
            </a:extLst>
          </p:cNvPr>
          <p:cNvSpPr>
            <a:spLocks noGrp="1"/>
          </p:cNvSpPr>
          <p:nvPr>
            <p:ph type="title"/>
          </p:nvPr>
        </p:nvSpPr>
        <p:spPr>
          <a:xfrm>
            <a:off x="594519" y="114648"/>
            <a:ext cx="11002962" cy="823913"/>
          </a:xfrm>
        </p:spPr>
        <p:txBody>
          <a:bodyPr/>
          <a:lstStyle/>
          <a:p>
            <a:r>
              <a:rPr lang="pt-BR" dirty="0"/>
              <a:t>Aws direct connect</a:t>
            </a:r>
            <a:endParaRPr lang="en-US" dirty="0"/>
          </a:p>
        </p:txBody>
      </p:sp>
      <p:sp>
        <p:nvSpPr>
          <p:cNvPr id="3" name="Marcador de Posição do Número do Diapositivo 2">
            <a:extLst>
              <a:ext uri="{FF2B5EF4-FFF2-40B4-BE49-F238E27FC236}">
                <a16:creationId xmlns:a16="http://schemas.microsoft.com/office/drawing/2014/main" id="{BD4947B8-D2C9-E218-E761-A40AB70E5CED}"/>
              </a:ext>
            </a:extLst>
          </p:cNvPr>
          <p:cNvSpPr>
            <a:spLocks noGrp="1"/>
          </p:cNvSpPr>
          <p:nvPr>
            <p:ph type="sldNum" sz="quarter" idx="11"/>
          </p:nvPr>
        </p:nvSpPr>
        <p:spPr/>
        <p:txBody>
          <a:bodyPr/>
          <a:lstStyle/>
          <a:p>
            <a:pPr rtl="0"/>
            <a:fld id="{8C2E478F-E849-4A8C-AF1F-CBCC78A7CBFA}" type="slidenum">
              <a:rPr lang="pt-PT" noProof="0" smtClean="0"/>
              <a:t>36</a:t>
            </a:fld>
            <a:endParaRPr lang="pt-PT" noProof="0"/>
          </a:p>
        </p:txBody>
      </p:sp>
      <p:pic>
        <p:nvPicPr>
          <p:cNvPr id="12290" name="Picture 2">
            <a:extLst>
              <a:ext uri="{FF2B5EF4-FFF2-40B4-BE49-F238E27FC236}">
                <a16:creationId xmlns:a16="http://schemas.microsoft.com/office/drawing/2014/main" id="{05BC1AAB-F0E4-5B04-05A3-6AF8834A93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519" y="3648876"/>
            <a:ext cx="10823040" cy="3130731"/>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06DE0D7B-1445-1B9D-1CF9-49271FC2F6BD}"/>
              </a:ext>
            </a:extLst>
          </p:cNvPr>
          <p:cNvSpPr txBox="1"/>
          <p:nvPr/>
        </p:nvSpPr>
        <p:spPr>
          <a:xfrm>
            <a:off x="594519" y="938561"/>
            <a:ext cx="10823040" cy="2554545"/>
          </a:xfrm>
          <a:prstGeom prst="rect">
            <a:avLst/>
          </a:prstGeom>
          <a:noFill/>
        </p:spPr>
        <p:txBody>
          <a:bodyPr wrap="square" rtlCol="0">
            <a:spAutoFit/>
          </a:bodyPr>
          <a:lstStyle/>
          <a:p>
            <a:r>
              <a:rPr lang="pt-BR" sz="1600" b="0" i="0" dirty="0">
                <a:solidFill>
                  <a:srgbClr val="313537"/>
                </a:solidFill>
                <a:effectLst/>
                <a:latin typeface="New Template Body Rebuild"/>
              </a:rPr>
              <a:t>O </a:t>
            </a:r>
            <a:r>
              <a:rPr lang="pt-BR" sz="1600" b="1" i="0" dirty="0">
                <a:solidFill>
                  <a:srgbClr val="005276"/>
                </a:solidFill>
                <a:effectLst/>
                <a:latin typeface="New Template Body Rebuild"/>
                <a:hlinkClick r:id="rId3"/>
              </a:rPr>
              <a:t>AWS Direct Connect</a:t>
            </a:r>
            <a:r>
              <a:rPr lang="pt-BR" sz="1600" b="0" i="0" dirty="0">
                <a:solidFill>
                  <a:srgbClr val="313537"/>
                </a:solidFill>
                <a:effectLst/>
                <a:latin typeface="New Template Body Rebuild"/>
              </a:rPr>
              <a:t> é um serviço que permite estabelecer uma conexão privada dedicada entre seu data center e uma VPC.</a:t>
            </a:r>
            <a:br>
              <a:rPr lang="pt-BR" sz="1600" dirty="0"/>
            </a:br>
            <a:br>
              <a:rPr lang="pt-BR" sz="1600" dirty="0"/>
            </a:br>
            <a:r>
              <a:rPr lang="pt-BR" sz="1600" b="0" i="0" dirty="0">
                <a:solidFill>
                  <a:srgbClr val="313537"/>
                </a:solidFill>
                <a:effectLst/>
                <a:latin typeface="New Template Body Rebuild"/>
              </a:rPr>
              <a:t>Suponha que haja um prédio com um corredor que liga o prédio diretamente à cafeteria. Somente os moradores do prédio podem passar por esse corredor.</a:t>
            </a:r>
            <a:br>
              <a:rPr lang="pt-BR" sz="1600" dirty="0"/>
            </a:br>
            <a:br>
              <a:rPr lang="pt-BR" sz="1600" dirty="0"/>
            </a:br>
            <a:r>
              <a:rPr lang="pt-BR" sz="1600" b="0" i="0" dirty="0">
                <a:solidFill>
                  <a:srgbClr val="313537"/>
                </a:solidFill>
                <a:effectLst/>
                <a:latin typeface="New Template Body Rebuild"/>
              </a:rPr>
              <a:t>Esse corredor privado fornece o mesmo tipo de conexão dedicada que o AWS Direct Connect. Os moradores conseguem entrar na cafeteria sem precisarem usar a estrada pública compartilhada com outros clientes.</a:t>
            </a:r>
          </a:p>
          <a:p>
            <a:endParaRPr lang="pt-BR" sz="1600" dirty="0">
              <a:solidFill>
                <a:srgbClr val="313537"/>
              </a:solidFill>
              <a:latin typeface="New Template Body Rebuild"/>
            </a:endParaRPr>
          </a:p>
          <a:p>
            <a:r>
              <a:rPr lang="pt-BR" sz="1600" b="0" i="0" dirty="0">
                <a:solidFill>
                  <a:srgbClr val="313537"/>
                </a:solidFill>
                <a:effectLst/>
                <a:latin typeface="New Template Body Rebuild"/>
              </a:rPr>
              <a:t>A conexão privada que o AWS Direct Connect fornece ajuda você a reduzir os custos de rede e a aumentar a quantidade de largura de banda que pode trafegar pela sua rede.</a:t>
            </a:r>
            <a:endParaRPr lang="en-US" sz="1600" dirty="0"/>
          </a:p>
        </p:txBody>
      </p:sp>
    </p:spTree>
    <p:extLst>
      <p:ext uri="{BB962C8B-B14F-4D97-AF65-F5344CB8AC3E}">
        <p14:creationId xmlns:p14="http://schemas.microsoft.com/office/powerpoint/2010/main" val="25699224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118F39-B506-A735-D137-EB73A0AA2270}"/>
              </a:ext>
            </a:extLst>
          </p:cNvPr>
          <p:cNvSpPr>
            <a:spLocks noGrp="1"/>
          </p:cNvSpPr>
          <p:nvPr>
            <p:ph type="title"/>
          </p:nvPr>
        </p:nvSpPr>
        <p:spPr>
          <a:xfrm>
            <a:off x="594519" y="24572"/>
            <a:ext cx="11002962" cy="823913"/>
          </a:xfrm>
        </p:spPr>
        <p:txBody>
          <a:bodyPr/>
          <a:lstStyle/>
          <a:p>
            <a:r>
              <a:rPr lang="pt-BR" dirty="0"/>
              <a:t>Sub redes</a:t>
            </a:r>
            <a:endParaRPr lang="en-US" dirty="0"/>
          </a:p>
        </p:txBody>
      </p:sp>
      <p:sp>
        <p:nvSpPr>
          <p:cNvPr id="3" name="Marcador de Posição do Número do Diapositivo 2">
            <a:extLst>
              <a:ext uri="{FF2B5EF4-FFF2-40B4-BE49-F238E27FC236}">
                <a16:creationId xmlns:a16="http://schemas.microsoft.com/office/drawing/2014/main" id="{394E1867-00DB-7D89-8BAD-4752379C6D7C}"/>
              </a:ext>
            </a:extLst>
          </p:cNvPr>
          <p:cNvSpPr>
            <a:spLocks noGrp="1"/>
          </p:cNvSpPr>
          <p:nvPr>
            <p:ph type="sldNum" sz="quarter" idx="11"/>
          </p:nvPr>
        </p:nvSpPr>
        <p:spPr/>
        <p:txBody>
          <a:bodyPr/>
          <a:lstStyle/>
          <a:p>
            <a:pPr rtl="0"/>
            <a:fld id="{8C2E478F-E849-4A8C-AF1F-CBCC78A7CBFA}" type="slidenum">
              <a:rPr lang="pt-PT" noProof="0" smtClean="0"/>
              <a:t>37</a:t>
            </a:fld>
            <a:endParaRPr lang="pt-PT" noProof="0"/>
          </a:p>
        </p:txBody>
      </p:sp>
      <p:pic>
        <p:nvPicPr>
          <p:cNvPr id="4" name="Imagem 3">
            <a:extLst>
              <a:ext uri="{FF2B5EF4-FFF2-40B4-BE49-F238E27FC236}">
                <a16:creationId xmlns:a16="http://schemas.microsoft.com/office/drawing/2014/main" id="{DF89A327-6369-957A-DC79-22952DACF091}"/>
              </a:ext>
            </a:extLst>
          </p:cNvPr>
          <p:cNvPicPr>
            <a:picLocks noChangeAspect="1"/>
          </p:cNvPicPr>
          <p:nvPr/>
        </p:nvPicPr>
        <p:blipFill>
          <a:blip r:embed="rId2"/>
          <a:stretch>
            <a:fillRect/>
          </a:stretch>
        </p:blipFill>
        <p:spPr>
          <a:xfrm>
            <a:off x="304800" y="1021702"/>
            <a:ext cx="5383763" cy="4814596"/>
          </a:xfrm>
          <a:prstGeom prst="rect">
            <a:avLst/>
          </a:prstGeom>
        </p:spPr>
      </p:pic>
      <p:sp>
        <p:nvSpPr>
          <p:cNvPr id="5" name="CaixaDeTexto 4">
            <a:extLst>
              <a:ext uri="{FF2B5EF4-FFF2-40B4-BE49-F238E27FC236}">
                <a16:creationId xmlns:a16="http://schemas.microsoft.com/office/drawing/2014/main" id="{C6D57A0C-02B2-4CF8-872A-7BBDD1B00152}"/>
              </a:ext>
            </a:extLst>
          </p:cNvPr>
          <p:cNvSpPr txBox="1"/>
          <p:nvPr/>
        </p:nvSpPr>
        <p:spPr>
          <a:xfrm>
            <a:off x="6244666" y="1022795"/>
            <a:ext cx="5304601" cy="1200329"/>
          </a:xfrm>
          <a:prstGeom prst="rect">
            <a:avLst/>
          </a:prstGeom>
          <a:noFill/>
        </p:spPr>
        <p:txBody>
          <a:bodyPr wrap="square" rtlCol="0">
            <a:spAutoFit/>
          </a:bodyPr>
          <a:lstStyle/>
          <a:p>
            <a:r>
              <a:rPr lang="pt-BR" b="0" i="0" dirty="0">
                <a:solidFill>
                  <a:srgbClr val="313537"/>
                </a:solidFill>
                <a:effectLst/>
                <a:latin typeface="New Template Body Rebuild"/>
              </a:rPr>
              <a:t>Uma sub-rede é uma seção de uma VPC na qual você pode agrupar recursos com base em necessidades operacionais ou de segurança. As sub-redes podem ser públicas ou privadas. </a:t>
            </a:r>
            <a:endParaRPr lang="en-US" dirty="0"/>
          </a:p>
        </p:txBody>
      </p:sp>
      <p:sp>
        <p:nvSpPr>
          <p:cNvPr id="6" name="CaixaDeTexto 5">
            <a:extLst>
              <a:ext uri="{FF2B5EF4-FFF2-40B4-BE49-F238E27FC236}">
                <a16:creationId xmlns:a16="http://schemas.microsoft.com/office/drawing/2014/main" id="{773DA3EF-4099-1690-B93F-3E4F3AFF982B}"/>
              </a:ext>
            </a:extLst>
          </p:cNvPr>
          <p:cNvSpPr txBox="1"/>
          <p:nvPr/>
        </p:nvSpPr>
        <p:spPr>
          <a:xfrm>
            <a:off x="6196453" y="2452657"/>
            <a:ext cx="5352814" cy="646331"/>
          </a:xfrm>
          <a:prstGeom prst="rect">
            <a:avLst/>
          </a:prstGeom>
          <a:noFill/>
        </p:spPr>
        <p:txBody>
          <a:bodyPr wrap="square" rtlCol="0">
            <a:spAutoFit/>
          </a:bodyPr>
          <a:lstStyle/>
          <a:p>
            <a:r>
              <a:rPr lang="pt-BR" b="1" i="0" dirty="0">
                <a:solidFill>
                  <a:srgbClr val="313537"/>
                </a:solidFill>
                <a:effectLst/>
                <a:latin typeface="New Template Body Rebuild"/>
              </a:rPr>
              <a:t>Sub-redes públicas</a:t>
            </a:r>
            <a:r>
              <a:rPr lang="pt-BR" b="0" i="0" dirty="0">
                <a:solidFill>
                  <a:srgbClr val="313537"/>
                </a:solidFill>
                <a:effectLst/>
                <a:latin typeface="New Template Body Rebuild"/>
              </a:rPr>
              <a:t> contêm recursos que precisam ser acessíveis ao público, como o site de uma loja on-line.</a:t>
            </a:r>
            <a:endParaRPr lang="en-US" dirty="0"/>
          </a:p>
        </p:txBody>
      </p:sp>
      <p:sp>
        <p:nvSpPr>
          <p:cNvPr id="7" name="CaixaDeTexto 6">
            <a:extLst>
              <a:ext uri="{FF2B5EF4-FFF2-40B4-BE49-F238E27FC236}">
                <a16:creationId xmlns:a16="http://schemas.microsoft.com/office/drawing/2014/main" id="{971DF13D-3211-E3B2-4FA3-71FBDE646E8A}"/>
              </a:ext>
            </a:extLst>
          </p:cNvPr>
          <p:cNvSpPr txBox="1"/>
          <p:nvPr/>
        </p:nvSpPr>
        <p:spPr>
          <a:xfrm>
            <a:off x="6165504" y="3330583"/>
            <a:ext cx="5383763" cy="1200329"/>
          </a:xfrm>
          <a:prstGeom prst="rect">
            <a:avLst/>
          </a:prstGeom>
          <a:noFill/>
        </p:spPr>
        <p:txBody>
          <a:bodyPr wrap="square" rtlCol="0">
            <a:spAutoFit/>
          </a:bodyPr>
          <a:lstStyle/>
          <a:p>
            <a:r>
              <a:rPr lang="pt-BR" b="1" i="0" dirty="0">
                <a:solidFill>
                  <a:srgbClr val="313537"/>
                </a:solidFill>
                <a:effectLst/>
                <a:latin typeface="New Template Body Rebuild"/>
              </a:rPr>
              <a:t>As sub-redes privadas</a:t>
            </a:r>
            <a:r>
              <a:rPr lang="pt-BR" b="0" i="0" dirty="0">
                <a:solidFill>
                  <a:srgbClr val="313537"/>
                </a:solidFill>
                <a:effectLst/>
                <a:latin typeface="New Template Body Rebuild"/>
              </a:rPr>
              <a:t> contêm recursos que devem ser acessíveis apenas pela sua rede privada, como um banco de dados contendo informações pessoais dos clientes e históricos de pedidos.</a:t>
            </a:r>
            <a:endParaRPr lang="en-US" dirty="0"/>
          </a:p>
        </p:txBody>
      </p:sp>
      <p:sp>
        <p:nvSpPr>
          <p:cNvPr id="8" name="CaixaDeTexto 7">
            <a:extLst>
              <a:ext uri="{FF2B5EF4-FFF2-40B4-BE49-F238E27FC236}">
                <a16:creationId xmlns:a16="http://schemas.microsoft.com/office/drawing/2014/main" id="{A4273E59-421E-CE84-BCC0-E6541183FC84}"/>
              </a:ext>
            </a:extLst>
          </p:cNvPr>
          <p:cNvSpPr txBox="1"/>
          <p:nvPr/>
        </p:nvSpPr>
        <p:spPr>
          <a:xfrm>
            <a:off x="6165505" y="4762507"/>
            <a:ext cx="5383763" cy="1477328"/>
          </a:xfrm>
          <a:prstGeom prst="rect">
            <a:avLst/>
          </a:prstGeom>
          <a:noFill/>
        </p:spPr>
        <p:txBody>
          <a:bodyPr wrap="square" rtlCol="0">
            <a:spAutoFit/>
          </a:bodyPr>
          <a:lstStyle/>
          <a:p>
            <a:r>
              <a:rPr lang="pt-BR" b="0" i="0" dirty="0">
                <a:solidFill>
                  <a:srgbClr val="313537"/>
                </a:solidFill>
                <a:effectLst/>
                <a:latin typeface="New Template Body Rebuild"/>
              </a:rPr>
              <a:t>Em uma VPC, as sub-redes podem se comunicar entre si. Por exemplo, um aplicativo que envolve instâncias do Amazon EC2 em uma sub-rede pública que se comunicam com bancos de dados localizados em uma sub-rede privada.</a:t>
            </a:r>
            <a:endParaRPr lang="en-US" dirty="0"/>
          </a:p>
        </p:txBody>
      </p:sp>
    </p:spTree>
    <p:extLst>
      <p:ext uri="{BB962C8B-B14F-4D97-AF65-F5344CB8AC3E}">
        <p14:creationId xmlns:p14="http://schemas.microsoft.com/office/powerpoint/2010/main" val="20143326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AE112C-6A7D-FFA8-0C57-BADDAF9DDC16}"/>
              </a:ext>
            </a:extLst>
          </p:cNvPr>
          <p:cNvSpPr>
            <a:spLocks noGrp="1"/>
          </p:cNvSpPr>
          <p:nvPr>
            <p:ph type="title"/>
          </p:nvPr>
        </p:nvSpPr>
        <p:spPr/>
        <p:txBody>
          <a:bodyPr/>
          <a:lstStyle/>
          <a:p>
            <a:r>
              <a:rPr lang="pt-BR" dirty="0"/>
              <a:t>O que é uma acl ?</a:t>
            </a:r>
            <a:endParaRPr lang="en-US" dirty="0"/>
          </a:p>
        </p:txBody>
      </p:sp>
      <p:sp>
        <p:nvSpPr>
          <p:cNvPr id="3" name="Marcador de Posição do Número do Diapositivo 2">
            <a:extLst>
              <a:ext uri="{FF2B5EF4-FFF2-40B4-BE49-F238E27FC236}">
                <a16:creationId xmlns:a16="http://schemas.microsoft.com/office/drawing/2014/main" id="{EAE118A1-4CD3-E150-6D9A-D5FF0EF30ACE}"/>
              </a:ext>
            </a:extLst>
          </p:cNvPr>
          <p:cNvSpPr>
            <a:spLocks noGrp="1"/>
          </p:cNvSpPr>
          <p:nvPr>
            <p:ph type="sldNum" sz="quarter" idx="11"/>
          </p:nvPr>
        </p:nvSpPr>
        <p:spPr/>
        <p:txBody>
          <a:bodyPr/>
          <a:lstStyle/>
          <a:p>
            <a:pPr rtl="0"/>
            <a:fld id="{8C2E478F-E849-4A8C-AF1F-CBCC78A7CBFA}" type="slidenum">
              <a:rPr lang="pt-PT" noProof="0" smtClean="0"/>
              <a:t>38</a:t>
            </a:fld>
            <a:endParaRPr lang="pt-PT" noProof="0"/>
          </a:p>
        </p:txBody>
      </p:sp>
      <p:pic>
        <p:nvPicPr>
          <p:cNvPr id="13314" name="Picture 2">
            <a:extLst>
              <a:ext uri="{FF2B5EF4-FFF2-40B4-BE49-F238E27FC236}">
                <a16:creationId xmlns:a16="http://schemas.microsoft.com/office/drawing/2014/main" id="{F87730C5-514E-E450-9A84-5EFD08B7F9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44003"/>
            <a:ext cx="6089358" cy="457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5879A28C-95D6-467E-3799-0E1F381B327E}"/>
              </a:ext>
            </a:extLst>
          </p:cNvPr>
          <p:cNvSpPr txBox="1"/>
          <p:nvPr/>
        </p:nvSpPr>
        <p:spPr>
          <a:xfrm>
            <a:off x="6783355" y="2071396"/>
            <a:ext cx="4765914" cy="923330"/>
          </a:xfrm>
          <a:prstGeom prst="rect">
            <a:avLst/>
          </a:prstGeom>
          <a:noFill/>
        </p:spPr>
        <p:txBody>
          <a:bodyPr wrap="square" rtlCol="0">
            <a:spAutoFit/>
          </a:bodyPr>
          <a:lstStyle/>
          <a:p>
            <a:r>
              <a:rPr lang="pt-BR" dirty="0"/>
              <a:t>É </a:t>
            </a:r>
            <a:r>
              <a:rPr lang="pt-BR" dirty="0">
                <a:solidFill>
                  <a:srgbClr val="313537"/>
                </a:solidFill>
                <a:latin typeface="New Template Body Rebuild"/>
              </a:rPr>
              <a:t>u</a:t>
            </a:r>
            <a:r>
              <a:rPr lang="pt-BR" b="0" i="0" dirty="0">
                <a:solidFill>
                  <a:srgbClr val="313537"/>
                </a:solidFill>
                <a:effectLst/>
                <a:latin typeface="New Template Body Rebuild"/>
              </a:rPr>
              <a:t>ma lista de controle de acesso (ACL) de rede é um firewall virtual que controla o tráfego de entrada e saída no nível de sub-rede.</a:t>
            </a:r>
            <a:endParaRPr lang="en-US" dirty="0"/>
          </a:p>
        </p:txBody>
      </p:sp>
    </p:spTree>
    <p:extLst>
      <p:ext uri="{BB962C8B-B14F-4D97-AF65-F5344CB8AC3E}">
        <p14:creationId xmlns:p14="http://schemas.microsoft.com/office/powerpoint/2010/main" val="6110084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E9ABFE-4A25-7A26-5C5C-5DBF3F42712C}"/>
              </a:ext>
            </a:extLst>
          </p:cNvPr>
          <p:cNvSpPr>
            <a:spLocks noGrp="1"/>
          </p:cNvSpPr>
          <p:nvPr>
            <p:ph type="title"/>
          </p:nvPr>
        </p:nvSpPr>
        <p:spPr>
          <a:xfrm>
            <a:off x="594519" y="24572"/>
            <a:ext cx="11002962" cy="823913"/>
          </a:xfrm>
        </p:spPr>
        <p:txBody>
          <a:bodyPr/>
          <a:lstStyle/>
          <a:p>
            <a:r>
              <a:rPr lang="pt-BR" dirty="0"/>
              <a:t>Filtragem de pacotes stateless </a:t>
            </a:r>
            <a:endParaRPr lang="en-US" dirty="0"/>
          </a:p>
        </p:txBody>
      </p:sp>
      <p:sp>
        <p:nvSpPr>
          <p:cNvPr id="3" name="Marcador de Posição do Número do Diapositivo 2">
            <a:extLst>
              <a:ext uri="{FF2B5EF4-FFF2-40B4-BE49-F238E27FC236}">
                <a16:creationId xmlns:a16="http://schemas.microsoft.com/office/drawing/2014/main" id="{6DEC0208-14D9-2F3E-EBFC-4A99F0BE17D5}"/>
              </a:ext>
            </a:extLst>
          </p:cNvPr>
          <p:cNvSpPr>
            <a:spLocks noGrp="1"/>
          </p:cNvSpPr>
          <p:nvPr>
            <p:ph type="sldNum" sz="quarter" idx="11"/>
          </p:nvPr>
        </p:nvSpPr>
        <p:spPr/>
        <p:txBody>
          <a:bodyPr/>
          <a:lstStyle/>
          <a:p>
            <a:pPr rtl="0"/>
            <a:fld id="{8C2E478F-E849-4A8C-AF1F-CBCC78A7CBFA}" type="slidenum">
              <a:rPr lang="pt-PT" noProof="0" smtClean="0"/>
              <a:t>39</a:t>
            </a:fld>
            <a:endParaRPr lang="pt-PT" noProof="0"/>
          </a:p>
        </p:txBody>
      </p:sp>
      <p:sp>
        <p:nvSpPr>
          <p:cNvPr id="4" name="CaixaDeTexto 3">
            <a:extLst>
              <a:ext uri="{FF2B5EF4-FFF2-40B4-BE49-F238E27FC236}">
                <a16:creationId xmlns:a16="http://schemas.microsoft.com/office/drawing/2014/main" id="{44CE49FD-0D9F-2285-B2B9-FEEE5EE588F9}"/>
              </a:ext>
            </a:extLst>
          </p:cNvPr>
          <p:cNvSpPr txBox="1"/>
          <p:nvPr/>
        </p:nvSpPr>
        <p:spPr>
          <a:xfrm>
            <a:off x="594519" y="1140823"/>
            <a:ext cx="11179470" cy="646331"/>
          </a:xfrm>
          <a:prstGeom prst="rect">
            <a:avLst/>
          </a:prstGeom>
          <a:noFill/>
        </p:spPr>
        <p:txBody>
          <a:bodyPr wrap="square" rtlCol="0">
            <a:spAutoFit/>
          </a:bodyPr>
          <a:lstStyle/>
          <a:p>
            <a:r>
              <a:rPr lang="pt-BR" b="0" i="0" dirty="0">
                <a:solidFill>
                  <a:srgbClr val="313537"/>
                </a:solidFill>
                <a:effectLst/>
                <a:latin typeface="New Template Body Rebuild"/>
              </a:rPr>
              <a:t>As ACLs de rede executam a filtragem de pacotes </a:t>
            </a:r>
            <a:r>
              <a:rPr lang="pt-BR" b="1" i="0" dirty="0">
                <a:solidFill>
                  <a:srgbClr val="313537"/>
                </a:solidFill>
                <a:effectLst/>
                <a:latin typeface="New Template Body Rebuild"/>
              </a:rPr>
              <a:t>stateless</a:t>
            </a:r>
            <a:r>
              <a:rPr lang="pt-BR" b="0" i="0" dirty="0">
                <a:solidFill>
                  <a:srgbClr val="313537"/>
                </a:solidFill>
                <a:effectLst/>
                <a:latin typeface="New Template Body Rebuild"/>
              </a:rPr>
              <a:t>. Elas não se lembram de nada e verificam os pacotes que atravessam a fronteira da sub-rede em todos os sentidos: entrada e saída.</a:t>
            </a:r>
            <a:endParaRPr lang="en-US" dirty="0"/>
          </a:p>
        </p:txBody>
      </p:sp>
      <p:pic>
        <p:nvPicPr>
          <p:cNvPr id="14338" name="Picture 2">
            <a:extLst>
              <a:ext uri="{FF2B5EF4-FFF2-40B4-BE49-F238E27FC236}">
                <a16:creationId xmlns:a16="http://schemas.microsoft.com/office/drawing/2014/main" id="{062D4ADF-BAE9-FCBF-D36E-4D8F205057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02426"/>
            <a:ext cx="12192000" cy="3875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0620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7F1575-0A2A-8294-BA00-CC0BA0F0231C}"/>
              </a:ext>
            </a:extLst>
          </p:cNvPr>
          <p:cNvSpPr>
            <a:spLocks noGrp="1"/>
          </p:cNvSpPr>
          <p:nvPr>
            <p:ph type="title"/>
          </p:nvPr>
        </p:nvSpPr>
        <p:spPr>
          <a:xfrm>
            <a:off x="594519" y="105940"/>
            <a:ext cx="11002962" cy="823913"/>
          </a:xfrm>
        </p:spPr>
        <p:txBody>
          <a:bodyPr/>
          <a:lstStyle/>
          <a:p>
            <a:r>
              <a:rPr lang="pt-BR" dirty="0"/>
              <a:t> implantação Baseada Na nuvem</a:t>
            </a:r>
            <a:endParaRPr lang="en-US" dirty="0"/>
          </a:p>
        </p:txBody>
      </p:sp>
      <p:sp>
        <p:nvSpPr>
          <p:cNvPr id="3" name="Marcador de Posição do Número do Diapositivo 2">
            <a:extLst>
              <a:ext uri="{FF2B5EF4-FFF2-40B4-BE49-F238E27FC236}">
                <a16:creationId xmlns:a16="http://schemas.microsoft.com/office/drawing/2014/main" id="{E29DB15C-778C-544E-A135-5072A919F7DF}"/>
              </a:ext>
            </a:extLst>
          </p:cNvPr>
          <p:cNvSpPr>
            <a:spLocks noGrp="1"/>
          </p:cNvSpPr>
          <p:nvPr>
            <p:ph type="sldNum" sz="quarter" idx="11"/>
          </p:nvPr>
        </p:nvSpPr>
        <p:spPr/>
        <p:txBody>
          <a:bodyPr/>
          <a:lstStyle/>
          <a:p>
            <a:pPr rtl="0"/>
            <a:fld id="{8C2E478F-E849-4A8C-AF1F-CBCC78A7CBFA}" type="slidenum">
              <a:rPr lang="pt-PT" noProof="0" smtClean="0"/>
              <a:t>4</a:t>
            </a:fld>
            <a:endParaRPr lang="pt-PT" noProof="0"/>
          </a:p>
        </p:txBody>
      </p:sp>
      <p:sp>
        <p:nvSpPr>
          <p:cNvPr id="4" name="CaixaDeTexto 3">
            <a:extLst>
              <a:ext uri="{FF2B5EF4-FFF2-40B4-BE49-F238E27FC236}">
                <a16:creationId xmlns:a16="http://schemas.microsoft.com/office/drawing/2014/main" id="{ADB7E8D0-35ED-A36C-F8BE-BBC85ADF0196}"/>
              </a:ext>
            </a:extLst>
          </p:cNvPr>
          <p:cNvSpPr txBox="1"/>
          <p:nvPr/>
        </p:nvSpPr>
        <p:spPr>
          <a:xfrm>
            <a:off x="594519" y="929853"/>
            <a:ext cx="11002962" cy="4247317"/>
          </a:xfrm>
          <a:prstGeom prst="rect">
            <a:avLst/>
          </a:prstGeom>
          <a:noFill/>
        </p:spPr>
        <p:txBody>
          <a:bodyPr wrap="square" rtlCol="0">
            <a:spAutoFit/>
          </a:bodyPr>
          <a:lstStyle/>
          <a:p>
            <a:endParaRPr lang="pt-BR" dirty="0"/>
          </a:p>
          <a:p>
            <a:r>
              <a:rPr lang="pt-BR" dirty="0"/>
              <a:t>*Execute todas as partes do aplicativo na nuvem </a:t>
            </a:r>
          </a:p>
          <a:p>
            <a:endParaRPr lang="pt-BR" dirty="0"/>
          </a:p>
          <a:p>
            <a:r>
              <a:rPr lang="pt-BR" dirty="0"/>
              <a:t>*Migre aplicativos existentes para a nuvem</a:t>
            </a:r>
          </a:p>
          <a:p>
            <a:endParaRPr lang="pt-BR" dirty="0"/>
          </a:p>
          <a:p>
            <a:r>
              <a:rPr lang="pt-BR" dirty="0"/>
              <a:t> *Projete e crie novos aplicativos na nuvem.</a:t>
            </a:r>
          </a:p>
          <a:p>
            <a:endParaRPr lang="pt-BR" dirty="0"/>
          </a:p>
          <a:p>
            <a:r>
              <a:rPr lang="pt-BR" b="0" i="0" dirty="0">
                <a:solidFill>
                  <a:srgbClr val="313537"/>
                </a:solidFill>
                <a:effectLst/>
                <a:latin typeface="New Template Body Rebuild"/>
              </a:rPr>
              <a:t>Em um modelo de </a:t>
            </a:r>
            <a:r>
              <a:rPr lang="pt-BR" b="1" i="0" dirty="0">
                <a:solidFill>
                  <a:srgbClr val="313537"/>
                </a:solidFill>
                <a:effectLst/>
                <a:latin typeface="New Template Body Rebuild"/>
              </a:rPr>
              <a:t>implantação baseada na nuvem</a:t>
            </a:r>
            <a:r>
              <a:rPr lang="pt-BR" b="0" i="0" dirty="0">
                <a:solidFill>
                  <a:srgbClr val="313537"/>
                </a:solidFill>
                <a:effectLst/>
                <a:latin typeface="New Template Body Rebuild"/>
              </a:rPr>
              <a:t>, você pode migrar aplicativos existentes para a nuvem ou projetar e criar novos aplicativos na nuvem. Você pode criar esses aplicativos em uma infraestrutura de baixo nível que precise do gerenciamento de sua equipe de TI. Como alternativa, você pode criá-los usando serviços de nível superior que reduzem os requisitos de gerenciamento, arquitetura e scaling da infraestrutura principal.</a:t>
            </a:r>
            <a:br>
              <a:rPr lang="pt-BR" dirty="0"/>
            </a:br>
            <a:br>
              <a:rPr lang="pt-BR" dirty="0"/>
            </a:br>
            <a:r>
              <a:rPr lang="pt-BR" b="0" i="0" dirty="0">
                <a:solidFill>
                  <a:srgbClr val="313537"/>
                </a:solidFill>
                <a:effectLst/>
                <a:latin typeface="New Template Body Rebuild"/>
              </a:rPr>
              <a:t>Por exemplo, uma empresa poderia criar um aplicativo que consiste em servidores virtuais, bancos de dados e componentes de redes totalmente baseados na nuvem.</a:t>
            </a:r>
          </a:p>
          <a:p>
            <a:endParaRPr lang="en-US" b="1" dirty="0"/>
          </a:p>
        </p:txBody>
      </p:sp>
    </p:spTree>
    <p:extLst>
      <p:ext uri="{BB962C8B-B14F-4D97-AF65-F5344CB8AC3E}">
        <p14:creationId xmlns:p14="http://schemas.microsoft.com/office/powerpoint/2010/main" val="11003443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932550-A408-D256-D4E9-F4B581D923FD}"/>
              </a:ext>
            </a:extLst>
          </p:cNvPr>
          <p:cNvSpPr>
            <a:spLocks noGrp="1"/>
          </p:cNvSpPr>
          <p:nvPr>
            <p:ph type="title"/>
          </p:nvPr>
        </p:nvSpPr>
        <p:spPr>
          <a:xfrm>
            <a:off x="594519" y="105318"/>
            <a:ext cx="11002962" cy="715776"/>
          </a:xfrm>
        </p:spPr>
        <p:txBody>
          <a:bodyPr/>
          <a:lstStyle/>
          <a:p>
            <a:r>
              <a:rPr lang="pt-BR" dirty="0"/>
              <a:t>Grupos de segurança</a:t>
            </a:r>
            <a:endParaRPr lang="en-US" dirty="0"/>
          </a:p>
        </p:txBody>
      </p:sp>
      <p:sp>
        <p:nvSpPr>
          <p:cNvPr id="3" name="Marcador de Posição do Número do Diapositivo 2">
            <a:extLst>
              <a:ext uri="{FF2B5EF4-FFF2-40B4-BE49-F238E27FC236}">
                <a16:creationId xmlns:a16="http://schemas.microsoft.com/office/drawing/2014/main" id="{747D4553-068A-C40C-8880-557584A41F7A}"/>
              </a:ext>
            </a:extLst>
          </p:cNvPr>
          <p:cNvSpPr>
            <a:spLocks noGrp="1"/>
          </p:cNvSpPr>
          <p:nvPr>
            <p:ph type="sldNum" sz="quarter" idx="11"/>
          </p:nvPr>
        </p:nvSpPr>
        <p:spPr/>
        <p:txBody>
          <a:bodyPr/>
          <a:lstStyle/>
          <a:p>
            <a:pPr rtl="0"/>
            <a:fld id="{8C2E478F-E849-4A8C-AF1F-CBCC78A7CBFA}" type="slidenum">
              <a:rPr lang="pt-PT" noProof="0" smtClean="0"/>
              <a:t>40</a:t>
            </a:fld>
            <a:endParaRPr lang="pt-PT" noProof="0"/>
          </a:p>
        </p:txBody>
      </p:sp>
      <p:pic>
        <p:nvPicPr>
          <p:cNvPr id="15362" name="Picture 2">
            <a:extLst>
              <a:ext uri="{FF2B5EF4-FFF2-40B4-BE49-F238E27FC236}">
                <a16:creationId xmlns:a16="http://schemas.microsoft.com/office/drawing/2014/main" id="{40257217-C33E-7B24-31A6-DBC1B977E6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979713"/>
            <a:ext cx="4142792" cy="3470989"/>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A6B19756-1C9C-96C2-679F-5908E7A6F62F}"/>
              </a:ext>
            </a:extLst>
          </p:cNvPr>
          <p:cNvSpPr txBox="1"/>
          <p:nvPr/>
        </p:nvSpPr>
        <p:spPr>
          <a:xfrm>
            <a:off x="4935894" y="1082351"/>
            <a:ext cx="6008914" cy="2031325"/>
          </a:xfrm>
          <a:prstGeom prst="rect">
            <a:avLst/>
          </a:prstGeom>
          <a:noFill/>
        </p:spPr>
        <p:txBody>
          <a:bodyPr wrap="square" rtlCol="0">
            <a:spAutoFit/>
          </a:bodyPr>
          <a:lstStyle/>
          <a:p>
            <a:r>
              <a:rPr lang="pt-BR" b="0" i="0" dirty="0">
                <a:solidFill>
                  <a:srgbClr val="313537"/>
                </a:solidFill>
                <a:effectLst/>
                <a:latin typeface="New Template Body Rebuild"/>
              </a:rPr>
              <a:t>Um grupo de segurança é um firewall virtual que controla o tráfego de entrada e saída de uma instância do Amazon EC2.</a:t>
            </a:r>
          </a:p>
          <a:p>
            <a:endParaRPr lang="pt-BR" dirty="0">
              <a:solidFill>
                <a:srgbClr val="313537"/>
              </a:solidFill>
              <a:latin typeface="New Template Body Rebuild"/>
            </a:endParaRPr>
          </a:p>
          <a:p>
            <a:r>
              <a:rPr lang="pt-BR" b="0" i="0" dirty="0">
                <a:solidFill>
                  <a:srgbClr val="313537"/>
                </a:solidFill>
                <a:effectLst/>
                <a:latin typeface="New Template Body Rebuild"/>
              </a:rPr>
              <a:t>Por padrão, um grupo de segurança nega todo o tráfego de entrada e permite todo o tráfego de saída. Você pode adicionar regras personalizadas para configurar o tráfego a ser permitido ou negado.</a:t>
            </a:r>
            <a:endParaRPr lang="en-US" dirty="0"/>
          </a:p>
        </p:txBody>
      </p:sp>
    </p:spTree>
    <p:extLst>
      <p:ext uri="{BB962C8B-B14F-4D97-AF65-F5344CB8AC3E}">
        <p14:creationId xmlns:p14="http://schemas.microsoft.com/office/powerpoint/2010/main" val="40374330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6897B4-82F8-8E75-FEED-8B10C1F1869D}"/>
              </a:ext>
            </a:extLst>
          </p:cNvPr>
          <p:cNvSpPr>
            <a:spLocks noGrp="1"/>
          </p:cNvSpPr>
          <p:nvPr>
            <p:ph type="title"/>
          </p:nvPr>
        </p:nvSpPr>
        <p:spPr>
          <a:xfrm>
            <a:off x="594519" y="24572"/>
            <a:ext cx="11002962" cy="823913"/>
          </a:xfrm>
        </p:spPr>
        <p:txBody>
          <a:bodyPr/>
          <a:lstStyle/>
          <a:p>
            <a:r>
              <a:rPr lang="pt-BR" dirty="0"/>
              <a:t>Pacote stateful</a:t>
            </a:r>
            <a:endParaRPr lang="en-US" dirty="0"/>
          </a:p>
        </p:txBody>
      </p:sp>
      <p:sp>
        <p:nvSpPr>
          <p:cNvPr id="3" name="Marcador de Posição do Número do Diapositivo 2">
            <a:extLst>
              <a:ext uri="{FF2B5EF4-FFF2-40B4-BE49-F238E27FC236}">
                <a16:creationId xmlns:a16="http://schemas.microsoft.com/office/drawing/2014/main" id="{FB3D2B6A-8738-956D-2E03-46CC1C6EC351}"/>
              </a:ext>
            </a:extLst>
          </p:cNvPr>
          <p:cNvSpPr>
            <a:spLocks noGrp="1"/>
          </p:cNvSpPr>
          <p:nvPr>
            <p:ph type="sldNum" sz="quarter" idx="11"/>
          </p:nvPr>
        </p:nvSpPr>
        <p:spPr/>
        <p:txBody>
          <a:bodyPr/>
          <a:lstStyle/>
          <a:p>
            <a:pPr rtl="0"/>
            <a:fld id="{8C2E478F-E849-4A8C-AF1F-CBCC78A7CBFA}" type="slidenum">
              <a:rPr lang="pt-PT" noProof="0" smtClean="0"/>
              <a:t>41</a:t>
            </a:fld>
            <a:endParaRPr lang="pt-PT" noProof="0"/>
          </a:p>
        </p:txBody>
      </p:sp>
      <p:pic>
        <p:nvPicPr>
          <p:cNvPr id="16386" name="Picture 2">
            <a:extLst>
              <a:ext uri="{FF2B5EF4-FFF2-40B4-BE49-F238E27FC236}">
                <a16:creationId xmlns:a16="http://schemas.microsoft.com/office/drawing/2014/main" id="{39465DDB-D088-8727-A25E-F4E718223D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901821"/>
            <a:ext cx="12192000" cy="3837895"/>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F7DD7826-6BEC-9629-4F1F-DCC48DC98D8A}"/>
              </a:ext>
            </a:extLst>
          </p:cNvPr>
          <p:cNvSpPr txBox="1"/>
          <p:nvPr/>
        </p:nvSpPr>
        <p:spPr>
          <a:xfrm>
            <a:off x="457200" y="848485"/>
            <a:ext cx="11140281" cy="1754326"/>
          </a:xfrm>
          <a:prstGeom prst="rect">
            <a:avLst/>
          </a:prstGeom>
          <a:noFill/>
        </p:spPr>
        <p:txBody>
          <a:bodyPr wrap="square" rtlCol="0">
            <a:spAutoFit/>
          </a:bodyPr>
          <a:lstStyle/>
          <a:p>
            <a:r>
              <a:rPr lang="pt-BR" b="0" i="0" dirty="0">
                <a:solidFill>
                  <a:srgbClr val="313537"/>
                </a:solidFill>
                <a:effectLst/>
                <a:latin typeface="New Template Body Rebuild"/>
              </a:rPr>
              <a:t>Os grupos de segurança fazem a filtragem de pacotes </a:t>
            </a:r>
            <a:r>
              <a:rPr lang="pt-BR" b="1" i="0" dirty="0">
                <a:solidFill>
                  <a:srgbClr val="313537"/>
                </a:solidFill>
                <a:effectLst/>
                <a:latin typeface="New Template Body Rebuild"/>
              </a:rPr>
              <a:t>stateful</a:t>
            </a:r>
            <a:r>
              <a:rPr lang="pt-BR" b="0" i="0" dirty="0">
                <a:solidFill>
                  <a:srgbClr val="313537"/>
                </a:solidFill>
                <a:effectLst/>
                <a:latin typeface="New Template Body Rebuild"/>
              </a:rPr>
              <a:t>. Eles se lembram de decisões anteriores tomadas para pacotes recebidos.</a:t>
            </a:r>
          </a:p>
          <a:p>
            <a:endParaRPr lang="pt-BR" dirty="0">
              <a:solidFill>
                <a:srgbClr val="313537"/>
              </a:solidFill>
              <a:latin typeface="New Template Body Rebuild"/>
            </a:endParaRPr>
          </a:p>
          <a:p>
            <a:r>
              <a:rPr lang="pt-BR" b="0" i="0" dirty="0">
                <a:solidFill>
                  <a:srgbClr val="313537"/>
                </a:solidFill>
                <a:effectLst/>
                <a:latin typeface="New Template Body Rebuild"/>
              </a:rPr>
              <a:t>Quando uma resposta de pacote para essa solicitação retorna para a instância, o grupo de segurança lembra da solicitação anterior. O grupo de segurança permite que a resposta prossiga, independentemente das regras do grupo de segurança de entrada.</a:t>
            </a:r>
            <a:endParaRPr lang="en-US" dirty="0"/>
          </a:p>
        </p:txBody>
      </p:sp>
    </p:spTree>
    <p:extLst>
      <p:ext uri="{BB962C8B-B14F-4D97-AF65-F5344CB8AC3E}">
        <p14:creationId xmlns:p14="http://schemas.microsoft.com/office/powerpoint/2010/main" val="33288145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00211A-12B4-E079-EB67-9C3EE20D761B}"/>
              </a:ext>
            </a:extLst>
          </p:cNvPr>
          <p:cNvSpPr>
            <a:spLocks noGrp="1"/>
          </p:cNvSpPr>
          <p:nvPr>
            <p:ph type="title"/>
          </p:nvPr>
        </p:nvSpPr>
        <p:spPr>
          <a:xfrm>
            <a:off x="655479" y="140774"/>
            <a:ext cx="11002962" cy="823913"/>
          </a:xfrm>
        </p:spPr>
        <p:txBody>
          <a:bodyPr/>
          <a:lstStyle/>
          <a:p>
            <a:r>
              <a:rPr lang="pt-BR" dirty="0"/>
              <a:t>Domain name system(dns)</a:t>
            </a:r>
            <a:endParaRPr lang="en-US" dirty="0"/>
          </a:p>
        </p:txBody>
      </p:sp>
      <p:sp>
        <p:nvSpPr>
          <p:cNvPr id="3" name="Marcador de Posição do Número do Diapositivo 2">
            <a:extLst>
              <a:ext uri="{FF2B5EF4-FFF2-40B4-BE49-F238E27FC236}">
                <a16:creationId xmlns:a16="http://schemas.microsoft.com/office/drawing/2014/main" id="{70F9FD19-0ED4-67A9-68C8-22FCBA97B62F}"/>
              </a:ext>
            </a:extLst>
          </p:cNvPr>
          <p:cNvSpPr>
            <a:spLocks noGrp="1"/>
          </p:cNvSpPr>
          <p:nvPr>
            <p:ph type="sldNum" sz="quarter" idx="11"/>
          </p:nvPr>
        </p:nvSpPr>
        <p:spPr/>
        <p:txBody>
          <a:bodyPr/>
          <a:lstStyle/>
          <a:p>
            <a:pPr rtl="0"/>
            <a:fld id="{8C2E478F-E849-4A8C-AF1F-CBCC78A7CBFA}" type="slidenum">
              <a:rPr lang="pt-PT" noProof="0" smtClean="0"/>
              <a:t>42</a:t>
            </a:fld>
            <a:endParaRPr lang="pt-PT" noProof="0"/>
          </a:p>
        </p:txBody>
      </p:sp>
      <p:sp>
        <p:nvSpPr>
          <p:cNvPr id="4" name="CaixaDeTexto 3">
            <a:extLst>
              <a:ext uri="{FF2B5EF4-FFF2-40B4-BE49-F238E27FC236}">
                <a16:creationId xmlns:a16="http://schemas.microsoft.com/office/drawing/2014/main" id="{86C30FDB-BD38-5F31-99D6-A8A6CAA361E0}"/>
              </a:ext>
            </a:extLst>
          </p:cNvPr>
          <p:cNvSpPr txBox="1"/>
          <p:nvPr/>
        </p:nvSpPr>
        <p:spPr>
          <a:xfrm>
            <a:off x="661442" y="964687"/>
            <a:ext cx="11109801" cy="2439129"/>
          </a:xfrm>
          <a:prstGeom prst="rect">
            <a:avLst/>
          </a:prstGeom>
          <a:noFill/>
        </p:spPr>
        <p:txBody>
          <a:bodyPr wrap="square" rtlCol="0">
            <a:spAutoFit/>
          </a:bodyPr>
          <a:lstStyle/>
          <a:p>
            <a:r>
              <a:rPr lang="pt-BR" sz="1600" b="0" i="0" dirty="0">
                <a:solidFill>
                  <a:srgbClr val="313537"/>
                </a:solidFill>
                <a:effectLst/>
                <a:latin typeface="New Template Body Rebuild"/>
              </a:rPr>
              <a:t>Suponha que a AnyCompany tenha um site hospedado na nuvem AWS. Os clientes digitam o endereço da web no navegador e podem acessar o site. Isso acontece devido à resolução </a:t>
            </a:r>
            <a:r>
              <a:rPr lang="pt-BR" sz="1600" b="1" i="0" dirty="0">
                <a:solidFill>
                  <a:srgbClr val="313537"/>
                </a:solidFill>
                <a:effectLst/>
                <a:latin typeface="New Template Body Rebuild"/>
              </a:rPr>
              <a:t>Domain Name System (DNS)</a:t>
            </a:r>
            <a:r>
              <a:rPr lang="pt-BR" sz="1600" b="0" i="0" dirty="0">
                <a:solidFill>
                  <a:srgbClr val="313537"/>
                </a:solidFill>
                <a:effectLst/>
                <a:latin typeface="New Template Body Rebuild"/>
              </a:rPr>
              <a:t>. A resolução de DNS envolve um servidor DNS que se comunica com um servidor web.</a:t>
            </a:r>
          </a:p>
          <a:p>
            <a:pPr algn="l" fontAlgn="base">
              <a:buFont typeface="Arial" panose="020B0604020202020204" pitchFamily="34" charset="0"/>
              <a:buChar char="•"/>
            </a:pPr>
            <a:endParaRPr lang="pt-BR" sz="1600" b="0" i="0" dirty="0">
              <a:solidFill>
                <a:srgbClr val="313537"/>
              </a:solidFill>
              <a:effectLst/>
              <a:latin typeface="merriweather" panose="00000500000000000000" pitchFamily="2" charset="0"/>
            </a:endParaRPr>
          </a:p>
          <a:p>
            <a:pPr algn="l" fontAlgn="base">
              <a:buFont typeface="Arial" panose="020B0604020202020204" pitchFamily="34" charset="0"/>
              <a:buChar char="•"/>
            </a:pPr>
            <a:r>
              <a:rPr lang="pt-BR" sz="1200" b="0" i="0" dirty="0">
                <a:solidFill>
                  <a:srgbClr val="313537"/>
                </a:solidFill>
                <a:effectLst/>
                <a:latin typeface="merriweather" panose="00000500000000000000" pitchFamily="2" charset="0"/>
              </a:rPr>
              <a:t>Quando você insere o nome de domínio no navegador, essa solicitação é enviada para um resolvedor de DNS do cliente.</a:t>
            </a:r>
            <a:endParaRPr lang="pt-BR" sz="1200" b="0" i="0" dirty="0">
              <a:solidFill>
                <a:srgbClr val="FFFFFF"/>
              </a:solidFill>
              <a:effectLst/>
              <a:latin typeface="inherit"/>
            </a:endParaRPr>
          </a:p>
          <a:p>
            <a:pPr algn="l" fontAlgn="base"/>
            <a:endParaRPr lang="pt-BR" sz="1200" b="0" i="0" dirty="0">
              <a:solidFill>
                <a:srgbClr val="313537"/>
              </a:solidFill>
              <a:effectLst/>
              <a:latin typeface="lato" panose="020F0502020204030203" pitchFamily="34" charset="0"/>
            </a:endParaRPr>
          </a:p>
          <a:p>
            <a:pPr algn="l" fontAlgn="base">
              <a:buFont typeface="Arial" panose="020B0604020202020204" pitchFamily="34" charset="0"/>
              <a:buChar char="•"/>
            </a:pPr>
            <a:r>
              <a:rPr lang="pt-BR" sz="1200" b="0" i="0" dirty="0">
                <a:solidFill>
                  <a:srgbClr val="313537"/>
                </a:solidFill>
                <a:effectLst/>
                <a:latin typeface="merriweather" panose="00000500000000000000" pitchFamily="2" charset="0"/>
              </a:rPr>
              <a:t>O resolvedor de DNS do cliente solicita ao servidor DNS da empresa o endereço IP que corresponde ao site da AnyCompany.</a:t>
            </a:r>
            <a:r>
              <a:rPr lang="pt-BR" sz="1200" b="0" i="0" dirty="0">
                <a:solidFill>
                  <a:srgbClr val="FFFFFF"/>
                </a:solidFill>
                <a:effectLst/>
                <a:latin typeface="inherit"/>
              </a:rPr>
              <a:t>3</a:t>
            </a:r>
          </a:p>
          <a:p>
            <a:pPr algn="l" fontAlgn="base"/>
            <a:endParaRPr lang="pt-BR" sz="1200" b="0" i="0" dirty="0">
              <a:solidFill>
                <a:srgbClr val="313537"/>
              </a:solidFill>
              <a:effectLst/>
              <a:latin typeface="lato" panose="020F0502020204030203" pitchFamily="34" charset="0"/>
            </a:endParaRPr>
          </a:p>
          <a:p>
            <a:pPr algn="l" fontAlgn="base">
              <a:buFont typeface="Arial" panose="020B0604020202020204" pitchFamily="34" charset="0"/>
              <a:buChar char="•"/>
            </a:pPr>
            <a:r>
              <a:rPr lang="pt-BR" sz="1200" b="0" i="0" dirty="0">
                <a:solidFill>
                  <a:srgbClr val="313537"/>
                </a:solidFill>
                <a:effectLst/>
                <a:latin typeface="merriweather" panose="00000500000000000000" pitchFamily="2" charset="0"/>
              </a:rPr>
              <a:t>O servidor DNS responde com o endereço IP para o site da AnyCompany, 192.0.2.0.</a:t>
            </a:r>
          </a:p>
          <a:p>
            <a:endParaRPr lang="pt-BR" sz="1050" b="0" i="0" dirty="0">
              <a:solidFill>
                <a:srgbClr val="313537"/>
              </a:solidFill>
              <a:effectLst/>
              <a:latin typeface="New Template Body Rebuild"/>
            </a:endParaRPr>
          </a:p>
          <a:p>
            <a:endParaRPr lang="en-US" dirty="0"/>
          </a:p>
        </p:txBody>
      </p:sp>
      <p:pic>
        <p:nvPicPr>
          <p:cNvPr id="17410" name="Picture 2">
            <a:extLst>
              <a:ext uri="{FF2B5EF4-FFF2-40B4-BE49-F238E27FC236}">
                <a16:creationId xmlns:a16="http://schemas.microsoft.com/office/drawing/2014/main" id="{A90E1763-B312-DD1D-E753-01B42C7941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987040"/>
            <a:ext cx="12192000" cy="3870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4221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F03A1B-A1B7-BA46-475F-679853B5CDF0}"/>
              </a:ext>
            </a:extLst>
          </p:cNvPr>
          <p:cNvSpPr>
            <a:spLocks noGrp="1"/>
          </p:cNvSpPr>
          <p:nvPr>
            <p:ph type="title"/>
          </p:nvPr>
        </p:nvSpPr>
        <p:spPr>
          <a:xfrm>
            <a:off x="594519" y="24572"/>
            <a:ext cx="11002962" cy="823913"/>
          </a:xfrm>
        </p:spPr>
        <p:txBody>
          <a:bodyPr/>
          <a:lstStyle/>
          <a:p>
            <a:r>
              <a:rPr lang="pt-BR" dirty="0"/>
              <a:t>Amazon route 53</a:t>
            </a:r>
            <a:endParaRPr lang="en-US" dirty="0"/>
          </a:p>
        </p:txBody>
      </p:sp>
      <p:sp>
        <p:nvSpPr>
          <p:cNvPr id="3" name="Marcador de Posição do Número do Diapositivo 2">
            <a:extLst>
              <a:ext uri="{FF2B5EF4-FFF2-40B4-BE49-F238E27FC236}">
                <a16:creationId xmlns:a16="http://schemas.microsoft.com/office/drawing/2014/main" id="{D9831BD5-44C4-B254-F43E-6C5A78B6A1F5}"/>
              </a:ext>
            </a:extLst>
          </p:cNvPr>
          <p:cNvSpPr>
            <a:spLocks noGrp="1"/>
          </p:cNvSpPr>
          <p:nvPr>
            <p:ph type="sldNum" sz="quarter" idx="11"/>
          </p:nvPr>
        </p:nvSpPr>
        <p:spPr/>
        <p:txBody>
          <a:bodyPr/>
          <a:lstStyle/>
          <a:p>
            <a:pPr rtl="0"/>
            <a:fld id="{8C2E478F-E849-4A8C-AF1F-CBCC78A7CBFA}" type="slidenum">
              <a:rPr lang="pt-PT" noProof="0" smtClean="0"/>
              <a:t>43</a:t>
            </a:fld>
            <a:endParaRPr lang="pt-PT" noProof="0"/>
          </a:p>
        </p:txBody>
      </p:sp>
      <p:sp>
        <p:nvSpPr>
          <p:cNvPr id="4" name="CaixaDeTexto 3">
            <a:extLst>
              <a:ext uri="{FF2B5EF4-FFF2-40B4-BE49-F238E27FC236}">
                <a16:creationId xmlns:a16="http://schemas.microsoft.com/office/drawing/2014/main" id="{441481A9-BF42-1847-2086-833C464DD527}"/>
              </a:ext>
            </a:extLst>
          </p:cNvPr>
          <p:cNvSpPr txBox="1"/>
          <p:nvPr/>
        </p:nvSpPr>
        <p:spPr>
          <a:xfrm>
            <a:off x="583474" y="1123406"/>
            <a:ext cx="10965795" cy="2308324"/>
          </a:xfrm>
          <a:prstGeom prst="rect">
            <a:avLst/>
          </a:prstGeom>
          <a:noFill/>
        </p:spPr>
        <p:txBody>
          <a:bodyPr wrap="square" rtlCol="0">
            <a:spAutoFit/>
          </a:bodyPr>
          <a:lstStyle/>
          <a:p>
            <a:r>
              <a:rPr lang="pt-BR" b="0" i="0" dirty="0">
                <a:solidFill>
                  <a:srgbClr val="313537"/>
                </a:solidFill>
                <a:effectLst/>
                <a:latin typeface="New Template Body Rebuild"/>
              </a:rPr>
              <a:t>O </a:t>
            </a:r>
            <a:r>
              <a:rPr lang="pt-BR" b="1" i="0" dirty="0">
                <a:solidFill>
                  <a:srgbClr val="005276"/>
                </a:solidFill>
                <a:effectLst/>
                <a:latin typeface="New Template Body Rebuild"/>
                <a:hlinkClick r:id="rId2"/>
              </a:rPr>
              <a:t>Amazon Route 53</a:t>
            </a:r>
            <a:r>
              <a:rPr lang="pt-BR" b="0" i="0" dirty="0">
                <a:solidFill>
                  <a:srgbClr val="313537"/>
                </a:solidFill>
                <a:effectLst/>
                <a:latin typeface="New Template Body Rebuild"/>
              </a:rPr>
              <a:t> é um serviço web de DNS. Oferece aos desenvolvedores e empresas uma maneira confiável de rotear os usuários finais para aplicativos da internet hospedados na AWS.</a:t>
            </a:r>
            <a:br>
              <a:rPr lang="pt-BR" dirty="0"/>
            </a:br>
            <a:br>
              <a:rPr lang="pt-BR" dirty="0"/>
            </a:br>
            <a:r>
              <a:rPr lang="pt-BR" b="0" i="0" dirty="0">
                <a:solidFill>
                  <a:srgbClr val="313537"/>
                </a:solidFill>
                <a:effectLst/>
                <a:latin typeface="New Template Body Rebuild"/>
              </a:rPr>
              <a:t>O Amazon Route 53 conecta solicitações de usuários à infraestrutura em execução na AWS (como instâncias do Amazon EC2 e balanceadores de carga). Ele pode direcionar os usuários para a infraestrutura fora da AWS.</a:t>
            </a:r>
            <a:br>
              <a:rPr lang="pt-BR" dirty="0"/>
            </a:br>
            <a:br>
              <a:rPr lang="pt-BR" dirty="0"/>
            </a:br>
            <a:r>
              <a:rPr lang="pt-BR" b="0" i="0" dirty="0">
                <a:solidFill>
                  <a:srgbClr val="313537"/>
                </a:solidFill>
                <a:effectLst/>
                <a:latin typeface="New Template Body Rebuild"/>
              </a:rPr>
              <a:t>Outro recurso do Route 53 é a capacidade de gerenciar os registros DNS para nomes de domínio. Você pode registrar novos nomes de domínio diretamente no Route 53. </a:t>
            </a:r>
            <a:endParaRPr lang="en-US" dirty="0"/>
          </a:p>
        </p:txBody>
      </p:sp>
    </p:spTree>
    <p:extLst>
      <p:ext uri="{BB962C8B-B14F-4D97-AF65-F5344CB8AC3E}">
        <p14:creationId xmlns:p14="http://schemas.microsoft.com/office/powerpoint/2010/main" val="21249609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81629C-35B5-C31E-329E-7FAD5C30865B}"/>
              </a:ext>
            </a:extLst>
          </p:cNvPr>
          <p:cNvSpPr>
            <a:spLocks noGrp="1"/>
          </p:cNvSpPr>
          <p:nvPr>
            <p:ph type="title"/>
          </p:nvPr>
        </p:nvSpPr>
        <p:spPr>
          <a:xfrm>
            <a:off x="594519" y="129075"/>
            <a:ext cx="11002962" cy="823913"/>
          </a:xfrm>
        </p:spPr>
        <p:txBody>
          <a:bodyPr/>
          <a:lstStyle/>
          <a:p>
            <a:r>
              <a:rPr lang="pt-BR" dirty="0"/>
              <a:t>Armazenamentos de instâncias</a:t>
            </a:r>
            <a:endParaRPr lang="en-US" dirty="0"/>
          </a:p>
        </p:txBody>
      </p:sp>
      <p:sp>
        <p:nvSpPr>
          <p:cNvPr id="3" name="Marcador de Posição do Número do Diapositivo 2">
            <a:extLst>
              <a:ext uri="{FF2B5EF4-FFF2-40B4-BE49-F238E27FC236}">
                <a16:creationId xmlns:a16="http://schemas.microsoft.com/office/drawing/2014/main" id="{3D38E0A4-A427-4477-4D50-7B554E2A756E}"/>
              </a:ext>
            </a:extLst>
          </p:cNvPr>
          <p:cNvSpPr>
            <a:spLocks noGrp="1"/>
          </p:cNvSpPr>
          <p:nvPr>
            <p:ph type="sldNum" sz="quarter" idx="11"/>
          </p:nvPr>
        </p:nvSpPr>
        <p:spPr/>
        <p:txBody>
          <a:bodyPr/>
          <a:lstStyle/>
          <a:p>
            <a:pPr rtl="0"/>
            <a:fld id="{8C2E478F-E849-4A8C-AF1F-CBCC78A7CBFA}" type="slidenum">
              <a:rPr lang="pt-PT" noProof="0" smtClean="0"/>
              <a:t>44</a:t>
            </a:fld>
            <a:endParaRPr lang="pt-PT" noProof="0"/>
          </a:p>
        </p:txBody>
      </p:sp>
      <p:sp>
        <p:nvSpPr>
          <p:cNvPr id="4" name="CaixaDeTexto 3">
            <a:extLst>
              <a:ext uri="{FF2B5EF4-FFF2-40B4-BE49-F238E27FC236}">
                <a16:creationId xmlns:a16="http://schemas.microsoft.com/office/drawing/2014/main" id="{ED43F274-68FB-1C16-706A-BAB905923ED3}"/>
              </a:ext>
            </a:extLst>
          </p:cNvPr>
          <p:cNvSpPr txBox="1"/>
          <p:nvPr/>
        </p:nvSpPr>
        <p:spPr>
          <a:xfrm>
            <a:off x="766354" y="1079156"/>
            <a:ext cx="10831127" cy="1754326"/>
          </a:xfrm>
          <a:prstGeom prst="rect">
            <a:avLst/>
          </a:prstGeom>
          <a:noFill/>
        </p:spPr>
        <p:txBody>
          <a:bodyPr wrap="square" rtlCol="0">
            <a:spAutoFit/>
          </a:bodyPr>
          <a:lstStyle/>
          <a:p>
            <a:r>
              <a:rPr lang="pt-BR" b="0" i="0" dirty="0">
                <a:solidFill>
                  <a:srgbClr val="313537"/>
                </a:solidFill>
                <a:effectLst/>
                <a:latin typeface="New Template Body Rebuild"/>
              </a:rPr>
              <a:t>Os volumes de armazenamento a nível de bloco se comportam como discos rígidos físicos.</a:t>
            </a:r>
            <a:br>
              <a:rPr lang="pt-BR" dirty="0"/>
            </a:br>
            <a:br>
              <a:rPr lang="pt-BR" dirty="0"/>
            </a:br>
            <a:r>
              <a:rPr lang="pt-BR" b="0" i="0" dirty="0">
                <a:solidFill>
                  <a:srgbClr val="313537"/>
                </a:solidFill>
                <a:effectLst/>
                <a:latin typeface="New Template Body Rebuild"/>
              </a:rPr>
              <a:t>Um </a:t>
            </a:r>
            <a:r>
              <a:rPr lang="pt-BR" b="1" i="0" dirty="0">
                <a:solidFill>
                  <a:srgbClr val="005276"/>
                </a:solidFill>
                <a:effectLst/>
                <a:latin typeface="New Template Body Rebuild"/>
                <a:hlinkClick r:id="rId2"/>
              </a:rPr>
              <a:t>armazenamento de instâncias</a:t>
            </a:r>
            <a:r>
              <a:rPr lang="pt-BR" b="0" i="0" dirty="0">
                <a:solidFill>
                  <a:srgbClr val="313537"/>
                </a:solidFill>
                <a:effectLst/>
                <a:latin typeface="New Template Body Rebuild"/>
              </a:rPr>
              <a:t> fornece armazenamento temporário a nível de bloco para uma instância do Amazon EC2. Um armazenamento de instância é o armazenamento em disco fisicamente anexo ao computador host para uma instância do EC2 e, portanto, tem a mesma vida útil da instância. Quando a instância é encerrada, todos os dados no armazenamento de instâncias são perdidos.</a:t>
            </a:r>
            <a:endParaRPr lang="en-US" dirty="0"/>
          </a:p>
        </p:txBody>
      </p:sp>
      <p:pic>
        <p:nvPicPr>
          <p:cNvPr id="18434" name="Picture 2" descr="Quando uma instância do Amazon EC2 é encerrada, todos os dados no volume do EBS anexo permanecem disponíveis.">
            <a:extLst>
              <a:ext uri="{FF2B5EF4-FFF2-40B4-BE49-F238E27FC236}">
                <a16:creationId xmlns:a16="http://schemas.microsoft.com/office/drawing/2014/main" id="{D362C501-7E52-2581-BF94-DA30EB6A04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354" y="3031365"/>
            <a:ext cx="4076700" cy="3619500"/>
          </a:xfrm>
          <a:prstGeom prst="rect">
            <a:avLst/>
          </a:prstGeom>
          <a:noFill/>
          <a:extLst>
            <a:ext uri="{909E8E84-426E-40DD-AFC4-6F175D3DCCD1}">
              <a14:hiddenFill xmlns:a14="http://schemas.microsoft.com/office/drawing/2010/main">
                <a:solidFill>
                  <a:srgbClr val="FFFFFF"/>
                </a:solidFill>
              </a14:hiddenFill>
            </a:ext>
          </a:extLst>
        </p:spPr>
      </p:pic>
      <p:sp>
        <p:nvSpPr>
          <p:cNvPr id="5" name="CaixaDeTexto 4">
            <a:extLst>
              <a:ext uri="{FF2B5EF4-FFF2-40B4-BE49-F238E27FC236}">
                <a16:creationId xmlns:a16="http://schemas.microsoft.com/office/drawing/2014/main" id="{8B93A81A-CAA1-159C-1B5B-0E43B5629598}"/>
              </a:ext>
            </a:extLst>
          </p:cNvPr>
          <p:cNvSpPr txBox="1"/>
          <p:nvPr/>
        </p:nvSpPr>
        <p:spPr>
          <a:xfrm>
            <a:off x="5337110" y="3213928"/>
            <a:ext cx="6044993" cy="1477328"/>
          </a:xfrm>
          <a:prstGeom prst="rect">
            <a:avLst/>
          </a:prstGeom>
          <a:noFill/>
        </p:spPr>
        <p:txBody>
          <a:bodyPr wrap="square" rtlCol="0">
            <a:spAutoFit/>
          </a:bodyPr>
          <a:lstStyle/>
          <a:p>
            <a:r>
              <a:rPr lang="pt-BR" b="0" i="0" dirty="0">
                <a:solidFill>
                  <a:srgbClr val="313537"/>
                </a:solidFill>
                <a:effectLst/>
                <a:latin typeface="New Template Body Rebuild"/>
              </a:rPr>
              <a:t>O </a:t>
            </a:r>
            <a:r>
              <a:rPr lang="pt-BR" b="1" i="0" dirty="0">
                <a:solidFill>
                  <a:srgbClr val="005276"/>
                </a:solidFill>
                <a:effectLst/>
                <a:latin typeface="New Template Body Rebuild"/>
                <a:hlinkClick r:id="rId4"/>
              </a:rPr>
              <a:t>Amazon Elastic Block Store (Amazon EBS)</a:t>
            </a:r>
            <a:r>
              <a:rPr lang="pt-BR" b="0" i="0" dirty="0">
                <a:solidFill>
                  <a:srgbClr val="313537"/>
                </a:solidFill>
                <a:effectLst/>
                <a:latin typeface="New Template Body Rebuild"/>
              </a:rPr>
              <a:t> é um serviço que fornece volumes de armazenamento a nível de bloco que você pode usar com instâncias do Amazon EC2. Se você interromper ou encerrar uma instância do Amazon EC2, todos os dados no volume do EBS anexo permanecerão disponíveis.</a:t>
            </a:r>
            <a:endParaRPr lang="en-US" dirty="0"/>
          </a:p>
        </p:txBody>
      </p:sp>
    </p:spTree>
    <p:extLst>
      <p:ext uri="{BB962C8B-B14F-4D97-AF65-F5344CB8AC3E}">
        <p14:creationId xmlns:p14="http://schemas.microsoft.com/office/powerpoint/2010/main" val="12619362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19F99F-87E0-F80E-0837-2B1D3AFD113E}"/>
              </a:ext>
            </a:extLst>
          </p:cNvPr>
          <p:cNvSpPr>
            <a:spLocks noGrp="1"/>
          </p:cNvSpPr>
          <p:nvPr>
            <p:ph type="title"/>
          </p:nvPr>
        </p:nvSpPr>
        <p:spPr>
          <a:xfrm>
            <a:off x="594519" y="24572"/>
            <a:ext cx="11002962" cy="823913"/>
          </a:xfrm>
        </p:spPr>
        <p:txBody>
          <a:bodyPr/>
          <a:lstStyle/>
          <a:p>
            <a:r>
              <a:rPr lang="pt-BR" dirty="0"/>
              <a:t>Snapshots do amzon ebs</a:t>
            </a:r>
            <a:endParaRPr lang="en-US" dirty="0"/>
          </a:p>
        </p:txBody>
      </p:sp>
      <p:sp>
        <p:nvSpPr>
          <p:cNvPr id="3" name="Marcador de Posição do Número do Diapositivo 2">
            <a:extLst>
              <a:ext uri="{FF2B5EF4-FFF2-40B4-BE49-F238E27FC236}">
                <a16:creationId xmlns:a16="http://schemas.microsoft.com/office/drawing/2014/main" id="{67C92AC7-EBB6-096F-B2D1-2710F3913FB1}"/>
              </a:ext>
            </a:extLst>
          </p:cNvPr>
          <p:cNvSpPr>
            <a:spLocks noGrp="1"/>
          </p:cNvSpPr>
          <p:nvPr>
            <p:ph type="sldNum" sz="quarter" idx="11"/>
          </p:nvPr>
        </p:nvSpPr>
        <p:spPr/>
        <p:txBody>
          <a:bodyPr/>
          <a:lstStyle/>
          <a:p>
            <a:pPr rtl="0"/>
            <a:fld id="{8C2E478F-E849-4A8C-AF1F-CBCC78A7CBFA}" type="slidenum">
              <a:rPr lang="pt-PT" noProof="0" smtClean="0"/>
              <a:t>45</a:t>
            </a:fld>
            <a:endParaRPr lang="pt-PT" noProof="0"/>
          </a:p>
        </p:txBody>
      </p:sp>
      <p:pic>
        <p:nvPicPr>
          <p:cNvPr id="19458" name="Picture 2">
            <a:extLst>
              <a:ext uri="{FF2B5EF4-FFF2-40B4-BE49-F238E27FC236}">
                <a16:creationId xmlns:a16="http://schemas.microsoft.com/office/drawing/2014/main" id="{8F701AEF-C7E0-BBA7-757C-61FA4F1DBA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903289"/>
            <a:ext cx="6766559" cy="2726319"/>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CC0FDFF4-D13B-0D90-7D21-F80BFF5B30D4}"/>
              </a:ext>
            </a:extLst>
          </p:cNvPr>
          <p:cNvSpPr txBox="1"/>
          <p:nvPr/>
        </p:nvSpPr>
        <p:spPr>
          <a:xfrm>
            <a:off x="7380514" y="1268963"/>
            <a:ext cx="4469364" cy="1754326"/>
          </a:xfrm>
          <a:prstGeom prst="rect">
            <a:avLst/>
          </a:prstGeom>
          <a:noFill/>
        </p:spPr>
        <p:txBody>
          <a:bodyPr wrap="square" rtlCol="0">
            <a:spAutoFit/>
          </a:bodyPr>
          <a:lstStyle/>
          <a:p>
            <a:r>
              <a:rPr lang="pt-BR" b="0" i="0" dirty="0">
                <a:solidFill>
                  <a:srgbClr val="313537"/>
                </a:solidFill>
                <a:effectLst/>
                <a:latin typeface="New Template Body Rebuild"/>
              </a:rPr>
              <a:t>Um </a:t>
            </a:r>
            <a:r>
              <a:rPr lang="pt-BR" b="1" i="0" dirty="0">
                <a:solidFill>
                  <a:srgbClr val="005276"/>
                </a:solidFill>
                <a:effectLst/>
                <a:latin typeface="New Template Body Rebuild"/>
                <a:hlinkClick r:id="rId3"/>
              </a:rPr>
              <a:t>snapshot do EBS</a:t>
            </a:r>
            <a:r>
              <a:rPr lang="pt-BR" b="0" i="0" dirty="0">
                <a:solidFill>
                  <a:srgbClr val="313537"/>
                </a:solidFill>
                <a:effectLst/>
                <a:latin typeface="New Template Body Rebuild"/>
              </a:rPr>
              <a:t> é um backup incremental. Isso significa que o primeiro backup de um volume copia todos os dados. Nos backups subsequentes, somente os blocos de dados que foram alterados desde o snapshot mais recente são salvos. </a:t>
            </a:r>
            <a:endParaRPr lang="en-US" dirty="0"/>
          </a:p>
        </p:txBody>
      </p:sp>
      <p:sp>
        <p:nvSpPr>
          <p:cNvPr id="5" name="CaixaDeTexto 4">
            <a:extLst>
              <a:ext uri="{FF2B5EF4-FFF2-40B4-BE49-F238E27FC236}">
                <a16:creationId xmlns:a16="http://schemas.microsoft.com/office/drawing/2014/main" id="{EBCEA628-DA8F-DCFC-F106-56B996C0595C}"/>
              </a:ext>
            </a:extLst>
          </p:cNvPr>
          <p:cNvSpPr txBox="1"/>
          <p:nvPr/>
        </p:nvSpPr>
        <p:spPr>
          <a:xfrm>
            <a:off x="383177" y="3849189"/>
            <a:ext cx="11303726" cy="923330"/>
          </a:xfrm>
          <a:prstGeom prst="rect">
            <a:avLst/>
          </a:prstGeom>
          <a:noFill/>
        </p:spPr>
        <p:txBody>
          <a:bodyPr wrap="square" rtlCol="0">
            <a:spAutoFit/>
          </a:bodyPr>
          <a:lstStyle/>
          <a:p>
            <a:r>
              <a:rPr lang="pt-BR" b="0" i="0" dirty="0">
                <a:solidFill>
                  <a:srgbClr val="313537"/>
                </a:solidFill>
                <a:effectLst/>
                <a:latin typeface="New Template Body Rebuild"/>
              </a:rPr>
              <a:t>Os backups complementares são diferentes dos backups completos, nos quais todos os dados em um volume de armazenamento são copiados cada vez que ocorre um backup. O backup completo inclui dados que não foram alterados desde o backup mais recente.</a:t>
            </a:r>
            <a:endParaRPr lang="en-US" dirty="0"/>
          </a:p>
        </p:txBody>
      </p:sp>
    </p:spTree>
    <p:extLst>
      <p:ext uri="{BB962C8B-B14F-4D97-AF65-F5344CB8AC3E}">
        <p14:creationId xmlns:p14="http://schemas.microsoft.com/office/powerpoint/2010/main" val="41659459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5C2BF3-35EC-00E4-55BB-148149A34DC5}"/>
              </a:ext>
            </a:extLst>
          </p:cNvPr>
          <p:cNvSpPr>
            <a:spLocks noGrp="1"/>
          </p:cNvSpPr>
          <p:nvPr>
            <p:ph type="title"/>
          </p:nvPr>
        </p:nvSpPr>
        <p:spPr>
          <a:xfrm>
            <a:off x="594519" y="149482"/>
            <a:ext cx="11002962" cy="823913"/>
          </a:xfrm>
        </p:spPr>
        <p:txBody>
          <a:bodyPr/>
          <a:lstStyle/>
          <a:p>
            <a:r>
              <a:rPr lang="pt-BR" dirty="0"/>
              <a:t>Armazenamento de objetos</a:t>
            </a:r>
            <a:endParaRPr lang="en-US" dirty="0"/>
          </a:p>
        </p:txBody>
      </p:sp>
      <p:sp>
        <p:nvSpPr>
          <p:cNvPr id="3" name="Marcador de Posição do Número do Diapositivo 2">
            <a:extLst>
              <a:ext uri="{FF2B5EF4-FFF2-40B4-BE49-F238E27FC236}">
                <a16:creationId xmlns:a16="http://schemas.microsoft.com/office/drawing/2014/main" id="{9B440FDB-4DA8-3CAC-C2CC-C29C24A45078}"/>
              </a:ext>
            </a:extLst>
          </p:cNvPr>
          <p:cNvSpPr>
            <a:spLocks noGrp="1"/>
          </p:cNvSpPr>
          <p:nvPr>
            <p:ph type="sldNum" sz="quarter" idx="11"/>
          </p:nvPr>
        </p:nvSpPr>
        <p:spPr/>
        <p:txBody>
          <a:bodyPr/>
          <a:lstStyle/>
          <a:p>
            <a:pPr rtl="0"/>
            <a:fld id="{8C2E478F-E849-4A8C-AF1F-CBCC78A7CBFA}" type="slidenum">
              <a:rPr lang="pt-PT" noProof="0" smtClean="0"/>
              <a:t>46</a:t>
            </a:fld>
            <a:endParaRPr lang="pt-PT" noProof="0"/>
          </a:p>
        </p:txBody>
      </p:sp>
      <p:pic>
        <p:nvPicPr>
          <p:cNvPr id="20482" name="Picture 2">
            <a:extLst>
              <a:ext uri="{FF2B5EF4-FFF2-40B4-BE49-F238E27FC236}">
                <a16:creationId xmlns:a16="http://schemas.microsoft.com/office/drawing/2014/main" id="{625C2894-3A57-A33E-85EE-F85DCA6FB9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518" y="894735"/>
            <a:ext cx="10954751" cy="2454956"/>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1E2F889E-7C57-2A91-5A7D-84BE0933C74F}"/>
              </a:ext>
            </a:extLst>
          </p:cNvPr>
          <p:cNvSpPr txBox="1"/>
          <p:nvPr/>
        </p:nvSpPr>
        <p:spPr>
          <a:xfrm>
            <a:off x="737118" y="4114800"/>
            <a:ext cx="10812151" cy="1477328"/>
          </a:xfrm>
          <a:prstGeom prst="rect">
            <a:avLst/>
          </a:prstGeom>
          <a:noFill/>
        </p:spPr>
        <p:txBody>
          <a:bodyPr wrap="square" rtlCol="0">
            <a:spAutoFit/>
          </a:bodyPr>
          <a:lstStyle/>
          <a:p>
            <a:pPr algn="l" fontAlgn="base"/>
            <a:r>
              <a:rPr lang="pt-BR" b="0" i="0" dirty="0">
                <a:solidFill>
                  <a:srgbClr val="313537"/>
                </a:solidFill>
                <a:effectLst/>
                <a:latin typeface="New Template Body Rebuild"/>
              </a:rPr>
              <a:t>No </a:t>
            </a:r>
            <a:r>
              <a:rPr lang="pt-BR" b="1" i="0" dirty="0">
                <a:solidFill>
                  <a:srgbClr val="313537"/>
                </a:solidFill>
                <a:effectLst/>
                <a:latin typeface="New Template Body Rebuild"/>
              </a:rPr>
              <a:t>armazenamento de objetos</a:t>
            </a:r>
            <a:r>
              <a:rPr lang="pt-BR" b="0" i="0" dirty="0">
                <a:solidFill>
                  <a:srgbClr val="313537"/>
                </a:solidFill>
                <a:effectLst/>
                <a:latin typeface="New Template Body Rebuild"/>
              </a:rPr>
              <a:t>, cada objeto consiste em dados, metadados e uma chave.</a:t>
            </a:r>
          </a:p>
          <a:p>
            <a:pPr algn="l" fontAlgn="base"/>
            <a:r>
              <a:rPr lang="pt-BR" b="0" i="0" dirty="0">
                <a:solidFill>
                  <a:srgbClr val="313537"/>
                </a:solidFill>
                <a:effectLst/>
                <a:latin typeface="New Template Body Rebuild"/>
              </a:rPr>
              <a:t>Os dados podem ser uma imagem, vídeo, documento de texto ou qualquer outro tipo de arquivo. Os metadados contêm informações sobre o que são os dados, como eles são usados, o tamanho do objeto e assim por diante. A chave de um objeto é seu identificador exclusivo.</a:t>
            </a:r>
          </a:p>
          <a:p>
            <a:endParaRPr lang="en-US" dirty="0"/>
          </a:p>
        </p:txBody>
      </p:sp>
    </p:spTree>
    <p:extLst>
      <p:ext uri="{BB962C8B-B14F-4D97-AF65-F5344CB8AC3E}">
        <p14:creationId xmlns:p14="http://schemas.microsoft.com/office/powerpoint/2010/main" val="15017155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3A0D0A-5BE9-9F08-CC07-053E84A71691}"/>
              </a:ext>
            </a:extLst>
          </p:cNvPr>
          <p:cNvSpPr>
            <a:spLocks noGrp="1"/>
          </p:cNvSpPr>
          <p:nvPr>
            <p:ph type="title"/>
          </p:nvPr>
        </p:nvSpPr>
        <p:spPr>
          <a:xfrm>
            <a:off x="594519" y="24572"/>
            <a:ext cx="11002962" cy="823913"/>
          </a:xfrm>
        </p:spPr>
        <p:txBody>
          <a:bodyPr/>
          <a:lstStyle/>
          <a:p>
            <a:r>
              <a:rPr lang="pt-BR" dirty="0"/>
              <a:t>Amazon s3</a:t>
            </a:r>
            <a:endParaRPr lang="en-US" dirty="0"/>
          </a:p>
        </p:txBody>
      </p:sp>
      <p:sp>
        <p:nvSpPr>
          <p:cNvPr id="3" name="Marcador de Posição do Número do Diapositivo 2">
            <a:extLst>
              <a:ext uri="{FF2B5EF4-FFF2-40B4-BE49-F238E27FC236}">
                <a16:creationId xmlns:a16="http://schemas.microsoft.com/office/drawing/2014/main" id="{FEEA1065-DD8D-B35E-3F6B-A22FD728CC32}"/>
              </a:ext>
            </a:extLst>
          </p:cNvPr>
          <p:cNvSpPr>
            <a:spLocks noGrp="1"/>
          </p:cNvSpPr>
          <p:nvPr>
            <p:ph type="sldNum" sz="quarter" idx="11"/>
          </p:nvPr>
        </p:nvSpPr>
        <p:spPr/>
        <p:txBody>
          <a:bodyPr/>
          <a:lstStyle/>
          <a:p>
            <a:pPr rtl="0"/>
            <a:fld id="{8C2E478F-E849-4A8C-AF1F-CBCC78A7CBFA}" type="slidenum">
              <a:rPr lang="pt-PT" noProof="0" smtClean="0"/>
              <a:t>47</a:t>
            </a:fld>
            <a:endParaRPr lang="pt-PT" noProof="0"/>
          </a:p>
        </p:txBody>
      </p:sp>
      <p:sp>
        <p:nvSpPr>
          <p:cNvPr id="4" name="CaixaDeTexto 3">
            <a:extLst>
              <a:ext uri="{FF2B5EF4-FFF2-40B4-BE49-F238E27FC236}">
                <a16:creationId xmlns:a16="http://schemas.microsoft.com/office/drawing/2014/main" id="{62F84DD3-32F8-FBFF-A5E1-E525B9688585}"/>
              </a:ext>
            </a:extLst>
          </p:cNvPr>
          <p:cNvSpPr txBox="1"/>
          <p:nvPr/>
        </p:nvSpPr>
        <p:spPr>
          <a:xfrm>
            <a:off x="566057" y="1045029"/>
            <a:ext cx="11051177" cy="5078313"/>
          </a:xfrm>
          <a:prstGeom prst="rect">
            <a:avLst/>
          </a:prstGeom>
          <a:noFill/>
        </p:spPr>
        <p:txBody>
          <a:bodyPr wrap="square" rtlCol="0">
            <a:spAutoFit/>
          </a:bodyPr>
          <a:lstStyle/>
          <a:p>
            <a:r>
              <a:rPr lang="pt-BR" b="1" i="0" dirty="0">
                <a:solidFill>
                  <a:srgbClr val="005276"/>
                </a:solidFill>
                <a:effectLst/>
                <a:latin typeface="New Template Body Rebuild"/>
                <a:hlinkClick r:id="rId2"/>
              </a:rPr>
              <a:t>O Amazon Simple Storage Service (Amazon S3)</a:t>
            </a:r>
            <a:r>
              <a:rPr lang="pt-BR" b="0" i="0" dirty="0">
                <a:solidFill>
                  <a:srgbClr val="313537"/>
                </a:solidFill>
                <a:effectLst/>
                <a:latin typeface="New Template Body Rebuild"/>
              </a:rPr>
              <a:t> é um serviço que fornece armazenamento a nível do objeto. O Amazon S3 armazena dados como objetos em buckets.</a:t>
            </a:r>
          </a:p>
          <a:p>
            <a:endParaRPr lang="pt-BR" dirty="0">
              <a:solidFill>
                <a:srgbClr val="313537"/>
              </a:solidFill>
              <a:latin typeface="New Template Body Rebuild"/>
            </a:endParaRPr>
          </a:p>
          <a:p>
            <a:pPr algn="l" fontAlgn="base"/>
            <a:r>
              <a:rPr lang="pt-BR" b="0" i="0" dirty="0">
                <a:solidFill>
                  <a:srgbClr val="313537"/>
                </a:solidFill>
                <a:effectLst/>
                <a:latin typeface="New Template Body Rebuild"/>
              </a:rPr>
              <a:t>É possível fazer upload de qualquer tipo de arquivo para o Amazon S3, como imagens, vídeos, arquivos de texto e assim por diante. Por exemplo, você pode usar o Amazon S3 para armazenar arquivos de backup, arquivos de mídia para um site ou documentos arquivados. O Amazon S3 oferece espaço de armazenamento ilimitado. O tamanho máximo de arquivo para um objeto no Amazon S3 é de 5 TB.</a:t>
            </a:r>
          </a:p>
          <a:p>
            <a:pPr algn="l" fontAlgn="base"/>
            <a:r>
              <a:rPr lang="pt-BR" b="0" i="0" dirty="0">
                <a:solidFill>
                  <a:srgbClr val="313537"/>
                </a:solidFill>
                <a:effectLst/>
                <a:latin typeface="New Template Body Rebuild"/>
              </a:rPr>
              <a:t>Ao fazer upload de um arquivo para o Amazon S3, é possível definir permissões para controlar a visibilidade e o acesso a ele.</a:t>
            </a:r>
          </a:p>
          <a:p>
            <a:pPr algn="l" fontAlgn="base"/>
            <a:endParaRPr lang="pt-BR" dirty="0">
              <a:solidFill>
                <a:srgbClr val="313537"/>
              </a:solidFill>
              <a:latin typeface="New Template Body Rebuild"/>
            </a:endParaRPr>
          </a:p>
          <a:p>
            <a:pPr algn="l" fontAlgn="base"/>
            <a:r>
              <a:rPr lang="pt-BR" b="1" i="0" dirty="0">
                <a:solidFill>
                  <a:srgbClr val="313537"/>
                </a:solidFill>
                <a:effectLst/>
                <a:latin typeface="New Template Body Rebuild"/>
              </a:rPr>
              <a:t>Classes de aramazenamento do amazon s3</a:t>
            </a:r>
          </a:p>
          <a:p>
            <a:pPr marL="285750" indent="-285750" algn="l" fontAlgn="base">
              <a:buFont typeface="Arial" panose="020B0604020202020204" pitchFamily="34" charset="0"/>
              <a:buChar char="•"/>
            </a:pPr>
            <a:r>
              <a:rPr lang="pt-BR" b="1" dirty="0">
                <a:solidFill>
                  <a:srgbClr val="313537"/>
                </a:solidFill>
                <a:latin typeface="New Template Body Rebuild"/>
              </a:rPr>
              <a:t>S3 standard</a:t>
            </a:r>
          </a:p>
          <a:p>
            <a:pPr marL="285750" indent="-285750" algn="l" fontAlgn="base">
              <a:buFont typeface="Arial" panose="020B0604020202020204" pitchFamily="34" charset="0"/>
              <a:buChar char="•"/>
            </a:pPr>
            <a:r>
              <a:rPr lang="pt-BR" b="1" dirty="0">
                <a:solidFill>
                  <a:srgbClr val="313537"/>
                </a:solidFill>
                <a:latin typeface="New Template Body Rebuild"/>
              </a:rPr>
              <a:t>S3 standard-Infrequent Acess(S3 Standard-IA)</a:t>
            </a:r>
          </a:p>
          <a:p>
            <a:pPr marL="285750" indent="-285750" algn="l" fontAlgn="base">
              <a:buFont typeface="Arial" panose="020B0604020202020204" pitchFamily="34" charset="0"/>
              <a:buChar char="•"/>
            </a:pPr>
            <a:r>
              <a:rPr lang="pt-BR" b="1" i="0" dirty="0">
                <a:solidFill>
                  <a:srgbClr val="313537"/>
                </a:solidFill>
                <a:effectLst/>
                <a:latin typeface="New Template Body Rebuild"/>
              </a:rPr>
              <a:t>S3 One Zone-Infrequent Acess(S3 One Zone-IA)</a:t>
            </a:r>
          </a:p>
          <a:p>
            <a:pPr marL="285750" indent="-285750" algn="l" fontAlgn="base">
              <a:buFont typeface="Arial" panose="020B0604020202020204" pitchFamily="34" charset="0"/>
              <a:buChar char="•"/>
            </a:pPr>
            <a:r>
              <a:rPr lang="pt-BR" b="1" dirty="0">
                <a:solidFill>
                  <a:srgbClr val="313537"/>
                </a:solidFill>
                <a:latin typeface="New Template Body Rebuild"/>
              </a:rPr>
              <a:t>S3 Intelligent-Tiering</a:t>
            </a:r>
          </a:p>
          <a:p>
            <a:pPr marL="285750" indent="-285750" algn="l" fontAlgn="base">
              <a:buFont typeface="Arial" panose="020B0604020202020204" pitchFamily="34" charset="0"/>
              <a:buChar char="•"/>
            </a:pPr>
            <a:r>
              <a:rPr lang="pt-BR" b="1" i="0" dirty="0">
                <a:solidFill>
                  <a:srgbClr val="313537"/>
                </a:solidFill>
                <a:effectLst/>
                <a:latin typeface="New Template Body Rebuild"/>
              </a:rPr>
              <a:t>S3 Glacier</a:t>
            </a:r>
          </a:p>
          <a:p>
            <a:pPr marL="285750" indent="-285750" algn="l" fontAlgn="base">
              <a:buFont typeface="Arial" panose="020B0604020202020204" pitchFamily="34" charset="0"/>
              <a:buChar char="•"/>
            </a:pPr>
            <a:r>
              <a:rPr lang="pt-BR" b="1" dirty="0">
                <a:solidFill>
                  <a:srgbClr val="313537"/>
                </a:solidFill>
                <a:latin typeface="New Template Body Rebuild"/>
              </a:rPr>
              <a:t>S3 Glacier Deep Archive</a:t>
            </a:r>
            <a:endParaRPr lang="pt-BR" b="1" i="0" dirty="0">
              <a:solidFill>
                <a:srgbClr val="313537"/>
              </a:solidFill>
              <a:effectLst/>
              <a:latin typeface="New Template Body Rebuild"/>
            </a:endParaRPr>
          </a:p>
          <a:p>
            <a:endParaRPr lang="en-US" dirty="0"/>
          </a:p>
        </p:txBody>
      </p:sp>
    </p:spTree>
    <p:extLst>
      <p:ext uri="{BB962C8B-B14F-4D97-AF65-F5344CB8AC3E}">
        <p14:creationId xmlns:p14="http://schemas.microsoft.com/office/powerpoint/2010/main" val="30708715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73A8EE-C1A1-A774-20EC-6FF7D0844896}"/>
              </a:ext>
            </a:extLst>
          </p:cNvPr>
          <p:cNvSpPr>
            <a:spLocks noGrp="1"/>
          </p:cNvSpPr>
          <p:nvPr>
            <p:ph type="title"/>
          </p:nvPr>
        </p:nvSpPr>
        <p:spPr>
          <a:xfrm>
            <a:off x="594519" y="24572"/>
            <a:ext cx="11002962" cy="823913"/>
          </a:xfrm>
        </p:spPr>
        <p:txBody>
          <a:bodyPr/>
          <a:lstStyle/>
          <a:p>
            <a:r>
              <a:rPr lang="pt-BR" dirty="0"/>
              <a:t>S3 Standard</a:t>
            </a:r>
            <a:endParaRPr lang="en-US" dirty="0"/>
          </a:p>
        </p:txBody>
      </p:sp>
      <p:sp>
        <p:nvSpPr>
          <p:cNvPr id="3" name="Marcador de Posição do Número do Diapositivo 2">
            <a:extLst>
              <a:ext uri="{FF2B5EF4-FFF2-40B4-BE49-F238E27FC236}">
                <a16:creationId xmlns:a16="http://schemas.microsoft.com/office/drawing/2014/main" id="{3194820D-70BB-D78B-3036-E6E5EAEFCB1D}"/>
              </a:ext>
            </a:extLst>
          </p:cNvPr>
          <p:cNvSpPr>
            <a:spLocks noGrp="1"/>
          </p:cNvSpPr>
          <p:nvPr>
            <p:ph type="sldNum" sz="quarter" idx="11"/>
          </p:nvPr>
        </p:nvSpPr>
        <p:spPr/>
        <p:txBody>
          <a:bodyPr/>
          <a:lstStyle/>
          <a:p>
            <a:pPr rtl="0"/>
            <a:fld id="{8C2E478F-E849-4A8C-AF1F-CBCC78A7CBFA}" type="slidenum">
              <a:rPr lang="pt-PT" noProof="0" smtClean="0"/>
              <a:t>48</a:t>
            </a:fld>
            <a:endParaRPr lang="pt-PT" noProof="0"/>
          </a:p>
        </p:txBody>
      </p:sp>
      <p:sp>
        <p:nvSpPr>
          <p:cNvPr id="4" name="CaixaDeTexto 3">
            <a:extLst>
              <a:ext uri="{FF2B5EF4-FFF2-40B4-BE49-F238E27FC236}">
                <a16:creationId xmlns:a16="http://schemas.microsoft.com/office/drawing/2014/main" id="{D9076CD7-BE14-7671-93FA-3F090C136F8F}"/>
              </a:ext>
            </a:extLst>
          </p:cNvPr>
          <p:cNvSpPr txBox="1"/>
          <p:nvPr/>
        </p:nvSpPr>
        <p:spPr>
          <a:xfrm>
            <a:off x="827314" y="1184366"/>
            <a:ext cx="10911840" cy="2031325"/>
          </a:xfrm>
          <a:prstGeom prst="rect">
            <a:avLst/>
          </a:prstGeom>
          <a:noFill/>
        </p:spPr>
        <p:txBody>
          <a:bodyPr wrap="square" rtlCol="0">
            <a:spAutoFit/>
          </a:bodyPr>
          <a:lstStyle/>
          <a:p>
            <a:pPr algn="l" fontAlgn="base">
              <a:buFont typeface="Arial" panose="020B0604020202020204" pitchFamily="34" charset="0"/>
              <a:buChar char="•"/>
            </a:pPr>
            <a:r>
              <a:rPr lang="pt-BR" b="0" i="0" dirty="0">
                <a:solidFill>
                  <a:srgbClr val="313537"/>
                </a:solidFill>
                <a:effectLst/>
                <a:latin typeface="New Template Body Rebuild"/>
              </a:rPr>
              <a:t>Projetado para dados acessados com frequência</a:t>
            </a:r>
          </a:p>
          <a:p>
            <a:pPr algn="l" fontAlgn="base">
              <a:buFont typeface="Arial" panose="020B0604020202020204" pitchFamily="34" charset="0"/>
              <a:buChar char="•"/>
            </a:pPr>
            <a:endParaRPr lang="pt-BR" b="0" i="0" dirty="0">
              <a:solidFill>
                <a:srgbClr val="313537"/>
              </a:solidFill>
              <a:effectLst/>
              <a:latin typeface="New Template Body Rebuild"/>
            </a:endParaRPr>
          </a:p>
          <a:p>
            <a:pPr algn="l" fontAlgn="base">
              <a:buFont typeface="Arial" panose="020B0604020202020204" pitchFamily="34" charset="0"/>
              <a:buChar char="•"/>
            </a:pPr>
            <a:r>
              <a:rPr lang="pt-BR" b="0" i="0" dirty="0">
                <a:solidFill>
                  <a:srgbClr val="313537"/>
                </a:solidFill>
                <a:effectLst/>
                <a:latin typeface="New Template Body Rebuild"/>
              </a:rPr>
              <a:t>Armazena dados em um mínimo de três Zonas de Disponibilidade</a:t>
            </a:r>
          </a:p>
          <a:p>
            <a:pPr algn="l" fontAlgn="base"/>
            <a:endParaRPr lang="pt-BR" b="0" i="0" dirty="0">
              <a:solidFill>
                <a:srgbClr val="313537"/>
              </a:solidFill>
              <a:effectLst/>
              <a:latin typeface="New Template Body Rebuild"/>
            </a:endParaRPr>
          </a:p>
          <a:p>
            <a:pPr algn="l" fontAlgn="base"/>
            <a:r>
              <a:rPr lang="pt-BR" b="0" i="0" dirty="0">
                <a:solidFill>
                  <a:srgbClr val="313537"/>
                </a:solidFill>
                <a:effectLst/>
                <a:latin typeface="New Template Body Rebuild"/>
              </a:rPr>
              <a:t>O S3 Standard fornece alta disponibilidade para objetos. Isso o torna uma boa escolha para diversos casos de uso, como sites, distribuição de conteúdo e análise de dados. O S3 Standard tem um custo mais alto do que outras categorias de armazenamento para dados acessados com pouca frequência e armazenamento de arquivamento.</a:t>
            </a:r>
          </a:p>
        </p:txBody>
      </p:sp>
    </p:spTree>
    <p:extLst>
      <p:ext uri="{BB962C8B-B14F-4D97-AF65-F5344CB8AC3E}">
        <p14:creationId xmlns:p14="http://schemas.microsoft.com/office/powerpoint/2010/main" val="12437788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AE1E58-7342-64B0-D477-B3FEF0DC9877}"/>
              </a:ext>
            </a:extLst>
          </p:cNvPr>
          <p:cNvSpPr>
            <a:spLocks noGrp="1"/>
          </p:cNvSpPr>
          <p:nvPr>
            <p:ph type="title"/>
          </p:nvPr>
        </p:nvSpPr>
        <p:spPr>
          <a:xfrm>
            <a:off x="594519" y="332362"/>
            <a:ext cx="11002962" cy="823913"/>
          </a:xfrm>
        </p:spPr>
        <p:txBody>
          <a:bodyPr/>
          <a:lstStyle/>
          <a:p>
            <a:r>
              <a:rPr lang="pt-BR" dirty="0"/>
              <a:t>S3 standard-Infrequent Acess(S3 Standard-IA)</a:t>
            </a:r>
            <a:endParaRPr lang="en-US" dirty="0"/>
          </a:p>
        </p:txBody>
      </p:sp>
      <p:sp>
        <p:nvSpPr>
          <p:cNvPr id="3" name="Marcador de Posição do Número do Diapositivo 2">
            <a:extLst>
              <a:ext uri="{FF2B5EF4-FFF2-40B4-BE49-F238E27FC236}">
                <a16:creationId xmlns:a16="http://schemas.microsoft.com/office/drawing/2014/main" id="{9E8A64AE-6F7A-FF2D-40E1-269277137524}"/>
              </a:ext>
            </a:extLst>
          </p:cNvPr>
          <p:cNvSpPr>
            <a:spLocks noGrp="1"/>
          </p:cNvSpPr>
          <p:nvPr>
            <p:ph type="sldNum" sz="quarter" idx="11"/>
          </p:nvPr>
        </p:nvSpPr>
        <p:spPr/>
        <p:txBody>
          <a:bodyPr/>
          <a:lstStyle/>
          <a:p>
            <a:pPr rtl="0"/>
            <a:fld id="{8C2E478F-E849-4A8C-AF1F-CBCC78A7CBFA}" type="slidenum">
              <a:rPr lang="pt-PT" noProof="0" smtClean="0"/>
              <a:t>49</a:t>
            </a:fld>
            <a:endParaRPr lang="pt-PT" noProof="0"/>
          </a:p>
        </p:txBody>
      </p:sp>
      <p:sp>
        <p:nvSpPr>
          <p:cNvPr id="4" name="CaixaDeTexto 3">
            <a:extLst>
              <a:ext uri="{FF2B5EF4-FFF2-40B4-BE49-F238E27FC236}">
                <a16:creationId xmlns:a16="http://schemas.microsoft.com/office/drawing/2014/main" id="{D950E18D-1575-B9A5-C8E3-75DCC4E58B71}"/>
              </a:ext>
            </a:extLst>
          </p:cNvPr>
          <p:cNvSpPr txBox="1"/>
          <p:nvPr/>
        </p:nvSpPr>
        <p:spPr>
          <a:xfrm>
            <a:off x="594519" y="2090057"/>
            <a:ext cx="11002962" cy="2862322"/>
          </a:xfrm>
          <a:prstGeom prst="rect">
            <a:avLst/>
          </a:prstGeom>
          <a:noFill/>
        </p:spPr>
        <p:txBody>
          <a:bodyPr wrap="square" rtlCol="0">
            <a:spAutoFit/>
          </a:bodyPr>
          <a:lstStyle/>
          <a:p>
            <a:pPr algn="l" fontAlgn="base">
              <a:buFont typeface="Arial" panose="020B0604020202020204" pitchFamily="34" charset="0"/>
              <a:buChar char="•"/>
            </a:pPr>
            <a:r>
              <a:rPr lang="pt-BR" b="0" i="0" dirty="0">
                <a:solidFill>
                  <a:srgbClr val="313537"/>
                </a:solidFill>
                <a:effectLst/>
                <a:latin typeface="New Template Body Rebuild"/>
              </a:rPr>
              <a:t>Ideal para dados com pouca frequência de acesso</a:t>
            </a:r>
          </a:p>
          <a:p>
            <a:pPr algn="l" fontAlgn="base">
              <a:buFont typeface="Arial" panose="020B0604020202020204" pitchFamily="34" charset="0"/>
              <a:buChar char="•"/>
            </a:pPr>
            <a:endParaRPr lang="pt-BR" b="0" i="0" dirty="0">
              <a:solidFill>
                <a:srgbClr val="313537"/>
              </a:solidFill>
              <a:effectLst/>
              <a:latin typeface="New Template Body Rebuild"/>
            </a:endParaRPr>
          </a:p>
          <a:p>
            <a:pPr algn="l" fontAlgn="base">
              <a:buFont typeface="Arial" panose="020B0604020202020204" pitchFamily="34" charset="0"/>
              <a:buChar char="•"/>
            </a:pPr>
            <a:r>
              <a:rPr lang="pt-BR" b="0" i="0" dirty="0">
                <a:solidFill>
                  <a:srgbClr val="313537"/>
                </a:solidFill>
                <a:effectLst/>
                <a:latin typeface="New Template Body Rebuild"/>
              </a:rPr>
              <a:t>Semelhante ao S3 Standard, mas com um preço de armazenamento mais baixo e um preço de recuperação mais alto</a:t>
            </a:r>
          </a:p>
          <a:p>
            <a:pPr algn="l" fontAlgn="base">
              <a:buFont typeface="Arial" panose="020B0604020202020204" pitchFamily="34" charset="0"/>
              <a:buChar char="•"/>
            </a:pPr>
            <a:endParaRPr lang="pt-BR" b="0" i="0" dirty="0">
              <a:solidFill>
                <a:srgbClr val="313537"/>
              </a:solidFill>
              <a:effectLst/>
              <a:latin typeface="New Template Body Rebuild"/>
            </a:endParaRPr>
          </a:p>
          <a:p>
            <a:pPr algn="l" fontAlgn="base"/>
            <a:r>
              <a:rPr lang="pt-BR" b="0" i="0" dirty="0">
                <a:solidFill>
                  <a:srgbClr val="313537"/>
                </a:solidFill>
                <a:effectLst/>
                <a:latin typeface="New Template Body Rebuild"/>
              </a:rPr>
              <a:t>O S3 Standard-IA é ideal para dados acessados com pouca frequência, mas que precisam ter alta disponibilidade para quando necessário. O S3 Standard e o S3 Standard – IA armazenam dados em um mínimo de três Zonas de Disponibilidade. O S3 Standard – IA fornece o mesmo nível de disponibilidade do S3 Standard, mas com um preço de armazenamento mais baixo e um preço de recuperação mais alto.</a:t>
            </a:r>
          </a:p>
          <a:p>
            <a:endParaRPr lang="en-US" dirty="0"/>
          </a:p>
        </p:txBody>
      </p:sp>
    </p:spTree>
    <p:extLst>
      <p:ext uri="{BB962C8B-B14F-4D97-AF65-F5344CB8AC3E}">
        <p14:creationId xmlns:p14="http://schemas.microsoft.com/office/powerpoint/2010/main" val="550685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E48535-8114-83AB-26FC-67DEAA3106F5}"/>
              </a:ext>
            </a:extLst>
          </p:cNvPr>
          <p:cNvSpPr>
            <a:spLocks noGrp="1"/>
          </p:cNvSpPr>
          <p:nvPr>
            <p:ph type="title"/>
          </p:nvPr>
        </p:nvSpPr>
        <p:spPr/>
        <p:txBody>
          <a:bodyPr/>
          <a:lstStyle/>
          <a:p>
            <a:r>
              <a:rPr lang="pt-BR" dirty="0"/>
              <a:t>Implantação no local</a:t>
            </a:r>
            <a:endParaRPr lang="en-US" dirty="0"/>
          </a:p>
        </p:txBody>
      </p:sp>
      <p:sp>
        <p:nvSpPr>
          <p:cNvPr id="3" name="Marcador de Posição do Número do Diapositivo 2">
            <a:extLst>
              <a:ext uri="{FF2B5EF4-FFF2-40B4-BE49-F238E27FC236}">
                <a16:creationId xmlns:a16="http://schemas.microsoft.com/office/drawing/2014/main" id="{ABF2B632-A579-465C-92C3-37711B8F36D0}"/>
              </a:ext>
            </a:extLst>
          </p:cNvPr>
          <p:cNvSpPr>
            <a:spLocks noGrp="1"/>
          </p:cNvSpPr>
          <p:nvPr>
            <p:ph type="sldNum" sz="quarter" idx="11"/>
          </p:nvPr>
        </p:nvSpPr>
        <p:spPr/>
        <p:txBody>
          <a:bodyPr/>
          <a:lstStyle/>
          <a:p>
            <a:pPr rtl="0"/>
            <a:fld id="{8C2E478F-E849-4A8C-AF1F-CBCC78A7CBFA}" type="slidenum">
              <a:rPr lang="pt-PT" noProof="0" smtClean="0"/>
              <a:t>5</a:t>
            </a:fld>
            <a:endParaRPr lang="pt-PT" noProof="0"/>
          </a:p>
        </p:txBody>
      </p:sp>
      <p:sp>
        <p:nvSpPr>
          <p:cNvPr id="4" name="CaixaDeTexto 3">
            <a:extLst>
              <a:ext uri="{FF2B5EF4-FFF2-40B4-BE49-F238E27FC236}">
                <a16:creationId xmlns:a16="http://schemas.microsoft.com/office/drawing/2014/main" id="{67238F1B-3786-DE4D-CCBE-A0D03F743BAE}"/>
              </a:ext>
            </a:extLst>
          </p:cNvPr>
          <p:cNvSpPr txBox="1"/>
          <p:nvPr/>
        </p:nvSpPr>
        <p:spPr>
          <a:xfrm>
            <a:off x="594519" y="1849348"/>
            <a:ext cx="11002962" cy="3139321"/>
          </a:xfrm>
          <a:prstGeom prst="rect">
            <a:avLst/>
          </a:prstGeom>
          <a:noFill/>
        </p:spPr>
        <p:txBody>
          <a:bodyPr wrap="square" rtlCol="0">
            <a:spAutoFit/>
          </a:bodyPr>
          <a:lstStyle/>
          <a:p>
            <a:pPr algn="l" fontAlgn="base">
              <a:buFont typeface="Arial" panose="020B0604020202020204" pitchFamily="34" charset="0"/>
              <a:buChar char="•"/>
            </a:pPr>
            <a:r>
              <a:rPr lang="pt-BR" b="0" i="0" dirty="0">
                <a:solidFill>
                  <a:srgbClr val="313537"/>
                </a:solidFill>
                <a:effectLst/>
                <a:latin typeface="New Template Body Rebuild"/>
              </a:rPr>
              <a:t>Implante recursos usando ferramentas de virtualização e gerenciamento de recursos.</a:t>
            </a:r>
          </a:p>
          <a:p>
            <a:pPr algn="l" fontAlgn="base">
              <a:buFont typeface="Arial" panose="020B0604020202020204" pitchFamily="34" charset="0"/>
              <a:buChar char="•"/>
            </a:pPr>
            <a:endParaRPr lang="pt-BR" b="0" i="0" dirty="0">
              <a:solidFill>
                <a:srgbClr val="313537"/>
              </a:solidFill>
              <a:effectLst/>
              <a:latin typeface="New Template Body Rebuild"/>
            </a:endParaRPr>
          </a:p>
          <a:p>
            <a:pPr algn="l" fontAlgn="base">
              <a:buFont typeface="Arial" panose="020B0604020202020204" pitchFamily="34" charset="0"/>
              <a:buChar char="•"/>
            </a:pPr>
            <a:r>
              <a:rPr lang="pt-BR" b="0" i="0" dirty="0">
                <a:solidFill>
                  <a:srgbClr val="313537"/>
                </a:solidFill>
                <a:effectLst/>
                <a:latin typeface="New Template Body Rebuild"/>
              </a:rPr>
              <a:t>Aumente a utilização de recursos usando tecnologias de virtualização e gerenciamento de aplicativos.</a:t>
            </a:r>
          </a:p>
          <a:p>
            <a:pPr algn="l" fontAlgn="base">
              <a:buFont typeface="Arial" panose="020B0604020202020204" pitchFamily="34" charset="0"/>
              <a:buChar char="•"/>
            </a:pPr>
            <a:endParaRPr lang="pt-BR" b="0" i="0" dirty="0">
              <a:solidFill>
                <a:srgbClr val="313537"/>
              </a:solidFill>
              <a:effectLst/>
              <a:latin typeface="New Template Body Rebuild"/>
            </a:endParaRPr>
          </a:p>
          <a:p>
            <a:pPr algn="l" fontAlgn="base"/>
            <a:r>
              <a:rPr lang="pt-BR" b="1" i="0" dirty="0">
                <a:solidFill>
                  <a:srgbClr val="313537"/>
                </a:solidFill>
                <a:effectLst/>
                <a:latin typeface="New Template Body Rebuild"/>
              </a:rPr>
              <a:t>A implantação local </a:t>
            </a:r>
            <a:r>
              <a:rPr lang="pt-BR" b="0" i="0" dirty="0">
                <a:solidFill>
                  <a:srgbClr val="313537"/>
                </a:solidFill>
                <a:effectLst/>
                <a:latin typeface="New Template Body Rebuild"/>
              </a:rPr>
              <a:t>também é conhecida como uma implantação de </a:t>
            </a:r>
            <a:r>
              <a:rPr lang="pt-BR" b="0" i="1" dirty="0">
                <a:solidFill>
                  <a:srgbClr val="313537"/>
                </a:solidFill>
                <a:effectLst/>
                <a:latin typeface="New Template Body Rebuild"/>
              </a:rPr>
              <a:t>nuvem privada</a:t>
            </a:r>
            <a:r>
              <a:rPr lang="pt-BR" b="0" i="0" dirty="0">
                <a:solidFill>
                  <a:srgbClr val="313537"/>
                </a:solidFill>
                <a:effectLst/>
                <a:latin typeface="New Template Body Rebuild"/>
              </a:rPr>
              <a:t>. Nesse modelo, os recursos são implantados no local usando ferramentas de virtualização e gerenciamento de recursos.</a:t>
            </a:r>
            <a:br>
              <a:rPr lang="pt-BR" b="0" i="0" dirty="0">
                <a:solidFill>
                  <a:srgbClr val="313537"/>
                </a:solidFill>
                <a:effectLst/>
                <a:latin typeface="New Template Body Rebuild"/>
              </a:rPr>
            </a:br>
            <a:br>
              <a:rPr lang="pt-BR" b="0" i="0" dirty="0">
                <a:solidFill>
                  <a:srgbClr val="313537"/>
                </a:solidFill>
                <a:effectLst/>
                <a:latin typeface="New Template Body Rebuild"/>
              </a:rPr>
            </a:br>
            <a:r>
              <a:rPr lang="pt-BR" b="0" i="0" dirty="0">
                <a:solidFill>
                  <a:srgbClr val="313537"/>
                </a:solidFill>
                <a:effectLst/>
                <a:latin typeface="New Template Body Rebuild"/>
              </a:rPr>
              <a:t>Por exemplo, você poderia ter aplicativos executados em tecnologia totalmente mantida em seu data center local. Embora esse modelo seja muito parecido com a infraestrutura de TI legada, sua incorporação de tecnologias de virtualização e gerenciamento de aplicativos ajuda a aumentar a utilização de recursos.</a:t>
            </a:r>
          </a:p>
          <a:p>
            <a:endParaRPr lang="en-US" dirty="0"/>
          </a:p>
        </p:txBody>
      </p:sp>
    </p:spTree>
    <p:extLst>
      <p:ext uri="{BB962C8B-B14F-4D97-AF65-F5344CB8AC3E}">
        <p14:creationId xmlns:p14="http://schemas.microsoft.com/office/powerpoint/2010/main" val="147345910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7D5902-6C73-7614-58B4-BF43DD3FE13F}"/>
              </a:ext>
            </a:extLst>
          </p:cNvPr>
          <p:cNvSpPr>
            <a:spLocks noGrp="1"/>
          </p:cNvSpPr>
          <p:nvPr>
            <p:ph type="title"/>
          </p:nvPr>
        </p:nvSpPr>
        <p:spPr>
          <a:xfrm>
            <a:off x="594519" y="323654"/>
            <a:ext cx="11002962" cy="823913"/>
          </a:xfrm>
        </p:spPr>
        <p:txBody>
          <a:bodyPr/>
          <a:lstStyle/>
          <a:p>
            <a:r>
              <a:rPr lang="pt-BR" dirty="0"/>
              <a:t>S3 one zone-infrequent access(s3 one zone-ia)</a:t>
            </a:r>
            <a:endParaRPr lang="en-US" dirty="0"/>
          </a:p>
        </p:txBody>
      </p:sp>
      <p:sp>
        <p:nvSpPr>
          <p:cNvPr id="3" name="Marcador de Posição do Número do Diapositivo 2">
            <a:extLst>
              <a:ext uri="{FF2B5EF4-FFF2-40B4-BE49-F238E27FC236}">
                <a16:creationId xmlns:a16="http://schemas.microsoft.com/office/drawing/2014/main" id="{8BD353B2-4429-12CC-0DDF-0CC4D7C06B37}"/>
              </a:ext>
            </a:extLst>
          </p:cNvPr>
          <p:cNvSpPr>
            <a:spLocks noGrp="1"/>
          </p:cNvSpPr>
          <p:nvPr>
            <p:ph type="sldNum" sz="quarter" idx="11"/>
          </p:nvPr>
        </p:nvSpPr>
        <p:spPr/>
        <p:txBody>
          <a:bodyPr/>
          <a:lstStyle/>
          <a:p>
            <a:pPr rtl="0"/>
            <a:fld id="{8C2E478F-E849-4A8C-AF1F-CBCC78A7CBFA}" type="slidenum">
              <a:rPr lang="pt-PT" noProof="0" smtClean="0"/>
              <a:t>50</a:t>
            </a:fld>
            <a:endParaRPr lang="pt-PT" noProof="0"/>
          </a:p>
        </p:txBody>
      </p:sp>
      <p:sp>
        <p:nvSpPr>
          <p:cNvPr id="4" name="CaixaDeTexto 3">
            <a:extLst>
              <a:ext uri="{FF2B5EF4-FFF2-40B4-BE49-F238E27FC236}">
                <a16:creationId xmlns:a16="http://schemas.microsoft.com/office/drawing/2014/main" id="{44690AC1-B131-D36D-0DBD-E36FF9F5A826}"/>
              </a:ext>
            </a:extLst>
          </p:cNvPr>
          <p:cNvSpPr txBox="1"/>
          <p:nvPr/>
        </p:nvSpPr>
        <p:spPr>
          <a:xfrm>
            <a:off x="594519" y="1637211"/>
            <a:ext cx="11214304" cy="3416320"/>
          </a:xfrm>
          <a:prstGeom prst="rect">
            <a:avLst/>
          </a:prstGeom>
          <a:noFill/>
        </p:spPr>
        <p:txBody>
          <a:bodyPr wrap="square" rtlCol="0">
            <a:spAutoFit/>
          </a:bodyPr>
          <a:lstStyle/>
          <a:p>
            <a:pPr algn="l" fontAlgn="base">
              <a:buFont typeface="Arial" panose="020B0604020202020204" pitchFamily="34" charset="0"/>
              <a:buChar char="•"/>
            </a:pPr>
            <a:r>
              <a:rPr lang="pt-BR" b="0" i="0" dirty="0">
                <a:solidFill>
                  <a:srgbClr val="313537"/>
                </a:solidFill>
                <a:effectLst/>
                <a:latin typeface="New Template Body Rebuild"/>
              </a:rPr>
              <a:t>Armazena dados em uma única Zona de Disponibilidade</a:t>
            </a:r>
          </a:p>
          <a:p>
            <a:pPr algn="l" fontAlgn="base">
              <a:buFont typeface="Arial" panose="020B0604020202020204" pitchFamily="34" charset="0"/>
              <a:buChar char="•"/>
            </a:pPr>
            <a:endParaRPr lang="pt-BR" b="0" i="0" dirty="0">
              <a:solidFill>
                <a:srgbClr val="313537"/>
              </a:solidFill>
              <a:effectLst/>
              <a:latin typeface="New Template Body Rebuild"/>
            </a:endParaRPr>
          </a:p>
          <a:p>
            <a:pPr algn="l" fontAlgn="base">
              <a:buFont typeface="Arial" panose="020B0604020202020204" pitchFamily="34" charset="0"/>
              <a:buChar char="•"/>
            </a:pPr>
            <a:r>
              <a:rPr lang="pt-BR" b="0" i="0" dirty="0">
                <a:solidFill>
                  <a:srgbClr val="313537"/>
                </a:solidFill>
                <a:effectLst/>
                <a:latin typeface="New Template Body Rebuild"/>
              </a:rPr>
              <a:t>Tem um preço de armazenamento menor do que o S3 Standard – IA</a:t>
            </a:r>
          </a:p>
          <a:p>
            <a:pPr algn="l" fontAlgn="base">
              <a:buFont typeface="Arial" panose="020B0604020202020204" pitchFamily="34" charset="0"/>
              <a:buChar char="•"/>
            </a:pPr>
            <a:endParaRPr lang="pt-BR" b="0" i="0" dirty="0">
              <a:solidFill>
                <a:srgbClr val="313537"/>
              </a:solidFill>
              <a:effectLst/>
              <a:latin typeface="New Template Body Rebuild"/>
            </a:endParaRPr>
          </a:p>
          <a:p>
            <a:pPr algn="l" fontAlgn="base"/>
            <a:r>
              <a:rPr lang="pt-BR" b="0" i="0" dirty="0">
                <a:solidFill>
                  <a:srgbClr val="313537"/>
                </a:solidFill>
                <a:effectLst/>
                <a:latin typeface="New Template Body Rebuild"/>
              </a:rPr>
              <a:t>Comparado com o S3 Standard e o S3 Standard – IA, que armazenam dados em um mínimo de três Zonas de Disponibilidade, o S3 One Zone – IA armazena em uma única Zona de Disponibilidade. Isso o torna uma boa categoria de armazenamento nas seguintes condições:</a:t>
            </a:r>
          </a:p>
          <a:p>
            <a:pPr algn="l" fontAlgn="base"/>
            <a:endParaRPr lang="pt-BR" b="0" i="0" dirty="0">
              <a:solidFill>
                <a:srgbClr val="313537"/>
              </a:solidFill>
              <a:effectLst/>
              <a:latin typeface="New Template Body Rebuild"/>
            </a:endParaRPr>
          </a:p>
          <a:p>
            <a:pPr algn="l" fontAlgn="base">
              <a:buFont typeface="Arial" panose="020B0604020202020204" pitchFamily="34" charset="0"/>
              <a:buChar char="•"/>
            </a:pPr>
            <a:r>
              <a:rPr lang="pt-BR" b="0" i="0" dirty="0">
                <a:solidFill>
                  <a:srgbClr val="313537"/>
                </a:solidFill>
                <a:effectLst/>
                <a:latin typeface="New Template Body Rebuild"/>
              </a:rPr>
              <a:t>Você quer economizar custos com armazenamento.</a:t>
            </a:r>
          </a:p>
          <a:p>
            <a:pPr algn="l" fontAlgn="base">
              <a:buFont typeface="Arial" panose="020B0604020202020204" pitchFamily="34" charset="0"/>
              <a:buChar char="•"/>
            </a:pPr>
            <a:endParaRPr lang="pt-BR" b="0" i="0" dirty="0">
              <a:solidFill>
                <a:srgbClr val="313537"/>
              </a:solidFill>
              <a:effectLst/>
              <a:latin typeface="New Template Body Rebuild"/>
            </a:endParaRPr>
          </a:p>
          <a:p>
            <a:pPr algn="l" fontAlgn="base">
              <a:buFont typeface="Arial" panose="020B0604020202020204" pitchFamily="34" charset="0"/>
              <a:buChar char="•"/>
            </a:pPr>
            <a:r>
              <a:rPr lang="pt-BR" b="0" i="0" dirty="0">
                <a:solidFill>
                  <a:srgbClr val="313537"/>
                </a:solidFill>
                <a:effectLst/>
                <a:latin typeface="New Template Body Rebuild"/>
              </a:rPr>
              <a:t>Você pode reproduzir facilmente seus dados em caso de falha na Zona de Disponibilidade.</a:t>
            </a:r>
          </a:p>
          <a:p>
            <a:endParaRPr lang="en-US" dirty="0"/>
          </a:p>
        </p:txBody>
      </p:sp>
    </p:spTree>
    <p:extLst>
      <p:ext uri="{BB962C8B-B14F-4D97-AF65-F5344CB8AC3E}">
        <p14:creationId xmlns:p14="http://schemas.microsoft.com/office/powerpoint/2010/main" val="15313255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8E3C75-C6E8-2246-DD09-31914C88A7CD}"/>
              </a:ext>
            </a:extLst>
          </p:cNvPr>
          <p:cNvSpPr>
            <a:spLocks noGrp="1"/>
          </p:cNvSpPr>
          <p:nvPr>
            <p:ph type="title"/>
          </p:nvPr>
        </p:nvSpPr>
        <p:spPr/>
        <p:txBody>
          <a:bodyPr/>
          <a:lstStyle/>
          <a:p>
            <a:r>
              <a:rPr lang="pt-BR" dirty="0"/>
              <a:t>S3 intelligent-tiering</a:t>
            </a:r>
            <a:endParaRPr lang="en-US" dirty="0"/>
          </a:p>
        </p:txBody>
      </p:sp>
      <p:sp>
        <p:nvSpPr>
          <p:cNvPr id="3" name="Marcador de Posição do Número do Diapositivo 2">
            <a:extLst>
              <a:ext uri="{FF2B5EF4-FFF2-40B4-BE49-F238E27FC236}">
                <a16:creationId xmlns:a16="http://schemas.microsoft.com/office/drawing/2014/main" id="{58D11C0A-CBAE-0CDD-68ED-F9E72CC52902}"/>
              </a:ext>
            </a:extLst>
          </p:cNvPr>
          <p:cNvSpPr>
            <a:spLocks noGrp="1"/>
          </p:cNvSpPr>
          <p:nvPr>
            <p:ph type="sldNum" sz="quarter" idx="11"/>
          </p:nvPr>
        </p:nvSpPr>
        <p:spPr/>
        <p:txBody>
          <a:bodyPr/>
          <a:lstStyle/>
          <a:p>
            <a:pPr rtl="0"/>
            <a:fld id="{8C2E478F-E849-4A8C-AF1F-CBCC78A7CBFA}" type="slidenum">
              <a:rPr lang="pt-PT" noProof="0" smtClean="0"/>
              <a:t>51</a:t>
            </a:fld>
            <a:endParaRPr lang="pt-PT" noProof="0"/>
          </a:p>
        </p:txBody>
      </p:sp>
      <p:sp>
        <p:nvSpPr>
          <p:cNvPr id="4" name="CaixaDeTexto 3">
            <a:extLst>
              <a:ext uri="{FF2B5EF4-FFF2-40B4-BE49-F238E27FC236}">
                <a16:creationId xmlns:a16="http://schemas.microsoft.com/office/drawing/2014/main" id="{168C943C-F365-B1B6-8A4F-B20CEA8B9767}"/>
              </a:ext>
            </a:extLst>
          </p:cNvPr>
          <p:cNvSpPr txBox="1"/>
          <p:nvPr/>
        </p:nvSpPr>
        <p:spPr>
          <a:xfrm>
            <a:off x="600891" y="1741714"/>
            <a:ext cx="11016343" cy="2585323"/>
          </a:xfrm>
          <a:prstGeom prst="rect">
            <a:avLst/>
          </a:prstGeom>
          <a:noFill/>
        </p:spPr>
        <p:txBody>
          <a:bodyPr wrap="square" rtlCol="0">
            <a:spAutoFit/>
          </a:bodyPr>
          <a:lstStyle/>
          <a:p>
            <a:pPr algn="l" fontAlgn="base">
              <a:buFont typeface="Arial" panose="020B0604020202020204" pitchFamily="34" charset="0"/>
              <a:buChar char="•"/>
            </a:pPr>
            <a:r>
              <a:rPr lang="pt-BR" b="0" i="0" dirty="0">
                <a:solidFill>
                  <a:srgbClr val="313537"/>
                </a:solidFill>
                <a:effectLst/>
                <a:latin typeface="New Template Body Rebuild"/>
              </a:rPr>
              <a:t>Ideal para dados com padrões de acesso desconhecidos ou em alteração</a:t>
            </a:r>
          </a:p>
          <a:p>
            <a:pPr algn="l" fontAlgn="base">
              <a:buFont typeface="Arial" panose="020B0604020202020204" pitchFamily="34" charset="0"/>
              <a:buChar char="•"/>
            </a:pPr>
            <a:endParaRPr lang="pt-BR" b="0" i="0" dirty="0">
              <a:solidFill>
                <a:srgbClr val="313537"/>
              </a:solidFill>
              <a:effectLst/>
              <a:latin typeface="New Template Body Rebuild"/>
            </a:endParaRPr>
          </a:p>
          <a:p>
            <a:pPr algn="l" fontAlgn="base">
              <a:buFont typeface="Arial" panose="020B0604020202020204" pitchFamily="34" charset="0"/>
              <a:buChar char="•"/>
            </a:pPr>
            <a:r>
              <a:rPr lang="pt-BR" b="0" i="0" dirty="0">
                <a:solidFill>
                  <a:srgbClr val="313537"/>
                </a:solidFill>
                <a:effectLst/>
                <a:latin typeface="New Template Body Rebuild"/>
              </a:rPr>
              <a:t>Requer uma pequena taxa mensal de monitoramento e automação por objeto</a:t>
            </a:r>
          </a:p>
          <a:p>
            <a:pPr algn="l" fontAlgn="base">
              <a:buFont typeface="Arial" panose="020B0604020202020204" pitchFamily="34" charset="0"/>
              <a:buChar char="•"/>
            </a:pPr>
            <a:endParaRPr lang="pt-BR" b="0" i="0" dirty="0">
              <a:solidFill>
                <a:srgbClr val="313537"/>
              </a:solidFill>
              <a:effectLst/>
              <a:latin typeface="New Template Body Rebuild"/>
            </a:endParaRPr>
          </a:p>
          <a:p>
            <a:pPr algn="l" fontAlgn="base"/>
            <a:r>
              <a:rPr lang="pt-BR" b="0" i="0" dirty="0">
                <a:solidFill>
                  <a:srgbClr val="313537"/>
                </a:solidFill>
                <a:effectLst/>
                <a:latin typeface="New Template Body Rebuild"/>
              </a:rPr>
              <a:t>Na categoria de armazenamento S3 Intelligent-Tiering, o Amazon S3 monitora os padrões de acesso dos objetos. Se você não acessou um objeto por 30 dias consecutivos, o Amazon S3 o move automaticamente para o nível de acesso pouco frequente S3 Standard – IA. Se você acessar um objeto no nível de acesso pouco frequente, o Amazon S3 o move automaticamente para o nível de acesso frequente S3 Standard.</a:t>
            </a:r>
          </a:p>
          <a:p>
            <a:endParaRPr lang="en-US" dirty="0"/>
          </a:p>
        </p:txBody>
      </p:sp>
    </p:spTree>
    <p:extLst>
      <p:ext uri="{BB962C8B-B14F-4D97-AF65-F5344CB8AC3E}">
        <p14:creationId xmlns:p14="http://schemas.microsoft.com/office/powerpoint/2010/main" val="6081303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C1FBAB-F01B-E69A-867B-B3BF973488F1}"/>
              </a:ext>
            </a:extLst>
          </p:cNvPr>
          <p:cNvSpPr>
            <a:spLocks noGrp="1"/>
          </p:cNvSpPr>
          <p:nvPr>
            <p:ph type="title"/>
          </p:nvPr>
        </p:nvSpPr>
        <p:spPr>
          <a:xfrm>
            <a:off x="594519" y="262694"/>
            <a:ext cx="11002962" cy="823913"/>
          </a:xfrm>
        </p:spPr>
        <p:txBody>
          <a:bodyPr/>
          <a:lstStyle/>
          <a:p>
            <a:r>
              <a:rPr lang="pt-BR" dirty="0"/>
              <a:t>S3 glacier </a:t>
            </a:r>
            <a:endParaRPr lang="en-US" dirty="0"/>
          </a:p>
        </p:txBody>
      </p:sp>
      <p:sp>
        <p:nvSpPr>
          <p:cNvPr id="3" name="Marcador de Posição do Número do Diapositivo 2">
            <a:extLst>
              <a:ext uri="{FF2B5EF4-FFF2-40B4-BE49-F238E27FC236}">
                <a16:creationId xmlns:a16="http://schemas.microsoft.com/office/drawing/2014/main" id="{6CC17D27-3545-AB70-3D46-CDA6736330DE}"/>
              </a:ext>
            </a:extLst>
          </p:cNvPr>
          <p:cNvSpPr>
            <a:spLocks noGrp="1"/>
          </p:cNvSpPr>
          <p:nvPr>
            <p:ph type="sldNum" sz="quarter" idx="11"/>
          </p:nvPr>
        </p:nvSpPr>
        <p:spPr/>
        <p:txBody>
          <a:bodyPr/>
          <a:lstStyle/>
          <a:p>
            <a:pPr rtl="0"/>
            <a:fld id="{8C2E478F-E849-4A8C-AF1F-CBCC78A7CBFA}" type="slidenum">
              <a:rPr lang="pt-PT" noProof="0" smtClean="0"/>
              <a:t>52</a:t>
            </a:fld>
            <a:endParaRPr lang="pt-PT" noProof="0"/>
          </a:p>
        </p:txBody>
      </p:sp>
      <p:sp>
        <p:nvSpPr>
          <p:cNvPr id="4" name="CaixaDeTexto 3">
            <a:extLst>
              <a:ext uri="{FF2B5EF4-FFF2-40B4-BE49-F238E27FC236}">
                <a16:creationId xmlns:a16="http://schemas.microsoft.com/office/drawing/2014/main" id="{E9A8B5EA-4FCB-447B-6E19-C70F0B3C9875}"/>
              </a:ext>
            </a:extLst>
          </p:cNvPr>
          <p:cNvSpPr txBox="1"/>
          <p:nvPr/>
        </p:nvSpPr>
        <p:spPr>
          <a:xfrm>
            <a:off x="609600" y="1314994"/>
            <a:ext cx="10939669" cy="2308324"/>
          </a:xfrm>
          <a:prstGeom prst="rect">
            <a:avLst/>
          </a:prstGeom>
          <a:noFill/>
        </p:spPr>
        <p:txBody>
          <a:bodyPr wrap="square" rtlCol="0">
            <a:spAutoFit/>
          </a:bodyPr>
          <a:lstStyle/>
          <a:p>
            <a:pPr algn="l" fontAlgn="base">
              <a:buFont typeface="Arial" panose="020B0604020202020204" pitchFamily="34" charset="0"/>
              <a:buChar char="•"/>
            </a:pPr>
            <a:r>
              <a:rPr lang="pt-BR" b="0" i="0" dirty="0">
                <a:solidFill>
                  <a:srgbClr val="313537"/>
                </a:solidFill>
                <a:effectLst/>
                <a:latin typeface="New Template Body Rebuild"/>
              </a:rPr>
              <a:t>Armazenamento de baixo custo projetado para arquivamento de dados</a:t>
            </a:r>
          </a:p>
          <a:p>
            <a:pPr algn="l" fontAlgn="base">
              <a:buFont typeface="Arial" panose="020B0604020202020204" pitchFamily="34" charset="0"/>
              <a:buChar char="•"/>
            </a:pPr>
            <a:endParaRPr lang="pt-BR" b="0" i="0" dirty="0">
              <a:solidFill>
                <a:srgbClr val="313537"/>
              </a:solidFill>
              <a:effectLst/>
              <a:latin typeface="New Template Body Rebuild"/>
            </a:endParaRPr>
          </a:p>
          <a:p>
            <a:pPr algn="l" fontAlgn="base">
              <a:buFont typeface="Arial" panose="020B0604020202020204" pitchFamily="34" charset="0"/>
              <a:buChar char="•"/>
            </a:pPr>
            <a:r>
              <a:rPr lang="pt-BR" b="0" i="0" dirty="0">
                <a:solidFill>
                  <a:srgbClr val="313537"/>
                </a:solidFill>
                <a:effectLst/>
                <a:latin typeface="New Template Body Rebuild"/>
              </a:rPr>
              <a:t>Capaz de recuperar objetos em poucos minutos a horas</a:t>
            </a:r>
          </a:p>
          <a:p>
            <a:pPr algn="l" fontAlgn="base">
              <a:buFont typeface="Arial" panose="020B0604020202020204" pitchFamily="34" charset="0"/>
              <a:buChar char="•"/>
            </a:pPr>
            <a:endParaRPr lang="pt-BR" b="0" i="0" dirty="0">
              <a:solidFill>
                <a:srgbClr val="313537"/>
              </a:solidFill>
              <a:effectLst/>
              <a:latin typeface="New Template Body Rebuild"/>
            </a:endParaRPr>
          </a:p>
          <a:p>
            <a:pPr algn="l" fontAlgn="base"/>
            <a:r>
              <a:rPr lang="pt-BR" b="0" i="0" dirty="0">
                <a:solidFill>
                  <a:srgbClr val="313537"/>
                </a:solidFill>
                <a:effectLst/>
                <a:latin typeface="New Template Body Rebuild"/>
              </a:rPr>
              <a:t>O S3 Glacier é uma categoria de armazenamento de baixo custo, ideal para o arquivamento de dados. Por exemplo, você pode usar essa categoria para armazenar registros de clientes arquivados ou arquivos de fotos e vídeos mais antigos.</a:t>
            </a:r>
          </a:p>
          <a:p>
            <a:endParaRPr lang="en-US" dirty="0"/>
          </a:p>
        </p:txBody>
      </p:sp>
    </p:spTree>
    <p:extLst>
      <p:ext uri="{BB962C8B-B14F-4D97-AF65-F5344CB8AC3E}">
        <p14:creationId xmlns:p14="http://schemas.microsoft.com/office/powerpoint/2010/main" val="172633937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58D263-833D-11AE-936E-67C2E7765E0F}"/>
              </a:ext>
            </a:extLst>
          </p:cNvPr>
          <p:cNvSpPr>
            <a:spLocks noGrp="1"/>
          </p:cNvSpPr>
          <p:nvPr>
            <p:ph type="title"/>
          </p:nvPr>
        </p:nvSpPr>
        <p:spPr>
          <a:xfrm>
            <a:off x="594519" y="140774"/>
            <a:ext cx="11002962" cy="823913"/>
          </a:xfrm>
        </p:spPr>
        <p:txBody>
          <a:bodyPr/>
          <a:lstStyle/>
          <a:p>
            <a:r>
              <a:rPr lang="pt-BR" dirty="0"/>
              <a:t>S3 glacier deep archive</a:t>
            </a:r>
            <a:endParaRPr lang="en-US" dirty="0"/>
          </a:p>
        </p:txBody>
      </p:sp>
      <p:sp>
        <p:nvSpPr>
          <p:cNvPr id="3" name="Marcador de Posição do Número do Diapositivo 2">
            <a:extLst>
              <a:ext uri="{FF2B5EF4-FFF2-40B4-BE49-F238E27FC236}">
                <a16:creationId xmlns:a16="http://schemas.microsoft.com/office/drawing/2014/main" id="{E284DE0A-981E-112B-0231-15CD2BA53958}"/>
              </a:ext>
            </a:extLst>
          </p:cNvPr>
          <p:cNvSpPr>
            <a:spLocks noGrp="1"/>
          </p:cNvSpPr>
          <p:nvPr>
            <p:ph type="sldNum" sz="quarter" idx="11"/>
          </p:nvPr>
        </p:nvSpPr>
        <p:spPr/>
        <p:txBody>
          <a:bodyPr/>
          <a:lstStyle/>
          <a:p>
            <a:pPr rtl="0"/>
            <a:fld id="{8C2E478F-E849-4A8C-AF1F-CBCC78A7CBFA}" type="slidenum">
              <a:rPr lang="pt-PT" noProof="0" smtClean="0"/>
              <a:t>53</a:t>
            </a:fld>
            <a:endParaRPr lang="pt-PT" noProof="0"/>
          </a:p>
        </p:txBody>
      </p:sp>
      <p:sp>
        <p:nvSpPr>
          <p:cNvPr id="4" name="CaixaDeTexto 3">
            <a:extLst>
              <a:ext uri="{FF2B5EF4-FFF2-40B4-BE49-F238E27FC236}">
                <a16:creationId xmlns:a16="http://schemas.microsoft.com/office/drawing/2014/main" id="{C1D9E0EB-DDFF-643D-1F52-21E952AFD280}"/>
              </a:ext>
            </a:extLst>
          </p:cNvPr>
          <p:cNvSpPr txBox="1"/>
          <p:nvPr/>
        </p:nvSpPr>
        <p:spPr>
          <a:xfrm>
            <a:off x="594519" y="1480457"/>
            <a:ext cx="10954750" cy="2585323"/>
          </a:xfrm>
          <a:prstGeom prst="rect">
            <a:avLst/>
          </a:prstGeom>
          <a:noFill/>
        </p:spPr>
        <p:txBody>
          <a:bodyPr wrap="square" rtlCol="0">
            <a:spAutoFit/>
          </a:bodyPr>
          <a:lstStyle/>
          <a:p>
            <a:pPr algn="l" fontAlgn="base">
              <a:buFont typeface="Arial" panose="020B0604020202020204" pitchFamily="34" charset="0"/>
              <a:buChar char="•"/>
            </a:pPr>
            <a:r>
              <a:rPr lang="pt-BR" b="0" i="0" dirty="0">
                <a:solidFill>
                  <a:srgbClr val="313537"/>
                </a:solidFill>
                <a:effectLst/>
                <a:latin typeface="New Template Body Rebuild"/>
              </a:rPr>
              <a:t>Categoria de armazenamento de objetos com menor custo, ideal para arquivamento</a:t>
            </a:r>
          </a:p>
          <a:p>
            <a:pPr algn="l" fontAlgn="base">
              <a:buFont typeface="Arial" panose="020B0604020202020204" pitchFamily="34" charset="0"/>
              <a:buChar char="•"/>
            </a:pPr>
            <a:endParaRPr lang="pt-BR" b="0" i="0" dirty="0">
              <a:solidFill>
                <a:srgbClr val="313537"/>
              </a:solidFill>
              <a:effectLst/>
              <a:latin typeface="New Template Body Rebuild"/>
            </a:endParaRPr>
          </a:p>
          <a:p>
            <a:pPr algn="l" fontAlgn="base">
              <a:buFont typeface="Arial" panose="020B0604020202020204" pitchFamily="34" charset="0"/>
              <a:buChar char="•"/>
            </a:pPr>
            <a:r>
              <a:rPr lang="pt-BR" b="0" i="0" dirty="0">
                <a:solidFill>
                  <a:srgbClr val="313537"/>
                </a:solidFill>
                <a:effectLst/>
                <a:latin typeface="New Template Body Rebuild"/>
              </a:rPr>
              <a:t>Capaz de recuperar objetos em 12 horas</a:t>
            </a:r>
          </a:p>
          <a:p>
            <a:pPr algn="l" fontAlgn="base">
              <a:buFont typeface="Arial" panose="020B0604020202020204" pitchFamily="34" charset="0"/>
              <a:buChar char="•"/>
            </a:pPr>
            <a:endParaRPr lang="pt-BR" b="0" i="0" dirty="0">
              <a:solidFill>
                <a:srgbClr val="313537"/>
              </a:solidFill>
              <a:effectLst/>
              <a:latin typeface="New Template Body Rebuild"/>
            </a:endParaRPr>
          </a:p>
          <a:p>
            <a:pPr algn="l" fontAlgn="base"/>
            <a:r>
              <a:rPr lang="pt-BR" b="0" i="0" dirty="0">
                <a:solidFill>
                  <a:srgbClr val="313537"/>
                </a:solidFill>
                <a:effectLst/>
                <a:latin typeface="New Template Body Rebuild"/>
              </a:rPr>
              <a:t>Ao decidir entre o Amazon S3 Glacier e o Amazon S3 Glacier Deep Archive, considere a prontidão com que você precisa recuperar objetos arquivados. É possível recuperar objetos armazenados na categoria de armazenamento S3 Glacier de alguns minutos a algumas horas. Em comparação, é possível recuperar objetos armazenados na categoria de armazenamento S3 Glacier Deep Archive em até 12 horas.</a:t>
            </a:r>
          </a:p>
          <a:p>
            <a:endParaRPr lang="en-US" dirty="0"/>
          </a:p>
        </p:txBody>
      </p:sp>
    </p:spTree>
    <p:extLst>
      <p:ext uri="{BB962C8B-B14F-4D97-AF65-F5344CB8AC3E}">
        <p14:creationId xmlns:p14="http://schemas.microsoft.com/office/powerpoint/2010/main" val="321234016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9D73DD-EAE5-DD50-E527-9A1ACEB9D688}"/>
              </a:ext>
            </a:extLst>
          </p:cNvPr>
          <p:cNvSpPr>
            <a:spLocks noGrp="1"/>
          </p:cNvSpPr>
          <p:nvPr>
            <p:ph type="title"/>
          </p:nvPr>
        </p:nvSpPr>
        <p:spPr>
          <a:xfrm>
            <a:off x="594519" y="149482"/>
            <a:ext cx="11002962" cy="823913"/>
          </a:xfrm>
        </p:spPr>
        <p:txBody>
          <a:bodyPr/>
          <a:lstStyle/>
          <a:p>
            <a:r>
              <a:rPr lang="pt-BR" dirty="0"/>
              <a:t>Amazon ebs vs amazon efs</a:t>
            </a:r>
            <a:endParaRPr lang="en-US" dirty="0"/>
          </a:p>
        </p:txBody>
      </p:sp>
      <p:sp>
        <p:nvSpPr>
          <p:cNvPr id="3" name="Marcador de Posição do Número do Diapositivo 2">
            <a:extLst>
              <a:ext uri="{FF2B5EF4-FFF2-40B4-BE49-F238E27FC236}">
                <a16:creationId xmlns:a16="http://schemas.microsoft.com/office/drawing/2014/main" id="{C6EC8DD4-CF82-6EBB-9766-8776C36E8A1F}"/>
              </a:ext>
            </a:extLst>
          </p:cNvPr>
          <p:cNvSpPr>
            <a:spLocks noGrp="1"/>
          </p:cNvSpPr>
          <p:nvPr>
            <p:ph type="sldNum" sz="quarter" idx="11"/>
          </p:nvPr>
        </p:nvSpPr>
        <p:spPr/>
        <p:txBody>
          <a:bodyPr/>
          <a:lstStyle/>
          <a:p>
            <a:pPr rtl="0"/>
            <a:fld id="{8C2E478F-E849-4A8C-AF1F-CBCC78A7CBFA}" type="slidenum">
              <a:rPr lang="pt-PT" noProof="0" smtClean="0"/>
              <a:t>54</a:t>
            </a:fld>
            <a:endParaRPr lang="pt-PT" noProof="0"/>
          </a:p>
        </p:txBody>
      </p:sp>
      <p:sp>
        <p:nvSpPr>
          <p:cNvPr id="4" name="CaixaDeTexto 3">
            <a:extLst>
              <a:ext uri="{FF2B5EF4-FFF2-40B4-BE49-F238E27FC236}">
                <a16:creationId xmlns:a16="http://schemas.microsoft.com/office/drawing/2014/main" id="{2B410BD9-C41B-DC8D-B578-BCC427399425}"/>
              </a:ext>
            </a:extLst>
          </p:cNvPr>
          <p:cNvSpPr txBox="1"/>
          <p:nvPr/>
        </p:nvSpPr>
        <p:spPr>
          <a:xfrm>
            <a:off x="957943" y="2908660"/>
            <a:ext cx="5251269" cy="2585323"/>
          </a:xfrm>
          <a:prstGeom prst="rect">
            <a:avLst/>
          </a:prstGeom>
          <a:noFill/>
        </p:spPr>
        <p:txBody>
          <a:bodyPr wrap="square" rtlCol="0">
            <a:spAutoFit/>
          </a:bodyPr>
          <a:lstStyle/>
          <a:p>
            <a:pPr algn="l" fontAlgn="base"/>
            <a:r>
              <a:rPr lang="pt-BR" b="0" i="0" dirty="0">
                <a:solidFill>
                  <a:srgbClr val="707070"/>
                </a:solidFill>
                <a:effectLst/>
                <a:latin typeface="New Template Heading Rebuild"/>
              </a:rPr>
              <a:t>Um volume do Amazon EBS armazena dados em uma </a:t>
            </a:r>
            <a:r>
              <a:rPr lang="pt-BR" b="1" i="0" dirty="0">
                <a:solidFill>
                  <a:srgbClr val="707070"/>
                </a:solidFill>
                <a:effectLst/>
                <a:latin typeface="New Template Heading Rebuild"/>
              </a:rPr>
              <a:t>única</a:t>
            </a:r>
            <a:r>
              <a:rPr lang="pt-BR" b="0" i="0" dirty="0">
                <a:solidFill>
                  <a:srgbClr val="707070"/>
                </a:solidFill>
                <a:effectLst/>
                <a:latin typeface="New Template Heading Rebuild"/>
              </a:rPr>
              <a:t> Zona de Disponibilidade. </a:t>
            </a:r>
            <a:br>
              <a:rPr lang="pt-BR" b="0" i="0" dirty="0">
                <a:solidFill>
                  <a:srgbClr val="707070"/>
                </a:solidFill>
                <a:effectLst/>
                <a:latin typeface="New Template Heading Rebuild"/>
              </a:rPr>
            </a:br>
            <a:br>
              <a:rPr lang="pt-BR" b="0" i="0" dirty="0">
                <a:solidFill>
                  <a:srgbClr val="707070"/>
                </a:solidFill>
                <a:effectLst/>
                <a:latin typeface="New Template Heading Rebuild"/>
              </a:rPr>
            </a:br>
            <a:endParaRPr lang="pt-BR" b="0" i="0" dirty="0">
              <a:solidFill>
                <a:srgbClr val="707070"/>
              </a:solidFill>
              <a:effectLst/>
              <a:latin typeface="New Template Heading Rebuild"/>
            </a:endParaRPr>
          </a:p>
          <a:p>
            <a:pPr algn="l" fontAlgn="base"/>
            <a:r>
              <a:rPr lang="pt-BR" b="0" i="0" dirty="0">
                <a:solidFill>
                  <a:srgbClr val="707070"/>
                </a:solidFill>
                <a:effectLst/>
                <a:latin typeface="New Template Heading Rebuild"/>
              </a:rPr>
              <a:t>Para anexar uma instância do Amazon EC2 a um volume do EBS, tanto a instância do Amazon EC2 quanto o volume do EBS devem residir na mesma Zona de Disponibilidade.</a:t>
            </a:r>
          </a:p>
          <a:p>
            <a:endParaRPr lang="en-US" dirty="0"/>
          </a:p>
        </p:txBody>
      </p:sp>
      <p:sp>
        <p:nvSpPr>
          <p:cNvPr id="5" name="CaixaDeTexto 4">
            <a:extLst>
              <a:ext uri="{FF2B5EF4-FFF2-40B4-BE49-F238E27FC236}">
                <a16:creationId xmlns:a16="http://schemas.microsoft.com/office/drawing/2014/main" id="{32F0EE31-82C6-0150-1BA8-6DDC13A1C0EE}"/>
              </a:ext>
            </a:extLst>
          </p:cNvPr>
          <p:cNvSpPr txBox="1"/>
          <p:nvPr/>
        </p:nvSpPr>
        <p:spPr>
          <a:xfrm>
            <a:off x="818606" y="2072640"/>
            <a:ext cx="5277394" cy="369332"/>
          </a:xfrm>
          <a:prstGeom prst="rect">
            <a:avLst/>
          </a:prstGeom>
          <a:noFill/>
        </p:spPr>
        <p:txBody>
          <a:bodyPr wrap="square" rtlCol="0">
            <a:spAutoFit/>
          </a:bodyPr>
          <a:lstStyle/>
          <a:p>
            <a:pPr algn="ctr"/>
            <a:r>
              <a:rPr lang="pt-BR" dirty="0"/>
              <a:t>Amazon EBS</a:t>
            </a:r>
            <a:endParaRPr lang="en-US" dirty="0"/>
          </a:p>
        </p:txBody>
      </p:sp>
      <p:sp>
        <p:nvSpPr>
          <p:cNvPr id="6" name="CaixaDeTexto 5">
            <a:extLst>
              <a:ext uri="{FF2B5EF4-FFF2-40B4-BE49-F238E27FC236}">
                <a16:creationId xmlns:a16="http://schemas.microsoft.com/office/drawing/2014/main" id="{C342028B-A8DA-2602-8432-69B53AFD5B22}"/>
              </a:ext>
            </a:extLst>
          </p:cNvPr>
          <p:cNvSpPr txBox="1"/>
          <p:nvPr/>
        </p:nvSpPr>
        <p:spPr>
          <a:xfrm>
            <a:off x="6723017" y="2821576"/>
            <a:ext cx="4826252" cy="3416320"/>
          </a:xfrm>
          <a:prstGeom prst="rect">
            <a:avLst/>
          </a:prstGeom>
          <a:noFill/>
        </p:spPr>
        <p:txBody>
          <a:bodyPr wrap="square" rtlCol="0">
            <a:spAutoFit/>
          </a:bodyPr>
          <a:lstStyle/>
          <a:p>
            <a:pPr algn="l" fontAlgn="base"/>
            <a:r>
              <a:rPr lang="pt-BR" b="0" i="0" dirty="0">
                <a:solidFill>
                  <a:srgbClr val="707070"/>
                </a:solidFill>
                <a:effectLst/>
                <a:latin typeface="New Template Heading Rebuild"/>
              </a:rPr>
              <a:t>O Amazon EFS é um serviço regional. Ele armazena dados em </a:t>
            </a:r>
            <a:r>
              <a:rPr lang="pt-BR" b="1" i="0" dirty="0">
                <a:solidFill>
                  <a:srgbClr val="707070"/>
                </a:solidFill>
                <a:effectLst/>
                <a:latin typeface="New Template Heading Rebuild"/>
              </a:rPr>
              <a:t>várias</a:t>
            </a:r>
            <a:r>
              <a:rPr lang="pt-BR" b="0" i="0" dirty="0">
                <a:solidFill>
                  <a:srgbClr val="707070"/>
                </a:solidFill>
                <a:effectLst/>
                <a:latin typeface="New Template Heading Rebuild"/>
              </a:rPr>
              <a:t> Zonas de Disponibilidade e entre elas. </a:t>
            </a:r>
            <a:br>
              <a:rPr lang="pt-BR" b="0" i="0" dirty="0">
                <a:solidFill>
                  <a:srgbClr val="707070"/>
                </a:solidFill>
                <a:effectLst/>
                <a:latin typeface="New Template Heading Rebuild"/>
              </a:rPr>
            </a:br>
            <a:br>
              <a:rPr lang="pt-BR" b="0" i="0" dirty="0">
                <a:solidFill>
                  <a:srgbClr val="707070"/>
                </a:solidFill>
                <a:effectLst/>
                <a:latin typeface="New Template Heading Rebuild"/>
              </a:rPr>
            </a:br>
            <a:endParaRPr lang="pt-BR" b="0" i="0" dirty="0">
              <a:solidFill>
                <a:srgbClr val="707070"/>
              </a:solidFill>
              <a:effectLst/>
              <a:latin typeface="New Template Heading Rebuild"/>
            </a:endParaRPr>
          </a:p>
          <a:p>
            <a:pPr algn="l" fontAlgn="base"/>
            <a:r>
              <a:rPr lang="pt-BR" b="0" i="0" dirty="0">
                <a:solidFill>
                  <a:srgbClr val="707070"/>
                </a:solidFill>
                <a:effectLst/>
                <a:latin typeface="New Template Heading Rebuild"/>
              </a:rPr>
              <a:t>O armazenamento duplicado permite que você acesse dados simultaneamente de todas as Zonas de Disponibilidade na Região em que um sistema de arquivos está localizado. Além disso, os servidores locais podem acessar o Amazon EFS usando o AWS Direct Connect.</a:t>
            </a:r>
          </a:p>
          <a:p>
            <a:endParaRPr lang="en-US" dirty="0"/>
          </a:p>
        </p:txBody>
      </p:sp>
      <p:sp>
        <p:nvSpPr>
          <p:cNvPr id="7" name="CaixaDeTexto 6">
            <a:extLst>
              <a:ext uri="{FF2B5EF4-FFF2-40B4-BE49-F238E27FC236}">
                <a16:creationId xmlns:a16="http://schemas.microsoft.com/office/drawing/2014/main" id="{5364F766-EAF9-3EB9-9CD2-9AA9612A2CE0}"/>
              </a:ext>
            </a:extLst>
          </p:cNvPr>
          <p:cNvSpPr txBox="1"/>
          <p:nvPr/>
        </p:nvSpPr>
        <p:spPr>
          <a:xfrm>
            <a:off x="6723017" y="2072640"/>
            <a:ext cx="4336868" cy="369332"/>
          </a:xfrm>
          <a:prstGeom prst="rect">
            <a:avLst/>
          </a:prstGeom>
          <a:noFill/>
        </p:spPr>
        <p:txBody>
          <a:bodyPr wrap="square" rtlCol="0">
            <a:spAutoFit/>
          </a:bodyPr>
          <a:lstStyle/>
          <a:p>
            <a:pPr algn="ctr"/>
            <a:r>
              <a:rPr lang="pt-BR" dirty="0"/>
              <a:t>Amazon EFS</a:t>
            </a:r>
            <a:endParaRPr lang="en-US" dirty="0"/>
          </a:p>
        </p:txBody>
      </p:sp>
      <p:sp>
        <p:nvSpPr>
          <p:cNvPr id="8" name="CaixaDeTexto 7">
            <a:extLst>
              <a:ext uri="{FF2B5EF4-FFF2-40B4-BE49-F238E27FC236}">
                <a16:creationId xmlns:a16="http://schemas.microsoft.com/office/drawing/2014/main" id="{5F42A30F-B763-3A63-E0A3-196380AD83AA}"/>
              </a:ext>
            </a:extLst>
          </p:cNvPr>
          <p:cNvSpPr txBox="1"/>
          <p:nvPr/>
        </p:nvSpPr>
        <p:spPr>
          <a:xfrm>
            <a:off x="5682343" y="2084921"/>
            <a:ext cx="827314" cy="369332"/>
          </a:xfrm>
          <a:prstGeom prst="rect">
            <a:avLst/>
          </a:prstGeom>
          <a:noFill/>
        </p:spPr>
        <p:txBody>
          <a:bodyPr wrap="square" rtlCol="0">
            <a:spAutoFit/>
          </a:bodyPr>
          <a:lstStyle/>
          <a:p>
            <a:pPr algn="ctr"/>
            <a:r>
              <a:rPr lang="pt-BR" dirty="0"/>
              <a:t>vs</a:t>
            </a:r>
            <a:endParaRPr lang="en-US" dirty="0"/>
          </a:p>
        </p:txBody>
      </p:sp>
    </p:spTree>
    <p:extLst>
      <p:ext uri="{BB962C8B-B14F-4D97-AF65-F5344CB8AC3E}">
        <p14:creationId xmlns:p14="http://schemas.microsoft.com/office/powerpoint/2010/main" val="277737576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3FEB54-7F90-ABC8-808F-5FC1F2FCF089}"/>
              </a:ext>
            </a:extLst>
          </p:cNvPr>
          <p:cNvSpPr>
            <a:spLocks noGrp="1"/>
          </p:cNvSpPr>
          <p:nvPr>
            <p:ph type="title"/>
          </p:nvPr>
        </p:nvSpPr>
        <p:spPr/>
        <p:txBody>
          <a:bodyPr/>
          <a:lstStyle/>
          <a:p>
            <a:r>
              <a:rPr lang="pt-BR" dirty="0"/>
              <a:t>Amazon relational database service</a:t>
            </a:r>
            <a:endParaRPr lang="en-US" dirty="0"/>
          </a:p>
        </p:txBody>
      </p:sp>
      <p:sp>
        <p:nvSpPr>
          <p:cNvPr id="3" name="Marcador de Posição do Número do Diapositivo 2">
            <a:extLst>
              <a:ext uri="{FF2B5EF4-FFF2-40B4-BE49-F238E27FC236}">
                <a16:creationId xmlns:a16="http://schemas.microsoft.com/office/drawing/2014/main" id="{5B8FF4C1-D1EF-CCFA-3791-D973322FC2C8}"/>
              </a:ext>
            </a:extLst>
          </p:cNvPr>
          <p:cNvSpPr>
            <a:spLocks noGrp="1"/>
          </p:cNvSpPr>
          <p:nvPr>
            <p:ph type="sldNum" sz="quarter" idx="11"/>
          </p:nvPr>
        </p:nvSpPr>
        <p:spPr/>
        <p:txBody>
          <a:bodyPr/>
          <a:lstStyle/>
          <a:p>
            <a:pPr rtl="0"/>
            <a:fld id="{8C2E478F-E849-4A8C-AF1F-CBCC78A7CBFA}" type="slidenum">
              <a:rPr lang="pt-PT" noProof="0" smtClean="0"/>
              <a:t>55</a:t>
            </a:fld>
            <a:endParaRPr lang="pt-PT" noProof="0"/>
          </a:p>
        </p:txBody>
      </p:sp>
      <p:sp>
        <p:nvSpPr>
          <p:cNvPr id="5" name="Rectangle 1">
            <a:extLst>
              <a:ext uri="{FF2B5EF4-FFF2-40B4-BE49-F238E27FC236}">
                <a16:creationId xmlns:a16="http://schemas.microsoft.com/office/drawing/2014/main" id="{C62B1CEF-7981-31AA-DDBD-5D8DEC60FCF8}"/>
              </a:ext>
            </a:extLst>
          </p:cNvPr>
          <p:cNvSpPr>
            <a:spLocks noChangeArrowheads="1"/>
          </p:cNvSpPr>
          <p:nvPr/>
        </p:nvSpPr>
        <p:spPr bwMode="auto">
          <a:xfrm>
            <a:off x="594519" y="2337933"/>
            <a:ext cx="10601277" cy="12003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313537"/>
                </a:solidFill>
                <a:effectLst/>
                <a:latin typeface="+mn-lt"/>
              </a:rPr>
              <a:t>O </a:t>
            </a:r>
            <a:r>
              <a:rPr kumimoji="0" lang="en-US" altLang="en-US" sz="1200" b="1" i="0" u="none" strike="noStrike" cap="none" normalizeH="0" baseline="0">
                <a:ln>
                  <a:noFill/>
                </a:ln>
                <a:solidFill>
                  <a:srgbClr val="005276"/>
                </a:solidFill>
                <a:effectLst/>
                <a:latin typeface="+mn-lt"/>
              </a:rPr>
              <a:t>Amazon Relational Database Service (Amazon RDS)</a:t>
            </a:r>
            <a:r>
              <a:rPr kumimoji="0" lang="en-US" altLang="en-US" sz="1200" b="0" i="0" u="none" strike="noStrike" cap="none" normalizeH="0" baseline="0">
                <a:ln>
                  <a:noFill/>
                </a:ln>
                <a:solidFill>
                  <a:srgbClr val="313537"/>
                </a:solidFill>
                <a:effectLst/>
                <a:latin typeface="+mn-lt"/>
              </a:rPr>
              <a:t> é um serviço que permite executar bancos de dados relacionais na nuvem AWS.</a:t>
            </a:r>
            <a:br>
              <a:rPr kumimoji="0" lang="en-US" altLang="en-US" sz="800" b="0" i="0" u="none" strike="noStrike" cap="none" normalizeH="0" baseline="0">
                <a:ln>
                  <a:noFill/>
                </a:ln>
                <a:solidFill>
                  <a:schemeClr val="tx1"/>
                </a:solidFill>
                <a:effectLst/>
                <a:latin typeface="+mn-lt"/>
              </a:rPr>
            </a:br>
            <a:br>
              <a:rPr kumimoji="0" lang="en-US" altLang="en-US" sz="1800" b="0" i="0" u="none" strike="noStrike" cap="none" normalizeH="0" baseline="0">
                <a:ln>
                  <a:noFill/>
                </a:ln>
                <a:solidFill>
                  <a:schemeClr val="tx1"/>
                </a:solidFill>
                <a:effectLst/>
                <a:latin typeface="+mn-lt"/>
              </a:rPr>
            </a:br>
            <a:r>
              <a:rPr kumimoji="0" lang="en-US" altLang="en-US" sz="1200" b="0" i="0" u="none" strike="noStrike" cap="none" normalizeH="0" baseline="0">
                <a:ln>
                  <a:noFill/>
                </a:ln>
                <a:solidFill>
                  <a:srgbClr val="313537"/>
                </a:solidFill>
                <a:effectLst/>
                <a:latin typeface="+mn-lt"/>
              </a:rPr>
              <a:t>O Amazon RDS é um serviço gerenciado que automatiza tarefas como provisionamento de hardware, configuração de banco de dados, patch e backups. Com esses recursos, você pode passar menos tempo concluindo tarefas administrativas e mais tempo usando dados para inovar seus aplicativos. Você pode integrar o Amazon RDS a outros serviços para atender às suas necessidades de negócios e operacionais, como usar o AWS Lambda para consultar seu banco de dados a partir de um aplicativo sem servidor.</a:t>
            </a:r>
            <a:r>
              <a:rPr kumimoji="0" lang="en-US" altLang="en-US" sz="800" b="0" i="0" u="none" strike="noStrike" cap="none" normalizeH="0" baseline="0">
                <a:ln>
                  <a:noFill/>
                </a:ln>
                <a:solidFill>
                  <a:schemeClr val="tx1"/>
                </a:solidFill>
                <a:effectLst/>
                <a:latin typeface="+mn-lt"/>
              </a:rPr>
              <a:t> </a:t>
            </a:r>
            <a:endParaRPr kumimoji="0" lang="en-US" altLang="en-US" sz="1800" b="0" i="0" u="none" strike="noStrike" cap="none" normalizeH="0" baseline="0">
              <a:ln>
                <a:noFill/>
              </a:ln>
              <a:solidFill>
                <a:schemeClr val="tx1"/>
              </a:solidFill>
              <a:effectLst/>
              <a:latin typeface="+mn-lt"/>
            </a:endParaRPr>
          </a:p>
        </p:txBody>
      </p:sp>
    </p:spTree>
    <p:extLst>
      <p:ext uri="{BB962C8B-B14F-4D97-AF65-F5344CB8AC3E}">
        <p14:creationId xmlns:p14="http://schemas.microsoft.com/office/powerpoint/2010/main" val="35613400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D59446-1C9D-EE65-85AF-42F9D17B19AD}"/>
              </a:ext>
            </a:extLst>
          </p:cNvPr>
          <p:cNvSpPr>
            <a:spLocks noGrp="1"/>
          </p:cNvSpPr>
          <p:nvPr>
            <p:ph type="title"/>
          </p:nvPr>
        </p:nvSpPr>
        <p:spPr/>
        <p:txBody>
          <a:bodyPr/>
          <a:lstStyle/>
          <a:p>
            <a:r>
              <a:rPr lang="pt-BR" dirty="0"/>
              <a:t>Banco de dados amazon rds</a:t>
            </a:r>
            <a:endParaRPr lang="en-US" dirty="0"/>
          </a:p>
        </p:txBody>
      </p:sp>
      <p:sp>
        <p:nvSpPr>
          <p:cNvPr id="3" name="Marcador de Posição do Número do Diapositivo 2">
            <a:extLst>
              <a:ext uri="{FF2B5EF4-FFF2-40B4-BE49-F238E27FC236}">
                <a16:creationId xmlns:a16="http://schemas.microsoft.com/office/drawing/2014/main" id="{310D8D81-00AE-03F1-FEAF-1741F9F8B7E3}"/>
              </a:ext>
            </a:extLst>
          </p:cNvPr>
          <p:cNvSpPr>
            <a:spLocks noGrp="1"/>
          </p:cNvSpPr>
          <p:nvPr>
            <p:ph type="sldNum" sz="quarter" idx="11"/>
          </p:nvPr>
        </p:nvSpPr>
        <p:spPr/>
        <p:txBody>
          <a:bodyPr/>
          <a:lstStyle/>
          <a:p>
            <a:pPr rtl="0"/>
            <a:fld id="{8C2E478F-E849-4A8C-AF1F-CBCC78A7CBFA}" type="slidenum">
              <a:rPr lang="pt-PT" noProof="0" smtClean="0"/>
              <a:t>56</a:t>
            </a:fld>
            <a:endParaRPr lang="pt-PT" noProof="0"/>
          </a:p>
        </p:txBody>
      </p:sp>
      <p:sp>
        <p:nvSpPr>
          <p:cNvPr id="4" name="CaixaDeTexto 3">
            <a:extLst>
              <a:ext uri="{FF2B5EF4-FFF2-40B4-BE49-F238E27FC236}">
                <a16:creationId xmlns:a16="http://schemas.microsoft.com/office/drawing/2014/main" id="{F10A8E65-782D-AF6D-650A-404804C4B2F7}"/>
              </a:ext>
            </a:extLst>
          </p:cNvPr>
          <p:cNvSpPr txBox="1"/>
          <p:nvPr/>
        </p:nvSpPr>
        <p:spPr>
          <a:xfrm>
            <a:off x="594519" y="2098766"/>
            <a:ext cx="11002962" cy="2862322"/>
          </a:xfrm>
          <a:prstGeom prst="rect">
            <a:avLst/>
          </a:prstGeom>
          <a:noFill/>
        </p:spPr>
        <p:txBody>
          <a:bodyPr wrap="square" rtlCol="0">
            <a:spAutoFit/>
          </a:bodyPr>
          <a:lstStyle/>
          <a:p>
            <a:pPr algn="l" fontAlgn="base"/>
            <a:r>
              <a:rPr lang="pt-BR" b="0" i="0" dirty="0">
                <a:solidFill>
                  <a:srgbClr val="313537"/>
                </a:solidFill>
                <a:effectLst/>
                <a:latin typeface="New Template Body Rebuild"/>
              </a:rPr>
              <a:t>O Amazon RDS está disponível em seis mecanismos de banco de dados, que otimizam memória, desempenho ou entrada/saída (E/S). Os mecanismos de banco de dados compatíveis são:</a:t>
            </a:r>
          </a:p>
          <a:p>
            <a:pPr algn="l" fontAlgn="base"/>
            <a:endParaRPr lang="pt-BR" b="0" i="0" dirty="0">
              <a:solidFill>
                <a:srgbClr val="313537"/>
              </a:solidFill>
              <a:effectLst/>
              <a:latin typeface="New Template Body Rebuild"/>
            </a:endParaRPr>
          </a:p>
          <a:p>
            <a:pPr algn="l" fontAlgn="base">
              <a:buFont typeface="Arial" panose="020B0604020202020204" pitchFamily="34" charset="0"/>
              <a:buChar char="•"/>
            </a:pPr>
            <a:r>
              <a:rPr lang="pt-BR" b="0" i="0" dirty="0">
                <a:solidFill>
                  <a:srgbClr val="313537"/>
                </a:solidFill>
                <a:effectLst/>
                <a:latin typeface="New Template Body Rebuild"/>
              </a:rPr>
              <a:t>Amazon Aurora</a:t>
            </a:r>
          </a:p>
          <a:p>
            <a:pPr algn="l" fontAlgn="base">
              <a:buFont typeface="Arial" panose="020B0604020202020204" pitchFamily="34" charset="0"/>
              <a:buChar char="•"/>
            </a:pPr>
            <a:r>
              <a:rPr lang="pt-BR" b="0" i="0" dirty="0">
                <a:solidFill>
                  <a:srgbClr val="313537"/>
                </a:solidFill>
                <a:effectLst/>
                <a:latin typeface="New Template Body Rebuild"/>
              </a:rPr>
              <a:t>PostgreSQL</a:t>
            </a:r>
          </a:p>
          <a:p>
            <a:pPr algn="l" fontAlgn="base">
              <a:buFont typeface="Arial" panose="020B0604020202020204" pitchFamily="34" charset="0"/>
              <a:buChar char="•"/>
            </a:pPr>
            <a:r>
              <a:rPr lang="pt-BR" b="0" i="0" dirty="0">
                <a:solidFill>
                  <a:srgbClr val="313537"/>
                </a:solidFill>
                <a:effectLst/>
                <a:latin typeface="New Template Body Rebuild"/>
              </a:rPr>
              <a:t>MySQL</a:t>
            </a:r>
          </a:p>
          <a:p>
            <a:pPr algn="l" fontAlgn="base">
              <a:buFont typeface="Arial" panose="020B0604020202020204" pitchFamily="34" charset="0"/>
              <a:buChar char="•"/>
            </a:pPr>
            <a:r>
              <a:rPr lang="pt-BR" b="0" i="0" dirty="0">
                <a:solidFill>
                  <a:srgbClr val="313537"/>
                </a:solidFill>
                <a:effectLst/>
                <a:latin typeface="New Template Body Rebuild"/>
              </a:rPr>
              <a:t>MariaDB</a:t>
            </a:r>
          </a:p>
          <a:p>
            <a:pPr algn="l" fontAlgn="base">
              <a:buFont typeface="Arial" panose="020B0604020202020204" pitchFamily="34" charset="0"/>
              <a:buChar char="•"/>
            </a:pPr>
            <a:r>
              <a:rPr lang="pt-BR" b="0" i="0" dirty="0">
                <a:solidFill>
                  <a:srgbClr val="313537"/>
                </a:solidFill>
                <a:effectLst/>
                <a:latin typeface="New Template Body Rebuild"/>
              </a:rPr>
              <a:t>Oracle Database</a:t>
            </a:r>
          </a:p>
          <a:p>
            <a:pPr algn="l" fontAlgn="base">
              <a:buFont typeface="Arial" panose="020B0604020202020204" pitchFamily="34" charset="0"/>
              <a:buChar char="•"/>
            </a:pPr>
            <a:r>
              <a:rPr lang="pt-BR" b="0" i="0" dirty="0">
                <a:solidFill>
                  <a:srgbClr val="313537"/>
                </a:solidFill>
                <a:effectLst/>
                <a:latin typeface="New Template Body Rebuild"/>
              </a:rPr>
              <a:t>Microsoft SQL Server</a:t>
            </a:r>
          </a:p>
          <a:p>
            <a:endParaRPr lang="en-US" dirty="0"/>
          </a:p>
        </p:txBody>
      </p:sp>
    </p:spTree>
    <p:extLst>
      <p:ext uri="{BB962C8B-B14F-4D97-AF65-F5344CB8AC3E}">
        <p14:creationId xmlns:p14="http://schemas.microsoft.com/office/powerpoint/2010/main" val="261055873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DFF32B-4B81-7205-A126-17A31D29EAC6}"/>
              </a:ext>
            </a:extLst>
          </p:cNvPr>
          <p:cNvSpPr>
            <a:spLocks noGrp="1"/>
          </p:cNvSpPr>
          <p:nvPr>
            <p:ph type="title"/>
          </p:nvPr>
        </p:nvSpPr>
        <p:spPr/>
        <p:txBody>
          <a:bodyPr/>
          <a:lstStyle/>
          <a:p>
            <a:r>
              <a:rPr lang="pt-BR" dirty="0"/>
              <a:t>Amazon dynamodb</a:t>
            </a:r>
            <a:endParaRPr lang="en-US" dirty="0"/>
          </a:p>
        </p:txBody>
      </p:sp>
      <p:sp>
        <p:nvSpPr>
          <p:cNvPr id="3" name="Marcador de Posição do Número do Diapositivo 2">
            <a:extLst>
              <a:ext uri="{FF2B5EF4-FFF2-40B4-BE49-F238E27FC236}">
                <a16:creationId xmlns:a16="http://schemas.microsoft.com/office/drawing/2014/main" id="{0D9D0743-97C2-E0F2-0445-3C4BE88E9D4E}"/>
              </a:ext>
            </a:extLst>
          </p:cNvPr>
          <p:cNvSpPr>
            <a:spLocks noGrp="1"/>
          </p:cNvSpPr>
          <p:nvPr>
            <p:ph type="sldNum" sz="quarter" idx="11"/>
          </p:nvPr>
        </p:nvSpPr>
        <p:spPr/>
        <p:txBody>
          <a:bodyPr/>
          <a:lstStyle/>
          <a:p>
            <a:pPr rtl="0"/>
            <a:fld id="{8C2E478F-E849-4A8C-AF1F-CBCC78A7CBFA}" type="slidenum">
              <a:rPr lang="pt-PT" noProof="0" smtClean="0"/>
              <a:t>57</a:t>
            </a:fld>
            <a:endParaRPr lang="pt-PT" noProof="0"/>
          </a:p>
        </p:txBody>
      </p:sp>
      <p:sp>
        <p:nvSpPr>
          <p:cNvPr id="4" name="CaixaDeTexto 3">
            <a:extLst>
              <a:ext uri="{FF2B5EF4-FFF2-40B4-BE49-F238E27FC236}">
                <a16:creationId xmlns:a16="http://schemas.microsoft.com/office/drawing/2014/main" id="{9519ADDD-05AC-D5AA-C92B-A8B1A20289B5}"/>
              </a:ext>
            </a:extLst>
          </p:cNvPr>
          <p:cNvSpPr txBox="1"/>
          <p:nvPr/>
        </p:nvSpPr>
        <p:spPr>
          <a:xfrm>
            <a:off x="705394" y="2133600"/>
            <a:ext cx="10276115" cy="1754326"/>
          </a:xfrm>
          <a:prstGeom prst="rect">
            <a:avLst/>
          </a:prstGeom>
          <a:noFill/>
        </p:spPr>
        <p:txBody>
          <a:bodyPr wrap="square" rtlCol="0">
            <a:spAutoFit/>
          </a:bodyPr>
          <a:lstStyle/>
          <a:p>
            <a:pPr algn="l" fontAlgn="base"/>
            <a:r>
              <a:rPr lang="pt-BR" b="0" i="0" dirty="0">
                <a:solidFill>
                  <a:srgbClr val="313537"/>
                </a:solidFill>
                <a:effectLst/>
                <a:latin typeface="New Template Body Rebuild"/>
              </a:rPr>
              <a:t>Em um </a:t>
            </a:r>
            <a:r>
              <a:rPr lang="pt-BR" b="1" i="0" dirty="0">
                <a:solidFill>
                  <a:srgbClr val="313537"/>
                </a:solidFill>
                <a:effectLst/>
                <a:latin typeface="New Template Body Rebuild"/>
              </a:rPr>
              <a:t>banco de dados não relacional</a:t>
            </a:r>
            <a:r>
              <a:rPr lang="pt-BR" b="0" i="0" dirty="0">
                <a:solidFill>
                  <a:srgbClr val="313537"/>
                </a:solidFill>
                <a:effectLst/>
                <a:latin typeface="New Template Body Rebuild"/>
              </a:rPr>
              <a:t>, você cria tabelas. Uma tabela é um lugar onde você pode armazenar e consultar dados.</a:t>
            </a:r>
          </a:p>
          <a:p>
            <a:pPr algn="l" fontAlgn="base"/>
            <a:r>
              <a:rPr lang="pt-BR" b="0" i="0" dirty="0">
                <a:solidFill>
                  <a:srgbClr val="313537"/>
                </a:solidFill>
                <a:effectLst/>
                <a:latin typeface="New Template Body Rebuild"/>
              </a:rPr>
              <a:t>Bancos de dados não relacionais são às vezes referidos como “bancos de dados NoSQL” porque usam estruturas diferentes de linhas e colunas para organizar dados. Um tipo de abordagem estrutural para bancos de dados não relacionais é o uso de pares de chave-valor. </a:t>
            </a:r>
          </a:p>
          <a:p>
            <a:endParaRPr lang="en-US" dirty="0"/>
          </a:p>
        </p:txBody>
      </p:sp>
    </p:spTree>
    <p:extLst>
      <p:ext uri="{BB962C8B-B14F-4D97-AF65-F5344CB8AC3E}">
        <p14:creationId xmlns:p14="http://schemas.microsoft.com/office/powerpoint/2010/main" val="341057536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E1C85B-DD56-F74D-CEE1-5F9EBB35DD54}"/>
              </a:ext>
            </a:extLst>
          </p:cNvPr>
          <p:cNvSpPr>
            <a:spLocks noGrp="1"/>
          </p:cNvSpPr>
          <p:nvPr>
            <p:ph type="title"/>
          </p:nvPr>
        </p:nvSpPr>
        <p:spPr/>
        <p:txBody>
          <a:bodyPr/>
          <a:lstStyle/>
          <a:p>
            <a:r>
              <a:rPr lang="pt-BR" dirty="0"/>
              <a:t>Amazon redshift</a:t>
            </a:r>
            <a:endParaRPr lang="en-US" dirty="0"/>
          </a:p>
        </p:txBody>
      </p:sp>
      <p:sp>
        <p:nvSpPr>
          <p:cNvPr id="3" name="Marcador de Posição do Número do Diapositivo 2">
            <a:extLst>
              <a:ext uri="{FF2B5EF4-FFF2-40B4-BE49-F238E27FC236}">
                <a16:creationId xmlns:a16="http://schemas.microsoft.com/office/drawing/2014/main" id="{0FA3283B-A594-E3F0-3335-01DE11C30A9F}"/>
              </a:ext>
            </a:extLst>
          </p:cNvPr>
          <p:cNvSpPr>
            <a:spLocks noGrp="1"/>
          </p:cNvSpPr>
          <p:nvPr>
            <p:ph type="sldNum" sz="quarter" idx="11"/>
          </p:nvPr>
        </p:nvSpPr>
        <p:spPr/>
        <p:txBody>
          <a:bodyPr/>
          <a:lstStyle/>
          <a:p>
            <a:pPr rtl="0"/>
            <a:fld id="{8C2E478F-E849-4A8C-AF1F-CBCC78A7CBFA}" type="slidenum">
              <a:rPr lang="pt-PT" noProof="0" smtClean="0"/>
              <a:t>58</a:t>
            </a:fld>
            <a:endParaRPr lang="pt-PT" noProof="0"/>
          </a:p>
        </p:txBody>
      </p:sp>
      <p:sp>
        <p:nvSpPr>
          <p:cNvPr id="4" name="CaixaDeTexto 3">
            <a:extLst>
              <a:ext uri="{FF2B5EF4-FFF2-40B4-BE49-F238E27FC236}">
                <a16:creationId xmlns:a16="http://schemas.microsoft.com/office/drawing/2014/main" id="{2B88764B-BD29-AFA8-8AB1-5404F0EFC764}"/>
              </a:ext>
            </a:extLst>
          </p:cNvPr>
          <p:cNvSpPr txBox="1"/>
          <p:nvPr/>
        </p:nvSpPr>
        <p:spPr>
          <a:xfrm>
            <a:off x="574766" y="1793966"/>
            <a:ext cx="11059885" cy="923330"/>
          </a:xfrm>
          <a:prstGeom prst="rect">
            <a:avLst/>
          </a:prstGeom>
          <a:noFill/>
        </p:spPr>
        <p:txBody>
          <a:bodyPr wrap="square" rtlCol="0">
            <a:spAutoFit/>
          </a:bodyPr>
          <a:lstStyle/>
          <a:p>
            <a:r>
              <a:rPr lang="pt-BR" b="0" i="0" dirty="0">
                <a:solidFill>
                  <a:srgbClr val="313537"/>
                </a:solidFill>
                <a:effectLst/>
                <a:latin typeface="New Template Body Rebuild"/>
              </a:rPr>
              <a:t>O </a:t>
            </a:r>
            <a:r>
              <a:rPr lang="pt-BR" b="1" i="0" dirty="0">
                <a:solidFill>
                  <a:srgbClr val="005276"/>
                </a:solidFill>
                <a:effectLst/>
                <a:latin typeface="New Template Body Rebuild"/>
                <a:hlinkClick r:id="rId2"/>
              </a:rPr>
              <a:t>Amazon Redshift</a:t>
            </a:r>
            <a:r>
              <a:rPr lang="pt-BR" b="0" i="0" dirty="0">
                <a:solidFill>
                  <a:srgbClr val="313537"/>
                </a:solidFill>
                <a:effectLst/>
                <a:latin typeface="New Template Body Rebuild"/>
              </a:rPr>
              <a:t> é serviço de data warehouse que você pode usar para análise de big data. Ele oferece a capacidade de coletar dados de muitas fontes além de ajudar a entender relações e tendências em todos os seus dados.</a:t>
            </a:r>
            <a:endParaRPr lang="en-US" dirty="0"/>
          </a:p>
        </p:txBody>
      </p:sp>
    </p:spTree>
    <p:extLst>
      <p:ext uri="{BB962C8B-B14F-4D97-AF65-F5344CB8AC3E}">
        <p14:creationId xmlns:p14="http://schemas.microsoft.com/office/powerpoint/2010/main" val="55752314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3D5AB1-2840-67CE-166D-2C73FC58815F}"/>
              </a:ext>
            </a:extLst>
          </p:cNvPr>
          <p:cNvSpPr>
            <a:spLocks noGrp="1"/>
          </p:cNvSpPr>
          <p:nvPr>
            <p:ph type="title"/>
          </p:nvPr>
        </p:nvSpPr>
        <p:spPr>
          <a:xfrm>
            <a:off x="594519" y="137783"/>
            <a:ext cx="11002962" cy="823913"/>
          </a:xfrm>
        </p:spPr>
        <p:txBody>
          <a:bodyPr/>
          <a:lstStyle/>
          <a:p>
            <a:r>
              <a:rPr lang="pt-BR" dirty="0"/>
              <a:t>Aws dms</a:t>
            </a:r>
            <a:endParaRPr lang="en-US" dirty="0"/>
          </a:p>
        </p:txBody>
      </p:sp>
      <p:sp>
        <p:nvSpPr>
          <p:cNvPr id="3" name="Marcador de Posição do Número do Diapositivo 2">
            <a:extLst>
              <a:ext uri="{FF2B5EF4-FFF2-40B4-BE49-F238E27FC236}">
                <a16:creationId xmlns:a16="http://schemas.microsoft.com/office/drawing/2014/main" id="{AA91489C-57F9-EC8C-E79F-1F96255D3467}"/>
              </a:ext>
            </a:extLst>
          </p:cNvPr>
          <p:cNvSpPr>
            <a:spLocks noGrp="1"/>
          </p:cNvSpPr>
          <p:nvPr>
            <p:ph type="sldNum" sz="quarter" idx="11"/>
          </p:nvPr>
        </p:nvSpPr>
        <p:spPr/>
        <p:txBody>
          <a:bodyPr/>
          <a:lstStyle/>
          <a:p>
            <a:pPr rtl="0"/>
            <a:fld id="{8C2E478F-E849-4A8C-AF1F-CBCC78A7CBFA}" type="slidenum">
              <a:rPr lang="pt-PT" noProof="0" smtClean="0"/>
              <a:t>59</a:t>
            </a:fld>
            <a:endParaRPr lang="pt-PT" noProof="0"/>
          </a:p>
        </p:txBody>
      </p:sp>
      <p:sp>
        <p:nvSpPr>
          <p:cNvPr id="4" name="CaixaDeTexto 3">
            <a:extLst>
              <a:ext uri="{FF2B5EF4-FFF2-40B4-BE49-F238E27FC236}">
                <a16:creationId xmlns:a16="http://schemas.microsoft.com/office/drawing/2014/main" id="{34997505-2B64-F29A-669C-4EA1F5F98A86}"/>
              </a:ext>
            </a:extLst>
          </p:cNvPr>
          <p:cNvSpPr txBox="1"/>
          <p:nvPr/>
        </p:nvSpPr>
        <p:spPr>
          <a:xfrm>
            <a:off x="592183" y="1245326"/>
            <a:ext cx="10957086" cy="2031325"/>
          </a:xfrm>
          <a:prstGeom prst="rect">
            <a:avLst/>
          </a:prstGeom>
          <a:noFill/>
        </p:spPr>
        <p:txBody>
          <a:bodyPr wrap="square" rtlCol="0">
            <a:spAutoFit/>
          </a:bodyPr>
          <a:lstStyle/>
          <a:p>
            <a:pPr algn="l" fontAlgn="base"/>
            <a:r>
              <a:rPr lang="pt-BR" b="0" i="0" dirty="0">
                <a:solidFill>
                  <a:srgbClr val="313537"/>
                </a:solidFill>
                <a:effectLst/>
                <a:latin typeface="New Template Body Rebuild"/>
              </a:rPr>
              <a:t>O </a:t>
            </a:r>
            <a:r>
              <a:rPr lang="pt-BR" b="1" i="0" dirty="0">
                <a:solidFill>
                  <a:srgbClr val="005276"/>
                </a:solidFill>
                <a:effectLst/>
                <a:latin typeface="New Template Body Rebuild"/>
                <a:hlinkClick r:id="rId2"/>
              </a:rPr>
              <a:t>AWS Database Migration Service (AWS DMS)</a:t>
            </a:r>
            <a:r>
              <a:rPr lang="pt-BR" b="0" i="0" dirty="0">
                <a:solidFill>
                  <a:srgbClr val="313537"/>
                </a:solidFill>
                <a:effectLst/>
                <a:latin typeface="New Template Body Rebuild"/>
              </a:rPr>
              <a:t> permite migrar bancos de dados relacionais e não relacionais e outros tipos de armazenamentos de dados.</a:t>
            </a:r>
          </a:p>
          <a:p>
            <a:pPr algn="l" fontAlgn="base"/>
            <a:r>
              <a:rPr lang="pt-BR" b="0" i="0" dirty="0">
                <a:solidFill>
                  <a:srgbClr val="313537"/>
                </a:solidFill>
                <a:effectLst/>
                <a:latin typeface="New Template Body Rebuild"/>
              </a:rPr>
              <a:t>Com o AWS DMS, você move dados entre bancos de dados de origem e de destino. </a:t>
            </a:r>
            <a:r>
              <a:rPr lang="pt-BR" b="0" i="0" dirty="0">
                <a:solidFill>
                  <a:srgbClr val="005276"/>
                </a:solidFill>
                <a:effectLst/>
                <a:latin typeface="New Template Body Rebuild"/>
                <a:hlinkClick r:id="rId3"/>
              </a:rPr>
              <a:t>Os bancos de dados de origem e de destino</a:t>
            </a:r>
            <a:r>
              <a:rPr lang="pt-BR" b="0" i="0" dirty="0">
                <a:solidFill>
                  <a:srgbClr val="313537"/>
                </a:solidFill>
                <a:effectLst/>
                <a:latin typeface="New Template Body Rebuild"/>
              </a:rPr>
              <a:t> podem ser do mesmo tipo ou de tipos diferentes. Durante a migração, o banco de dados de origem permanece operacional, reduzindo o tempo de inatividade em qualquer aplicativo que dependa do banco de dados. </a:t>
            </a:r>
          </a:p>
          <a:p>
            <a:endParaRPr lang="en-US" dirty="0"/>
          </a:p>
        </p:txBody>
      </p:sp>
    </p:spTree>
    <p:extLst>
      <p:ext uri="{BB962C8B-B14F-4D97-AF65-F5344CB8AC3E}">
        <p14:creationId xmlns:p14="http://schemas.microsoft.com/office/powerpoint/2010/main" val="1891815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79E768-7374-56F6-B45F-A674479C4338}"/>
              </a:ext>
            </a:extLst>
          </p:cNvPr>
          <p:cNvSpPr>
            <a:spLocks noGrp="1"/>
          </p:cNvSpPr>
          <p:nvPr>
            <p:ph type="title"/>
          </p:nvPr>
        </p:nvSpPr>
        <p:spPr/>
        <p:txBody>
          <a:bodyPr/>
          <a:lstStyle/>
          <a:p>
            <a:r>
              <a:rPr lang="pt-BR" dirty="0"/>
              <a:t>Implantação híbrida</a:t>
            </a:r>
            <a:endParaRPr lang="en-US" dirty="0"/>
          </a:p>
        </p:txBody>
      </p:sp>
      <p:sp>
        <p:nvSpPr>
          <p:cNvPr id="3" name="Marcador de Posição do Número do Diapositivo 2">
            <a:extLst>
              <a:ext uri="{FF2B5EF4-FFF2-40B4-BE49-F238E27FC236}">
                <a16:creationId xmlns:a16="http://schemas.microsoft.com/office/drawing/2014/main" id="{2A8E44CE-4613-CCD8-506B-4DE9262B5702}"/>
              </a:ext>
            </a:extLst>
          </p:cNvPr>
          <p:cNvSpPr>
            <a:spLocks noGrp="1"/>
          </p:cNvSpPr>
          <p:nvPr>
            <p:ph type="sldNum" sz="quarter" idx="11"/>
          </p:nvPr>
        </p:nvSpPr>
        <p:spPr/>
        <p:txBody>
          <a:bodyPr/>
          <a:lstStyle/>
          <a:p>
            <a:pPr rtl="0"/>
            <a:fld id="{8C2E478F-E849-4A8C-AF1F-CBCC78A7CBFA}" type="slidenum">
              <a:rPr lang="pt-PT" noProof="0" smtClean="0"/>
              <a:t>6</a:t>
            </a:fld>
            <a:endParaRPr lang="pt-PT" noProof="0"/>
          </a:p>
        </p:txBody>
      </p:sp>
      <p:sp>
        <p:nvSpPr>
          <p:cNvPr id="5" name="CaixaDeTexto 4">
            <a:extLst>
              <a:ext uri="{FF2B5EF4-FFF2-40B4-BE49-F238E27FC236}">
                <a16:creationId xmlns:a16="http://schemas.microsoft.com/office/drawing/2014/main" id="{A6789A6B-EB0C-433E-31D0-955951E991C6}"/>
              </a:ext>
            </a:extLst>
          </p:cNvPr>
          <p:cNvSpPr txBox="1"/>
          <p:nvPr/>
        </p:nvSpPr>
        <p:spPr>
          <a:xfrm>
            <a:off x="546307" y="2176669"/>
            <a:ext cx="11002962" cy="3693319"/>
          </a:xfrm>
          <a:prstGeom prst="rect">
            <a:avLst/>
          </a:prstGeom>
          <a:noFill/>
        </p:spPr>
        <p:txBody>
          <a:bodyPr wrap="square" rtlCol="0">
            <a:spAutoFit/>
          </a:bodyPr>
          <a:lstStyle/>
          <a:p>
            <a:pPr algn="l" fontAlgn="base">
              <a:buFont typeface="Arial" panose="020B0604020202020204" pitchFamily="34" charset="0"/>
              <a:buChar char="•"/>
            </a:pPr>
            <a:r>
              <a:rPr lang="pt-BR" b="0" i="0" dirty="0">
                <a:solidFill>
                  <a:srgbClr val="313537"/>
                </a:solidFill>
                <a:effectLst/>
                <a:latin typeface="New Template Body Rebuild"/>
              </a:rPr>
              <a:t>Conecte recursos baseados na nuvem à infraestrutura local.</a:t>
            </a:r>
          </a:p>
          <a:p>
            <a:pPr algn="l" fontAlgn="base">
              <a:buFont typeface="Arial" panose="020B0604020202020204" pitchFamily="34" charset="0"/>
              <a:buChar char="•"/>
            </a:pPr>
            <a:endParaRPr lang="pt-BR" b="0" i="0" dirty="0">
              <a:solidFill>
                <a:srgbClr val="313537"/>
              </a:solidFill>
              <a:effectLst/>
              <a:latin typeface="New Template Body Rebuild"/>
            </a:endParaRPr>
          </a:p>
          <a:p>
            <a:pPr algn="l" fontAlgn="base">
              <a:buFont typeface="Arial" panose="020B0604020202020204" pitchFamily="34" charset="0"/>
              <a:buChar char="•"/>
            </a:pPr>
            <a:r>
              <a:rPr lang="pt-BR" b="0" i="0" dirty="0">
                <a:solidFill>
                  <a:srgbClr val="313537"/>
                </a:solidFill>
                <a:effectLst/>
                <a:latin typeface="New Template Body Rebuild"/>
              </a:rPr>
              <a:t>Integre recursos baseados na nuvem com aplicativos de TI legados.</a:t>
            </a:r>
          </a:p>
          <a:p>
            <a:pPr algn="l" fontAlgn="base">
              <a:buFont typeface="Arial" panose="020B0604020202020204" pitchFamily="34" charset="0"/>
              <a:buChar char="•"/>
            </a:pPr>
            <a:endParaRPr lang="pt-BR" b="0" i="0" dirty="0">
              <a:solidFill>
                <a:srgbClr val="313537"/>
              </a:solidFill>
              <a:effectLst/>
              <a:latin typeface="New Template Body Rebuild"/>
            </a:endParaRPr>
          </a:p>
          <a:p>
            <a:pPr algn="l" fontAlgn="base"/>
            <a:r>
              <a:rPr lang="pt-BR" b="0" i="0" dirty="0">
                <a:solidFill>
                  <a:srgbClr val="313537"/>
                </a:solidFill>
                <a:effectLst/>
                <a:latin typeface="New Template Body Rebuild"/>
              </a:rPr>
              <a:t>Em uma </a:t>
            </a:r>
            <a:r>
              <a:rPr lang="pt-BR" b="1" i="0" dirty="0">
                <a:solidFill>
                  <a:srgbClr val="313537"/>
                </a:solidFill>
                <a:effectLst/>
                <a:latin typeface="New Template Body Rebuild"/>
              </a:rPr>
              <a:t>implantação híbrida</a:t>
            </a:r>
            <a:r>
              <a:rPr lang="pt-BR" b="0" i="0" dirty="0">
                <a:solidFill>
                  <a:srgbClr val="313537"/>
                </a:solidFill>
                <a:effectLst/>
                <a:latin typeface="New Template Body Rebuild"/>
              </a:rPr>
              <a:t>, os recursos baseados na nuvem ficam conectados à infraestrutura local. Você pode adotar essa abordagem em várias situações. Por exemplo, você tem aplicativos legados que são melhor mantidos no local ou as regulamentações governamentais exigem que sua empresa mantenha determinados registros no local.</a:t>
            </a:r>
            <a:br>
              <a:rPr lang="pt-BR" b="0" i="0" dirty="0">
                <a:solidFill>
                  <a:srgbClr val="313537"/>
                </a:solidFill>
                <a:effectLst/>
                <a:latin typeface="New Template Body Rebuild"/>
              </a:rPr>
            </a:br>
            <a:br>
              <a:rPr lang="pt-BR" b="0" i="0" dirty="0">
                <a:solidFill>
                  <a:srgbClr val="313537"/>
                </a:solidFill>
                <a:effectLst/>
                <a:latin typeface="New Template Body Rebuild"/>
              </a:rPr>
            </a:br>
            <a:r>
              <a:rPr lang="pt-BR" b="0" i="0" dirty="0">
                <a:solidFill>
                  <a:srgbClr val="313537"/>
                </a:solidFill>
                <a:effectLst/>
                <a:latin typeface="New Template Body Rebuild"/>
              </a:rPr>
              <a:t>Suponha que uma empresa queira usar serviços de nuvem que podem automatizar o processamento e a análise de dados em lote. No entanto, a empresa tem vários aplicativos legados que são mais adequados no local e que não serão migrados para a nuvem. Com uma implantação híbrida, a empresa conseguiria manter os aplicativos legados no local enquanto se beneficiaria dos serviços de dados e análises executados na nuvem.</a:t>
            </a:r>
          </a:p>
          <a:p>
            <a:endParaRPr lang="en-US" dirty="0"/>
          </a:p>
        </p:txBody>
      </p:sp>
    </p:spTree>
    <p:extLst>
      <p:ext uri="{BB962C8B-B14F-4D97-AF65-F5344CB8AC3E}">
        <p14:creationId xmlns:p14="http://schemas.microsoft.com/office/powerpoint/2010/main" val="398858128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F966B2-33D7-AEBB-3A2A-38A33D002C34}"/>
              </a:ext>
            </a:extLst>
          </p:cNvPr>
          <p:cNvSpPr>
            <a:spLocks noGrp="1"/>
          </p:cNvSpPr>
          <p:nvPr>
            <p:ph type="title"/>
          </p:nvPr>
        </p:nvSpPr>
        <p:spPr/>
        <p:txBody>
          <a:bodyPr/>
          <a:lstStyle/>
          <a:p>
            <a:r>
              <a:rPr lang="pt-BR" dirty="0"/>
              <a:t>Amazon documentdb</a:t>
            </a:r>
            <a:endParaRPr lang="en-US" dirty="0"/>
          </a:p>
        </p:txBody>
      </p:sp>
      <p:sp>
        <p:nvSpPr>
          <p:cNvPr id="3" name="Marcador de Posição do Número do Diapositivo 2">
            <a:extLst>
              <a:ext uri="{FF2B5EF4-FFF2-40B4-BE49-F238E27FC236}">
                <a16:creationId xmlns:a16="http://schemas.microsoft.com/office/drawing/2014/main" id="{C6D31226-E887-3A6D-FCA4-7D87A46D3335}"/>
              </a:ext>
            </a:extLst>
          </p:cNvPr>
          <p:cNvSpPr>
            <a:spLocks noGrp="1"/>
          </p:cNvSpPr>
          <p:nvPr>
            <p:ph type="sldNum" sz="quarter" idx="11"/>
          </p:nvPr>
        </p:nvSpPr>
        <p:spPr/>
        <p:txBody>
          <a:bodyPr/>
          <a:lstStyle/>
          <a:p>
            <a:pPr rtl="0"/>
            <a:fld id="{8C2E478F-E849-4A8C-AF1F-CBCC78A7CBFA}" type="slidenum">
              <a:rPr lang="pt-PT" noProof="0" smtClean="0"/>
              <a:t>60</a:t>
            </a:fld>
            <a:endParaRPr lang="pt-PT" noProof="0"/>
          </a:p>
        </p:txBody>
      </p:sp>
      <p:sp>
        <p:nvSpPr>
          <p:cNvPr id="4" name="CaixaDeTexto 3">
            <a:extLst>
              <a:ext uri="{FF2B5EF4-FFF2-40B4-BE49-F238E27FC236}">
                <a16:creationId xmlns:a16="http://schemas.microsoft.com/office/drawing/2014/main" id="{925045DE-DF4C-CE99-60B4-F041B484ADFB}"/>
              </a:ext>
            </a:extLst>
          </p:cNvPr>
          <p:cNvSpPr txBox="1"/>
          <p:nvPr/>
        </p:nvSpPr>
        <p:spPr>
          <a:xfrm>
            <a:off x="592183" y="1976846"/>
            <a:ext cx="10957086" cy="646331"/>
          </a:xfrm>
          <a:prstGeom prst="rect">
            <a:avLst/>
          </a:prstGeom>
          <a:noFill/>
        </p:spPr>
        <p:txBody>
          <a:bodyPr wrap="square" rtlCol="0">
            <a:spAutoFit/>
          </a:bodyPr>
          <a:lstStyle/>
          <a:p>
            <a:r>
              <a:rPr lang="pt-BR" b="0" i="0" dirty="0">
                <a:solidFill>
                  <a:srgbClr val="313537"/>
                </a:solidFill>
                <a:effectLst/>
                <a:latin typeface="New Template Body Rebuild"/>
              </a:rPr>
              <a:t>O </a:t>
            </a:r>
            <a:r>
              <a:rPr lang="pt-BR" b="1" i="0" dirty="0">
                <a:solidFill>
                  <a:srgbClr val="005276"/>
                </a:solidFill>
                <a:effectLst/>
                <a:latin typeface="New Template Body Rebuild"/>
                <a:hlinkClick r:id="rId2"/>
              </a:rPr>
              <a:t>Amazon DocumentDB</a:t>
            </a:r>
            <a:r>
              <a:rPr lang="pt-BR" b="0" i="0" dirty="0">
                <a:solidFill>
                  <a:srgbClr val="313537"/>
                </a:solidFill>
                <a:effectLst/>
                <a:latin typeface="New Template Body Rebuild"/>
              </a:rPr>
              <a:t> é um serviço de banco de dados de documentos compatível com cargas de trabalho do MongoDB. (MongoDB é um programa de banco de dados de documentos.)</a:t>
            </a:r>
            <a:endParaRPr lang="en-US" dirty="0"/>
          </a:p>
        </p:txBody>
      </p:sp>
    </p:spTree>
    <p:extLst>
      <p:ext uri="{BB962C8B-B14F-4D97-AF65-F5344CB8AC3E}">
        <p14:creationId xmlns:p14="http://schemas.microsoft.com/office/powerpoint/2010/main" val="294418619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62F8AA-446C-6C17-20FE-5C55559CA44F}"/>
              </a:ext>
            </a:extLst>
          </p:cNvPr>
          <p:cNvSpPr>
            <a:spLocks noGrp="1"/>
          </p:cNvSpPr>
          <p:nvPr>
            <p:ph type="title"/>
          </p:nvPr>
        </p:nvSpPr>
        <p:spPr/>
        <p:txBody>
          <a:bodyPr/>
          <a:lstStyle/>
          <a:p>
            <a:r>
              <a:rPr lang="pt-BR" dirty="0"/>
              <a:t>Amazon neptume</a:t>
            </a:r>
            <a:endParaRPr lang="en-US" dirty="0"/>
          </a:p>
        </p:txBody>
      </p:sp>
      <p:sp>
        <p:nvSpPr>
          <p:cNvPr id="3" name="Marcador de Posição do Número do Diapositivo 2">
            <a:extLst>
              <a:ext uri="{FF2B5EF4-FFF2-40B4-BE49-F238E27FC236}">
                <a16:creationId xmlns:a16="http://schemas.microsoft.com/office/drawing/2014/main" id="{A5A53E8D-497F-6202-3EAB-6D432917D397}"/>
              </a:ext>
            </a:extLst>
          </p:cNvPr>
          <p:cNvSpPr>
            <a:spLocks noGrp="1"/>
          </p:cNvSpPr>
          <p:nvPr>
            <p:ph type="sldNum" sz="quarter" idx="11"/>
          </p:nvPr>
        </p:nvSpPr>
        <p:spPr/>
        <p:txBody>
          <a:bodyPr/>
          <a:lstStyle/>
          <a:p>
            <a:pPr rtl="0"/>
            <a:fld id="{8C2E478F-E849-4A8C-AF1F-CBCC78A7CBFA}" type="slidenum">
              <a:rPr lang="pt-PT" noProof="0" smtClean="0"/>
              <a:t>61</a:t>
            </a:fld>
            <a:endParaRPr lang="pt-PT" noProof="0"/>
          </a:p>
        </p:txBody>
      </p:sp>
      <p:sp>
        <p:nvSpPr>
          <p:cNvPr id="4" name="CaixaDeTexto 3">
            <a:extLst>
              <a:ext uri="{FF2B5EF4-FFF2-40B4-BE49-F238E27FC236}">
                <a16:creationId xmlns:a16="http://schemas.microsoft.com/office/drawing/2014/main" id="{E917354F-D452-1E6D-B025-18BA3374C083}"/>
              </a:ext>
            </a:extLst>
          </p:cNvPr>
          <p:cNvSpPr txBox="1"/>
          <p:nvPr/>
        </p:nvSpPr>
        <p:spPr>
          <a:xfrm>
            <a:off x="1280160" y="2420983"/>
            <a:ext cx="10269109" cy="1477328"/>
          </a:xfrm>
          <a:prstGeom prst="rect">
            <a:avLst/>
          </a:prstGeom>
          <a:noFill/>
        </p:spPr>
        <p:txBody>
          <a:bodyPr wrap="square" rtlCol="0">
            <a:spAutoFit/>
          </a:bodyPr>
          <a:lstStyle/>
          <a:p>
            <a:r>
              <a:rPr lang="pt-BR" b="0" i="0" dirty="0">
                <a:solidFill>
                  <a:srgbClr val="313537"/>
                </a:solidFill>
                <a:effectLst/>
                <a:latin typeface="New Template Body Rebuild"/>
              </a:rPr>
              <a:t>O </a:t>
            </a:r>
            <a:r>
              <a:rPr lang="pt-BR" b="1" i="0" dirty="0">
                <a:solidFill>
                  <a:srgbClr val="005276"/>
                </a:solidFill>
                <a:effectLst/>
                <a:latin typeface="New Template Body Rebuild"/>
                <a:hlinkClick r:id="rId2"/>
              </a:rPr>
              <a:t>Amazon Neptune</a:t>
            </a:r>
            <a:r>
              <a:rPr lang="pt-BR" b="0" i="0" dirty="0">
                <a:solidFill>
                  <a:srgbClr val="313537"/>
                </a:solidFill>
                <a:effectLst/>
                <a:latin typeface="New Template Body Rebuild"/>
              </a:rPr>
              <a:t> é um serviço de banco de dados de grafo.</a:t>
            </a:r>
            <a:br>
              <a:rPr lang="pt-BR" dirty="0"/>
            </a:br>
            <a:br>
              <a:rPr lang="pt-BR" dirty="0"/>
            </a:br>
            <a:r>
              <a:rPr lang="pt-BR" b="0" i="0" dirty="0">
                <a:solidFill>
                  <a:srgbClr val="313537"/>
                </a:solidFill>
                <a:effectLst/>
                <a:latin typeface="New Template Body Rebuild"/>
              </a:rPr>
              <a:t>Você pode usar o Amazon Neptune para criar e executar aplicativos que funcionam com conjuntos de dados altamente conectados, como mecanismos de recomendação, detecção de fraudes e gráficos de conhecimento.</a:t>
            </a:r>
            <a:endParaRPr lang="en-US" dirty="0"/>
          </a:p>
        </p:txBody>
      </p:sp>
    </p:spTree>
    <p:extLst>
      <p:ext uri="{BB962C8B-B14F-4D97-AF65-F5344CB8AC3E}">
        <p14:creationId xmlns:p14="http://schemas.microsoft.com/office/powerpoint/2010/main" val="175250561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38D449-94FC-096A-0D1E-77FB5179ECAF}"/>
              </a:ext>
            </a:extLst>
          </p:cNvPr>
          <p:cNvSpPr>
            <a:spLocks noGrp="1"/>
          </p:cNvSpPr>
          <p:nvPr>
            <p:ph type="title"/>
          </p:nvPr>
        </p:nvSpPr>
        <p:spPr/>
        <p:txBody>
          <a:bodyPr/>
          <a:lstStyle/>
          <a:p>
            <a:r>
              <a:rPr lang="pt-BR" dirty="0"/>
              <a:t>Amazon quantum ledger database(amazon qldb)</a:t>
            </a:r>
            <a:endParaRPr lang="en-US" dirty="0"/>
          </a:p>
        </p:txBody>
      </p:sp>
      <p:sp>
        <p:nvSpPr>
          <p:cNvPr id="3" name="Marcador de Posição do Número do Diapositivo 2">
            <a:extLst>
              <a:ext uri="{FF2B5EF4-FFF2-40B4-BE49-F238E27FC236}">
                <a16:creationId xmlns:a16="http://schemas.microsoft.com/office/drawing/2014/main" id="{C6660A82-AFB9-9A9C-57ED-8B8079ED55ED}"/>
              </a:ext>
            </a:extLst>
          </p:cNvPr>
          <p:cNvSpPr>
            <a:spLocks noGrp="1"/>
          </p:cNvSpPr>
          <p:nvPr>
            <p:ph type="sldNum" sz="quarter" idx="11"/>
          </p:nvPr>
        </p:nvSpPr>
        <p:spPr/>
        <p:txBody>
          <a:bodyPr/>
          <a:lstStyle/>
          <a:p>
            <a:pPr rtl="0"/>
            <a:fld id="{8C2E478F-E849-4A8C-AF1F-CBCC78A7CBFA}" type="slidenum">
              <a:rPr lang="pt-PT" noProof="0" smtClean="0"/>
              <a:t>62</a:t>
            </a:fld>
            <a:endParaRPr lang="pt-PT" noProof="0"/>
          </a:p>
        </p:txBody>
      </p:sp>
      <p:sp>
        <p:nvSpPr>
          <p:cNvPr id="4" name="CaixaDeTexto 3">
            <a:extLst>
              <a:ext uri="{FF2B5EF4-FFF2-40B4-BE49-F238E27FC236}">
                <a16:creationId xmlns:a16="http://schemas.microsoft.com/office/drawing/2014/main" id="{7A1436D2-9F47-A2C9-A958-EF31E9A53721}"/>
              </a:ext>
            </a:extLst>
          </p:cNvPr>
          <p:cNvSpPr txBox="1"/>
          <p:nvPr/>
        </p:nvSpPr>
        <p:spPr>
          <a:xfrm>
            <a:off x="836023" y="2682240"/>
            <a:ext cx="10761458" cy="1200329"/>
          </a:xfrm>
          <a:prstGeom prst="rect">
            <a:avLst/>
          </a:prstGeom>
          <a:noFill/>
        </p:spPr>
        <p:txBody>
          <a:bodyPr wrap="square" rtlCol="0">
            <a:spAutoFit/>
          </a:bodyPr>
          <a:lstStyle/>
          <a:p>
            <a:r>
              <a:rPr lang="pt-BR" b="0" i="0" dirty="0">
                <a:solidFill>
                  <a:srgbClr val="313537"/>
                </a:solidFill>
                <a:effectLst/>
                <a:latin typeface="New Template Body Rebuild"/>
              </a:rPr>
              <a:t>O </a:t>
            </a:r>
            <a:r>
              <a:rPr lang="pt-BR" b="1" i="0" dirty="0">
                <a:solidFill>
                  <a:srgbClr val="005276"/>
                </a:solidFill>
                <a:effectLst/>
                <a:latin typeface="New Template Body Rebuild"/>
                <a:hlinkClick r:id="rId2"/>
              </a:rPr>
              <a:t>Amazon Quantum Ledger Database (Amazon QLDB)</a:t>
            </a:r>
            <a:r>
              <a:rPr lang="pt-BR" b="0" i="0" dirty="0">
                <a:solidFill>
                  <a:srgbClr val="313537"/>
                </a:solidFill>
                <a:effectLst/>
                <a:latin typeface="New Template Body Rebuild"/>
              </a:rPr>
              <a:t> é um serviço de banco de dados ledger.</a:t>
            </a:r>
            <a:br>
              <a:rPr lang="pt-BR" dirty="0"/>
            </a:br>
            <a:br>
              <a:rPr lang="pt-BR" dirty="0"/>
            </a:br>
            <a:r>
              <a:rPr lang="pt-BR" b="0" i="0" dirty="0">
                <a:solidFill>
                  <a:srgbClr val="313537"/>
                </a:solidFill>
                <a:effectLst/>
                <a:latin typeface="New Template Body Rebuild"/>
              </a:rPr>
              <a:t>Você pode usar o Amazon QLDB para revisar um histórico completo de todas as alterações feitas nos dados do aplicativo.</a:t>
            </a:r>
            <a:endParaRPr lang="en-US" dirty="0"/>
          </a:p>
        </p:txBody>
      </p:sp>
    </p:spTree>
    <p:extLst>
      <p:ext uri="{BB962C8B-B14F-4D97-AF65-F5344CB8AC3E}">
        <p14:creationId xmlns:p14="http://schemas.microsoft.com/office/powerpoint/2010/main" val="388393696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A87003-8D43-CBEB-034C-1FF9CB29727E}"/>
              </a:ext>
            </a:extLst>
          </p:cNvPr>
          <p:cNvSpPr>
            <a:spLocks noGrp="1"/>
          </p:cNvSpPr>
          <p:nvPr>
            <p:ph type="title"/>
          </p:nvPr>
        </p:nvSpPr>
        <p:spPr/>
        <p:txBody>
          <a:bodyPr/>
          <a:lstStyle/>
          <a:p>
            <a:r>
              <a:rPr lang="pt-BR" dirty="0"/>
              <a:t>Amazon managed blockchain</a:t>
            </a:r>
            <a:endParaRPr lang="en-US" dirty="0"/>
          </a:p>
        </p:txBody>
      </p:sp>
      <p:sp>
        <p:nvSpPr>
          <p:cNvPr id="3" name="Marcador de Posição do Número do Diapositivo 2">
            <a:extLst>
              <a:ext uri="{FF2B5EF4-FFF2-40B4-BE49-F238E27FC236}">
                <a16:creationId xmlns:a16="http://schemas.microsoft.com/office/drawing/2014/main" id="{475E6625-1298-E57B-8139-9D57F1767150}"/>
              </a:ext>
            </a:extLst>
          </p:cNvPr>
          <p:cNvSpPr>
            <a:spLocks noGrp="1"/>
          </p:cNvSpPr>
          <p:nvPr>
            <p:ph type="sldNum" sz="quarter" idx="11"/>
          </p:nvPr>
        </p:nvSpPr>
        <p:spPr/>
        <p:txBody>
          <a:bodyPr/>
          <a:lstStyle/>
          <a:p>
            <a:pPr rtl="0"/>
            <a:fld id="{8C2E478F-E849-4A8C-AF1F-CBCC78A7CBFA}" type="slidenum">
              <a:rPr lang="pt-PT" noProof="0" smtClean="0"/>
              <a:t>63</a:t>
            </a:fld>
            <a:endParaRPr lang="pt-PT" noProof="0"/>
          </a:p>
        </p:txBody>
      </p:sp>
      <p:sp>
        <p:nvSpPr>
          <p:cNvPr id="4" name="CaixaDeTexto 3">
            <a:extLst>
              <a:ext uri="{FF2B5EF4-FFF2-40B4-BE49-F238E27FC236}">
                <a16:creationId xmlns:a16="http://schemas.microsoft.com/office/drawing/2014/main" id="{3AA1C23D-7B38-BA70-625D-2CC3BECD4F59}"/>
              </a:ext>
            </a:extLst>
          </p:cNvPr>
          <p:cNvSpPr txBox="1"/>
          <p:nvPr/>
        </p:nvSpPr>
        <p:spPr>
          <a:xfrm>
            <a:off x="600891" y="1915886"/>
            <a:ext cx="11025052" cy="1754326"/>
          </a:xfrm>
          <a:prstGeom prst="rect">
            <a:avLst/>
          </a:prstGeom>
          <a:noFill/>
        </p:spPr>
        <p:txBody>
          <a:bodyPr wrap="square" rtlCol="0">
            <a:spAutoFit/>
          </a:bodyPr>
          <a:lstStyle/>
          <a:p>
            <a:pPr algn="l" fontAlgn="base"/>
            <a:r>
              <a:rPr lang="pt-BR" b="0" i="0" dirty="0">
                <a:solidFill>
                  <a:srgbClr val="313537"/>
                </a:solidFill>
                <a:effectLst/>
                <a:latin typeface="New Template Body Rebuild"/>
              </a:rPr>
              <a:t>O </a:t>
            </a:r>
            <a:r>
              <a:rPr lang="pt-BR" b="1" i="0" dirty="0">
                <a:solidFill>
                  <a:srgbClr val="005276"/>
                </a:solidFill>
                <a:effectLst/>
                <a:latin typeface="New Template Body Rebuild"/>
                <a:hlinkClick r:id="rId2"/>
              </a:rPr>
              <a:t>Amazon Managed Blockchain</a:t>
            </a:r>
            <a:r>
              <a:rPr lang="pt-BR" b="0" i="0" dirty="0">
                <a:solidFill>
                  <a:srgbClr val="313537"/>
                </a:solidFill>
                <a:effectLst/>
                <a:latin typeface="New Template Body Rebuild"/>
              </a:rPr>
              <a:t> é um serviço para criar e gerenciar redes de blockchain com estruturas de código aberto.</a:t>
            </a:r>
          </a:p>
          <a:p>
            <a:pPr algn="l" fontAlgn="base"/>
            <a:br>
              <a:rPr lang="pt-BR" b="0" i="0" dirty="0">
                <a:solidFill>
                  <a:srgbClr val="313537"/>
                </a:solidFill>
                <a:effectLst/>
                <a:latin typeface="New Template Body Rebuild"/>
              </a:rPr>
            </a:br>
            <a:r>
              <a:rPr lang="pt-BR" b="0" i="0" dirty="0">
                <a:solidFill>
                  <a:srgbClr val="313537"/>
                </a:solidFill>
                <a:effectLst/>
                <a:latin typeface="New Template Body Rebuild"/>
              </a:rPr>
              <a:t>O Blockchain é um sistema de registro distribuído que permite que várias partes executem transações e compartilhem dados sem uma autoridade central.</a:t>
            </a:r>
          </a:p>
          <a:p>
            <a:endParaRPr lang="en-US" dirty="0"/>
          </a:p>
        </p:txBody>
      </p:sp>
    </p:spTree>
    <p:extLst>
      <p:ext uri="{BB962C8B-B14F-4D97-AF65-F5344CB8AC3E}">
        <p14:creationId xmlns:p14="http://schemas.microsoft.com/office/powerpoint/2010/main" val="106457772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A9400B-C36C-12C4-15B9-A7B259E5409A}"/>
              </a:ext>
            </a:extLst>
          </p:cNvPr>
          <p:cNvSpPr>
            <a:spLocks noGrp="1"/>
          </p:cNvSpPr>
          <p:nvPr>
            <p:ph type="title"/>
          </p:nvPr>
        </p:nvSpPr>
        <p:spPr/>
        <p:txBody>
          <a:bodyPr/>
          <a:lstStyle/>
          <a:p>
            <a:r>
              <a:rPr lang="pt-BR" dirty="0"/>
              <a:t>Amazon elasticache</a:t>
            </a:r>
            <a:endParaRPr lang="en-US" dirty="0"/>
          </a:p>
        </p:txBody>
      </p:sp>
      <p:sp>
        <p:nvSpPr>
          <p:cNvPr id="3" name="Marcador de Posição do Número do Diapositivo 2">
            <a:extLst>
              <a:ext uri="{FF2B5EF4-FFF2-40B4-BE49-F238E27FC236}">
                <a16:creationId xmlns:a16="http://schemas.microsoft.com/office/drawing/2014/main" id="{2810CA57-E6B6-8350-72B5-514CDEB67422}"/>
              </a:ext>
            </a:extLst>
          </p:cNvPr>
          <p:cNvSpPr>
            <a:spLocks noGrp="1"/>
          </p:cNvSpPr>
          <p:nvPr>
            <p:ph type="sldNum" sz="quarter" idx="11"/>
          </p:nvPr>
        </p:nvSpPr>
        <p:spPr/>
        <p:txBody>
          <a:bodyPr/>
          <a:lstStyle/>
          <a:p>
            <a:pPr rtl="0"/>
            <a:fld id="{8C2E478F-E849-4A8C-AF1F-CBCC78A7CBFA}" type="slidenum">
              <a:rPr lang="pt-PT" noProof="0" smtClean="0"/>
              <a:t>64</a:t>
            </a:fld>
            <a:endParaRPr lang="pt-PT" noProof="0"/>
          </a:p>
        </p:txBody>
      </p:sp>
      <p:sp>
        <p:nvSpPr>
          <p:cNvPr id="4" name="CaixaDeTexto 3">
            <a:extLst>
              <a:ext uri="{FF2B5EF4-FFF2-40B4-BE49-F238E27FC236}">
                <a16:creationId xmlns:a16="http://schemas.microsoft.com/office/drawing/2014/main" id="{C24244BC-4D58-A45D-BE35-EC2882D54483}"/>
              </a:ext>
            </a:extLst>
          </p:cNvPr>
          <p:cNvSpPr txBox="1"/>
          <p:nvPr/>
        </p:nvSpPr>
        <p:spPr>
          <a:xfrm>
            <a:off x="592183" y="1811383"/>
            <a:ext cx="10957086" cy="1477328"/>
          </a:xfrm>
          <a:prstGeom prst="rect">
            <a:avLst/>
          </a:prstGeom>
          <a:noFill/>
        </p:spPr>
        <p:txBody>
          <a:bodyPr wrap="square" rtlCol="0">
            <a:spAutoFit/>
          </a:bodyPr>
          <a:lstStyle/>
          <a:p>
            <a:pPr algn="l" fontAlgn="base"/>
            <a:r>
              <a:rPr lang="pt-BR" b="0" i="0" dirty="0">
                <a:solidFill>
                  <a:srgbClr val="313537"/>
                </a:solidFill>
                <a:effectLst/>
                <a:latin typeface="New Template Body Rebuild"/>
              </a:rPr>
              <a:t>O </a:t>
            </a:r>
            <a:r>
              <a:rPr lang="pt-BR" b="1" i="0" dirty="0">
                <a:solidFill>
                  <a:srgbClr val="005276"/>
                </a:solidFill>
                <a:effectLst/>
                <a:latin typeface="New Template Body Rebuild"/>
                <a:hlinkClick r:id="rId2"/>
              </a:rPr>
              <a:t>Amazon ElastiCache</a:t>
            </a:r>
            <a:r>
              <a:rPr lang="pt-BR" b="0" i="0" dirty="0">
                <a:solidFill>
                  <a:srgbClr val="313537"/>
                </a:solidFill>
                <a:effectLst/>
                <a:latin typeface="New Template Body Rebuild"/>
              </a:rPr>
              <a:t> é um serviço que adiciona camadas de cache sobre seus bancos de dados para ajudar a melhorar os tempos de leitura de solicitações comuns.</a:t>
            </a:r>
          </a:p>
          <a:p>
            <a:pPr algn="l" fontAlgn="base"/>
            <a:br>
              <a:rPr lang="pt-BR" b="0" i="0" dirty="0">
                <a:solidFill>
                  <a:srgbClr val="313537"/>
                </a:solidFill>
                <a:effectLst/>
                <a:latin typeface="New Template Body Rebuild"/>
              </a:rPr>
            </a:br>
            <a:r>
              <a:rPr lang="pt-BR" b="0" i="0" dirty="0">
                <a:solidFill>
                  <a:srgbClr val="313537"/>
                </a:solidFill>
                <a:effectLst/>
                <a:latin typeface="New Template Body Rebuild"/>
              </a:rPr>
              <a:t>Ele é compatível com dois tipos de armazenamentos de dados: Redis e Memcached.</a:t>
            </a:r>
          </a:p>
          <a:p>
            <a:endParaRPr lang="en-US" dirty="0"/>
          </a:p>
        </p:txBody>
      </p:sp>
    </p:spTree>
    <p:extLst>
      <p:ext uri="{BB962C8B-B14F-4D97-AF65-F5344CB8AC3E}">
        <p14:creationId xmlns:p14="http://schemas.microsoft.com/office/powerpoint/2010/main" val="363078230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031414-0DFC-2B70-2762-5077BC997812}"/>
              </a:ext>
            </a:extLst>
          </p:cNvPr>
          <p:cNvSpPr>
            <a:spLocks noGrp="1"/>
          </p:cNvSpPr>
          <p:nvPr>
            <p:ph type="title"/>
          </p:nvPr>
        </p:nvSpPr>
        <p:spPr/>
        <p:txBody>
          <a:bodyPr/>
          <a:lstStyle/>
          <a:p>
            <a:r>
              <a:rPr lang="pt-BR" dirty="0"/>
              <a:t>Amazon dynamodb accelerator</a:t>
            </a:r>
            <a:endParaRPr lang="en-US" dirty="0"/>
          </a:p>
        </p:txBody>
      </p:sp>
      <p:sp>
        <p:nvSpPr>
          <p:cNvPr id="3" name="Marcador de Posição do Número do Diapositivo 2">
            <a:extLst>
              <a:ext uri="{FF2B5EF4-FFF2-40B4-BE49-F238E27FC236}">
                <a16:creationId xmlns:a16="http://schemas.microsoft.com/office/drawing/2014/main" id="{53D0C406-23FC-5052-4E56-8875948A0F58}"/>
              </a:ext>
            </a:extLst>
          </p:cNvPr>
          <p:cNvSpPr>
            <a:spLocks noGrp="1"/>
          </p:cNvSpPr>
          <p:nvPr>
            <p:ph type="sldNum" sz="quarter" idx="11"/>
          </p:nvPr>
        </p:nvSpPr>
        <p:spPr/>
        <p:txBody>
          <a:bodyPr/>
          <a:lstStyle/>
          <a:p>
            <a:pPr rtl="0"/>
            <a:fld id="{8C2E478F-E849-4A8C-AF1F-CBCC78A7CBFA}" type="slidenum">
              <a:rPr lang="pt-PT" noProof="0" smtClean="0"/>
              <a:t>65</a:t>
            </a:fld>
            <a:endParaRPr lang="pt-PT" noProof="0"/>
          </a:p>
        </p:txBody>
      </p:sp>
      <p:sp>
        <p:nvSpPr>
          <p:cNvPr id="4" name="CaixaDeTexto 3">
            <a:extLst>
              <a:ext uri="{FF2B5EF4-FFF2-40B4-BE49-F238E27FC236}">
                <a16:creationId xmlns:a16="http://schemas.microsoft.com/office/drawing/2014/main" id="{3DF3C4A3-FFC6-56AB-F8B1-DA45F1E33260}"/>
              </a:ext>
            </a:extLst>
          </p:cNvPr>
          <p:cNvSpPr txBox="1"/>
          <p:nvPr/>
        </p:nvSpPr>
        <p:spPr>
          <a:xfrm>
            <a:off x="888274" y="1846217"/>
            <a:ext cx="10310949" cy="923330"/>
          </a:xfrm>
          <a:prstGeom prst="rect">
            <a:avLst/>
          </a:prstGeom>
          <a:noFill/>
        </p:spPr>
        <p:txBody>
          <a:bodyPr wrap="square" rtlCol="0">
            <a:spAutoFit/>
          </a:bodyPr>
          <a:lstStyle/>
          <a:p>
            <a:r>
              <a:rPr lang="pt-BR" b="0" i="0" dirty="0">
                <a:solidFill>
                  <a:srgbClr val="313537"/>
                </a:solidFill>
                <a:effectLst/>
                <a:latin typeface="New Template Body Rebuild"/>
              </a:rPr>
              <a:t>O </a:t>
            </a:r>
            <a:r>
              <a:rPr lang="pt-BR" b="1" i="0" dirty="0">
                <a:solidFill>
                  <a:srgbClr val="005276"/>
                </a:solidFill>
                <a:effectLst/>
                <a:latin typeface="New Template Body Rebuild"/>
                <a:hlinkClick r:id="rId2"/>
              </a:rPr>
              <a:t>Amazon DynamoDB Accelerator (DAX)</a:t>
            </a:r>
            <a:r>
              <a:rPr lang="pt-BR" b="0" i="0" dirty="0">
                <a:solidFill>
                  <a:srgbClr val="313537"/>
                </a:solidFill>
                <a:effectLst/>
                <a:latin typeface="New Template Body Rebuild"/>
              </a:rPr>
              <a:t> é um cache em memória para o DynamoDB.</a:t>
            </a:r>
            <a:br>
              <a:rPr lang="pt-BR" dirty="0"/>
            </a:br>
            <a:br>
              <a:rPr lang="pt-BR" dirty="0"/>
            </a:br>
            <a:r>
              <a:rPr lang="pt-BR" b="0" i="0" dirty="0">
                <a:solidFill>
                  <a:srgbClr val="313537"/>
                </a:solidFill>
                <a:effectLst/>
                <a:latin typeface="New Template Body Rebuild"/>
              </a:rPr>
              <a:t>Ele ajuda a melhorar os tempos de resposta de milissegundos para microssegundos.</a:t>
            </a:r>
            <a:endParaRPr lang="en-US" dirty="0"/>
          </a:p>
        </p:txBody>
      </p:sp>
    </p:spTree>
    <p:extLst>
      <p:ext uri="{BB962C8B-B14F-4D97-AF65-F5344CB8AC3E}">
        <p14:creationId xmlns:p14="http://schemas.microsoft.com/office/powerpoint/2010/main" val="394119655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17121E-7F7D-E9BC-06A8-DB6D11DDBDA3}"/>
              </a:ext>
            </a:extLst>
          </p:cNvPr>
          <p:cNvSpPr>
            <a:spLocks noGrp="1"/>
          </p:cNvSpPr>
          <p:nvPr>
            <p:ph type="title"/>
          </p:nvPr>
        </p:nvSpPr>
        <p:spPr/>
        <p:txBody>
          <a:bodyPr/>
          <a:lstStyle/>
          <a:p>
            <a:r>
              <a:rPr lang="pt-BR" dirty="0"/>
              <a:t>Responsabilidade compartilhada</a:t>
            </a:r>
            <a:endParaRPr lang="en-US" dirty="0"/>
          </a:p>
        </p:txBody>
      </p:sp>
      <p:sp>
        <p:nvSpPr>
          <p:cNvPr id="3" name="Marcador de Posição do Número do Diapositivo 2">
            <a:extLst>
              <a:ext uri="{FF2B5EF4-FFF2-40B4-BE49-F238E27FC236}">
                <a16:creationId xmlns:a16="http://schemas.microsoft.com/office/drawing/2014/main" id="{E5FABD07-895F-5063-205F-1DF6FC1828AC}"/>
              </a:ext>
            </a:extLst>
          </p:cNvPr>
          <p:cNvSpPr>
            <a:spLocks noGrp="1"/>
          </p:cNvSpPr>
          <p:nvPr>
            <p:ph type="sldNum" sz="quarter" idx="11"/>
          </p:nvPr>
        </p:nvSpPr>
        <p:spPr/>
        <p:txBody>
          <a:bodyPr/>
          <a:lstStyle/>
          <a:p>
            <a:pPr rtl="0"/>
            <a:fld id="{8C2E478F-E849-4A8C-AF1F-CBCC78A7CBFA}" type="slidenum">
              <a:rPr lang="pt-PT" noProof="0" smtClean="0"/>
              <a:t>66</a:t>
            </a:fld>
            <a:endParaRPr lang="pt-PT" noProof="0"/>
          </a:p>
        </p:txBody>
      </p:sp>
      <p:sp>
        <p:nvSpPr>
          <p:cNvPr id="4" name="CaixaDeTexto 3">
            <a:extLst>
              <a:ext uri="{FF2B5EF4-FFF2-40B4-BE49-F238E27FC236}">
                <a16:creationId xmlns:a16="http://schemas.microsoft.com/office/drawing/2014/main" id="{C36A1AE6-BDB9-C8B0-7FFE-5047E93A569F}"/>
              </a:ext>
            </a:extLst>
          </p:cNvPr>
          <p:cNvSpPr txBox="1"/>
          <p:nvPr/>
        </p:nvSpPr>
        <p:spPr>
          <a:xfrm>
            <a:off x="818606" y="1591704"/>
            <a:ext cx="10580914" cy="1415772"/>
          </a:xfrm>
          <a:prstGeom prst="rect">
            <a:avLst/>
          </a:prstGeom>
          <a:noFill/>
        </p:spPr>
        <p:txBody>
          <a:bodyPr wrap="square" rtlCol="0">
            <a:spAutoFit/>
          </a:bodyPr>
          <a:lstStyle/>
          <a:p>
            <a:r>
              <a:rPr lang="pt-BR" sz="1600" b="1" i="0" dirty="0">
                <a:solidFill>
                  <a:srgbClr val="313537"/>
                </a:solidFill>
                <a:effectLst/>
                <a:latin typeface="New Template Body Rebuild"/>
              </a:rPr>
              <a:t>Clientes</a:t>
            </a:r>
          </a:p>
          <a:p>
            <a:r>
              <a:rPr lang="pt-BR" sz="1400" b="0" i="0" dirty="0">
                <a:solidFill>
                  <a:srgbClr val="313537"/>
                </a:solidFill>
                <a:effectLst/>
                <a:latin typeface="New Template Body Rebuild"/>
              </a:rPr>
              <a:t>Os clientes são responsáveis pela segurança de tudo o que criam e colocam </a:t>
            </a:r>
            <a:r>
              <a:rPr lang="pt-BR" sz="1400" b="0" i="1" dirty="0">
                <a:solidFill>
                  <a:srgbClr val="313537"/>
                </a:solidFill>
                <a:effectLst/>
                <a:latin typeface="New Template Body Rebuild"/>
              </a:rPr>
              <a:t>na </a:t>
            </a:r>
            <a:r>
              <a:rPr lang="pt-BR" sz="1400" b="0" i="0" dirty="0">
                <a:solidFill>
                  <a:srgbClr val="313537"/>
                </a:solidFill>
                <a:effectLst/>
                <a:latin typeface="New Template Body Rebuild"/>
              </a:rPr>
              <a:t>nuvem AWS.</a:t>
            </a:r>
            <a:br>
              <a:rPr lang="pt-BR" sz="1600" dirty="0"/>
            </a:br>
            <a:br>
              <a:rPr lang="pt-BR" sz="1400" dirty="0"/>
            </a:br>
            <a:r>
              <a:rPr lang="pt-BR" sz="1400" b="0" i="0" dirty="0">
                <a:solidFill>
                  <a:srgbClr val="313537"/>
                </a:solidFill>
                <a:effectLst/>
                <a:latin typeface="New Template Body Rebuild"/>
              </a:rPr>
              <a:t>Ao usar os serviços AWS, você, o cliente, mantém controle total sobre seu conteúdo. Você é responsável por gerenciar os requisitos de segurança para seu conteúdo, incluindo qual conteúdo você escolhe armazenar na AWS, quais serviços AWS você usa e quem tem acesso a esse conteúdo. Você também controla como os direitos de acesso são concedidos, gerenciados e revogados.</a:t>
            </a:r>
            <a:endParaRPr lang="en-US" sz="1600" dirty="0"/>
          </a:p>
        </p:txBody>
      </p:sp>
      <p:sp>
        <p:nvSpPr>
          <p:cNvPr id="5" name="CaixaDeTexto 4">
            <a:extLst>
              <a:ext uri="{FF2B5EF4-FFF2-40B4-BE49-F238E27FC236}">
                <a16:creationId xmlns:a16="http://schemas.microsoft.com/office/drawing/2014/main" id="{0FCD9A2F-F4C8-DD36-4352-546E12C26CC3}"/>
              </a:ext>
            </a:extLst>
          </p:cNvPr>
          <p:cNvSpPr txBox="1"/>
          <p:nvPr/>
        </p:nvSpPr>
        <p:spPr>
          <a:xfrm>
            <a:off x="818606" y="3298204"/>
            <a:ext cx="10709207" cy="3600986"/>
          </a:xfrm>
          <a:prstGeom prst="rect">
            <a:avLst/>
          </a:prstGeom>
          <a:noFill/>
        </p:spPr>
        <p:txBody>
          <a:bodyPr wrap="square" rtlCol="0">
            <a:spAutoFit/>
          </a:bodyPr>
          <a:lstStyle/>
          <a:p>
            <a:pPr algn="l" fontAlgn="base"/>
            <a:r>
              <a:rPr lang="pt-BR" sz="1400" b="1" i="0" dirty="0">
                <a:solidFill>
                  <a:srgbClr val="313537"/>
                </a:solidFill>
                <a:effectLst/>
                <a:latin typeface="New Template Body Rebuild"/>
              </a:rPr>
              <a:t>AWS</a:t>
            </a:r>
          </a:p>
          <a:p>
            <a:pPr algn="l" fontAlgn="base"/>
            <a:endParaRPr lang="pt-BR" sz="1400" b="1" i="0" dirty="0">
              <a:solidFill>
                <a:srgbClr val="313537"/>
              </a:solidFill>
              <a:effectLst/>
              <a:latin typeface="New Template Body Rebuild"/>
            </a:endParaRPr>
          </a:p>
          <a:p>
            <a:pPr algn="l" fontAlgn="base"/>
            <a:r>
              <a:rPr lang="pt-BR" sz="1400" b="0" i="0" dirty="0">
                <a:solidFill>
                  <a:srgbClr val="313537"/>
                </a:solidFill>
                <a:effectLst/>
                <a:latin typeface="New Template Body Rebuild"/>
              </a:rPr>
              <a:t>A AWS é responsável pela segurança </a:t>
            </a:r>
            <a:r>
              <a:rPr lang="pt-BR" sz="1400" b="0" i="1" dirty="0">
                <a:solidFill>
                  <a:srgbClr val="313537"/>
                </a:solidFill>
                <a:effectLst/>
                <a:latin typeface="New Template Body Rebuild"/>
              </a:rPr>
              <a:t>da</a:t>
            </a:r>
            <a:r>
              <a:rPr lang="pt-BR" sz="1400" b="0" i="0" dirty="0">
                <a:solidFill>
                  <a:srgbClr val="313537"/>
                </a:solidFill>
                <a:effectLst/>
                <a:latin typeface="New Template Body Rebuild"/>
              </a:rPr>
              <a:t> nuvem.</a:t>
            </a:r>
            <a:br>
              <a:rPr lang="pt-BR" sz="1400" b="0" i="0" dirty="0">
                <a:solidFill>
                  <a:srgbClr val="313537"/>
                </a:solidFill>
                <a:effectLst/>
                <a:latin typeface="New Template Body Rebuild"/>
              </a:rPr>
            </a:br>
            <a:br>
              <a:rPr lang="pt-BR" sz="1400" b="0" i="0" dirty="0">
                <a:solidFill>
                  <a:srgbClr val="313537"/>
                </a:solidFill>
                <a:effectLst/>
                <a:latin typeface="New Template Body Rebuild"/>
              </a:rPr>
            </a:br>
            <a:r>
              <a:rPr lang="pt-BR" sz="1400" b="0" i="0" dirty="0">
                <a:solidFill>
                  <a:srgbClr val="313537"/>
                </a:solidFill>
                <a:effectLst/>
                <a:latin typeface="New Template Body Rebuild"/>
              </a:rPr>
              <a:t>A AWS opera, gerencia e controla os componentes em todas as camadas da infraestrutura. Isso inclui áreas como o sistema operacional do host, a camada de virtualização e até mesmo a segurança física do data center no qual o serviço opera.</a:t>
            </a:r>
          </a:p>
          <a:p>
            <a:pPr algn="l" fontAlgn="base"/>
            <a:br>
              <a:rPr lang="pt-BR" sz="1400" b="0" i="0" dirty="0">
                <a:solidFill>
                  <a:srgbClr val="313537"/>
                </a:solidFill>
                <a:effectLst/>
                <a:latin typeface="New Template Body Rebuild"/>
              </a:rPr>
            </a:br>
            <a:r>
              <a:rPr lang="pt-BR" sz="1400" b="0" i="0" dirty="0">
                <a:solidFill>
                  <a:srgbClr val="313537"/>
                </a:solidFill>
                <a:effectLst/>
                <a:latin typeface="New Template Body Rebuild"/>
              </a:rPr>
              <a:t>A AWS é responsável pela proteção da infraestrutura global que executa todos os serviços oferecidos na nuvem AWS. A infraestrutura inclui Regiões AWS, Zonas de Disponibilidade e locais de borda.</a:t>
            </a:r>
            <a:br>
              <a:rPr lang="pt-BR" sz="1400" b="0" i="0" dirty="0">
                <a:solidFill>
                  <a:srgbClr val="313537"/>
                </a:solidFill>
                <a:effectLst/>
                <a:latin typeface="New Template Body Rebuild"/>
              </a:rPr>
            </a:br>
            <a:br>
              <a:rPr lang="pt-BR" sz="1400" b="0" i="0" dirty="0">
                <a:solidFill>
                  <a:srgbClr val="313537"/>
                </a:solidFill>
                <a:effectLst/>
                <a:latin typeface="New Template Body Rebuild"/>
              </a:rPr>
            </a:br>
            <a:r>
              <a:rPr lang="pt-BR" sz="1400" b="0" i="0" dirty="0">
                <a:solidFill>
                  <a:srgbClr val="313537"/>
                </a:solidFill>
                <a:effectLst/>
                <a:latin typeface="New Template Body Rebuild"/>
              </a:rPr>
              <a:t>A AWS gerencia a segurança da nuvem, especificamente a infraestrutura física que hospeda seus recursos, que incluem:</a:t>
            </a:r>
          </a:p>
          <a:p>
            <a:pPr algn="l" fontAlgn="base">
              <a:buFont typeface="Arial" panose="020B0604020202020204" pitchFamily="34" charset="0"/>
              <a:buChar char="•"/>
            </a:pPr>
            <a:r>
              <a:rPr lang="pt-BR" sz="1400" b="0" i="0" dirty="0">
                <a:solidFill>
                  <a:srgbClr val="313537"/>
                </a:solidFill>
                <a:effectLst/>
                <a:latin typeface="New Template Body Rebuild"/>
              </a:rPr>
              <a:t>Segurança física dos data centers</a:t>
            </a:r>
          </a:p>
          <a:p>
            <a:pPr algn="l" fontAlgn="base">
              <a:buFont typeface="Arial" panose="020B0604020202020204" pitchFamily="34" charset="0"/>
              <a:buChar char="•"/>
            </a:pPr>
            <a:r>
              <a:rPr lang="pt-BR" sz="1400" b="0" i="0" dirty="0">
                <a:solidFill>
                  <a:srgbClr val="313537"/>
                </a:solidFill>
                <a:effectLst/>
                <a:latin typeface="New Template Body Rebuild"/>
              </a:rPr>
              <a:t>Infraestrutura de hardware e software</a:t>
            </a:r>
          </a:p>
          <a:p>
            <a:pPr algn="l" fontAlgn="base">
              <a:buFont typeface="Arial" panose="020B0604020202020204" pitchFamily="34" charset="0"/>
              <a:buChar char="•"/>
            </a:pPr>
            <a:r>
              <a:rPr lang="pt-BR" sz="1400" b="0" i="0" dirty="0">
                <a:solidFill>
                  <a:srgbClr val="313537"/>
                </a:solidFill>
                <a:effectLst/>
                <a:latin typeface="New Template Body Rebuild"/>
              </a:rPr>
              <a:t>Infraestrutura de rede</a:t>
            </a:r>
          </a:p>
          <a:p>
            <a:pPr algn="l" fontAlgn="base">
              <a:buFont typeface="Arial" panose="020B0604020202020204" pitchFamily="34" charset="0"/>
              <a:buChar char="•"/>
            </a:pPr>
            <a:r>
              <a:rPr lang="pt-BR" sz="1400" b="0" i="0" dirty="0">
                <a:solidFill>
                  <a:srgbClr val="313537"/>
                </a:solidFill>
                <a:effectLst/>
                <a:latin typeface="New Template Body Rebuild"/>
              </a:rPr>
              <a:t>Infraestrutura de virtualização</a:t>
            </a:r>
          </a:p>
          <a:p>
            <a:endParaRPr lang="en-US" dirty="0"/>
          </a:p>
        </p:txBody>
      </p:sp>
    </p:spTree>
    <p:extLst>
      <p:ext uri="{BB962C8B-B14F-4D97-AF65-F5344CB8AC3E}">
        <p14:creationId xmlns:p14="http://schemas.microsoft.com/office/powerpoint/2010/main" val="207861255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633F89-1DCE-B138-D0B7-29B0C9E8BB2F}"/>
              </a:ext>
            </a:extLst>
          </p:cNvPr>
          <p:cNvSpPr>
            <a:spLocks noGrp="1"/>
          </p:cNvSpPr>
          <p:nvPr>
            <p:ph type="title"/>
          </p:nvPr>
        </p:nvSpPr>
        <p:spPr>
          <a:xfrm>
            <a:off x="594519" y="158191"/>
            <a:ext cx="11002962" cy="823913"/>
          </a:xfrm>
        </p:spPr>
        <p:txBody>
          <a:bodyPr/>
          <a:lstStyle/>
          <a:p>
            <a:r>
              <a:rPr lang="pt-BR" dirty="0"/>
              <a:t>Aws iam</a:t>
            </a:r>
            <a:endParaRPr lang="en-US" dirty="0"/>
          </a:p>
        </p:txBody>
      </p:sp>
      <p:sp>
        <p:nvSpPr>
          <p:cNvPr id="3" name="Marcador de Posição do Número do Diapositivo 2">
            <a:extLst>
              <a:ext uri="{FF2B5EF4-FFF2-40B4-BE49-F238E27FC236}">
                <a16:creationId xmlns:a16="http://schemas.microsoft.com/office/drawing/2014/main" id="{F33E8E0F-88A9-2852-83B2-D5268E5E5F1C}"/>
              </a:ext>
            </a:extLst>
          </p:cNvPr>
          <p:cNvSpPr>
            <a:spLocks noGrp="1"/>
          </p:cNvSpPr>
          <p:nvPr>
            <p:ph type="sldNum" sz="quarter" idx="11"/>
          </p:nvPr>
        </p:nvSpPr>
        <p:spPr/>
        <p:txBody>
          <a:bodyPr/>
          <a:lstStyle/>
          <a:p>
            <a:pPr rtl="0"/>
            <a:fld id="{8C2E478F-E849-4A8C-AF1F-CBCC78A7CBFA}" type="slidenum">
              <a:rPr lang="pt-PT" noProof="0" smtClean="0"/>
              <a:t>67</a:t>
            </a:fld>
            <a:endParaRPr lang="pt-PT" noProof="0"/>
          </a:p>
        </p:txBody>
      </p:sp>
      <p:sp>
        <p:nvSpPr>
          <p:cNvPr id="4" name="CaixaDeTexto 3">
            <a:extLst>
              <a:ext uri="{FF2B5EF4-FFF2-40B4-BE49-F238E27FC236}">
                <a16:creationId xmlns:a16="http://schemas.microsoft.com/office/drawing/2014/main" id="{97D549F8-ADDB-724A-2950-41D05B266336}"/>
              </a:ext>
            </a:extLst>
          </p:cNvPr>
          <p:cNvSpPr txBox="1"/>
          <p:nvPr/>
        </p:nvSpPr>
        <p:spPr>
          <a:xfrm>
            <a:off x="513806" y="1201783"/>
            <a:ext cx="11083675" cy="2585323"/>
          </a:xfrm>
          <a:prstGeom prst="rect">
            <a:avLst/>
          </a:prstGeom>
          <a:noFill/>
        </p:spPr>
        <p:txBody>
          <a:bodyPr wrap="square" rtlCol="0">
            <a:spAutoFit/>
          </a:bodyPr>
          <a:lstStyle/>
          <a:p>
            <a:r>
              <a:rPr lang="pt-BR" b="0" i="0" dirty="0">
                <a:solidFill>
                  <a:srgbClr val="313537"/>
                </a:solidFill>
                <a:effectLst/>
                <a:latin typeface="New Template Body Rebuild"/>
              </a:rPr>
              <a:t>O </a:t>
            </a:r>
            <a:r>
              <a:rPr lang="pt-BR" b="1" i="0" dirty="0">
                <a:solidFill>
                  <a:srgbClr val="005276"/>
                </a:solidFill>
                <a:effectLst/>
                <a:latin typeface="New Template Body Rebuild"/>
                <a:hlinkClick r:id="rId2"/>
              </a:rPr>
              <a:t>AWS Identity and Access Management (IAM)</a:t>
            </a:r>
            <a:r>
              <a:rPr lang="pt-BR" b="0" i="0" dirty="0">
                <a:solidFill>
                  <a:srgbClr val="313537"/>
                </a:solidFill>
                <a:effectLst/>
                <a:latin typeface="New Template Body Rebuild"/>
              </a:rPr>
              <a:t> permite que você gerencie o acesso aos serviços e recursos AWS com segurança.</a:t>
            </a:r>
            <a:br>
              <a:rPr lang="pt-BR" dirty="0"/>
            </a:br>
            <a:r>
              <a:rPr lang="pt-BR" b="0" i="0" dirty="0">
                <a:solidFill>
                  <a:srgbClr val="313537"/>
                </a:solidFill>
                <a:effectLst/>
                <a:latin typeface="New Template Body Rebuild"/>
              </a:rPr>
              <a:t>O IAM oferece a flexibilidade de configurar o acesso com base nas necessidades operacionais e de segurança específicas da sua empresa. </a:t>
            </a:r>
          </a:p>
          <a:p>
            <a:endParaRPr lang="pt-BR" dirty="0">
              <a:solidFill>
                <a:srgbClr val="313537"/>
              </a:solidFill>
              <a:latin typeface="New Template Body Rebuild"/>
            </a:endParaRPr>
          </a:p>
          <a:p>
            <a:pPr algn="l" fontAlgn="base">
              <a:buFont typeface="Arial" panose="020B0604020202020204" pitchFamily="34" charset="0"/>
              <a:buChar char="•"/>
            </a:pPr>
            <a:r>
              <a:rPr lang="pt-BR" b="0" i="0" dirty="0">
                <a:solidFill>
                  <a:srgbClr val="313537"/>
                </a:solidFill>
                <a:effectLst/>
                <a:latin typeface="New Template Body Rebuild"/>
              </a:rPr>
              <a:t>Usuários, grupos e funções do IAM</a:t>
            </a:r>
          </a:p>
          <a:p>
            <a:pPr algn="l" fontAlgn="base">
              <a:buFont typeface="Arial" panose="020B0604020202020204" pitchFamily="34" charset="0"/>
              <a:buChar char="•"/>
            </a:pPr>
            <a:r>
              <a:rPr lang="pt-BR" b="0" i="0" dirty="0">
                <a:solidFill>
                  <a:srgbClr val="313537"/>
                </a:solidFill>
                <a:effectLst/>
                <a:latin typeface="New Template Body Rebuild"/>
              </a:rPr>
              <a:t>Políticas do IAM</a:t>
            </a:r>
          </a:p>
          <a:p>
            <a:pPr algn="l" fontAlgn="base">
              <a:buFont typeface="Arial" panose="020B0604020202020204" pitchFamily="34" charset="0"/>
              <a:buChar char="•"/>
            </a:pPr>
            <a:r>
              <a:rPr lang="pt-BR" b="0" i="0" dirty="0">
                <a:solidFill>
                  <a:srgbClr val="313537"/>
                </a:solidFill>
                <a:effectLst/>
                <a:latin typeface="New Template Body Rebuild"/>
              </a:rPr>
              <a:t>Autenticação multifator</a:t>
            </a:r>
          </a:p>
          <a:p>
            <a:endParaRPr lang="en-US" dirty="0"/>
          </a:p>
        </p:txBody>
      </p:sp>
    </p:spTree>
    <p:extLst>
      <p:ext uri="{BB962C8B-B14F-4D97-AF65-F5344CB8AC3E}">
        <p14:creationId xmlns:p14="http://schemas.microsoft.com/office/powerpoint/2010/main" val="394138490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8955B5-4D82-1848-C1A2-9C2C1D0B2CCA}"/>
              </a:ext>
            </a:extLst>
          </p:cNvPr>
          <p:cNvSpPr>
            <a:spLocks noGrp="1"/>
          </p:cNvSpPr>
          <p:nvPr>
            <p:ph type="title"/>
          </p:nvPr>
        </p:nvSpPr>
        <p:spPr/>
        <p:txBody>
          <a:bodyPr/>
          <a:lstStyle/>
          <a:p>
            <a:r>
              <a:rPr lang="pt-BR" dirty="0"/>
              <a:t>Usuários do iam</a:t>
            </a:r>
            <a:endParaRPr lang="en-US" dirty="0"/>
          </a:p>
        </p:txBody>
      </p:sp>
      <p:sp>
        <p:nvSpPr>
          <p:cNvPr id="3" name="Marcador de Posição do Número do Diapositivo 2">
            <a:extLst>
              <a:ext uri="{FF2B5EF4-FFF2-40B4-BE49-F238E27FC236}">
                <a16:creationId xmlns:a16="http://schemas.microsoft.com/office/drawing/2014/main" id="{C6346765-6CC7-36A4-191B-1771A24C2539}"/>
              </a:ext>
            </a:extLst>
          </p:cNvPr>
          <p:cNvSpPr>
            <a:spLocks noGrp="1"/>
          </p:cNvSpPr>
          <p:nvPr>
            <p:ph type="sldNum" sz="quarter" idx="11"/>
          </p:nvPr>
        </p:nvSpPr>
        <p:spPr/>
        <p:txBody>
          <a:bodyPr/>
          <a:lstStyle/>
          <a:p>
            <a:pPr rtl="0"/>
            <a:fld id="{8C2E478F-E849-4A8C-AF1F-CBCC78A7CBFA}" type="slidenum">
              <a:rPr lang="pt-PT" noProof="0" smtClean="0"/>
              <a:t>68</a:t>
            </a:fld>
            <a:endParaRPr lang="pt-PT" noProof="0"/>
          </a:p>
        </p:txBody>
      </p:sp>
      <p:sp>
        <p:nvSpPr>
          <p:cNvPr id="4" name="CaixaDeTexto 3">
            <a:extLst>
              <a:ext uri="{FF2B5EF4-FFF2-40B4-BE49-F238E27FC236}">
                <a16:creationId xmlns:a16="http://schemas.microsoft.com/office/drawing/2014/main" id="{5C012D5E-B244-8D81-9FE5-F01D52935183}"/>
              </a:ext>
            </a:extLst>
          </p:cNvPr>
          <p:cNvSpPr txBox="1"/>
          <p:nvPr/>
        </p:nvSpPr>
        <p:spPr>
          <a:xfrm>
            <a:off x="670560" y="2159726"/>
            <a:ext cx="10926921" cy="1200329"/>
          </a:xfrm>
          <a:prstGeom prst="rect">
            <a:avLst/>
          </a:prstGeom>
          <a:noFill/>
        </p:spPr>
        <p:txBody>
          <a:bodyPr wrap="square" rtlCol="0">
            <a:spAutoFit/>
          </a:bodyPr>
          <a:lstStyle/>
          <a:p>
            <a:r>
              <a:rPr lang="pt-BR" b="0" i="0" dirty="0">
                <a:solidFill>
                  <a:srgbClr val="313537"/>
                </a:solidFill>
                <a:effectLst/>
                <a:latin typeface="New Template Body Rebuild"/>
              </a:rPr>
              <a:t>Um </a:t>
            </a:r>
            <a:r>
              <a:rPr lang="pt-BR" b="1" i="0" dirty="0">
                <a:solidFill>
                  <a:srgbClr val="313537"/>
                </a:solidFill>
                <a:effectLst/>
                <a:latin typeface="New Template Body Rebuild"/>
              </a:rPr>
              <a:t>usuário do IAM</a:t>
            </a:r>
            <a:r>
              <a:rPr lang="pt-BR" b="0" i="0" dirty="0">
                <a:solidFill>
                  <a:srgbClr val="313537"/>
                </a:solidFill>
                <a:effectLst/>
                <a:latin typeface="New Template Body Rebuild"/>
              </a:rPr>
              <a:t> é uma identidade que você cria na AWS.</a:t>
            </a:r>
          </a:p>
          <a:p>
            <a:r>
              <a:rPr lang="pt-BR" b="0" i="0" dirty="0">
                <a:solidFill>
                  <a:srgbClr val="313537"/>
                </a:solidFill>
                <a:effectLst/>
                <a:latin typeface="New Template Body Rebuild"/>
              </a:rPr>
              <a:t>Por padrão, ao criar um novo usuário do IAM na AWS, não há permissões associadas a ele. Para permitir que o usuário do IAM execute ações específicas na AWS, como iniciar uma instância do Amazon EC2 ou criar um bucket do Amazon S3, você deve conceder ao usuário do IAM as permissões necessárias.</a:t>
            </a:r>
            <a:endParaRPr lang="en-US" dirty="0"/>
          </a:p>
        </p:txBody>
      </p:sp>
    </p:spTree>
    <p:extLst>
      <p:ext uri="{BB962C8B-B14F-4D97-AF65-F5344CB8AC3E}">
        <p14:creationId xmlns:p14="http://schemas.microsoft.com/office/powerpoint/2010/main" val="273825572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633A6F-465B-67BF-35D8-8FA3E723C67C}"/>
              </a:ext>
            </a:extLst>
          </p:cNvPr>
          <p:cNvSpPr>
            <a:spLocks noGrp="1"/>
          </p:cNvSpPr>
          <p:nvPr>
            <p:ph type="title"/>
          </p:nvPr>
        </p:nvSpPr>
        <p:spPr/>
        <p:txBody>
          <a:bodyPr/>
          <a:lstStyle/>
          <a:p>
            <a:r>
              <a:rPr lang="pt-BR" dirty="0"/>
              <a:t>Grupo do iam</a:t>
            </a:r>
            <a:endParaRPr lang="en-US" dirty="0"/>
          </a:p>
        </p:txBody>
      </p:sp>
      <p:sp>
        <p:nvSpPr>
          <p:cNvPr id="3" name="Marcador de Posição do Número do Diapositivo 2">
            <a:extLst>
              <a:ext uri="{FF2B5EF4-FFF2-40B4-BE49-F238E27FC236}">
                <a16:creationId xmlns:a16="http://schemas.microsoft.com/office/drawing/2014/main" id="{4CB7C4BD-C182-AA6C-4268-7016328D7474}"/>
              </a:ext>
            </a:extLst>
          </p:cNvPr>
          <p:cNvSpPr>
            <a:spLocks noGrp="1"/>
          </p:cNvSpPr>
          <p:nvPr>
            <p:ph type="sldNum" sz="quarter" idx="11"/>
          </p:nvPr>
        </p:nvSpPr>
        <p:spPr/>
        <p:txBody>
          <a:bodyPr/>
          <a:lstStyle/>
          <a:p>
            <a:pPr rtl="0"/>
            <a:fld id="{8C2E478F-E849-4A8C-AF1F-CBCC78A7CBFA}" type="slidenum">
              <a:rPr lang="pt-PT" noProof="0" smtClean="0"/>
              <a:t>69</a:t>
            </a:fld>
            <a:endParaRPr lang="pt-PT" noProof="0"/>
          </a:p>
        </p:txBody>
      </p:sp>
      <p:sp>
        <p:nvSpPr>
          <p:cNvPr id="4" name="CaixaDeTexto 3">
            <a:extLst>
              <a:ext uri="{FF2B5EF4-FFF2-40B4-BE49-F238E27FC236}">
                <a16:creationId xmlns:a16="http://schemas.microsoft.com/office/drawing/2014/main" id="{08091F2A-EB39-31A6-19C5-B5443A96E5A5}"/>
              </a:ext>
            </a:extLst>
          </p:cNvPr>
          <p:cNvSpPr txBox="1"/>
          <p:nvPr/>
        </p:nvSpPr>
        <p:spPr>
          <a:xfrm>
            <a:off x="592183" y="1898469"/>
            <a:ext cx="11033760" cy="1200329"/>
          </a:xfrm>
          <a:prstGeom prst="rect">
            <a:avLst/>
          </a:prstGeom>
          <a:noFill/>
        </p:spPr>
        <p:txBody>
          <a:bodyPr wrap="square" rtlCol="0">
            <a:spAutoFit/>
          </a:bodyPr>
          <a:lstStyle/>
          <a:p>
            <a:r>
              <a:rPr lang="pt-BR" b="0" i="0" dirty="0">
                <a:solidFill>
                  <a:srgbClr val="313537"/>
                </a:solidFill>
                <a:effectLst/>
                <a:latin typeface="New Template Body Rebuild"/>
              </a:rPr>
              <a:t>Um grupo do IAM é um conjunto de usuários do IAM. Ao atribuir uma política do IAM a um grupo, todos os usuários do grupo recebem permissões especificadas pela política.</a:t>
            </a:r>
            <a:br>
              <a:rPr lang="pt-BR" dirty="0"/>
            </a:br>
            <a:r>
              <a:rPr lang="pt-BR" b="0" i="0" dirty="0">
                <a:solidFill>
                  <a:srgbClr val="313537"/>
                </a:solidFill>
                <a:effectLst/>
                <a:latin typeface="New Template Body Rebuild"/>
              </a:rPr>
              <a:t>A atribuição de políticas do IAM no nível de grupo também facilita o ajuste de permissões quando um funcionário é transferido para um trabalho diferente.</a:t>
            </a:r>
            <a:endParaRPr lang="en-US" dirty="0"/>
          </a:p>
        </p:txBody>
      </p:sp>
    </p:spTree>
    <p:extLst>
      <p:ext uri="{BB962C8B-B14F-4D97-AF65-F5344CB8AC3E}">
        <p14:creationId xmlns:p14="http://schemas.microsoft.com/office/powerpoint/2010/main" val="343504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4216F0-007A-8A98-128F-04DDAEAE2978}"/>
              </a:ext>
            </a:extLst>
          </p:cNvPr>
          <p:cNvSpPr>
            <a:spLocks noGrp="1"/>
          </p:cNvSpPr>
          <p:nvPr>
            <p:ph type="title"/>
          </p:nvPr>
        </p:nvSpPr>
        <p:spPr>
          <a:xfrm>
            <a:off x="594519" y="121920"/>
            <a:ext cx="11002962" cy="1375953"/>
          </a:xfrm>
        </p:spPr>
        <p:txBody>
          <a:bodyPr/>
          <a:lstStyle/>
          <a:p>
            <a:r>
              <a:rPr lang="pt-BR" dirty="0"/>
              <a:t>Amazon elastic compute cloud(amazonec2)</a:t>
            </a:r>
            <a:endParaRPr lang="en-US" dirty="0"/>
          </a:p>
        </p:txBody>
      </p:sp>
      <p:sp>
        <p:nvSpPr>
          <p:cNvPr id="3" name="Marcador de Posição do Número do Diapositivo 2">
            <a:extLst>
              <a:ext uri="{FF2B5EF4-FFF2-40B4-BE49-F238E27FC236}">
                <a16:creationId xmlns:a16="http://schemas.microsoft.com/office/drawing/2014/main" id="{068D253F-F963-1ECE-1E75-A1CB2396A70D}"/>
              </a:ext>
            </a:extLst>
          </p:cNvPr>
          <p:cNvSpPr>
            <a:spLocks noGrp="1"/>
          </p:cNvSpPr>
          <p:nvPr>
            <p:ph type="sldNum" sz="quarter" idx="11"/>
          </p:nvPr>
        </p:nvSpPr>
        <p:spPr/>
        <p:txBody>
          <a:bodyPr/>
          <a:lstStyle/>
          <a:p>
            <a:pPr rtl="0"/>
            <a:fld id="{8C2E478F-E849-4A8C-AF1F-CBCC78A7CBFA}" type="slidenum">
              <a:rPr lang="pt-PT" noProof="0" smtClean="0"/>
              <a:t>7</a:t>
            </a:fld>
            <a:endParaRPr lang="pt-PT" noProof="0"/>
          </a:p>
        </p:txBody>
      </p:sp>
      <p:sp>
        <p:nvSpPr>
          <p:cNvPr id="4" name="CaixaDeTexto 3">
            <a:extLst>
              <a:ext uri="{FF2B5EF4-FFF2-40B4-BE49-F238E27FC236}">
                <a16:creationId xmlns:a16="http://schemas.microsoft.com/office/drawing/2014/main" id="{631BB1F3-CE33-1865-3A3F-220C0F8293E9}"/>
              </a:ext>
            </a:extLst>
          </p:cNvPr>
          <p:cNvSpPr txBox="1"/>
          <p:nvPr/>
        </p:nvSpPr>
        <p:spPr>
          <a:xfrm>
            <a:off x="594519" y="1767840"/>
            <a:ext cx="11002962" cy="2862322"/>
          </a:xfrm>
          <a:prstGeom prst="rect">
            <a:avLst/>
          </a:prstGeom>
          <a:noFill/>
        </p:spPr>
        <p:txBody>
          <a:bodyPr wrap="square" rtlCol="0">
            <a:spAutoFit/>
          </a:bodyPr>
          <a:lstStyle/>
          <a:p>
            <a:r>
              <a:rPr lang="pt-BR" b="0" i="0" dirty="0">
                <a:solidFill>
                  <a:srgbClr val="005276"/>
                </a:solidFill>
                <a:effectLst/>
                <a:latin typeface="New Template Body Rebuild"/>
                <a:hlinkClick r:id="rId2"/>
              </a:rPr>
              <a:t>O Amazon Elastic Compute Cloud (Amazon EC2)</a:t>
            </a:r>
            <a:r>
              <a:rPr lang="pt-BR" b="0" i="0" dirty="0">
                <a:solidFill>
                  <a:srgbClr val="313537"/>
                </a:solidFill>
                <a:effectLst/>
                <a:latin typeface="New Template Body Rebuild"/>
              </a:rPr>
              <a:t> fornece capacidade computacional segura e redimensionável na nuvem como instâncias do Amazon EC2.</a:t>
            </a:r>
          </a:p>
          <a:p>
            <a:endParaRPr lang="pt-BR" dirty="0">
              <a:solidFill>
                <a:srgbClr val="313537"/>
              </a:solidFill>
              <a:latin typeface="New Template Body Rebuild"/>
            </a:endParaRPr>
          </a:p>
          <a:p>
            <a:pPr algn="l" fontAlgn="base"/>
            <a:r>
              <a:rPr lang="pt-BR" b="0" i="0" dirty="0">
                <a:solidFill>
                  <a:srgbClr val="313537"/>
                </a:solidFill>
                <a:effectLst/>
                <a:latin typeface="New Template Body Rebuild"/>
              </a:rPr>
              <a:t>A instância do Amazon EC2, você pode usar um servidor virtual para executar aplicativos na nuvem AWS.</a:t>
            </a:r>
          </a:p>
          <a:p>
            <a:pPr algn="l" fontAlgn="base">
              <a:buFont typeface="Arial" panose="020B0604020202020204" pitchFamily="34" charset="0"/>
              <a:buChar char="•"/>
            </a:pPr>
            <a:r>
              <a:rPr lang="pt-BR" b="0" i="0" dirty="0">
                <a:solidFill>
                  <a:srgbClr val="313537"/>
                </a:solidFill>
                <a:effectLst/>
                <a:latin typeface="New Template Body Rebuild"/>
              </a:rPr>
              <a:t>Você pode provisionar e executar uma instância do Amazon EC2 em minutos.</a:t>
            </a:r>
          </a:p>
          <a:p>
            <a:pPr algn="l" fontAlgn="base">
              <a:buFont typeface="Arial" panose="020B0604020202020204" pitchFamily="34" charset="0"/>
              <a:buChar char="•"/>
            </a:pPr>
            <a:r>
              <a:rPr lang="pt-BR" b="0" i="0" dirty="0">
                <a:solidFill>
                  <a:srgbClr val="313537"/>
                </a:solidFill>
                <a:effectLst/>
                <a:latin typeface="New Template Body Rebuild"/>
              </a:rPr>
              <a:t>Você pode parar de usar a instância quando terminar de executar uma carga de trabalho.</a:t>
            </a:r>
          </a:p>
          <a:p>
            <a:pPr algn="l" fontAlgn="base">
              <a:buFont typeface="Arial" panose="020B0604020202020204" pitchFamily="34" charset="0"/>
              <a:buChar char="•"/>
            </a:pPr>
            <a:r>
              <a:rPr lang="pt-BR" b="0" i="0" dirty="0">
                <a:solidFill>
                  <a:srgbClr val="313537"/>
                </a:solidFill>
                <a:effectLst/>
                <a:latin typeface="New Template Body Rebuild"/>
              </a:rPr>
              <a:t>Você paga apenas pelo tempo de computação em que uma instância estiver em execução, não quando ela é interrompida ou encerrada.</a:t>
            </a:r>
          </a:p>
          <a:p>
            <a:pPr algn="l" fontAlgn="base">
              <a:buFont typeface="Arial" panose="020B0604020202020204" pitchFamily="34" charset="0"/>
              <a:buChar char="•"/>
            </a:pPr>
            <a:r>
              <a:rPr lang="pt-BR" b="0" i="0" dirty="0">
                <a:solidFill>
                  <a:srgbClr val="313537"/>
                </a:solidFill>
                <a:effectLst/>
                <a:latin typeface="New Template Body Rebuild"/>
              </a:rPr>
              <a:t>Você pode economizar custos pagando apenas pela capacidade do servidor necessária ou desejada.</a:t>
            </a:r>
          </a:p>
          <a:p>
            <a:endParaRPr lang="en-US" dirty="0"/>
          </a:p>
        </p:txBody>
      </p:sp>
      <p:pic>
        <p:nvPicPr>
          <p:cNvPr id="2052" name="Picture 4">
            <a:extLst>
              <a:ext uri="{FF2B5EF4-FFF2-40B4-BE49-F238E27FC236}">
                <a16:creationId xmlns:a16="http://schemas.microsoft.com/office/drawing/2014/main" id="{C370DB43-BF69-5A00-D4D0-093A2BBC05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519" y="4610612"/>
            <a:ext cx="10674372" cy="2125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630539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3113DB-2B38-BB68-D616-8A57DE37D392}"/>
              </a:ext>
            </a:extLst>
          </p:cNvPr>
          <p:cNvSpPr>
            <a:spLocks noGrp="1"/>
          </p:cNvSpPr>
          <p:nvPr>
            <p:ph type="title"/>
          </p:nvPr>
        </p:nvSpPr>
        <p:spPr/>
        <p:txBody>
          <a:bodyPr/>
          <a:lstStyle/>
          <a:p>
            <a:r>
              <a:rPr lang="pt-BR" dirty="0"/>
              <a:t>Aws organizations</a:t>
            </a:r>
            <a:endParaRPr lang="en-US" dirty="0"/>
          </a:p>
        </p:txBody>
      </p:sp>
      <p:sp>
        <p:nvSpPr>
          <p:cNvPr id="3" name="Marcador de Posição do Número do Diapositivo 2">
            <a:extLst>
              <a:ext uri="{FF2B5EF4-FFF2-40B4-BE49-F238E27FC236}">
                <a16:creationId xmlns:a16="http://schemas.microsoft.com/office/drawing/2014/main" id="{00873158-969D-FE5A-965E-B9553B022020}"/>
              </a:ext>
            </a:extLst>
          </p:cNvPr>
          <p:cNvSpPr>
            <a:spLocks noGrp="1"/>
          </p:cNvSpPr>
          <p:nvPr>
            <p:ph type="sldNum" sz="quarter" idx="11"/>
          </p:nvPr>
        </p:nvSpPr>
        <p:spPr/>
        <p:txBody>
          <a:bodyPr/>
          <a:lstStyle/>
          <a:p>
            <a:pPr rtl="0"/>
            <a:fld id="{8C2E478F-E849-4A8C-AF1F-CBCC78A7CBFA}" type="slidenum">
              <a:rPr lang="pt-PT" noProof="0" smtClean="0"/>
              <a:t>70</a:t>
            </a:fld>
            <a:endParaRPr lang="pt-PT" noProof="0"/>
          </a:p>
        </p:txBody>
      </p:sp>
      <p:sp>
        <p:nvSpPr>
          <p:cNvPr id="4" name="CaixaDeTexto 3">
            <a:extLst>
              <a:ext uri="{FF2B5EF4-FFF2-40B4-BE49-F238E27FC236}">
                <a16:creationId xmlns:a16="http://schemas.microsoft.com/office/drawing/2014/main" id="{A2D3E827-D6AA-F49E-EE9A-A2EA2D89CFC9}"/>
              </a:ext>
            </a:extLst>
          </p:cNvPr>
          <p:cNvSpPr txBox="1"/>
          <p:nvPr/>
        </p:nvSpPr>
        <p:spPr>
          <a:xfrm>
            <a:off x="679269" y="1863634"/>
            <a:ext cx="10870000" cy="2308324"/>
          </a:xfrm>
          <a:prstGeom prst="rect">
            <a:avLst/>
          </a:prstGeom>
          <a:noFill/>
        </p:spPr>
        <p:txBody>
          <a:bodyPr wrap="square" rtlCol="0">
            <a:spAutoFit/>
          </a:bodyPr>
          <a:lstStyle/>
          <a:p>
            <a:pPr algn="l" fontAlgn="base"/>
            <a:r>
              <a:rPr lang="pt-BR" b="0" i="0" dirty="0">
                <a:solidFill>
                  <a:srgbClr val="313537"/>
                </a:solidFill>
                <a:effectLst/>
                <a:latin typeface="New Template Body Rebuild"/>
              </a:rPr>
              <a:t>Suponha que sua empresa tenha múltiplas contas AWS. Você pode usar o </a:t>
            </a:r>
            <a:r>
              <a:rPr lang="pt-BR" b="1" i="0" dirty="0">
                <a:solidFill>
                  <a:srgbClr val="005276"/>
                </a:solidFill>
                <a:effectLst/>
                <a:latin typeface="New Template Body Rebuild"/>
                <a:hlinkClick r:id="rId2"/>
              </a:rPr>
              <a:t>AWS Organizations</a:t>
            </a:r>
            <a:r>
              <a:rPr lang="pt-BR" b="1" i="0" dirty="0">
                <a:solidFill>
                  <a:srgbClr val="005276"/>
                </a:solidFill>
                <a:effectLst/>
                <a:latin typeface="New Template Body Rebuild"/>
              </a:rPr>
              <a:t> </a:t>
            </a:r>
            <a:r>
              <a:rPr lang="pt-BR" b="0" i="0" dirty="0">
                <a:solidFill>
                  <a:srgbClr val="313537"/>
                </a:solidFill>
                <a:effectLst/>
                <a:latin typeface="New Template Body Rebuild"/>
              </a:rPr>
              <a:t>para consolidar e gerenciar múltiplas contas AWS em um local central.</a:t>
            </a:r>
          </a:p>
          <a:p>
            <a:pPr algn="l" fontAlgn="base"/>
            <a:r>
              <a:rPr lang="pt-BR" b="0" i="0" dirty="0">
                <a:solidFill>
                  <a:srgbClr val="313537"/>
                </a:solidFill>
                <a:effectLst/>
                <a:latin typeface="New Template Body Rebuild"/>
              </a:rPr>
              <a:t>Ao criar uma organização, o AWS Organizations cria automaticamente uma </a:t>
            </a:r>
            <a:r>
              <a:rPr lang="pt-BR" b="1" i="0" dirty="0">
                <a:solidFill>
                  <a:srgbClr val="313537"/>
                </a:solidFill>
                <a:effectLst/>
                <a:latin typeface="New Template Body Rebuild"/>
              </a:rPr>
              <a:t>raiz</a:t>
            </a:r>
            <a:r>
              <a:rPr lang="pt-BR" b="0" i="0" dirty="0">
                <a:solidFill>
                  <a:srgbClr val="313537"/>
                </a:solidFill>
                <a:effectLst/>
                <a:latin typeface="New Template Body Rebuild"/>
              </a:rPr>
              <a:t>, que é o contêiner primário para todas as contas de sua organização. </a:t>
            </a:r>
          </a:p>
          <a:p>
            <a:pPr algn="l" fontAlgn="base"/>
            <a:r>
              <a:rPr lang="pt-BR" b="0" i="0" dirty="0">
                <a:solidFill>
                  <a:srgbClr val="313537"/>
                </a:solidFill>
                <a:effectLst/>
                <a:latin typeface="New Template Body Rebuild"/>
              </a:rPr>
              <a:t>No AWS Organizations, você pode controlar de forma centralizada as permissões para as contas em sua organização usando as </a:t>
            </a:r>
            <a:r>
              <a:rPr lang="pt-BR" b="1" i="0" dirty="0">
                <a:solidFill>
                  <a:srgbClr val="005276"/>
                </a:solidFill>
                <a:effectLst/>
                <a:latin typeface="New Template Body Rebuild"/>
                <a:hlinkClick r:id="rId3"/>
              </a:rPr>
              <a:t>políticas de controle de serviço (SCPs)</a:t>
            </a:r>
            <a:r>
              <a:rPr lang="pt-BR" b="0" i="0" dirty="0">
                <a:solidFill>
                  <a:srgbClr val="313537"/>
                </a:solidFill>
                <a:effectLst/>
                <a:latin typeface="New Template Body Rebuild"/>
              </a:rPr>
              <a:t>. As SCPs permitem que você coloque restrições nos serviços AWS, recursos e ações individuais de API que os usuários e funções em cada conta podem acessar.</a:t>
            </a:r>
          </a:p>
          <a:p>
            <a:endParaRPr lang="en-US" dirty="0"/>
          </a:p>
        </p:txBody>
      </p:sp>
    </p:spTree>
    <p:extLst>
      <p:ext uri="{BB962C8B-B14F-4D97-AF65-F5344CB8AC3E}">
        <p14:creationId xmlns:p14="http://schemas.microsoft.com/office/powerpoint/2010/main" val="248557522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6C19E4-1784-E525-E29B-4A534B7B241A}"/>
              </a:ext>
            </a:extLst>
          </p:cNvPr>
          <p:cNvSpPr>
            <a:spLocks noGrp="1"/>
          </p:cNvSpPr>
          <p:nvPr>
            <p:ph type="title"/>
          </p:nvPr>
        </p:nvSpPr>
        <p:spPr>
          <a:xfrm>
            <a:off x="699022" y="24572"/>
            <a:ext cx="11002962" cy="823913"/>
          </a:xfrm>
        </p:spPr>
        <p:txBody>
          <a:bodyPr/>
          <a:lstStyle/>
          <a:p>
            <a:r>
              <a:rPr lang="pt-BR" dirty="0"/>
              <a:t>Aws artifact</a:t>
            </a:r>
            <a:endParaRPr lang="en-US" dirty="0"/>
          </a:p>
        </p:txBody>
      </p:sp>
      <p:sp>
        <p:nvSpPr>
          <p:cNvPr id="3" name="Marcador de Posição do Número do Diapositivo 2">
            <a:extLst>
              <a:ext uri="{FF2B5EF4-FFF2-40B4-BE49-F238E27FC236}">
                <a16:creationId xmlns:a16="http://schemas.microsoft.com/office/drawing/2014/main" id="{12A055F7-1C94-F9AD-8FCA-C0ADB7157202}"/>
              </a:ext>
            </a:extLst>
          </p:cNvPr>
          <p:cNvSpPr>
            <a:spLocks noGrp="1"/>
          </p:cNvSpPr>
          <p:nvPr>
            <p:ph type="sldNum" sz="quarter" idx="11"/>
          </p:nvPr>
        </p:nvSpPr>
        <p:spPr/>
        <p:txBody>
          <a:bodyPr/>
          <a:lstStyle/>
          <a:p>
            <a:pPr rtl="0"/>
            <a:fld id="{8C2E478F-E849-4A8C-AF1F-CBCC78A7CBFA}" type="slidenum">
              <a:rPr lang="pt-PT" noProof="0" smtClean="0"/>
              <a:t>71</a:t>
            </a:fld>
            <a:endParaRPr lang="pt-PT" noProof="0"/>
          </a:p>
        </p:txBody>
      </p:sp>
      <p:sp>
        <p:nvSpPr>
          <p:cNvPr id="4" name="CaixaDeTexto 3">
            <a:extLst>
              <a:ext uri="{FF2B5EF4-FFF2-40B4-BE49-F238E27FC236}">
                <a16:creationId xmlns:a16="http://schemas.microsoft.com/office/drawing/2014/main" id="{95041D90-3694-1969-790D-FACC94532579}"/>
              </a:ext>
            </a:extLst>
          </p:cNvPr>
          <p:cNvSpPr txBox="1"/>
          <p:nvPr/>
        </p:nvSpPr>
        <p:spPr>
          <a:xfrm>
            <a:off x="600891" y="940525"/>
            <a:ext cx="10948378" cy="923330"/>
          </a:xfrm>
          <a:prstGeom prst="rect">
            <a:avLst/>
          </a:prstGeom>
          <a:noFill/>
        </p:spPr>
        <p:txBody>
          <a:bodyPr wrap="square" rtlCol="0">
            <a:spAutoFit/>
          </a:bodyPr>
          <a:lstStyle/>
          <a:p>
            <a:r>
              <a:rPr lang="pt-BR" b="0" i="0" dirty="0">
                <a:solidFill>
                  <a:srgbClr val="313537"/>
                </a:solidFill>
                <a:effectLst/>
                <a:latin typeface="New Template Body Rebuild"/>
              </a:rPr>
              <a:t>O </a:t>
            </a:r>
            <a:r>
              <a:rPr lang="pt-BR" b="1" i="0" dirty="0">
                <a:solidFill>
                  <a:srgbClr val="005276"/>
                </a:solidFill>
                <a:effectLst/>
                <a:latin typeface="New Template Body Rebuild"/>
                <a:hlinkClick r:id="rId2"/>
              </a:rPr>
              <a:t>AWS Artifact</a:t>
            </a:r>
            <a:r>
              <a:rPr lang="pt-BR" b="0" i="0" dirty="0">
                <a:solidFill>
                  <a:srgbClr val="313537"/>
                </a:solidFill>
                <a:effectLst/>
                <a:latin typeface="New Template Body Rebuild"/>
              </a:rPr>
              <a:t> é um serviço que fornece acesso sob demanda a relatórios de segurança e conformidade da AWS e a contratos on-line selecionados. O AWS Artifact tem duas seções principais: AWS Artifact Agreements e o AWS Artifact Reports.</a:t>
            </a:r>
            <a:endParaRPr lang="en-US" dirty="0"/>
          </a:p>
        </p:txBody>
      </p:sp>
      <p:sp>
        <p:nvSpPr>
          <p:cNvPr id="5" name="CaixaDeTexto 4">
            <a:extLst>
              <a:ext uri="{FF2B5EF4-FFF2-40B4-BE49-F238E27FC236}">
                <a16:creationId xmlns:a16="http://schemas.microsoft.com/office/drawing/2014/main" id="{4C596CE5-14A0-71B2-097F-54A61BD719EF}"/>
              </a:ext>
            </a:extLst>
          </p:cNvPr>
          <p:cNvSpPr txBox="1"/>
          <p:nvPr/>
        </p:nvSpPr>
        <p:spPr>
          <a:xfrm>
            <a:off x="699022" y="2090057"/>
            <a:ext cx="10850247" cy="1107996"/>
          </a:xfrm>
          <a:prstGeom prst="rect">
            <a:avLst/>
          </a:prstGeom>
          <a:noFill/>
        </p:spPr>
        <p:txBody>
          <a:bodyPr wrap="square" rtlCol="0">
            <a:spAutoFit/>
          </a:bodyPr>
          <a:lstStyle/>
          <a:p>
            <a:r>
              <a:rPr lang="pt-BR" b="1" dirty="0"/>
              <a:t>AWS Artifact Agreements</a:t>
            </a:r>
          </a:p>
          <a:p>
            <a:r>
              <a:rPr lang="pt-BR" sz="1600" b="0" i="0" dirty="0">
                <a:solidFill>
                  <a:srgbClr val="313537"/>
                </a:solidFill>
                <a:effectLst/>
                <a:latin typeface="New Template Body Rebuild"/>
              </a:rPr>
              <a:t>No AWS Artifact Agreements, você pode revisar, aceitar e gerenciar contratos para uma conta individual e para todas as suas contas no AWS Organizations. Diferentes tipos de acordos são oferecidos para atender às necessidades dos clientes sujeitos a regulamentações específicas, como a Lei de Portabilidade e Responsabilidade dos Provedores de Saúde dos EUA (HIPAA).</a:t>
            </a:r>
            <a:endParaRPr lang="en-US" sz="1600" b="1" dirty="0"/>
          </a:p>
        </p:txBody>
      </p:sp>
      <p:sp>
        <p:nvSpPr>
          <p:cNvPr id="6" name="CaixaDeTexto 5">
            <a:extLst>
              <a:ext uri="{FF2B5EF4-FFF2-40B4-BE49-F238E27FC236}">
                <a16:creationId xmlns:a16="http://schemas.microsoft.com/office/drawing/2014/main" id="{594422CB-9E7E-4EC8-7F41-90187AE68C65}"/>
              </a:ext>
            </a:extLst>
          </p:cNvPr>
          <p:cNvSpPr txBox="1"/>
          <p:nvPr/>
        </p:nvSpPr>
        <p:spPr>
          <a:xfrm>
            <a:off x="766354" y="3429000"/>
            <a:ext cx="10935630" cy="1354217"/>
          </a:xfrm>
          <a:prstGeom prst="rect">
            <a:avLst/>
          </a:prstGeom>
          <a:noFill/>
        </p:spPr>
        <p:txBody>
          <a:bodyPr wrap="square" rtlCol="0">
            <a:spAutoFit/>
          </a:bodyPr>
          <a:lstStyle/>
          <a:p>
            <a:r>
              <a:rPr lang="pt-BR" b="1" dirty="0"/>
              <a:t>AWS Artifact Reports</a:t>
            </a:r>
          </a:p>
          <a:p>
            <a:r>
              <a:rPr lang="pt-BR" sz="1600" b="0" i="0" dirty="0">
                <a:solidFill>
                  <a:srgbClr val="313537"/>
                </a:solidFill>
                <a:effectLst/>
                <a:latin typeface="New Template Body Rebuild"/>
              </a:rPr>
              <a:t>O AWS Artifact Reports fornece relatórios de conformidade por auditores terceirizados. Esses auditores testaram e verificaram se a AWS está em conformidade com diversas normas e regulamentações de segurança globais, regionais e específicas do setor. O AWS Artifact Reports se mantém atualizado com os relatórios publicados mais recentes. Você pode fornecer os artefatos de auditoria da AWS aos auditores ou reguladores como evidência dos controles de segurança da AWS.</a:t>
            </a:r>
            <a:endParaRPr lang="en-US" sz="1600" b="1" dirty="0"/>
          </a:p>
        </p:txBody>
      </p:sp>
    </p:spTree>
    <p:extLst>
      <p:ext uri="{BB962C8B-B14F-4D97-AF65-F5344CB8AC3E}">
        <p14:creationId xmlns:p14="http://schemas.microsoft.com/office/powerpoint/2010/main" val="23205902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A5E65E-D8EA-CED8-8861-DA440FD60553}"/>
              </a:ext>
            </a:extLst>
          </p:cNvPr>
          <p:cNvSpPr>
            <a:spLocks noGrp="1"/>
          </p:cNvSpPr>
          <p:nvPr>
            <p:ph type="title"/>
          </p:nvPr>
        </p:nvSpPr>
        <p:spPr>
          <a:xfrm>
            <a:off x="594519" y="138617"/>
            <a:ext cx="11002962" cy="823913"/>
          </a:xfrm>
        </p:spPr>
        <p:txBody>
          <a:bodyPr/>
          <a:lstStyle/>
          <a:p>
            <a:r>
              <a:rPr lang="pt-BR" dirty="0"/>
              <a:t>Ataques de negação de serviço</a:t>
            </a:r>
            <a:endParaRPr lang="en-US" dirty="0"/>
          </a:p>
        </p:txBody>
      </p:sp>
      <p:sp>
        <p:nvSpPr>
          <p:cNvPr id="3" name="Marcador de Posição do Número do Diapositivo 2">
            <a:extLst>
              <a:ext uri="{FF2B5EF4-FFF2-40B4-BE49-F238E27FC236}">
                <a16:creationId xmlns:a16="http://schemas.microsoft.com/office/drawing/2014/main" id="{0013B669-8F84-6393-63E0-2E826A25DCA6}"/>
              </a:ext>
            </a:extLst>
          </p:cNvPr>
          <p:cNvSpPr>
            <a:spLocks noGrp="1"/>
          </p:cNvSpPr>
          <p:nvPr>
            <p:ph type="sldNum" sz="quarter" idx="11"/>
          </p:nvPr>
        </p:nvSpPr>
        <p:spPr/>
        <p:txBody>
          <a:bodyPr/>
          <a:lstStyle/>
          <a:p>
            <a:pPr rtl="0"/>
            <a:fld id="{8C2E478F-E849-4A8C-AF1F-CBCC78A7CBFA}" type="slidenum">
              <a:rPr lang="pt-PT" noProof="0" smtClean="0"/>
              <a:t>72</a:t>
            </a:fld>
            <a:endParaRPr lang="pt-PT" noProof="0"/>
          </a:p>
        </p:txBody>
      </p:sp>
      <p:pic>
        <p:nvPicPr>
          <p:cNvPr id="1026" name="Picture 2">
            <a:extLst>
              <a:ext uri="{FF2B5EF4-FFF2-40B4-BE49-F238E27FC236}">
                <a16:creationId xmlns:a16="http://schemas.microsoft.com/office/drawing/2014/main" id="{DCA8002E-F0F4-BD0C-81D8-98A90F6326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7681" y="1476462"/>
            <a:ext cx="3766658" cy="3905075"/>
          </a:xfrm>
          <a:prstGeom prst="rect">
            <a:avLst/>
          </a:prstGeom>
          <a:noFill/>
          <a:extLst>
            <a:ext uri="{909E8E84-426E-40DD-AFC4-6F175D3DCCD1}">
              <a14:hiddenFill xmlns:a14="http://schemas.microsoft.com/office/drawing/2010/main">
                <a:solidFill>
                  <a:srgbClr val="FFFFFF"/>
                </a:solidFill>
              </a14:hiddenFill>
            </a:ext>
          </a:extLst>
        </p:spPr>
      </p:pic>
      <p:sp>
        <p:nvSpPr>
          <p:cNvPr id="5" name="CaixaDeTexto 4">
            <a:extLst>
              <a:ext uri="{FF2B5EF4-FFF2-40B4-BE49-F238E27FC236}">
                <a16:creationId xmlns:a16="http://schemas.microsoft.com/office/drawing/2014/main" id="{26AF7F62-6B9B-8713-E1FE-4ED323D345E4}"/>
              </a:ext>
            </a:extLst>
          </p:cNvPr>
          <p:cNvSpPr txBox="1"/>
          <p:nvPr/>
        </p:nvSpPr>
        <p:spPr>
          <a:xfrm>
            <a:off x="5217955" y="1476462"/>
            <a:ext cx="3171036" cy="3416320"/>
          </a:xfrm>
          <a:prstGeom prst="rect">
            <a:avLst/>
          </a:prstGeom>
          <a:noFill/>
        </p:spPr>
        <p:txBody>
          <a:bodyPr wrap="square" rtlCol="0">
            <a:spAutoFit/>
          </a:bodyPr>
          <a:lstStyle/>
          <a:p>
            <a:r>
              <a:rPr lang="pt-BR" b="0" i="0" dirty="0">
                <a:solidFill>
                  <a:srgbClr val="313537"/>
                </a:solidFill>
                <a:effectLst/>
                <a:latin typeface="New Template Body Rebuild"/>
              </a:rPr>
              <a:t>Um </a:t>
            </a:r>
            <a:r>
              <a:rPr lang="pt-BR" b="1" i="0" dirty="0">
                <a:solidFill>
                  <a:srgbClr val="313537"/>
                </a:solidFill>
                <a:effectLst/>
                <a:latin typeface="New Template Body Rebuild"/>
              </a:rPr>
              <a:t>ataque de negação de serviço (DoS)</a:t>
            </a:r>
            <a:r>
              <a:rPr lang="pt-BR" b="0" i="0" dirty="0">
                <a:solidFill>
                  <a:srgbClr val="313537"/>
                </a:solidFill>
                <a:effectLst/>
                <a:latin typeface="New Template Body Rebuild"/>
              </a:rPr>
              <a:t> é uma tentativa deliberada de tornar um site ou aplicativo indisponível para os usuários.</a:t>
            </a:r>
          </a:p>
          <a:p>
            <a:endParaRPr lang="pt-BR" dirty="0">
              <a:solidFill>
                <a:srgbClr val="313537"/>
              </a:solidFill>
              <a:latin typeface="New Template Body Rebuild"/>
            </a:endParaRPr>
          </a:p>
          <a:p>
            <a:r>
              <a:rPr lang="pt-BR" b="0" i="0" dirty="0">
                <a:solidFill>
                  <a:srgbClr val="313537"/>
                </a:solidFill>
                <a:effectLst/>
                <a:latin typeface="New Template Body Rebuild"/>
              </a:rPr>
              <a:t>Por exemplo, um invasor pode inundar um site ou aplicativo com tráfego excessivo de rede até que o site ou o aplicativo de destino se sobrecarregue e não seja mais capaz de responder. </a:t>
            </a:r>
            <a:endParaRPr lang="en-US" dirty="0"/>
          </a:p>
        </p:txBody>
      </p:sp>
    </p:spTree>
    <p:extLst>
      <p:ext uri="{BB962C8B-B14F-4D97-AF65-F5344CB8AC3E}">
        <p14:creationId xmlns:p14="http://schemas.microsoft.com/office/powerpoint/2010/main" val="147623119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80D959-B83F-5A92-2EFF-D4C4C9C974C0}"/>
              </a:ext>
            </a:extLst>
          </p:cNvPr>
          <p:cNvSpPr>
            <a:spLocks noGrp="1"/>
          </p:cNvSpPr>
          <p:nvPr>
            <p:ph type="title"/>
          </p:nvPr>
        </p:nvSpPr>
        <p:spPr>
          <a:xfrm>
            <a:off x="594519" y="121839"/>
            <a:ext cx="11002962" cy="823913"/>
          </a:xfrm>
        </p:spPr>
        <p:txBody>
          <a:bodyPr/>
          <a:lstStyle/>
          <a:p>
            <a:r>
              <a:rPr lang="pt-BR" dirty="0"/>
              <a:t>Aws shield</a:t>
            </a:r>
            <a:endParaRPr lang="en-US" dirty="0"/>
          </a:p>
        </p:txBody>
      </p:sp>
      <p:sp>
        <p:nvSpPr>
          <p:cNvPr id="3" name="Marcador de Posição do Número do Diapositivo 2">
            <a:extLst>
              <a:ext uri="{FF2B5EF4-FFF2-40B4-BE49-F238E27FC236}">
                <a16:creationId xmlns:a16="http://schemas.microsoft.com/office/drawing/2014/main" id="{0DAFD007-7E80-95B0-DA3E-3B58CCC4C594}"/>
              </a:ext>
            </a:extLst>
          </p:cNvPr>
          <p:cNvSpPr>
            <a:spLocks noGrp="1"/>
          </p:cNvSpPr>
          <p:nvPr>
            <p:ph type="sldNum" sz="quarter" idx="11"/>
          </p:nvPr>
        </p:nvSpPr>
        <p:spPr/>
        <p:txBody>
          <a:bodyPr/>
          <a:lstStyle/>
          <a:p>
            <a:pPr rtl="0"/>
            <a:fld id="{8C2E478F-E849-4A8C-AF1F-CBCC78A7CBFA}" type="slidenum">
              <a:rPr lang="pt-PT" noProof="0" smtClean="0"/>
              <a:t>73</a:t>
            </a:fld>
            <a:endParaRPr lang="pt-PT" noProof="0"/>
          </a:p>
        </p:txBody>
      </p:sp>
      <p:sp>
        <p:nvSpPr>
          <p:cNvPr id="4" name="CaixaDeTexto 3">
            <a:extLst>
              <a:ext uri="{FF2B5EF4-FFF2-40B4-BE49-F238E27FC236}">
                <a16:creationId xmlns:a16="http://schemas.microsoft.com/office/drawing/2014/main" id="{31AA1AFA-103C-1D67-BD53-F2B80036699F}"/>
              </a:ext>
            </a:extLst>
          </p:cNvPr>
          <p:cNvSpPr txBox="1"/>
          <p:nvPr/>
        </p:nvSpPr>
        <p:spPr>
          <a:xfrm>
            <a:off x="1879133" y="1761688"/>
            <a:ext cx="2197916" cy="369332"/>
          </a:xfrm>
          <a:prstGeom prst="rect">
            <a:avLst/>
          </a:prstGeom>
          <a:noFill/>
        </p:spPr>
        <p:txBody>
          <a:bodyPr wrap="square" rtlCol="0">
            <a:spAutoFit/>
          </a:bodyPr>
          <a:lstStyle/>
          <a:p>
            <a:r>
              <a:rPr lang="pt-BR" dirty="0"/>
              <a:t>AWS Shield Standard</a:t>
            </a:r>
            <a:endParaRPr lang="en-US" dirty="0"/>
          </a:p>
        </p:txBody>
      </p:sp>
      <p:sp>
        <p:nvSpPr>
          <p:cNvPr id="5" name="CaixaDeTexto 4">
            <a:extLst>
              <a:ext uri="{FF2B5EF4-FFF2-40B4-BE49-F238E27FC236}">
                <a16:creationId xmlns:a16="http://schemas.microsoft.com/office/drawing/2014/main" id="{5E25AD7C-E741-9733-013C-05E146AC5623}"/>
              </a:ext>
            </a:extLst>
          </p:cNvPr>
          <p:cNvSpPr txBox="1"/>
          <p:nvPr/>
        </p:nvSpPr>
        <p:spPr>
          <a:xfrm>
            <a:off x="7989118" y="1761688"/>
            <a:ext cx="2290194" cy="369332"/>
          </a:xfrm>
          <a:prstGeom prst="rect">
            <a:avLst/>
          </a:prstGeom>
          <a:noFill/>
        </p:spPr>
        <p:txBody>
          <a:bodyPr wrap="square" rtlCol="0">
            <a:spAutoFit/>
          </a:bodyPr>
          <a:lstStyle/>
          <a:p>
            <a:r>
              <a:rPr lang="pt-BR" dirty="0"/>
              <a:t>AWS Shield Advanced</a:t>
            </a:r>
            <a:endParaRPr lang="en-US" dirty="0"/>
          </a:p>
        </p:txBody>
      </p:sp>
      <p:sp>
        <p:nvSpPr>
          <p:cNvPr id="6" name="CaixaDeTexto 5">
            <a:extLst>
              <a:ext uri="{FF2B5EF4-FFF2-40B4-BE49-F238E27FC236}">
                <a16:creationId xmlns:a16="http://schemas.microsoft.com/office/drawing/2014/main" id="{2C6C2FD6-5C92-FC40-3F9A-B407F2DD868F}"/>
              </a:ext>
            </a:extLst>
          </p:cNvPr>
          <p:cNvSpPr txBox="1"/>
          <p:nvPr/>
        </p:nvSpPr>
        <p:spPr>
          <a:xfrm>
            <a:off x="671119" y="2214694"/>
            <a:ext cx="4613945" cy="3139321"/>
          </a:xfrm>
          <a:prstGeom prst="rect">
            <a:avLst/>
          </a:prstGeom>
          <a:noFill/>
        </p:spPr>
        <p:txBody>
          <a:bodyPr wrap="square" rtlCol="0">
            <a:spAutoFit/>
          </a:bodyPr>
          <a:lstStyle/>
          <a:p>
            <a:r>
              <a:rPr lang="pt-BR" b="0" i="0" dirty="0">
                <a:solidFill>
                  <a:srgbClr val="313537"/>
                </a:solidFill>
                <a:effectLst/>
                <a:latin typeface="New Template Body Rebuild"/>
              </a:rPr>
              <a:t>O </a:t>
            </a:r>
            <a:r>
              <a:rPr lang="pt-BR" b="1" i="0" dirty="0">
                <a:solidFill>
                  <a:srgbClr val="313537"/>
                </a:solidFill>
                <a:effectLst/>
                <a:latin typeface="New Template Body Rebuild"/>
              </a:rPr>
              <a:t>AWS Shield Standard</a:t>
            </a:r>
            <a:r>
              <a:rPr lang="pt-BR" b="0" i="0" dirty="0">
                <a:solidFill>
                  <a:srgbClr val="313537"/>
                </a:solidFill>
                <a:effectLst/>
                <a:latin typeface="New Template Body Rebuild"/>
              </a:rPr>
              <a:t> protege automaticamente todos os clientes AWS sem nenhum custo. Ele protege seus recursos AWS contra os tipos de ataques DDoS mais comuns e frequentes.</a:t>
            </a:r>
            <a:br>
              <a:rPr lang="pt-BR" dirty="0"/>
            </a:br>
            <a:br>
              <a:rPr lang="pt-BR" dirty="0"/>
            </a:br>
            <a:r>
              <a:rPr lang="pt-BR" b="0" i="0" dirty="0">
                <a:solidFill>
                  <a:srgbClr val="313537"/>
                </a:solidFill>
                <a:effectLst/>
                <a:latin typeface="New Template Body Rebuild"/>
              </a:rPr>
              <a:t>À medida que o tráfego de rede ingressa em seus aplicativos, o AWS Shield Standard usa diversas técnicas de análise para detectar tráfego mal-intencionado em tempo real e mitigá-lo automaticamente.</a:t>
            </a:r>
            <a:endParaRPr lang="en-US" dirty="0"/>
          </a:p>
        </p:txBody>
      </p:sp>
      <p:sp>
        <p:nvSpPr>
          <p:cNvPr id="7" name="CaixaDeTexto 6">
            <a:extLst>
              <a:ext uri="{FF2B5EF4-FFF2-40B4-BE49-F238E27FC236}">
                <a16:creationId xmlns:a16="http://schemas.microsoft.com/office/drawing/2014/main" id="{B1E9E148-439E-0095-41AE-035C0218CC5F}"/>
              </a:ext>
            </a:extLst>
          </p:cNvPr>
          <p:cNvSpPr txBox="1"/>
          <p:nvPr/>
        </p:nvSpPr>
        <p:spPr>
          <a:xfrm>
            <a:off x="6906938" y="2214693"/>
            <a:ext cx="4454554" cy="3139321"/>
          </a:xfrm>
          <a:prstGeom prst="rect">
            <a:avLst/>
          </a:prstGeom>
          <a:noFill/>
        </p:spPr>
        <p:txBody>
          <a:bodyPr wrap="square" rtlCol="0">
            <a:spAutoFit/>
          </a:bodyPr>
          <a:lstStyle/>
          <a:p>
            <a:r>
              <a:rPr lang="pt-BR" b="0" i="0" dirty="0">
                <a:solidFill>
                  <a:srgbClr val="313537"/>
                </a:solidFill>
                <a:effectLst/>
                <a:latin typeface="New Template Body Rebuild"/>
              </a:rPr>
              <a:t>O </a:t>
            </a:r>
            <a:r>
              <a:rPr lang="pt-BR" b="1" i="0" dirty="0">
                <a:solidFill>
                  <a:srgbClr val="313537"/>
                </a:solidFill>
                <a:effectLst/>
                <a:latin typeface="New Template Body Rebuild"/>
              </a:rPr>
              <a:t>AWS Shield Advanced</a:t>
            </a:r>
            <a:r>
              <a:rPr lang="pt-BR" b="0" i="0" dirty="0">
                <a:solidFill>
                  <a:srgbClr val="313537"/>
                </a:solidFill>
                <a:effectLst/>
                <a:latin typeface="New Template Body Rebuild"/>
              </a:rPr>
              <a:t> é um serviço pago que fornece diagnósticos detalhados de ataques e a capacidade de detectar e mitigar ataques elaborados de DDoS.</a:t>
            </a:r>
            <a:br>
              <a:rPr lang="pt-BR" dirty="0"/>
            </a:br>
            <a:br>
              <a:rPr lang="pt-BR" dirty="0"/>
            </a:br>
            <a:r>
              <a:rPr lang="pt-BR" b="0" i="0" dirty="0">
                <a:solidFill>
                  <a:srgbClr val="313537"/>
                </a:solidFill>
                <a:effectLst/>
                <a:latin typeface="New Template Body Rebuild"/>
              </a:rPr>
              <a:t>Ele também se integra a outros serviços, como o Amazon CloudFront, o Amazon Route 53 e o Elastic Load Balancing. Além disso, você pode integrar o AWS Shield ao AWS WAF escrevendo regras personalizadas para mitigar ataques complexos de DDoS.</a:t>
            </a:r>
            <a:endParaRPr lang="en-US" dirty="0"/>
          </a:p>
        </p:txBody>
      </p:sp>
      <p:cxnSp>
        <p:nvCxnSpPr>
          <p:cNvPr id="9" name="Conexão reta 8">
            <a:extLst>
              <a:ext uri="{FF2B5EF4-FFF2-40B4-BE49-F238E27FC236}">
                <a16:creationId xmlns:a16="http://schemas.microsoft.com/office/drawing/2014/main" id="{12A8CE0C-20DF-8BEB-68E5-4E90BEE79FEF}"/>
              </a:ext>
            </a:extLst>
          </p:cNvPr>
          <p:cNvCxnSpPr>
            <a:cxnSpLocks/>
          </p:cNvCxnSpPr>
          <p:nvPr/>
        </p:nvCxnSpPr>
        <p:spPr>
          <a:xfrm>
            <a:off x="6096000" y="1249960"/>
            <a:ext cx="0" cy="510889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136238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22838D-4CA1-A5D1-094F-AAF7EBE24640}"/>
              </a:ext>
            </a:extLst>
          </p:cNvPr>
          <p:cNvSpPr>
            <a:spLocks noGrp="1"/>
          </p:cNvSpPr>
          <p:nvPr>
            <p:ph type="title"/>
          </p:nvPr>
        </p:nvSpPr>
        <p:spPr>
          <a:xfrm>
            <a:off x="594519" y="147006"/>
            <a:ext cx="11002962" cy="823913"/>
          </a:xfrm>
        </p:spPr>
        <p:txBody>
          <a:bodyPr/>
          <a:lstStyle/>
          <a:p>
            <a:r>
              <a:rPr lang="en-US" dirty="0"/>
              <a:t>Aws key management service</a:t>
            </a:r>
          </a:p>
        </p:txBody>
      </p:sp>
      <p:sp>
        <p:nvSpPr>
          <p:cNvPr id="3" name="Marcador de Posição do Número do Diapositivo 2">
            <a:extLst>
              <a:ext uri="{FF2B5EF4-FFF2-40B4-BE49-F238E27FC236}">
                <a16:creationId xmlns:a16="http://schemas.microsoft.com/office/drawing/2014/main" id="{10D3C9C1-DDD5-F5A7-A5FB-641E7F2A318C}"/>
              </a:ext>
            </a:extLst>
          </p:cNvPr>
          <p:cNvSpPr>
            <a:spLocks noGrp="1"/>
          </p:cNvSpPr>
          <p:nvPr>
            <p:ph type="sldNum" sz="quarter" idx="11"/>
          </p:nvPr>
        </p:nvSpPr>
        <p:spPr/>
        <p:txBody>
          <a:bodyPr/>
          <a:lstStyle/>
          <a:p>
            <a:pPr rtl="0"/>
            <a:fld id="{8C2E478F-E849-4A8C-AF1F-CBCC78A7CBFA}" type="slidenum">
              <a:rPr lang="pt-PT" noProof="0" smtClean="0"/>
              <a:t>74</a:t>
            </a:fld>
            <a:endParaRPr lang="pt-PT" noProof="0"/>
          </a:p>
        </p:txBody>
      </p:sp>
      <p:sp>
        <p:nvSpPr>
          <p:cNvPr id="4" name="CaixaDeTexto 3">
            <a:extLst>
              <a:ext uri="{FF2B5EF4-FFF2-40B4-BE49-F238E27FC236}">
                <a16:creationId xmlns:a16="http://schemas.microsoft.com/office/drawing/2014/main" id="{A9363E3B-DFAC-2F36-895A-B71E543668E1}"/>
              </a:ext>
            </a:extLst>
          </p:cNvPr>
          <p:cNvSpPr txBox="1"/>
          <p:nvPr/>
        </p:nvSpPr>
        <p:spPr>
          <a:xfrm>
            <a:off x="604007" y="1224793"/>
            <a:ext cx="10945262" cy="2031325"/>
          </a:xfrm>
          <a:prstGeom prst="rect">
            <a:avLst/>
          </a:prstGeom>
          <a:noFill/>
        </p:spPr>
        <p:txBody>
          <a:bodyPr wrap="square" rtlCol="0">
            <a:spAutoFit/>
          </a:bodyPr>
          <a:lstStyle/>
          <a:p>
            <a:pPr algn="l" fontAlgn="base"/>
            <a:r>
              <a:rPr lang="pt-BR" b="0" i="0" dirty="0">
                <a:solidFill>
                  <a:srgbClr val="313537"/>
                </a:solidFill>
                <a:effectLst/>
                <a:latin typeface="New Template Body Rebuild"/>
              </a:rPr>
              <a:t>O </a:t>
            </a:r>
            <a:r>
              <a:rPr lang="pt-BR" b="1" i="0" dirty="0">
                <a:solidFill>
                  <a:srgbClr val="005276"/>
                </a:solidFill>
                <a:effectLst/>
                <a:latin typeface="New Template Body Rebuild"/>
                <a:hlinkClick r:id="rId2"/>
              </a:rPr>
              <a:t>AWS Key Management Service (AWS KMS)</a:t>
            </a:r>
            <a:r>
              <a:rPr lang="pt-BR" b="0" i="0" dirty="0">
                <a:solidFill>
                  <a:srgbClr val="313537"/>
                </a:solidFill>
                <a:effectLst/>
                <a:latin typeface="New Template Body Rebuild"/>
              </a:rPr>
              <a:t> permite que você execute operações de criptografia pelo uso de </a:t>
            </a:r>
            <a:r>
              <a:rPr lang="pt-BR" b="1" i="0" dirty="0">
                <a:solidFill>
                  <a:srgbClr val="313537"/>
                </a:solidFill>
                <a:effectLst/>
                <a:latin typeface="New Template Body Rebuild"/>
              </a:rPr>
              <a:t>chaves de criptografia</a:t>
            </a:r>
            <a:r>
              <a:rPr lang="pt-BR" b="0" i="0" dirty="0">
                <a:solidFill>
                  <a:srgbClr val="313537"/>
                </a:solidFill>
                <a:effectLst/>
                <a:latin typeface="New Template Body Rebuild"/>
              </a:rPr>
              <a:t>. Uma chave de criptografia é uma cadeia aleatória de dígitos usada para bloquear (criptografar) e desbloquear (descriptografar) dados. Você pode usar o AWS KMS para criar, gerenciar e usar chaves de criptografia. Você também pode controlar o uso de chaves em uma ampla gama de serviços e em seus aplicativos.</a:t>
            </a:r>
          </a:p>
          <a:p>
            <a:pPr algn="l" fontAlgn="base"/>
            <a:r>
              <a:rPr lang="pt-BR" b="0" i="0" dirty="0">
                <a:solidFill>
                  <a:srgbClr val="313537"/>
                </a:solidFill>
                <a:effectLst/>
                <a:latin typeface="New Template Body Rebuild"/>
              </a:rPr>
              <a:t>Com o AWS KMS, você pode escolher os níveis específicos de controle de acesso necessários para suas chaves. </a:t>
            </a:r>
          </a:p>
          <a:p>
            <a:endParaRPr lang="en-US" dirty="0"/>
          </a:p>
        </p:txBody>
      </p:sp>
    </p:spTree>
    <p:extLst>
      <p:ext uri="{BB962C8B-B14F-4D97-AF65-F5344CB8AC3E}">
        <p14:creationId xmlns:p14="http://schemas.microsoft.com/office/powerpoint/2010/main" val="89874142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B209A4-4320-729D-8939-3B91AF4C68A3}"/>
              </a:ext>
            </a:extLst>
          </p:cNvPr>
          <p:cNvSpPr>
            <a:spLocks noGrp="1"/>
          </p:cNvSpPr>
          <p:nvPr>
            <p:ph type="title"/>
          </p:nvPr>
        </p:nvSpPr>
        <p:spPr>
          <a:xfrm>
            <a:off x="594519" y="264452"/>
            <a:ext cx="11002962" cy="823913"/>
          </a:xfrm>
        </p:spPr>
        <p:txBody>
          <a:bodyPr/>
          <a:lstStyle/>
          <a:p>
            <a:r>
              <a:rPr lang="pt-BR" dirty="0"/>
              <a:t>Aws inspector</a:t>
            </a:r>
            <a:endParaRPr lang="en-US" dirty="0"/>
          </a:p>
        </p:txBody>
      </p:sp>
      <p:sp>
        <p:nvSpPr>
          <p:cNvPr id="3" name="Marcador de Posição do Número do Diapositivo 2">
            <a:extLst>
              <a:ext uri="{FF2B5EF4-FFF2-40B4-BE49-F238E27FC236}">
                <a16:creationId xmlns:a16="http://schemas.microsoft.com/office/drawing/2014/main" id="{6DDCC69C-4C82-CD9A-08F1-3E3BA01F613A}"/>
              </a:ext>
            </a:extLst>
          </p:cNvPr>
          <p:cNvSpPr>
            <a:spLocks noGrp="1"/>
          </p:cNvSpPr>
          <p:nvPr>
            <p:ph type="sldNum" sz="quarter" idx="11"/>
          </p:nvPr>
        </p:nvSpPr>
        <p:spPr/>
        <p:txBody>
          <a:bodyPr/>
          <a:lstStyle/>
          <a:p>
            <a:pPr rtl="0"/>
            <a:fld id="{8C2E478F-E849-4A8C-AF1F-CBCC78A7CBFA}" type="slidenum">
              <a:rPr lang="pt-PT" noProof="0" smtClean="0"/>
              <a:t>75</a:t>
            </a:fld>
            <a:endParaRPr lang="pt-PT" noProof="0"/>
          </a:p>
        </p:txBody>
      </p:sp>
      <p:sp>
        <p:nvSpPr>
          <p:cNvPr id="4" name="CaixaDeTexto 3">
            <a:extLst>
              <a:ext uri="{FF2B5EF4-FFF2-40B4-BE49-F238E27FC236}">
                <a16:creationId xmlns:a16="http://schemas.microsoft.com/office/drawing/2014/main" id="{3AC3E58F-689E-7817-A767-A1D13B7E08E1}"/>
              </a:ext>
            </a:extLst>
          </p:cNvPr>
          <p:cNvSpPr txBox="1"/>
          <p:nvPr/>
        </p:nvSpPr>
        <p:spPr>
          <a:xfrm>
            <a:off x="629174" y="1367406"/>
            <a:ext cx="10920095" cy="2862322"/>
          </a:xfrm>
          <a:prstGeom prst="rect">
            <a:avLst/>
          </a:prstGeom>
          <a:noFill/>
        </p:spPr>
        <p:txBody>
          <a:bodyPr wrap="square" rtlCol="0">
            <a:spAutoFit/>
          </a:bodyPr>
          <a:lstStyle/>
          <a:p>
            <a:pPr algn="l" fontAlgn="base"/>
            <a:r>
              <a:rPr lang="pt-BR" b="0" i="0" dirty="0">
                <a:solidFill>
                  <a:srgbClr val="313537"/>
                </a:solidFill>
                <a:effectLst/>
                <a:latin typeface="New Template Body Rebuild"/>
              </a:rPr>
              <a:t>O Amazon Inspector ajuda a melhorar a segurança e a conformidade dos aplicativos executando avaliações de segurança automatizadas. Ele verifica os aplicativos quanto a vulnerabilidades de segurança e desvios das práticas recomendadas de segurança, como acesso aberto a instâncias do Amazon EC2 e instalações de versões de software vulneráveis. </a:t>
            </a:r>
          </a:p>
          <a:p>
            <a:pPr algn="l" fontAlgn="base"/>
            <a:r>
              <a:rPr lang="pt-BR" b="0" i="0" dirty="0">
                <a:solidFill>
                  <a:srgbClr val="313537"/>
                </a:solidFill>
                <a:effectLst/>
                <a:latin typeface="New Template Body Rebuild"/>
              </a:rPr>
              <a:t>Depois que o Amazon Inspector faz uma avaliação, ele fornece uma lista de descobertas de segurança. A lista prioriza por nível de gravidade, com uma descrição detalhada de cada problema de segurança e uma recomendação sobre como corrigi-lo. Contudo, a AWS não garante que seguir as recomendações feitas resolverá todos os possíveis problemas de segurança. Sob o modelo de responsabilidade compartilhada, os clientes são responsáveis pela segurança de ferramentas, aplicativos e processos executados nos serviços AWS.</a:t>
            </a:r>
          </a:p>
          <a:p>
            <a:endParaRPr lang="en-US" dirty="0"/>
          </a:p>
        </p:txBody>
      </p:sp>
    </p:spTree>
    <p:extLst>
      <p:ext uri="{BB962C8B-B14F-4D97-AF65-F5344CB8AC3E}">
        <p14:creationId xmlns:p14="http://schemas.microsoft.com/office/powerpoint/2010/main" val="168076223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CB493E-35C4-361D-A945-64B57B81FEC5}"/>
              </a:ext>
            </a:extLst>
          </p:cNvPr>
          <p:cNvSpPr>
            <a:spLocks noGrp="1"/>
          </p:cNvSpPr>
          <p:nvPr>
            <p:ph type="title"/>
          </p:nvPr>
        </p:nvSpPr>
        <p:spPr>
          <a:xfrm>
            <a:off x="594519" y="180562"/>
            <a:ext cx="11002962" cy="823913"/>
          </a:xfrm>
        </p:spPr>
        <p:txBody>
          <a:bodyPr/>
          <a:lstStyle/>
          <a:p>
            <a:r>
              <a:rPr lang="pt-BR" dirty="0"/>
              <a:t>Amazon guardduty</a:t>
            </a:r>
            <a:endParaRPr lang="en-US" dirty="0"/>
          </a:p>
        </p:txBody>
      </p:sp>
      <p:sp>
        <p:nvSpPr>
          <p:cNvPr id="3" name="Marcador de Posição do Número do Diapositivo 2">
            <a:extLst>
              <a:ext uri="{FF2B5EF4-FFF2-40B4-BE49-F238E27FC236}">
                <a16:creationId xmlns:a16="http://schemas.microsoft.com/office/drawing/2014/main" id="{DF056152-D29F-F10E-E3FD-F83027B12491}"/>
              </a:ext>
            </a:extLst>
          </p:cNvPr>
          <p:cNvSpPr>
            <a:spLocks noGrp="1"/>
          </p:cNvSpPr>
          <p:nvPr>
            <p:ph type="sldNum" sz="quarter" idx="11"/>
          </p:nvPr>
        </p:nvSpPr>
        <p:spPr/>
        <p:txBody>
          <a:bodyPr/>
          <a:lstStyle/>
          <a:p>
            <a:pPr rtl="0"/>
            <a:fld id="{8C2E478F-E849-4A8C-AF1F-CBCC78A7CBFA}" type="slidenum">
              <a:rPr lang="pt-PT" noProof="0" smtClean="0"/>
              <a:t>76</a:t>
            </a:fld>
            <a:endParaRPr lang="pt-PT" noProof="0"/>
          </a:p>
        </p:txBody>
      </p:sp>
      <p:sp>
        <p:nvSpPr>
          <p:cNvPr id="4" name="CaixaDeTexto 3">
            <a:extLst>
              <a:ext uri="{FF2B5EF4-FFF2-40B4-BE49-F238E27FC236}">
                <a16:creationId xmlns:a16="http://schemas.microsoft.com/office/drawing/2014/main" id="{1139A1D0-2844-F1C0-6DB6-F97CB9D8F9F3}"/>
              </a:ext>
            </a:extLst>
          </p:cNvPr>
          <p:cNvSpPr txBox="1"/>
          <p:nvPr/>
        </p:nvSpPr>
        <p:spPr>
          <a:xfrm>
            <a:off x="629174" y="1216404"/>
            <a:ext cx="10920095" cy="923330"/>
          </a:xfrm>
          <a:prstGeom prst="rect">
            <a:avLst/>
          </a:prstGeom>
          <a:noFill/>
        </p:spPr>
        <p:txBody>
          <a:bodyPr wrap="square" rtlCol="0">
            <a:spAutoFit/>
          </a:bodyPr>
          <a:lstStyle/>
          <a:p>
            <a:r>
              <a:rPr lang="pt-BR" b="0" i="0" dirty="0">
                <a:solidFill>
                  <a:srgbClr val="313537"/>
                </a:solidFill>
                <a:effectLst/>
                <a:latin typeface="New Template Body Rebuild"/>
              </a:rPr>
              <a:t>O </a:t>
            </a:r>
            <a:r>
              <a:rPr lang="pt-BR" b="1" i="0" dirty="0">
                <a:solidFill>
                  <a:srgbClr val="005276"/>
                </a:solidFill>
                <a:effectLst/>
                <a:latin typeface="New Template Body Rebuild"/>
                <a:hlinkClick r:id="rId2"/>
              </a:rPr>
              <a:t>Amazon GuardDuty</a:t>
            </a:r>
            <a:r>
              <a:rPr lang="pt-BR" b="0" i="0" dirty="0">
                <a:solidFill>
                  <a:srgbClr val="313537"/>
                </a:solidFill>
                <a:effectLst/>
                <a:latin typeface="New Template Body Rebuild"/>
              </a:rPr>
              <a:t> é um serviço que fornece detecção inteligente de ameaças para sua infraestrutura e seus recursos AWS. Ele identifica ameaças monitorando continuamente a atividade da rede e o comportamento da conta no seu ambiente AWS.</a:t>
            </a:r>
            <a:endParaRPr lang="en-US" dirty="0"/>
          </a:p>
        </p:txBody>
      </p:sp>
      <p:pic>
        <p:nvPicPr>
          <p:cNvPr id="2050" name="Picture 2">
            <a:extLst>
              <a:ext uri="{FF2B5EF4-FFF2-40B4-BE49-F238E27FC236}">
                <a16:creationId xmlns:a16="http://schemas.microsoft.com/office/drawing/2014/main" id="{76088CCD-1969-3506-7E0F-75D317E481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519" y="2139735"/>
            <a:ext cx="11002962" cy="1752758"/>
          </a:xfrm>
          <a:prstGeom prst="rect">
            <a:avLst/>
          </a:prstGeom>
          <a:noFill/>
          <a:extLst>
            <a:ext uri="{909E8E84-426E-40DD-AFC4-6F175D3DCCD1}">
              <a14:hiddenFill xmlns:a14="http://schemas.microsoft.com/office/drawing/2010/main">
                <a:solidFill>
                  <a:srgbClr val="FFFFFF"/>
                </a:solidFill>
              </a14:hiddenFill>
            </a:ext>
          </a:extLst>
        </p:spPr>
      </p:pic>
      <p:sp>
        <p:nvSpPr>
          <p:cNvPr id="5" name="CaixaDeTexto 4">
            <a:extLst>
              <a:ext uri="{FF2B5EF4-FFF2-40B4-BE49-F238E27FC236}">
                <a16:creationId xmlns:a16="http://schemas.microsoft.com/office/drawing/2014/main" id="{989A0F8A-863D-6568-C4C9-6AC4D1A373F6}"/>
              </a:ext>
            </a:extLst>
          </p:cNvPr>
          <p:cNvSpPr txBox="1"/>
          <p:nvPr/>
        </p:nvSpPr>
        <p:spPr>
          <a:xfrm>
            <a:off x="755009" y="4018327"/>
            <a:ext cx="10794260" cy="923330"/>
          </a:xfrm>
          <a:prstGeom prst="rect">
            <a:avLst/>
          </a:prstGeom>
          <a:noFill/>
        </p:spPr>
        <p:txBody>
          <a:bodyPr wrap="square" rtlCol="0">
            <a:spAutoFit/>
          </a:bodyPr>
          <a:lstStyle/>
          <a:p>
            <a:r>
              <a:rPr lang="pt-BR" b="0" i="0" dirty="0">
                <a:solidFill>
                  <a:srgbClr val="313537"/>
                </a:solidFill>
                <a:effectLst/>
                <a:latin typeface="New Template Body Rebuild"/>
              </a:rPr>
              <a:t>Depois de habilitar o GuardDuty para sua conta AWS, ele começa a monitorar sua atividade de rede e conta. Você não precisa implantar ou gerenciar nenhum outro software de segurança. O GuardDuty analisa continuamente dados de várias fontes da AWS, incluindo logs de fluxo de VPC e logs de DNS. </a:t>
            </a:r>
            <a:endParaRPr lang="en-US" dirty="0"/>
          </a:p>
        </p:txBody>
      </p:sp>
    </p:spTree>
    <p:extLst>
      <p:ext uri="{BB962C8B-B14F-4D97-AF65-F5344CB8AC3E}">
        <p14:creationId xmlns:p14="http://schemas.microsoft.com/office/powerpoint/2010/main" val="104630991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DD496B-8F98-EB7C-5905-795B572C8560}"/>
              </a:ext>
            </a:extLst>
          </p:cNvPr>
          <p:cNvSpPr>
            <a:spLocks noGrp="1"/>
          </p:cNvSpPr>
          <p:nvPr>
            <p:ph type="title"/>
          </p:nvPr>
        </p:nvSpPr>
        <p:spPr>
          <a:xfrm>
            <a:off x="594519" y="96672"/>
            <a:ext cx="11002962" cy="823913"/>
          </a:xfrm>
        </p:spPr>
        <p:txBody>
          <a:bodyPr/>
          <a:lstStyle/>
          <a:p>
            <a:r>
              <a:rPr lang="pt-BR" dirty="0"/>
              <a:t>Amazon cloudwatch</a:t>
            </a:r>
            <a:endParaRPr lang="en-US" dirty="0"/>
          </a:p>
        </p:txBody>
      </p:sp>
      <p:sp>
        <p:nvSpPr>
          <p:cNvPr id="3" name="Marcador de Posição do Número do Diapositivo 2">
            <a:extLst>
              <a:ext uri="{FF2B5EF4-FFF2-40B4-BE49-F238E27FC236}">
                <a16:creationId xmlns:a16="http://schemas.microsoft.com/office/drawing/2014/main" id="{B9043886-F04A-5FA0-1F33-8565AD121824}"/>
              </a:ext>
            </a:extLst>
          </p:cNvPr>
          <p:cNvSpPr>
            <a:spLocks noGrp="1"/>
          </p:cNvSpPr>
          <p:nvPr>
            <p:ph type="sldNum" sz="quarter" idx="11"/>
          </p:nvPr>
        </p:nvSpPr>
        <p:spPr/>
        <p:txBody>
          <a:bodyPr/>
          <a:lstStyle/>
          <a:p>
            <a:pPr rtl="0"/>
            <a:fld id="{8C2E478F-E849-4A8C-AF1F-CBCC78A7CBFA}" type="slidenum">
              <a:rPr lang="pt-PT" noProof="0" smtClean="0"/>
              <a:t>77</a:t>
            </a:fld>
            <a:endParaRPr lang="pt-PT" noProof="0"/>
          </a:p>
        </p:txBody>
      </p:sp>
      <p:sp>
        <p:nvSpPr>
          <p:cNvPr id="4" name="CaixaDeTexto 3">
            <a:extLst>
              <a:ext uri="{FF2B5EF4-FFF2-40B4-BE49-F238E27FC236}">
                <a16:creationId xmlns:a16="http://schemas.microsoft.com/office/drawing/2014/main" id="{798EE07A-1174-A09F-C3FA-D21BA43EAE45}"/>
              </a:ext>
            </a:extLst>
          </p:cNvPr>
          <p:cNvSpPr txBox="1"/>
          <p:nvPr/>
        </p:nvSpPr>
        <p:spPr>
          <a:xfrm>
            <a:off x="746620" y="1224793"/>
            <a:ext cx="10802649" cy="3416320"/>
          </a:xfrm>
          <a:prstGeom prst="rect">
            <a:avLst/>
          </a:prstGeom>
          <a:noFill/>
        </p:spPr>
        <p:txBody>
          <a:bodyPr wrap="square" rtlCol="0">
            <a:spAutoFit/>
          </a:bodyPr>
          <a:lstStyle/>
          <a:p>
            <a:pPr algn="l" fontAlgn="base"/>
            <a:r>
              <a:rPr lang="pt-BR" b="0" i="0" dirty="0">
                <a:solidFill>
                  <a:srgbClr val="313537"/>
                </a:solidFill>
                <a:effectLst/>
                <a:latin typeface="New Template Body Rebuild"/>
              </a:rPr>
              <a:t>O </a:t>
            </a:r>
            <a:r>
              <a:rPr lang="pt-BR" b="1" i="0" dirty="0">
                <a:solidFill>
                  <a:srgbClr val="005276"/>
                </a:solidFill>
                <a:effectLst/>
                <a:latin typeface="New Template Body Rebuild"/>
                <a:hlinkClick r:id="rId2"/>
              </a:rPr>
              <a:t>Amazon CloudWatch</a:t>
            </a:r>
            <a:r>
              <a:rPr lang="pt-BR" b="0" i="0" dirty="0">
                <a:solidFill>
                  <a:srgbClr val="313537"/>
                </a:solidFill>
                <a:effectLst/>
                <a:latin typeface="New Template Body Rebuild"/>
              </a:rPr>
              <a:t> é um serviço web que permite monitorar e gerenciar várias métricas e configurar ações de alarme de acordo com os dados dessas métricas.</a:t>
            </a:r>
          </a:p>
          <a:p>
            <a:pPr algn="l" fontAlgn="base"/>
            <a:r>
              <a:rPr lang="pt-BR" b="0" i="0" dirty="0">
                <a:solidFill>
                  <a:srgbClr val="313537"/>
                </a:solidFill>
                <a:effectLst/>
                <a:latin typeface="New Template Body Rebuild"/>
              </a:rPr>
              <a:t>O CloudWatch usa </a:t>
            </a:r>
            <a:r>
              <a:rPr lang="pt-BR" b="1" i="0" dirty="0">
                <a:solidFill>
                  <a:srgbClr val="005276"/>
                </a:solidFill>
                <a:effectLst/>
                <a:latin typeface="New Template Body Rebuild"/>
                <a:hlinkClick r:id="rId3"/>
              </a:rPr>
              <a:t>métricas</a:t>
            </a:r>
            <a:r>
              <a:rPr lang="pt-BR" b="0" i="0" dirty="0">
                <a:solidFill>
                  <a:srgbClr val="313537"/>
                </a:solidFill>
                <a:effectLst/>
                <a:latin typeface="New Template Body Rebuild"/>
              </a:rPr>
              <a:t> para representar os pontos de dados para seus recursos. Os serviços AWS enviam as métricas ao CloudWatch. Em seguida, o CloudWatch usa essas métricas para criar automaticamente gráficos que mostram como o desempenho mudou ao longo do tempo. </a:t>
            </a:r>
          </a:p>
          <a:p>
            <a:endParaRPr lang="en-US" dirty="0"/>
          </a:p>
          <a:p>
            <a:r>
              <a:rPr lang="pt-BR" b="0" i="0" dirty="0">
                <a:solidFill>
                  <a:srgbClr val="313537"/>
                </a:solidFill>
                <a:effectLst/>
                <a:latin typeface="New Template Body Rebuild"/>
              </a:rPr>
              <a:t>Com o CloudWatch, você pode criar </a:t>
            </a:r>
            <a:r>
              <a:rPr lang="pt-BR" b="1" i="0" dirty="0">
                <a:solidFill>
                  <a:srgbClr val="005276"/>
                </a:solidFill>
                <a:effectLst/>
                <a:latin typeface="New Template Body Rebuild"/>
                <a:hlinkClick r:id="rId4"/>
              </a:rPr>
              <a:t>alarmes</a:t>
            </a:r>
            <a:r>
              <a:rPr lang="pt-BR" b="0" i="0" dirty="0">
                <a:solidFill>
                  <a:srgbClr val="313537"/>
                </a:solidFill>
                <a:effectLst/>
                <a:latin typeface="New Template Body Rebuild"/>
              </a:rPr>
              <a:t> que executam ações automaticamente se o valor da métrica ultrapassar ou for inferior a um limite predefinido. </a:t>
            </a:r>
            <a:endParaRPr lang="en-US" b="0" i="0" dirty="0">
              <a:solidFill>
                <a:srgbClr val="313537"/>
              </a:solidFill>
              <a:effectLst/>
              <a:latin typeface="New Template Body Rebuild"/>
            </a:endParaRPr>
          </a:p>
          <a:p>
            <a:endParaRPr lang="en-US" dirty="0">
              <a:solidFill>
                <a:srgbClr val="313537"/>
              </a:solidFill>
              <a:latin typeface="New Template Body Rebuild"/>
            </a:endParaRPr>
          </a:p>
          <a:p>
            <a:pPr marL="285750" indent="-285750">
              <a:buFont typeface="Arial" panose="020B0604020202020204" pitchFamily="34" charset="0"/>
              <a:buChar char="•"/>
            </a:pPr>
            <a:r>
              <a:rPr lang="pt-BR" b="0" i="0" dirty="0">
                <a:solidFill>
                  <a:srgbClr val="313537"/>
                </a:solidFill>
                <a:effectLst/>
                <a:latin typeface="New Template Body Rebuild"/>
              </a:rPr>
              <a:t>O recurso de </a:t>
            </a:r>
            <a:r>
              <a:rPr lang="pt-BR" b="1" i="0" dirty="0">
                <a:solidFill>
                  <a:srgbClr val="005276"/>
                </a:solidFill>
                <a:effectLst/>
                <a:latin typeface="New Template Body Rebuild"/>
                <a:hlinkClick r:id="rId5"/>
              </a:rPr>
              <a:t>painel</a:t>
            </a:r>
            <a:r>
              <a:rPr lang="pt-BR" b="0" i="0" dirty="0">
                <a:solidFill>
                  <a:srgbClr val="313537"/>
                </a:solidFill>
                <a:effectLst/>
                <a:latin typeface="New Template Body Rebuild"/>
              </a:rPr>
              <a:t> do CloudWatch permite que você acesse todas as métricas de seus recursos em um único local. Por exemplo, você pode usar um painel do CloudWatch para monitorar a utilização da CPU de uma instância do Amazon EC2, o número total de solicitações feitas para um bucket do Amazon S3 e muito mais. </a:t>
            </a:r>
            <a:endParaRPr lang="en-US" dirty="0"/>
          </a:p>
        </p:txBody>
      </p:sp>
    </p:spTree>
    <p:extLst>
      <p:ext uri="{BB962C8B-B14F-4D97-AF65-F5344CB8AC3E}">
        <p14:creationId xmlns:p14="http://schemas.microsoft.com/office/powerpoint/2010/main" val="166945643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7B23F6-05FE-98C6-CB42-6DAC6541220B}"/>
              </a:ext>
            </a:extLst>
          </p:cNvPr>
          <p:cNvSpPr>
            <a:spLocks noGrp="1"/>
          </p:cNvSpPr>
          <p:nvPr>
            <p:ph type="title"/>
          </p:nvPr>
        </p:nvSpPr>
        <p:spPr>
          <a:xfrm>
            <a:off x="594519" y="96672"/>
            <a:ext cx="11002962" cy="823913"/>
          </a:xfrm>
        </p:spPr>
        <p:txBody>
          <a:bodyPr/>
          <a:lstStyle/>
          <a:p>
            <a:r>
              <a:rPr lang="pt-BR" dirty="0"/>
              <a:t>Aws cloudtrail</a:t>
            </a:r>
            <a:endParaRPr lang="en-US" dirty="0"/>
          </a:p>
        </p:txBody>
      </p:sp>
      <p:sp>
        <p:nvSpPr>
          <p:cNvPr id="3" name="Marcador de Posição do Número do Diapositivo 2">
            <a:extLst>
              <a:ext uri="{FF2B5EF4-FFF2-40B4-BE49-F238E27FC236}">
                <a16:creationId xmlns:a16="http://schemas.microsoft.com/office/drawing/2014/main" id="{0961D4FA-EA8F-B581-B4F9-ED3517CF653B}"/>
              </a:ext>
            </a:extLst>
          </p:cNvPr>
          <p:cNvSpPr>
            <a:spLocks noGrp="1"/>
          </p:cNvSpPr>
          <p:nvPr>
            <p:ph type="sldNum" sz="quarter" idx="11"/>
          </p:nvPr>
        </p:nvSpPr>
        <p:spPr/>
        <p:txBody>
          <a:bodyPr/>
          <a:lstStyle/>
          <a:p>
            <a:pPr rtl="0"/>
            <a:fld id="{8C2E478F-E849-4A8C-AF1F-CBCC78A7CBFA}" type="slidenum">
              <a:rPr lang="pt-PT" noProof="0" smtClean="0"/>
              <a:t>78</a:t>
            </a:fld>
            <a:endParaRPr lang="pt-PT" noProof="0"/>
          </a:p>
        </p:txBody>
      </p:sp>
      <p:sp>
        <p:nvSpPr>
          <p:cNvPr id="4" name="CaixaDeTexto 3">
            <a:extLst>
              <a:ext uri="{FF2B5EF4-FFF2-40B4-BE49-F238E27FC236}">
                <a16:creationId xmlns:a16="http://schemas.microsoft.com/office/drawing/2014/main" id="{E4C6DB2C-8E51-D0CE-7DCA-2D54EC2FC47C}"/>
              </a:ext>
            </a:extLst>
          </p:cNvPr>
          <p:cNvSpPr txBox="1"/>
          <p:nvPr/>
        </p:nvSpPr>
        <p:spPr>
          <a:xfrm>
            <a:off x="729842" y="1191237"/>
            <a:ext cx="10754686" cy="2308324"/>
          </a:xfrm>
          <a:prstGeom prst="rect">
            <a:avLst/>
          </a:prstGeom>
          <a:noFill/>
        </p:spPr>
        <p:txBody>
          <a:bodyPr wrap="square" rtlCol="0">
            <a:spAutoFit/>
          </a:bodyPr>
          <a:lstStyle/>
          <a:p>
            <a:r>
              <a:rPr lang="pt-BR" b="0" i="0" dirty="0">
                <a:solidFill>
                  <a:srgbClr val="313537"/>
                </a:solidFill>
                <a:effectLst/>
                <a:latin typeface="New Template Body Rebuild"/>
              </a:rPr>
              <a:t>O </a:t>
            </a:r>
            <a:r>
              <a:rPr lang="pt-BR" b="1" i="0" dirty="0">
                <a:solidFill>
                  <a:srgbClr val="005276"/>
                </a:solidFill>
                <a:effectLst/>
                <a:latin typeface="New Template Body Rebuild"/>
                <a:hlinkClick r:id="rId2"/>
              </a:rPr>
              <a:t>AWS CloudTrail</a:t>
            </a:r>
            <a:r>
              <a:rPr lang="pt-BR" b="0" i="0" dirty="0">
                <a:solidFill>
                  <a:srgbClr val="313537"/>
                </a:solidFill>
                <a:effectLst/>
                <a:latin typeface="New Template Body Rebuild"/>
              </a:rPr>
              <a:t> registra as chamadas de API realizadas na sua conta. As informações gravadas são identidade do chamador da API, hora da chamada da API, endereço IP de origem do chamador da API e muito mais. Você pode pensar no CloudTrail como uma “trilha” de migalhas de pão (ou um log de ações) que alguém deixou para trás.</a:t>
            </a:r>
          </a:p>
          <a:p>
            <a:endParaRPr lang="pt-BR" dirty="0">
              <a:solidFill>
                <a:srgbClr val="313537"/>
              </a:solidFill>
              <a:latin typeface="New Template Body Rebuild"/>
            </a:endParaRPr>
          </a:p>
          <a:p>
            <a:r>
              <a:rPr lang="pt-BR" b="0" i="0" dirty="0">
                <a:solidFill>
                  <a:srgbClr val="313537"/>
                </a:solidFill>
                <a:effectLst/>
                <a:latin typeface="New Template Body Rebuild"/>
              </a:rPr>
              <a:t>Normalmente, os eventos são atualizados no CloudTrail dentro de 15 minutos após uma chamada de API. Você pode filtrar eventos especificando a hora e a data em que uma chamada de API ocorreu, o usuário que solicitou a ação, o tipo de recurso envolvido na chamada de API e muito mais.</a:t>
            </a:r>
            <a:endParaRPr lang="en-US" dirty="0"/>
          </a:p>
        </p:txBody>
      </p:sp>
    </p:spTree>
    <p:extLst>
      <p:ext uri="{BB962C8B-B14F-4D97-AF65-F5344CB8AC3E}">
        <p14:creationId xmlns:p14="http://schemas.microsoft.com/office/powerpoint/2010/main" val="340658382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E77B5B-C0EF-2D6B-AEB8-E23480F79EE7}"/>
              </a:ext>
            </a:extLst>
          </p:cNvPr>
          <p:cNvSpPr>
            <a:spLocks noGrp="1"/>
          </p:cNvSpPr>
          <p:nvPr>
            <p:ph type="title"/>
          </p:nvPr>
        </p:nvSpPr>
        <p:spPr>
          <a:xfrm>
            <a:off x="594519" y="88283"/>
            <a:ext cx="11002962" cy="823913"/>
          </a:xfrm>
        </p:spPr>
        <p:txBody>
          <a:bodyPr/>
          <a:lstStyle/>
          <a:p>
            <a:r>
              <a:rPr lang="pt-BR" dirty="0"/>
              <a:t>Cloudtrail insights</a:t>
            </a:r>
            <a:endParaRPr lang="en-US" dirty="0"/>
          </a:p>
        </p:txBody>
      </p:sp>
      <p:sp>
        <p:nvSpPr>
          <p:cNvPr id="3" name="Marcador de Posição do Número do Diapositivo 2">
            <a:extLst>
              <a:ext uri="{FF2B5EF4-FFF2-40B4-BE49-F238E27FC236}">
                <a16:creationId xmlns:a16="http://schemas.microsoft.com/office/drawing/2014/main" id="{3182F3CE-D78B-856A-551C-5075877580D8}"/>
              </a:ext>
            </a:extLst>
          </p:cNvPr>
          <p:cNvSpPr>
            <a:spLocks noGrp="1"/>
          </p:cNvSpPr>
          <p:nvPr>
            <p:ph type="sldNum" sz="quarter" idx="11"/>
          </p:nvPr>
        </p:nvSpPr>
        <p:spPr/>
        <p:txBody>
          <a:bodyPr/>
          <a:lstStyle/>
          <a:p>
            <a:pPr rtl="0"/>
            <a:fld id="{8C2E478F-E849-4A8C-AF1F-CBCC78A7CBFA}" type="slidenum">
              <a:rPr lang="pt-PT" noProof="0" smtClean="0"/>
              <a:t>79</a:t>
            </a:fld>
            <a:endParaRPr lang="pt-PT" noProof="0"/>
          </a:p>
        </p:txBody>
      </p:sp>
      <p:sp>
        <p:nvSpPr>
          <p:cNvPr id="4" name="CaixaDeTexto 3">
            <a:extLst>
              <a:ext uri="{FF2B5EF4-FFF2-40B4-BE49-F238E27FC236}">
                <a16:creationId xmlns:a16="http://schemas.microsoft.com/office/drawing/2014/main" id="{D8CDE7E3-4856-2B53-1BAE-4CDC1FE6582C}"/>
              </a:ext>
            </a:extLst>
          </p:cNvPr>
          <p:cNvSpPr txBox="1"/>
          <p:nvPr/>
        </p:nvSpPr>
        <p:spPr>
          <a:xfrm>
            <a:off x="964734" y="1417739"/>
            <a:ext cx="10584535" cy="1754326"/>
          </a:xfrm>
          <a:prstGeom prst="rect">
            <a:avLst/>
          </a:prstGeom>
          <a:noFill/>
        </p:spPr>
        <p:txBody>
          <a:bodyPr wrap="square" rtlCol="0">
            <a:spAutoFit/>
          </a:bodyPr>
          <a:lstStyle/>
          <a:p>
            <a:pPr algn="l" fontAlgn="base"/>
            <a:r>
              <a:rPr lang="pt-BR" b="0" i="0" dirty="0">
                <a:solidFill>
                  <a:srgbClr val="313537"/>
                </a:solidFill>
                <a:effectLst/>
                <a:latin typeface="New Template Body Rebuild"/>
              </a:rPr>
              <a:t>No CloudTrail, você também pode ativar o </a:t>
            </a:r>
            <a:r>
              <a:rPr lang="pt-BR" b="1" i="0" dirty="0">
                <a:solidFill>
                  <a:srgbClr val="005276"/>
                </a:solidFill>
                <a:effectLst/>
                <a:latin typeface="New Template Body Rebuild"/>
                <a:hlinkClick r:id="rId2"/>
              </a:rPr>
              <a:t>CloudTrail Insights</a:t>
            </a:r>
            <a:r>
              <a:rPr lang="pt-BR" b="0" i="0" dirty="0">
                <a:solidFill>
                  <a:srgbClr val="313537"/>
                </a:solidFill>
                <a:effectLst/>
                <a:latin typeface="New Template Body Rebuild"/>
              </a:rPr>
              <a:t>. Esse recurso opcional permite que o CloudTrail detecte automaticamente atividades de API incomuns em sua conta AWS. </a:t>
            </a:r>
          </a:p>
          <a:p>
            <a:pPr algn="l" fontAlgn="base"/>
            <a:r>
              <a:rPr lang="pt-BR" b="0" i="0" dirty="0">
                <a:solidFill>
                  <a:srgbClr val="313537"/>
                </a:solidFill>
                <a:effectLst/>
                <a:latin typeface="New Template Body Rebuild"/>
              </a:rPr>
              <a:t>Por exemplo, o CloudTrail Insights pode detectar que mais instâncias do Amazon EC2 foram executadas recentemente em sua conta em relação ao usual. Em seguida, você pode revisar os detalhes completos do evento para determinar quais ações precisa executar a seguir.</a:t>
            </a:r>
          </a:p>
          <a:p>
            <a:endParaRPr lang="en-US" dirty="0"/>
          </a:p>
        </p:txBody>
      </p:sp>
    </p:spTree>
    <p:extLst>
      <p:ext uri="{BB962C8B-B14F-4D97-AF65-F5344CB8AC3E}">
        <p14:creationId xmlns:p14="http://schemas.microsoft.com/office/powerpoint/2010/main" val="2952996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B9CEA5-0DBD-54EC-7219-C97A2B601B70}"/>
              </a:ext>
            </a:extLst>
          </p:cNvPr>
          <p:cNvSpPr>
            <a:spLocks noGrp="1"/>
          </p:cNvSpPr>
          <p:nvPr>
            <p:ph type="title"/>
          </p:nvPr>
        </p:nvSpPr>
        <p:spPr/>
        <p:txBody>
          <a:bodyPr/>
          <a:lstStyle/>
          <a:p>
            <a:r>
              <a:rPr lang="pt-BR" dirty="0"/>
              <a:t>Durações do contrato de </a:t>
            </a:r>
            <a:r>
              <a:rPr lang="pt-BR" b="0" i="0" dirty="0">
                <a:solidFill>
                  <a:srgbClr val="313537"/>
                </a:solidFill>
                <a:effectLst/>
              </a:rPr>
              <a:t>instâncias reservadas do Amazon EC2?</a:t>
            </a:r>
            <a:endParaRPr lang="en-US" dirty="0"/>
          </a:p>
        </p:txBody>
      </p:sp>
      <p:sp>
        <p:nvSpPr>
          <p:cNvPr id="3" name="Marcador de Posição do Número do Diapositivo 2">
            <a:extLst>
              <a:ext uri="{FF2B5EF4-FFF2-40B4-BE49-F238E27FC236}">
                <a16:creationId xmlns:a16="http://schemas.microsoft.com/office/drawing/2014/main" id="{08E1B9C0-AF34-62BE-C363-400367AA97D7}"/>
              </a:ext>
            </a:extLst>
          </p:cNvPr>
          <p:cNvSpPr>
            <a:spLocks noGrp="1"/>
          </p:cNvSpPr>
          <p:nvPr>
            <p:ph type="sldNum" sz="quarter" idx="11"/>
          </p:nvPr>
        </p:nvSpPr>
        <p:spPr/>
        <p:txBody>
          <a:bodyPr/>
          <a:lstStyle/>
          <a:p>
            <a:pPr rtl="0"/>
            <a:fld id="{8C2E478F-E849-4A8C-AF1F-CBCC78A7CBFA}" type="slidenum">
              <a:rPr lang="pt-PT" noProof="0" smtClean="0"/>
              <a:t>8</a:t>
            </a:fld>
            <a:endParaRPr lang="pt-PT" noProof="0"/>
          </a:p>
        </p:txBody>
      </p:sp>
      <p:sp>
        <p:nvSpPr>
          <p:cNvPr id="4" name="CaixaDeTexto 3">
            <a:extLst>
              <a:ext uri="{FF2B5EF4-FFF2-40B4-BE49-F238E27FC236}">
                <a16:creationId xmlns:a16="http://schemas.microsoft.com/office/drawing/2014/main" id="{842C8697-7CDB-7ECF-B4C9-B14BE95FBBE5}"/>
              </a:ext>
            </a:extLst>
          </p:cNvPr>
          <p:cNvSpPr txBox="1"/>
          <p:nvPr/>
        </p:nvSpPr>
        <p:spPr>
          <a:xfrm>
            <a:off x="1159943" y="3060507"/>
            <a:ext cx="10389326" cy="1200329"/>
          </a:xfrm>
          <a:prstGeom prst="rect">
            <a:avLst/>
          </a:prstGeom>
          <a:noFill/>
        </p:spPr>
        <p:txBody>
          <a:bodyPr wrap="square" rtlCol="0">
            <a:spAutoFit/>
          </a:bodyPr>
          <a:lstStyle/>
          <a:p>
            <a:pPr marL="285750" indent="-285750">
              <a:buFont typeface="Arial" panose="020B0604020202020204" pitchFamily="34" charset="0"/>
              <a:buChar char="•"/>
            </a:pPr>
            <a:r>
              <a:rPr lang="pt-BR" sz="3600" dirty="0"/>
              <a:t>1 ano</a:t>
            </a:r>
          </a:p>
          <a:p>
            <a:pPr marL="285750" indent="-285750">
              <a:buFont typeface="Arial" panose="020B0604020202020204" pitchFamily="34" charset="0"/>
              <a:buChar char="•"/>
            </a:pPr>
            <a:r>
              <a:rPr lang="pt-BR" sz="3600" dirty="0"/>
              <a:t>3 ano </a:t>
            </a:r>
            <a:endParaRPr lang="en-US" dirty="0"/>
          </a:p>
        </p:txBody>
      </p:sp>
    </p:spTree>
    <p:extLst>
      <p:ext uri="{BB962C8B-B14F-4D97-AF65-F5344CB8AC3E}">
        <p14:creationId xmlns:p14="http://schemas.microsoft.com/office/powerpoint/2010/main" val="403252504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37DFCA-D0CE-A971-A271-E023A64C954E}"/>
              </a:ext>
            </a:extLst>
          </p:cNvPr>
          <p:cNvSpPr>
            <a:spLocks noGrp="1"/>
          </p:cNvSpPr>
          <p:nvPr>
            <p:ph type="title"/>
          </p:nvPr>
        </p:nvSpPr>
        <p:spPr>
          <a:xfrm>
            <a:off x="594519" y="105061"/>
            <a:ext cx="11002962" cy="823913"/>
          </a:xfrm>
        </p:spPr>
        <p:txBody>
          <a:bodyPr/>
          <a:lstStyle/>
          <a:p>
            <a:r>
              <a:rPr lang="pt-BR" dirty="0"/>
              <a:t>Aws trusted advisor</a:t>
            </a:r>
            <a:endParaRPr lang="en-US" dirty="0"/>
          </a:p>
        </p:txBody>
      </p:sp>
      <p:sp>
        <p:nvSpPr>
          <p:cNvPr id="3" name="Marcador de Posição do Número do Diapositivo 2">
            <a:extLst>
              <a:ext uri="{FF2B5EF4-FFF2-40B4-BE49-F238E27FC236}">
                <a16:creationId xmlns:a16="http://schemas.microsoft.com/office/drawing/2014/main" id="{DB98B2B6-C199-C83E-1A54-1CAC82E14800}"/>
              </a:ext>
            </a:extLst>
          </p:cNvPr>
          <p:cNvSpPr>
            <a:spLocks noGrp="1"/>
          </p:cNvSpPr>
          <p:nvPr>
            <p:ph type="sldNum" sz="quarter" idx="11"/>
          </p:nvPr>
        </p:nvSpPr>
        <p:spPr/>
        <p:txBody>
          <a:bodyPr/>
          <a:lstStyle/>
          <a:p>
            <a:pPr rtl="0"/>
            <a:fld id="{8C2E478F-E849-4A8C-AF1F-CBCC78A7CBFA}" type="slidenum">
              <a:rPr lang="pt-PT" noProof="0" smtClean="0"/>
              <a:t>80</a:t>
            </a:fld>
            <a:endParaRPr lang="pt-PT" noProof="0"/>
          </a:p>
        </p:txBody>
      </p:sp>
      <p:sp>
        <p:nvSpPr>
          <p:cNvPr id="4" name="CaixaDeTexto 3">
            <a:extLst>
              <a:ext uri="{FF2B5EF4-FFF2-40B4-BE49-F238E27FC236}">
                <a16:creationId xmlns:a16="http://schemas.microsoft.com/office/drawing/2014/main" id="{F6E9DF17-5C4F-451E-5213-1F8ABA938536}"/>
              </a:ext>
            </a:extLst>
          </p:cNvPr>
          <p:cNvSpPr txBox="1"/>
          <p:nvPr/>
        </p:nvSpPr>
        <p:spPr>
          <a:xfrm>
            <a:off x="847288" y="1149292"/>
            <a:ext cx="10750193" cy="2585323"/>
          </a:xfrm>
          <a:prstGeom prst="rect">
            <a:avLst/>
          </a:prstGeom>
          <a:noFill/>
        </p:spPr>
        <p:txBody>
          <a:bodyPr wrap="square" rtlCol="0">
            <a:spAutoFit/>
          </a:bodyPr>
          <a:lstStyle/>
          <a:p>
            <a:pPr algn="l" fontAlgn="base"/>
            <a:r>
              <a:rPr lang="pt-BR" b="0" i="0" dirty="0">
                <a:solidFill>
                  <a:srgbClr val="313537"/>
                </a:solidFill>
                <a:effectLst/>
                <a:latin typeface="New Template Body Rebuild"/>
              </a:rPr>
              <a:t>O </a:t>
            </a:r>
            <a:r>
              <a:rPr lang="pt-BR" b="1" i="0" dirty="0">
                <a:solidFill>
                  <a:srgbClr val="005276"/>
                </a:solidFill>
                <a:effectLst/>
                <a:latin typeface="New Template Body Rebuild"/>
                <a:hlinkClick r:id="rId2"/>
              </a:rPr>
              <a:t>AWS Trusted Advisor</a:t>
            </a:r>
            <a:r>
              <a:rPr lang="pt-BR" b="0" i="0" dirty="0">
                <a:solidFill>
                  <a:srgbClr val="313537"/>
                </a:solidFill>
                <a:effectLst/>
                <a:latin typeface="New Template Body Rebuild"/>
              </a:rPr>
              <a:t> é um serviço web que inspeciona seu ambiente AWS e faz recomendações em tempo real de acordo com as práticas recomendadas da AWS.</a:t>
            </a:r>
          </a:p>
          <a:p>
            <a:pPr algn="l" fontAlgn="base"/>
            <a:r>
              <a:rPr lang="pt-BR" b="0" i="0" dirty="0">
                <a:solidFill>
                  <a:srgbClr val="313537"/>
                </a:solidFill>
                <a:effectLst/>
                <a:latin typeface="New Template Body Rebuild"/>
              </a:rPr>
              <a:t>O Trusted Advisor compara suas descobertas com as práticas recomendadas da AWS em cinco categorias: otimização de custos, desempenho, segurança, tolerância a falhas e limites de serviço. Para as verificações em cada categoria, o Trusted Advisor oferece uma lista de ações recomendadas e recursos adicionais para saber mais sobre as práticas recomendadas da AWS. </a:t>
            </a:r>
          </a:p>
          <a:p>
            <a:pPr algn="l" fontAlgn="base"/>
            <a:r>
              <a:rPr lang="pt-BR" b="0" i="0" dirty="0">
                <a:solidFill>
                  <a:srgbClr val="313537"/>
                </a:solidFill>
                <a:effectLst/>
                <a:latin typeface="New Template Body Rebuild"/>
              </a:rPr>
              <a:t>As orientações feitas pelo AWS Trusted Advisor podem beneficiar sua empresa em todos os estágios da implantação.</a:t>
            </a:r>
          </a:p>
          <a:p>
            <a:endParaRPr lang="en-US" dirty="0"/>
          </a:p>
        </p:txBody>
      </p:sp>
      <p:pic>
        <p:nvPicPr>
          <p:cNvPr id="3074" name="Picture 2" descr="Painel do AWS Trusted Advisor mostrando o número de itens sem problemas detectados, investigações recomendadas e ações recomendadas para as categorias de otimização de custos, desempenho, segurança, tolerância a falhas e limites de serviço. A otimização de custos mostra uma possível economia mensal de USD 7.516,85.">
            <a:extLst>
              <a:ext uri="{FF2B5EF4-FFF2-40B4-BE49-F238E27FC236}">
                <a16:creationId xmlns:a16="http://schemas.microsoft.com/office/drawing/2014/main" id="{197E5098-35B0-CFE7-24A5-D0D75B7013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519" y="3428206"/>
            <a:ext cx="11002962" cy="2938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116818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25BC3C-B07A-D8D9-A938-6F2E7820BDE8}"/>
              </a:ext>
            </a:extLst>
          </p:cNvPr>
          <p:cNvSpPr>
            <a:spLocks noGrp="1"/>
          </p:cNvSpPr>
          <p:nvPr>
            <p:ph type="title"/>
          </p:nvPr>
        </p:nvSpPr>
        <p:spPr/>
        <p:txBody>
          <a:bodyPr/>
          <a:lstStyle/>
          <a:p>
            <a:r>
              <a:rPr lang="pt-BR" dirty="0"/>
              <a:t>Perpectiva de negócio</a:t>
            </a:r>
            <a:endParaRPr lang="en-US" dirty="0"/>
          </a:p>
        </p:txBody>
      </p:sp>
      <p:sp>
        <p:nvSpPr>
          <p:cNvPr id="3" name="Marcador de Posição do Número do Diapositivo 2">
            <a:extLst>
              <a:ext uri="{FF2B5EF4-FFF2-40B4-BE49-F238E27FC236}">
                <a16:creationId xmlns:a16="http://schemas.microsoft.com/office/drawing/2014/main" id="{F0F1D414-CE6A-2640-7B63-7B0A6535E485}"/>
              </a:ext>
            </a:extLst>
          </p:cNvPr>
          <p:cNvSpPr>
            <a:spLocks noGrp="1"/>
          </p:cNvSpPr>
          <p:nvPr>
            <p:ph type="sldNum" sz="quarter" idx="11"/>
          </p:nvPr>
        </p:nvSpPr>
        <p:spPr/>
        <p:txBody>
          <a:bodyPr/>
          <a:lstStyle/>
          <a:p>
            <a:pPr rtl="0"/>
            <a:fld id="{8C2E478F-E849-4A8C-AF1F-CBCC78A7CBFA}" type="slidenum">
              <a:rPr lang="pt-PT" noProof="0" smtClean="0"/>
              <a:t>81</a:t>
            </a:fld>
            <a:endParaRPr lang="pt-PT" noProof="0"/>
          </a:p>
        </p:txBody>
      </p:sp>
      <p:sp>
        <p:nvSpPr>
          <p:cNvPr id="4" name="CaixaDeTexto 3">
            <a:extLst>
              <a:ext uri="{FF2B5EF4-FFF2-40B4-BE49-F238E27FC236}">
                <a16:creationId xmlns:a16="http://schemas.microsoft.com/office/drawing/2014/main" id="{F3399CD0-C04B-3846-CE31-4CBEC20068D1}"/>
              </a:ext>
            </a:extLst>
          </p:cNvPr>
          <p:cNvSpPr txBox="1"/>
          <p:nvPr/>
        </p:nvSpPr>
        <p:spPr>
          <a:xfrm>
            <a:off x="620785" y="1963024"/>
            <a:ext cx="10928484" cy="3693319"/>
          </a:xfrm>
          <a:prstGeom prst="rect">
            <a:avLst/>
          </a:prstGeom>
          <a:noFill/>
        </p:spPr>
        <p:txBody>
          <a:bodyPr wrap="square" rtlCol="0">
            <a:spAutoFit/>
          </a:bodyPr>
          <a:lstStyle/>
          <a:p>
            <a:pPr algn="l" fontAlgn="base"/>
            <a:r>
              <a:rPr lang="pt-BR" b="0" i="0" dirty="0">
                <a:solidFill>
                  <a:srgbClr val="313537"/>
                </a:solidFill>
                <a:effectLst/>
                <a:latin typeface="New Template Body Rebuild"/>
              </a:rPr>
              <a:t>A </a:t>
            </a:r>
            <a:r>
              <a:rPr lang="pt-BR" b="1" i="0" dirty="0">
                <a:solidFill>
                  <a:srgbClr val="313537"/>
                </a:solidFill>
                <a:effectLst/>
                <a:latin typeface="New Template Body Rebuild"/>
              </a:rPr>
              <a:t>perspectiva de negócio</a:t>
            </a:r>
            <a:r>
              <a:rPr lang="pt-BR" b="0" i="0" dirty="0">
                <a:solidFill>
                  <a:srgbClr val="313537"/>
                </a:solidFill>
                <a:effectLst/>
                <a:latin typeface="New Template Body Rebuild"/>
              </a:rPr>
              <a:t> garante que a TI esteja alinhada às necessidades de negócio e que os investimentos em TI estejam vinculados aos principais resultados dos negócios.</a:t>
            </a:r>
            <a:br>
              <a:rPr lang="pt-BR" b="0" i="0" dirty="0">
                <a:solidFill>
                  <a:srgbClr val="313537"/>
                </a:solidFill>
                <a:effectLst/>
                <a:latin typeface="New Template Body Rebuild"/>
              </a:rPr>
            </a:br>
            <a:br>
              <a:rPr lang="pt-BR" b="0" i="0" dirty="0">
                <a:solidFill>
                  <a:srgbClr val="313537"/>
                </a:solidFill>
                <a:effectLst/>
                <a:latin typeface="New Template Body Rebuild"/>
              </a:rPr>
            </a:br>
            <a:r>
              <a:rPr lang="pt-BR" b="0" i="0" dirty="0">
                <a:solidFill>
                  <a:srgbClr val="313537"/>
                </a:solidFill>
                <a:effectLst/>
                <a:latin typeface="New Template Body Rebuild"/>
              </a:rPr>
              <a:t>Use a perspectiva de negócio para criar um caso de negócio sólido para adoção da nuvem e priorizar as iniciativas de adoção da nuvem. Garanta que suas estratégias e metas de negócios estejam alinhadas com suas estratégias e metas de TI.</a:t>
            </a:r>
          </a:p>
          <a:p>
            <a:pPr algn="l" fontAlgn="base"/>
            <a:br>
              <a:rPr lang="pt-BR" b="0" i="0" dirty="0">
                <a:solidFill>
                  <a:srgbClr val="313537"/>
                </a:solidFill>
                <a:effectLst/>
                <a:latin typeface="New Template Body Rebuild"/>
              </a:rPr>
            </a:br>
            <a:r>
              <a:rPr lang="pt-BR" b="0" i="0" dirty="0">
                <a:solidFill>
                  <a:srgbClr val="313537"/>
                </a:solidFill>
                <a:effectLst/>
                <a:latin typeface="New Template Body Rebuild"/>
              </a:rPr>
              <a:t>As funções comuns a perspectiva de negócio são:</a:t>
            </a:r>
          </a:p>
          <a:p>
            <a:pPr algn="l" fontAlgn="base">
              <a:buFont typeface="Arial" panose="020B0604020202020204" pitchFamily="34" charset="0"/>
              <a:buChar char="•"/>
            </a:pPr>
            <a:r>
              <a:rPr lang="pt-BR" b="0" i="0" dirty="0">
                <a:solidFill>
                  <a:srgbClr val="313537"/>
                </a:solidFill>
                <a:effectLst/>
                <a:latin typeface="New Template Body Rebuild"/>
              </a:rPr>
              <a:t>Gerentes de negócios</a:t>
            </a:r>
          </a:p>
          <a:p>
            <a:pPr algn="l" fontAlgn="base">
              <a:buFont typeface="Arial" panose="020B0604020202020204" pitchFamily="34" charset="0"/>
              <a:buChar char="•"/>
            </a:pPr>
            <a:r>
              <a:rPr lang="pt-BR" b="0" i="0" dirty="0">
                <a:solidFill>
                  <a:srgbClr val="313537"/>
                </a:solidFill>
                <a:effectLst/>
                <a:latin typeface="New Template Body Rebuild"/>
              </a:rPr>
              <a:t>Gerentes financeiros</a:t>
            </a:r>
          </a:p>
          <a:p>
            <a:pPr algn="l" fontAlgn="base">
              <a:buFont typeface="Arial" panose="020B0604020202020204" pitchFamily="34" charset="0"/>
              <a:buChar char="•"/>
            </a:pPr>
            <a:r>
              <a:rPr lang="pt-BR" b="0" i="0" dirty="0">
                <a:solidFill>
                  <a:srgbClr val="313537"/>
                </a:solidFill>
                <a:effectLst/>
                <a:latin typeface="New Template Body Rebuild"/>
              </a:rPr>
              <a:t>Proprietários de orçamento</a:t>
            </a:r>
          </a:p>
          <a:p>
            <a:pPr algn="l" fontAlgn="base">
              <a:buFont typeface="Arial" panose="020B0604020202020204" pitchFamily="34" charset="0"/>
              <a:buChar char="•"/>
            </a:pPr>
            <a:r>
              <a:rPr lang="pt-BR" b="0" i="0" dirty="0">
                <a:solidFill>
                  <a:srgbClr val="313537"/>
                </a:solidFill>
                <a:effectLst/>
                <a:latin typeface="New Template Body Rebuild"/>
              </a:rPr>
              <a:t>Stakeholders de estratégia</a:t>
            </a:r>
          </a:p>
          <a:p>
            <a:endParaRPr lang="en-US" dirty="0"/>
          </a:p>
        </p:txBody>
      </p:sp>
    </p:spTree>
    <p:extLst>
      <p:ext uri="{BB962C8B-B14F-4D97-AF65-F5344CB8AC3E}">
        <p14:creationId xmlns:p14="http://schemas.microsoft.com/office/powerpoint/2010/main" val="190690979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580DB4-C3FF-5826-5A11-3C3D707AEABC}"/>
              </a:ext>
            </a:extLst>
          </p:cNvPr>
          <p:cNvSpPr>
            <a:spLocks noGrp="1"/>
          </p:cNvSpPr>
          <p:nvPr>
            <p:ph type="title"/>
          </p:nvPr>
        </p:nvSpPr>
        <p:spPr/>
        <p:txBody>
          <a:bodyPr/>
          <a:lstStyle/>
          <a:p>
            <a:r>
              <a:rPr lang="pt-BR" dirty="0"/>
              <a:t>Perspectiva de pessoas</a:t>
            </a:r>
            <a:endParaRPr lang="en-US" dirty="0"/>
          </a:p>
        </p:txBody>
      </p:sp>
      <p:sp>
        <p:nvSpPr>
          <p:cNvPr id="3" name="Marcador de Posição do Número do Diapositivo 2">
            <a:extLst>
              <a:ext uri="{FF2B5EF4-FFF2-40B4-BE49-F238E27FC236}">
                <a16:creationId xmlns:a16="http://schemas.microsoft.com/office/drawing/2014/main" id="{6B3614B8-1146-CA5A-EE7F-B31E4828793C}"/>
              </a:ext>
            </a:extLst>
          </p:cNvPr>
          <p:cNvSpPr>
            <a:spLocks noGrp="1"/>
          </p:cNvSpPr>
          <p:nvPr>
            <p:ph type="sldNum" sz="quarter" idx="11"/>
          </p:nvPr>
        </p:nvSpPr>
        <p:spPr/>
        <p:txBody>
          <a:bodyPr/>
          <a:lstStyle/>
          <a:p>
            <a:pPr rtl="0"/>
            <a:fld id="{8C2E478F-E849-4A8C-AF1F-CBCC78A7CBFA}" type="slidenum">
              <a:rPr lang="pt-PT" noProof="0" smtClean="0"/>
              <a:t>82</a:t>
            </a:fld>
            <a:endParaRPr lang="pt-PT" noProof="0"/>
          </a:p>
        </p:txBody>
      </p:sp>
      <p:sp>
        <p:nvSpPr>
          <p:cNvPr id="4" name="CaixaDeTexto 3">
            <a:extLst>
              <a:ext uri="{FF2B5EF4-FFF2-40B4-BE49-F238E27FC236}">
                <a16:creationId xmlns:a16="http://schemas.microsoft.com/office/drawing/2014/main" id="{9970AAD1-545B-DFC8-8CD3-54789EA671EE}"/>
              </a:ext>
            </a:extLst>
          </p:cNvPr>
          <p:cNvSpPr txBox="1"/>
          <p:nvPr/>
        </p:nvSpPr>
        <p:spPr>
          <a:xfrm>
            <a:off x="721453" y="1845578"/>
            <a:ext cx="10827816" cy="3139321"/>
          </a:xfrm>
          <a:prstGeom prst="rect">
            <a:avLst/>
          </a:prstGeom>
          <a:noFill/>
        </p:spPr>
        <p:txBody>
          <a:bodyPr wrap="square" rtlCol="0">
            <a:spAutoFit/>
          </a:bodyPr>
          <a:lstStyle/>
          <a:p>
            <a:pPr algn="l" fontAlgn="base"/>
            <a:r>
              <a:rPr lang="pt-BR" b="0" i="0" dirty="0">
                <a:solidFill>
                  <a:srgbClr val="313537"/>
                </a:solidFill>
                <a:effectLst/>
                <a:latin typeface="New Template Body Rebuild"/>
              </a:rPr>
              <a:t>A </a:t>
            </a:r>
            <a:r>
              <a:rPr lang="pt-BR" b="1" i="0" dirty="0">
                <a:solidFill>
                  <a:srgbClr val="313537"/>
                </a:solidFill>
                <a:effectLst/>
                <a:latin typeface="New Template Body Rebuild"/>
              </a:rPr>
              <a:t>perspectiva de pessoas</a:t>
            </a:r>
            <a:r>
              <a:rPr lang="pt-BR" b="0" i="0" dirty="0">
                <a:solidFill>
                  <a:srgbClr val="313537"/>
                </a:solidFill>
                <a:effectLst/>
                <a:latin typeface="New Template Body Rebuild"/>
              </a:rPr>
              <a:t> promove o desenvolvimento de uma estratégia de gerenciamento de alterações em toda a organização para a adoção bem-sucedida da nuvem.</a:t>
            </a:r>
            <a:br>
              <a:rPr lang="pt-BR" b="0" i="0" dirty="0">
                <a:solidFill>
                  <a:srgbClr val="313537"/>
                </a:solidFill>
                <a:effectLst/>
                <a:latin typeface="New Template Body Rebuild"/>
              </a:rPr>
            </a:br>
            <a:br>
              <a:rPr lang="pt-BR" b="0" i="0" dirty="0">
                <a:solidFill>
                  <a:srgbClr val="313537"/>
                </a:solidFill>
                <a:effectLst/>
                <a:latin typeface="New Template Body Rebuild"/>
              </a:rPr>
            </a:br>
            <a:r>
              <a:rPr lang="pt-BR" b="0" i="0" dirty="0">
                <a:solidFill>
                  <a:srgbClr val="313537"/>
                </a:solidFill>
                <a:effectLst/>
                <a:latin typeface="New Template Body Rebuild"/>
              </a:rPr>
              <a:t>Use a perspectiva de pessoas para avaliar estruturas e funções organizacionais, novos requisitos de habilidades e processos e identificar lacunas. Isso ajuda a priorizar treinamento, pessoal e mudanças organizacionais.</a:t>
            </a:r>
            <a:br>
              <a:rPr lang="pt-BR" b="0" i="0" dirty="0">
                <a:solidFill>
                  <a:srgbClr val="313537"/>
                </a:solidFill>
                <a:effectLst/>
                <a:latin typeface="New Template Body Rebuild"/>
              </a:rPr>
            </a:br>
            <a:br>
              <a:rPr lang="pt-BR" b="0" i="0" dirty="0">
                <a:solidFill>
                  <a:srgbClr val="313537"/>
                </a:solidFill>
                <a:effectLst/>
                <a:latin typeface="New Template Body Rebuild"/>
              </a:rPr>
            </a:br>
            <a:r>
              <a:rPr lang="pt-BR" b="0" i="0" dirty="0">
                <a:solidFill>
                  <a:srgbClr val="313537"/>
                </a:solidFill>
                <a:effectLst/>
                <a:latin typeface="New Template Body Rebuild"/>
              </a:rPr>
              <a:t>As funções comuns da perspectiva de pessoas são:</a:t>
            </a:r>
          </a:p>
          <a:p>
            <a:pPr algn="l" fontAlgn="base">
              <a:buFont typeface="Arial" panose="020B0604020202020204" pitchFamily="34" charset="0"/>
              <a:buChar char="•"/>
            </a:pPr>
            <a:r>
              <a:rPr lang="pt-BR" b="0" i="0" dirty="0">
                <a:solidFill>
                  <a:srgbClr val="313537"/>
                </a:solidFill>
                <a:effectLst/>
                <a:latin typeface="New Template Body Rebuild"/>
              </a:rPr>
              <a:t>Recursos humanos</a:t>
            </a:r>
          </a:p>
          <a:p>
            <a:pPr algn="l" fontAlgn="base">
              <a:buFont typeface="Arial" panose="020B0604020202020204" pitchFamily="34" charset="0"/>
              <a:buChar char="•"/>
            </a:pPr>
            <a:r>
              <a:rPr lang="pt-BR" b="0" i="0" dirty="0">
                <a:solidFill>
                  <a:srgbClr val="313537"/>
                </a:solidFill>
                <a:effectLst/>
                <a:latin typeface="New Template Body Rebuild"/>
              </a:rPr>
              <a:t>Equipe</a:t>
            </a:r>
          </a:p>
          <a:p>
            <a:pPr algn="l" fontAlgn="base">
              <a:buFont typeface="Arial" panose="020B0604020202020204" pitchFamily="34" charset="0"/>
              <a:buChar char="•"/>
            </a:pPr>
            <a:r>
              <a:rPr lang="pt-BR" b="0" i="0" dirty="0">
                <a:solidFill>
                  <a:srgbClr val="313537"/>
                </a:solidFill>
                <a:effectLst/>
                <a:latin typeface="New Template Body Rebuild"/>
              </a:rPr>
              <a:t>Gerentes de pessoas</a:t>
            </a:r>
          </a:p>
          <a:p>
            <a:endParaRPr lang="en-US" dirty="0"/>
          </a:p>
        </p:txBody>
      </p:sp>
    </p:spTree>
    <p:extLst>
      <p:ext uri="{BB962C8B-B14F-4D97-AF65-F5344CB8AC3E}">
        <p14:creationId xmlns:p14="http://schemas.microsoft.com/office/powerpoint/2010/main" val="397323867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187775-43CD-E8FC-B6F6-5A584BFEDF1F}"/>
              </a:ext>
            </a:extLst>
          </p:cNvPr>
          <p:cNvSpPr>
            <a:spLocks noGrp="1"/>
          </p:cNvSpPr>
          <p:nvPr>
            <p:ph type="title"/>
          </p:nvPr>
        </p:nvSpPr>
        <p:spPr/>
        <p:txBody>
          <a:bodyPr/>
          <a:lstStyle/>
          <a:p>
            <a:r>
              <a:rPr lang="pt-BR" dirty="0"/>
              <a:t>Perspectiva de governança</a:t>
            </a:r>
            <a:endParaRPr lang="en-US" dirty="0"/>
          </a:p>
        </p:txBody>
      </p:sp>
      <p:sp>
        <p:nvSpPr>
          <p:cNvPr id="3" name="Marcador de Posição do Número do Diapositivo 2">
            <a:extLst>
              <a:ext uri="{FF2B5EF4-FFF2-40B4-BE49-F238E27FC236}">
                <a16:creationId xmlns:a16="http://schemas.microsoft.com/office/drawing/2014/main" id="{4623DC94-D9CF-3E9E-E032-A357A9995A1F}"/>
              </a:ext>
            </a:extLst>
          </p:cNvPr>
          <p:cNvSpPr>
            <a:spLocks noGrp="1"/>
          </p:cNvSpPr>
          <p:nvPr>
            <p:ph type="sldNum" sz="quarter" idx="11"/>
          </p:nvPr>
        </p:nvSpPr>
        <p:spPr/>
        <p:txBody>
          <a:bodyPr/>
          <a:lstStyle/>
          <a:p>
            <a:pPr rtl="0"/>
            <a:fld id="{8C2E478F-E849-4A8C-AF1F-CBCC78A7CBFA}" type="slidenum">
              <a:rPr lang="pt-PT" noProof="0" smtClean="0"/>
              <a:t>83</a:t>
            </a:fld>
            <a:endParaRPr lang="pt-PT" noProof="0"/>
          </a:p>
        </p:txBody>
      </p:sp>
      <p:sp>
        <p:nvSpPr>
          <p:cNvPr id="4" name="CaixaDeTexto 3">
            <a:extLst>
              <a:ext uri="{FF2B5EF4-FFF2-40B4-BE49-F238E27FC236}">
                <a16:creationId xmlns:a16="http://schemas.microsoft.com/office/drawing/2014/main" id="{052DD110-3BB3-492E-27D0-A8E23FF9EEEC}"/>
              </a:ext>
            </a:extLst>
          </p:cNvPr>
          <p:cNvSpPr txBox="1"/>
          <p:nvPr/>
        </p:nvSpPr>
        <p:spPr>
          <a:xfrm>
            <a:off x="1090569" y="1887523"/>
            <a:ext cx="10393959" cy="3970318"/>
          </a:xfrm>
          <a:prstGeom prst="rect">
            <a:avLst/>
          </a:prstGeom>
          <a:noFill/>
        </p:spPr>
        <p:txBody>
          <a:bodyPr wrap="square" rtlCol="0">
            <a:spAutoFit/>
          </a:bodyPr>
          <a:lstStyle/>
          <a:p>
            <a:pPr algn="l" fontAlgn="base"/>
            <a:r>
              <a:rPr lang="pt-BR" b="0" i="0" dirty="0">
                <a:solidFill>
                  <a:srgbClr val="313537"/>
                </a:solidFill>
                <a:effectLst/>
                <a:latin typeface="New Template Body Rebuild"/>
              </a:rPr>
              <a:t>A </a:t>
            </a:r>
            <a:r>
              <a:rPr lang="pt-BR" b="1" i="0" dirty="0">
                <a:solidFill>
                  <a:srgbClr val="313537"/>
                </a:solidFill>
                <a:effectLst/>
                <a:latin typeface="New Template Body Rebuild"/>
              </a:rPr>
              <a:t>perspectiva de governança</a:t>
            </a:r>
            <a:r>
              <a:rPr lang="pt-BR" b="0" i="0" dirty="0">
                <a:solidFill>
                  <a:srgbClr val="313537"/>
                </a:solidFill>
                <a:effectLst/>
                <a:latin typeface="New Template Body Rebuild"/>
              </a:rPr>
              <a:t> concentra-se nas habilidades e nos processos para alinhar as estratégias de TI e de negócios. Isso garante que você maximize o valor comercial e minimize os riscos.</a:t>
            </a:r>
          </a:p>
          <a:p>
            <a:pPr algn="l" fontAlgn="base"/>
            <a:br>
              <a:rPr lang="pt-BR" b="0" i="0" dirty="0">
                <a:solidFill>
                  <a:srgbClr val="313537"/>
                </a:solidFill>
                <a:effectLst/>
                <a:latin typeface="New Template Body Rebuild"/>
              </a:rPr>
            </a:br>
            <a:r>
              <a:rPr lang="pt-BR" b="0" i="0" dirty="0">
                <a:solidFill>
                  <a:srgbClr val="313537"/>
                </a:solidFill>
                <a:effectLst/>
                <a:latin typeface="New Template Body Rebuild"/>
              </a:rPr>
              <a:t>Use a perspectiva de governança para entender como atualizar as habilidades e os processos da equipe necessários para garantir a governança de negócios na nuvem. Gerencie e mensure os investimentos em nuvem para avaliar os resultados de negócios.</a:t>
            </a:r>
            <a:br>
              <a:rPr lang="pt-BR" b="0" i="0" dirty="0">
                <a:solidFill>
                  <a:srgbClr val="313537"/>
                </a:solidFill>
                <a:effectLst/>
                <a:latin typeface="New Template Body Rebuild"/>
              </a:rPr>
            </a:br>
            <a:br>
              <a:rPr lang="pt-BR" b="0" i="0" dirty="0">
                <a:solidFill>
                  <a:srgbClr val="313537"/>
                </a:solidFill>
                <a:effectLst/>
                <a:latin typeface="New Template Body Rebuild"/>
              </a:rPr>
            </a:br>
            <a:r>
              <a:rPr lang="pt-BR" b="0" i="0" dirty="0">
                <a:solidFill>
                  <a:srgbClr val="313537"/>
                </a:solidFill>
                <a:effectLst/>
                <a:latin typeface="New Template Body Rebuild"/>
              </a:rPr>
              <a:t>As funções comuns na perspectiva de governança são:</a:t>
            </a:r>
          </a:p>
          <a:p>
            <a:pPr algn="l" fontAlgn="base">
              <a:buFont typeface="Arial" panose="020B0604020202020204" pitchFamily="34" charset="0"/>
              <a:buChar char="•"/>
            </a:pPr>
            <a:r>
              <a:rPr lang="pt-BR" b="0" i="0" dirty="0">
                <a:solidFill>
                  <a:srgbClr val="313537"/>
                </a:solidFill>
                <a:effectLst/>
                <a:latin typeface="New Template Body Rebuild"/>
              </a:rPr>
              <a:t>Diretor de informações (CIO)</a:t>
            </a:r>
          </a:p>
          <a:p>
            <a:pPr algn="l" fontAlgn="base">
              <a:buFont typeface="Arial" panose="020B0604020202020204" pitchFamily="34" charset="0"/>
              <a:buChar char="•"/>
            </a:pPr>
            <a:r>
              <a:rPr lang="pt-BR" b="0" i="0" dirty="0">
                <a:solidFill>
                  <a:srgbClr val="313537"/>
                </a:solidFill>
                <a:effectLst/>
                <a:latin typeface="New Template Body Rebuild"/>
              </a:rPr>
              <a:t>Gerentes do programa</a:t>
            </a:r>
          </a:p>
          <a:p>
            <a:pPr algn="l" fontAlgn="base">
              <a:buFont typeface="Arial" panose="020B0604020202020204" pitchFamily="34" charset="0"/>
              <a:buChar char="•"/>
            </a:pPr>
            <a:r>
              <a:rPr lang="pt-BR" b="0" i="0" dirty="0">
                <a:solidFill>
                  <a:srgbClr val="313537"/>
                </a:solidFill>
                <a:effectLst/>
                <a:latin typeface="New Template Body Rebuild"/>
              </a:rPr>
              <a:t>Arquitetos empresariais</a:t>
            </a:r>
          </a:p>
          <a:p>
            <a:pPr algn="l" fontAlgn="base">
              <a:buFont typeface="Arial" panose="020B0604020202020204" pitchFamily="34" charset="0"/>
              <a:buChar char="•"/>
            </a:pPr>
            <a:r>
              <a:rPr lang="pt-BR" b="0" i="0" dirty="0">
                <a:solidFill>
                  <a:srgbClr val="313537"/>
                </a:solidFill>
                <a:effectLst/>
                <a:latin typeface="New Template Body Rebuild"/>
              </a:rPr>
              <a:t>Analistas de negócios</a:t>
            </a:r>
          </a:p>
          <a:p>
            <a:pPr algn="l" fontAlgn="base">
              <a:buFont typeface="Arial" panose="020B0604020202020204" pitchFamily="34" charset="0"/>
              <a:buChar char="•"/>
            </a:pPr>
            <a:r>
              <a:rPr lang="pt-BR" b="0" i="0" dirty="0">
                <a:solidFill>
                  <a:srgbClr val="313537"/>
                </a:solidFill>
                <a:effectLst/>
                <a:latin typeface="New Template Body Rebuild"/>
              </a:rPr>
              <a:t>Gerentes de portfólio</a:t>
            </a:r>
          </a:p>
          <a:p>
            <a:endParaRPr lang="en-US" dirty="0"/>
          </a:p>
        </p:txBody>
      </p:sp>
    </p:spTree>
    <p:extLst>
      <p:ext uri="{BB962C8B-B14F-4D97-AF65-F5344CB8AC3E}">
        <p14:creationId xmlns:p14="http://schemas.microsoft.com/office/powerpoint/2010/main" val="309185872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5755D9-DBFE-CA2C-633C-0DA489BBCE8A}"/>
              </a:ext>
            </a:extLst>
          </p:cNvPr>
          <p:cNvSpPr>
            <a:spLocks noGrp="1"/>
          </p:cNvSpPr>
          <p:nvPr>
            <p:ph type="title"/>
          </p:nvPr>
        </p:nvSpPr>
        <p:spPr/>
        <p:txBody>
          <a:bodyPr/>
          <a:lstStyle/>
          <a:p>
            <a:r>
              <a:rPr lang="pt-BR" dirty="0"/>
              <a:t>Perspectiva de plataforma</a:t>
            </a:r>
            <a:endParaRPr lang="en-US" dirty="0"/>
          </a:p>
        </p:txBody>
      </p:sp>
      <p:sp>
        <p:nvSpPr>
          <p:cNvPr id="3" name="Marcador de Posição do Número do Diapositivo 2">
            <a:extLst>
              <a:ext uri="{FF2B5EF4-FFF2-40B4-BE49-F238E27FC236}">
                <a16:creationId xmlns:a16="http://schemas.microsoft.com/office/drawing/2014/main" id="{78EB589A-7A99-2121-2E11-F59786471338}"/>
              </a:ext>
            </a:extLst>
          </p:cNvPr>
          <p:cNvSpPr>
            <a:spLocks noGrp="1"/>
          </p:cNvSpPr>
          <p:nvPr>
            <p:ph type="sldNum" sz="quarter" idx="11"/>
          </p:nvPr>
        </p:nvSpPr>
        <p:spPr/>
        <p:txBody>
          <a:bodyPr/>
          <a:lstStyle/>
          <a:p>
            <a:pPr rtl="0"/>
            <a:fld id="{8C2E478F-E849-4A8C-AF1F-CBCC78A7CBFA}" type="slidenum">
              <a:rPr lang="pt-PT" noProof="0" smtClean="0"/>
              <a:t>84</a:t>
            </a:fld>
            <a:endParaRPr lang="pt-PT" noProof="0"/>
          </a:p>
        </p:txBody>
      </p:sp>
      <p:sp>
        <p:nvSpPr>
          <p:cNvPr id="4" name="CaixaDeTexto 3">
            <a:extLst>
              <a:ext uri="{FF2B5EF4-FFF2-40B4-BE49-F238E27FC236}">
                <a16:creationId xmlns:a16="http://schemas.microsoft.com/office/drawing/2014/main" id="{9EE6BD9A-0FE2-2E72-DA1E-94DD78E3477B}"/>
              </a:ext>
            </a:extLst>
          </p:cNvPr>
          <p:cNvSpPr txBox="1"/>
          <p:nvPr/>
        </p:nvSpPr>
        <p:spPr>
          <a:xfrm>
            <a:off x="771787" y="1988191"/>
            <a:ext cx="10777482" cy="3139321"/>
          </a:xfrm>
          <a:prstGeom prst="rect">
            <a:avLst/>
          </a:prstGeom>
          <a:noFill/>
        </p:spPr>
        <p:txBody>
          <a:bodyPr wrap="square" rtlCol="0">
            <a:spAutoFit/>
          </a:bodyPr>
          <a:lstStyle/>
          <a:p>
            <a:pPr algn="l" fontAlgn="base"/>
            <a:r>
              <a:rPr lang="pt-BR" b="0" i="0" dirty="0">
                <a:solidFill>
                  <a:srgbClr val="313537"/>
                </a:solidFill>
                <a:effectLst/>
                <a:latin typeface="New Template Body Rebuild"/>
              </a:rPr>
              <a:t>A </a:t>
            </a:r>
            <a:r>
              <a:rPr lang="pt-BR" b="1" i="0" dirty="0">
                <a:solidFill>
                  <a:srgbClr val="313537"/>
                </a:solidFill>
                <a:effectLst/>
                <a:latin typeface="New Template Body Rebuild"/>
              </a:rPr>
              <a:t>perspectiva de plataforma</a:t>
            </a:r>
            <a:r>
              <a:rPr lang="pt-BR" b="0" i="0" dirty="0">
                <a:solidFill>
                  <a:srgbClr val="313537"/>
                </a:solidFill>
                <a:effectLst/>
                <a:latin typeface="New Template Body Rebuild"/>
              </a:rPr>
              <a:t> inclui princípios e padrões para implementação de novas soluções na nuvem e migração de cargas de trabalho locais para a nuvem.</a:t>
            </a:r>
          </a:p>
          <a:p>
            <a:pPr algn="l" fontAlgn="base"/>
            <a:br>
              <a:rPr lang="pt-BR" b="0" i="0" dirty="0">
                <a:solidFill>
                  <a:srgbClr val="313537"/>
                </a:solidFill>
                <a:effectLst/>
                <a:latin typeface="New Template Body Rebuild"/>
              </a:rPr>
            </a:br>
            <a:r>
              <a:rPr lang="pt-BR" b="0" i="0" dirty="0">
                <a:solidFill>
                  <a:srgbClr val="313537"/>
                </a:solidFill>
                <a:effectLst/>
                <a:latin typeface="New Template Body Rebuild"/>
              </a:rPr>
              <a:t>Use uma variedade de modelos arquitetônicos para entender e comunicar a estrutura dos sistemas de TI e suas relações. Descreva a arquitetura do ambiente de destino em detalhes.</a:t>
            </a:r>
            <a:br>
              <a:rPr lang="pt-BR" b="0" i="0" dirty="0">
                <a:solidFill>
                  <a:srgbClr val="313537"/>
                </a:solidFill>
                <a:effectLst/>
                <a:latin typeface="New Template Body Rebuild"/>
              </a:rPr>
            </a:br>
            <a:br>
              <a:rPr lang="pt-BR" b="0" i="0" dirty="0">
                <a:solidFill>
                  <a:srgbClr val="313537"/>
                </a:solidFill>
                <a:effectLst/>
                <a:latin typeface="New Template Body Rebuild"/>
              </a:rPr>
            </a:br>
            <a:r>
              <a:rPr lang="pt-BR" b="0" i="0" dirty="0">
                <a:solidFill>
                  <a:srgbClr val="313537"/>
                </a:solidFill>
                <a:effectLst/>
                <a:latin typeface="New Template Body Rebuild"/>
              </a:rPr>
              <a:t>As funções comuns da perspectiva de plataforma são:</a:t>
            </a:r>
          </a:p>
          <a:p>
            <a:pPr algn="l" fontAlgn="base">
              <a:buFont typeface="Arial" panose="020B0604020202020204" pitchFamily="34" charset="0"/>
              <a:buChar char="•"/>
            </a:pPr>
            <a:r>
              <a:rPr lang="pt-BR" b="0" i="0" dirty="0">
                <a:solidFill>
                  <a:srgbClr val="313537"/>
                </a:solidFill>
                <a:effectLst/>
                <a:latin typeface="New Template Body Rebuild"/>
              </a:rPr>
              <a:t>Diretor de tecnologia (CTO)</a:t>
            </a:r>
          </a:p>
          <a:p>
            <a:pPr algn="l" fontAlgn="base">
              <a:buFont typeface="Arial" panose="020B0604020202020204" pitchFamily="34" charset="0"/>
              <a:buChar char="•"/>
            </a:pPr>
            <a:r>
              <a:rPr lang="pt-BR" b="0" i="0" dirty="0">
                <a:solidFill>
                  <a:srgbClr val="313537"/>
                </a:solidFill>
                <a:effectLst/>
                <a:latin typeface="New Template Body Rebuild"/>
              </a:rPr>
              <a:t>Gerentes de TI</a:t>
            </a:r>
          </a:p>
          <a:p>
            <a:pPr algn="l" fontAlgn="base">
              <a:buFont typeface="Arial" panose="020B0604020202020204" pitchFamily="34" charset="0"/>
              <a:buChar char="•"/>
            </a:pPr>
            <a:r>
              <a:rPr lang="pt-BR" b="0" i="0" dirty="0">
                <a:solidFill>
                  <a:srgbClr val="313537"/>
                </a:solidFill>
                <a:effectLst/>
                <a:latin typeface="New Template Body Rebuild"/>
              </a:rPr>
              <a:t>Arquitetos de soluções</a:t>
            </a:r>
          </a:p>
          <a:p>
            <a:endParaRPr lang="en-US" dirty="0"/>
          </a:p>
        </p:txBody>
      </p:sp>
    </p:spTree>
    <p:extLst>
      <p:ext uri="{BB962C8B-B14F-4D97-AF65-F5344CB8AC3E}">
        <p14:creationId xmlns:p14="http://schemas.microsoft.com/office/powerpoint/2010/main" val="368519473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E900D2-6CCF-79CC-7317-0CF7BC1E855B}"/>
              </a:ext>
            </a:extLst>
          </p:cNvPr>
          <p:cNvSpPr>
            <a:spLocks noGrp="1"/>
          </p:cNvSpPr>
          <p:nvPr>
            <p:ph type="title"/>
          </p:nvPr>
        </p:nvSpPr>
        <p:spPr/>
        <p:txBody>
          <a:bodyPr/>
          <a:lstStyle/>
          <a:p>
            <a:r>
              <a:rPr lang="pt-BR" dirty="0"/>
              <a:t>Perspectiva de segurança</a:t>
            </a:r>
            <a:endParaRPr lang="en-US" dirty="0"/>
          </a:p>
        </p:txBody>
      </p:sp>
      <p:sp>
        <p:nvSpPr>
          <p:cNvPr id="3" name="Marcador de Posição do Número do Diapositivo 2">
            <a:extLst>
              <a:ext uri="{FF2B5EF4-FFF2-40B4-BE49-F238E27FC236}">
                <a16:creationId xmlns:a16="http://schemas.microsoft.com/office/drawing/2014/main" id="{64B7D13D-209E-AC97-34D7-5A9B13F8A889}"/>
              </a:ext>
            </a:extLst>
          </p:cNvPr>
          <p:cNvSpPr>
            <a:spLocks noGrp="1"/>
          </p:cNvSpPr>
          <p:nvPr>
            <p:ph type="sldNum" sz="quarter" idx="11"/>
          </p:nvPr>
        </p:nvSpPr>
        <p:spPr/>
        <p:txBody>
          <a:bodyPr/>
          <a:lstStyle/>
          <a:p>
            <a:pPr rtl="0"/>
            <a:fld id="{8C2E478F-E849-4A8C-AF1F-CBCC78A7CBFA}" type="slidenum">
              <a:rPr lang="pt-PT" noProof="0" smtClean="0"/>
              <a:t>85</a:t>
            </a:fld>
            <a:endParaRPr lang="pt-PT" noProof="0"/>
          </a:p>
        </p:txBody>
      </p:sp>
      <p:sp>
        <p:nvSpPr>
          <p:cNvPr id="4" name="CaixaDeTexto 3">
            <a:extLst>
              <a:ext uri="{FF2B5EF4-FFF2-40B4-BE49-F238E27FC236}">
                <a16:creationId xmlns:a16="http://schemas.microsoft.com/office/drawing/2014/main" id="{EBE9F02F-44EE-42E3-C21E-854701768BB5}"/>
              </a:ext>
            </a:extLst>
          </p:cNvPr>
          <p:cNvSpPr txBox="1"/>
          <p:nvPr/>
        </p:nvSpPr>
        <p:spPr>
          <a:xfrm>
            <a:off x="847288" y="1870745"/>
            <a:ext cx="10701981" cy="3139321"/>
          </a:xfrm>
          <a:prstGeom prst="rect">
            <a:avLst/>
          </a:prstGeom>
          <a:noFill/>
        </p:spPr>
        <p:txBody>
          <a:bodyPr wrap="square" rtlCol="0">
            <a:spAutoFit/>
          </a:bodyPr>
          <a:lstStyle/>
          <a:p>
            <a:pPr algn="l" fontAlgn="base"/>
            <a:r>
              <a:rPr lang="pt-BR" b="0" i="0" dirty="0">
                <a:solidFill>
                  <a:srgbClr val="313537"/>
                </a:solidFill>
                <a:effectLst/>
                <a:latin typeface="New Template Body Rebuild"/>
              </a:rPr>
              <a:t>A </a:t>
            </a:r>
            <a:r>
              <a:rPr lang="pt-BR" b="1" i="0" dirty="0">
                <a:solidFill>
                  <a:srgbClr val="313537"/>
                </a:solidFill>
                <a:effectLst/>
                <a:latin typeface="New Template Body Rebuild"/>
              </a:rPr>
              <a:t>perspectiva de segurança</a:t>
            </a:r>
            <a:r>
              <a:rPr lang="pt-BR" b="0" i="0" dirty="0">
                <a:solidFill>
                  <a:srgbClr val="313537"/>
                </a:solidFill>
                <a:effectLst/>
                <a:latin typeface="New Template Body Rebuild"/>
              </a:rPr>
              <a:t> garante que a organização atenda aos objetivos de segurança de visibilidade, auditoria, controle e agilidade.</a:t>
            </a:r>
          </a:p>
          <a:p>
            <a:pPr algn="l" fontAlgn="base"/>
            <a:br>
              <a:rPr lang="pt-BR" b="0" i="0" dirty="0">
                <a:solidFill>
                  <a:srgbClr val="313537"/>
                </a:solidFill>
                <a:effectLst/>
                <a:latin typeface="New Template Body Rebuild"/>
              </a:rPr>
            </a:br>
            <a:r>
              <a:rPr lang="pt-BR" b="0" i="0" dirty="0">
                <a:solidFill>
                  <a:srgbClr val="313537"/>
                </a:solidFill>
                <a:effectLst/>
                <a:latin typeface="New Template Body Rebuild"/>
              </a:rPr>
              <a:t>Use o AWS CAF para estruturar a seleção e a implementação de controles de segurança que atendam às necessidades da organização.</a:t>
            </a:r>
            <a:br>
              <a:rPr lang="pt-BR" b="0" i="0" dirty="0">
                <a:solidFill>
                  <a:srgbClr val="313537"/>
                </a:solidFill>
                <a:effectLst/>
                <a:latin typeface="New Template Body Rebuild"/>
              </a:rPr>
            </a:br>
            <a:br>
              <a:rPr lang="pt-BR" b="0" i="0" dirty="0">
                <a:solidFill>
                  <a:srgbClr val="313537"/>
                </a:solidFill>
                <a:effectLst/>
                <a:latin typeface="New Template Body Rebuild"/>
              </a:rPr>
            </a:br>
            <a:r>
              <a:rPr lang="pt-BR" b="0" i="0" dirty="0">
                <a:solidFill>
                  <a:srgbClr val="313537"/>
                </a:solidFill>
                <a:effectLst/>
                <a:latin typeface="New Template Body Rebuild"/>
              </a:rPr>
              <a:t>As funções comuns da perspectiva de segurança são:</a:t>
            </a:r>
          </a:p>
          <a:p>
            <a:pPr algn="l" fontAlgn="base">
              <a:buFont typeface="Arial" panose="020B0604020202020204" pitchFamily="34" charset="0"/>
              <a:buChar char="•"/>
            </a:pPr>
            <a:r>
              <a:rPr lang="pt-BR" b="0" i="0" dirty="0">
                <a:solidFill>
                  <a:srgbClr val="313537"/>
                </a:solidFill>
                <a:effectLst/>
                <a:latin typeface="New Template Body Rebuild"/>
              </a:rPr>
              <a:t>Diretor de segurança da informação (CISO)</a:t>
            </a:r>
          </a:p>
          <a:p>
            <a:pPr algn="l" fontAlgn="base">
              <a:buFont typeface="Arial" panose="020B0604020202020204" pitchFamily="34" charset="0"/>
              <a:buChar char="•"/>
            </a:pPr>
            <a:r>
              <a:rPr lang="pt-BR" b="0" i="0" dirty="0">
                <a:solidFill>
                  <a:srgbClr val="313537"/>
                </a:solidFill>
                <a:effectLst/>
                <a:latin typeface="New Template Body Rebuild"/>
              </a:rPr>
              <a:t>Gerentes de segurança de TI</a:t>
            </a:r>
          </a:p>
          <a:p>
            <a:pPr algn="l" fontAlgn="base">
              <a:buFont typeface="Arial" panose="020B0604020202020204" pitchFamily="34" charset="0"/>
              <a:buChar char="•"/>
            </a:pPr>
            <a:r>
              <a:rPr lang="pt-BR" b="0" i="0" dirty="0">
                <a:solidFill>
                  <a:srgbClr val="313537"/>
                </a:solidFill>
                <a:effectLst/>
                <a:latin typeface="New Template Body Rebuild"/>
              </a:rPr>
              <a:t>Analistas de segurança de TI</a:t>
            </a:r>
          </a:p>
          <a:p>
            <a:endParaRPr lang="en-US" dirty="0"/>
          </a:p>
        </p:txBody>
      </p:sp>
    </p:spTree>
    <p:extLst>
      <p:ext uri="{BB962C8B-B14F-4D97-AF65-F5344CB8AC3E}">
        <p14:creationId xmlns:p14="http://schemas.microsoft.com/office/powerpoint/2010/main" val="37770049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AE9593-F861-15AF-F700-ED2D28C156B6}"/>
              </a:ext>
            </a:extLst>
          </p:cNvPr>
          <p:cNvSpPr>
            <a:spLocks noGrp="1"/>
          </p:cNvSpPr>
          <p:nvPr>
            <p:ph type="title"/>
          </p:nvPr>
        </p:nvSpPr>
        <p:spPr/>
        <p:txBody>
          <a:bodyPr/>
          <a:lstStyle/>
          <a:p>
            <a:r>
              <a:rPr lang="pt-BR" dirty="0"/>
              <a:t>Perspectiva de operações</a:t>
            </a:r>
            <a:endParaRPr lang="en-US" dirty="0"/>
          </a:p>
        </p:txBody>
      </p:sp>
      <p:sp>
        <p:nvSpPr>
          <p:cNvPr id="3" name="Marcador de Posição do Número do Diapositivo 2">
            <a:extLst>
              <a:ext uri="{FF2B5EF4-FFF2-40B4-BE49-F238E27FC236}">
                <a16:creationId xmlns:a16="http://schemas.microsoft.com/office/drawing/2014/main" id="{5A0BD7BD-423C-2BD7-141C-550756C413D2}"/>
              </a:ext>
            </a:extLst>
          </p:cNvPr>
          <p:cNvSpPr>
            <a:spLocks noGrp="1"/>
          </p:cNvSpPr>
          <p:nvPr>
            <p:ph type="sldNum" sz="quarter" idx="11"/>
          </p:nvPr>
        </p:nvSpPr>
        <p:spPr/>
        <p:txBody>
          <a:bodyPr/>
          <a:lstStyle/>
          <a:p>
            <a:pPr rtl="0"/>
            <a:fld id="{8C2E478F-E849-4A8C-AF1F-CBCC78A7CBFA}" type="slidenum">
              <a:rPr lang="pt-PT" noProof="0" smtClean="0"/>
              <a:t>86</a:t>
            </a:fld>
            <a:endParaRPr lang="pt-PT" noProof="0"/>
          </a:p>
        </p:txBody>
      </p:sp>
      <p:sp>
        <p:nvSpPr>
          <p:cNvPr id="4" name="CaixaDeTexto 3">
            <a:extLst>
              <a:ext uri="{FF2B5EF4-FFF2-40B4-BE49-F238E27FC236}">
                <a16:creationId xmlns:a16="http://schemas.microsoft.com/office/drawing/2014/main" id="{3E7493B8-EB12-4C34-8671-8DB9AC6A5BB2}"/>
              </a:ext>
            </a:extLst>
          </p:cNvPr>
          <p:cNvSpPr txBox="1"/>
          <p:nvPr/>
        </p:nvSpPr>
        <p:spPr>
          <a:xfrm>
            <a:off x="738231" y="1988191"/>
            <a:ext cx="10811038" cy="3139321"/>
          </a:xfrm>
          <a:prstGeom prst="rect">
            <a:avLst/>
          </a:prstGeom>
          <a:noFill/>
        </p:spPr>
        <p:txBody>
          <a:bodyPr wrap="square" rtlCol="0">
            <a:spAutoFit/>
          </a:bodyPr>
          <a:lstStyle/>
          <a:p>
            <a:pPr algn="l" fontAlgn="base"/>
            <a:r>
              <a:rPr lang="pt-BR" b="0" i="0" dirty="0">
                <a:solidFill>
                  <a:srgbClr val="313537"/>
                </a:solidFill>
                <a:effectLst/>
                <a:latin typeface="New Template Body Rebuild"/>
              </a:rPr>
              <a:t>A </a:t>
            </a:r>
            <a:r>
              <a:rPr lang="pt-BR" b="1" i="0" dirty="0">
                <a:solidFill>
                  <a:srgbClr val="313537"/>
                </a:solidFill>
                <a:effectLst/>
                <a:latin typeface="New Template Body Rebuild"/>
              </a:rPr>
              <a:t>perspectiva de operações</a:t>
            </a:r>
            <a:r>
              <a:rPr lang="pt-BR" b="0" i="0" dirty="0">
                <a:solidFill>
                  <a:srgbClr val="313537"/>
                </a:solidFill>
                <a:effectLst/>
                <a:latin typeface="New Template Body Rebuild"/>
              </a:rPr>
              <a:t> ajuda você a habilitar, executar, usar, operar e recuperar cargas de trabalho de TI para o nível definido com os stakeholders da empresa.</a:t>
            </a:r>
          </a:p>
          <a:p>
            <a:pPr algn="l" fontAlgn="base"/>
            <a:br>
              <a:rPr lang="pt-BR" b="0" i="0" dirty="0">
                <a:solidFill>
                  <a:srgbClr val="313537"/>
                </a:solidFill>
                <a:effectLst/>
                <a:latin typeface="New Template Body Rebuild"/>
              </a:rPr>
            </a:br>
            <a:r>
              <a:rPr lang="pt-BR" b="0" i="0" dirty="0">
                <a:solidFill>
                  <a:srgbClr val="313537"/>
                </a:solidFill>
                <a:effectLst/>
                <a:latin typeface="New Template Body Rebuild"/>
              </a:rPr>
              <a:t>Defina como os negócios diários, trimestrais e anuais são conduzidos. Alinhe e dê suporte às operações do negócio. O AWS CAF ajuda os stakeholders a definir os procedimentos operacionais atuais e identificar mudanças de processo e treinamento necessários para implementar a nuvem com sucesso.</a:t>
            </a:r>
            <a:br>
              <a:rPr lang="pt-BR" b="0" i="0" dirty="0">
                <a:solidFill>
                  <a:srgbClr val="313537"/>
                </a:solidFill>
                <a:effectLst/>
                <a:latin typeface="New Template Body Rebuild"/>
              </a:rPr>
            </a:br>
            <a:br>
              <a:rPr lang="pt-BR" b="0" i="0" dirty="0">
                <a:solidFill>
                  <a:srgbClr val="313537"/>
                </a:solidFill>
                <a:effectLst/>
                <a:latin typeface="New Template Body Rebuild"/>
              </a:rPr>
            </a:br>
            <a:r>
              <a:rPr lang="pt-BR" b="0" i="0" dirty="0">
                <a:solidFill>
                  <a:srgbClr val="313537"/>
                </a:solidFill>
                <a:effectLst/>
                <a:latin typeface="New Template Body Rebuild"/>
              </a:rPr>
              <a:t>As funções comuns da perspectiva de operações são:</a:t>
            </a:r>
          </a:p>
          <a:p>
            <a:pPr algn="l" fontAlgn="base">
              <a:buFont typeface="Arial" panose="020B0604020202020204" pitchFamily="34" charset="0"/>
              <a:buChar char="•"/>
            </a:pPr>
            <a:r>
              <a:rPr lang="pt-BR" b="0" i="0" dirty="0">
                <a:solidFill>
                  <a:srgbClr val="313537"/>
                </a:solidFill>
                <a:effectLst/>
                <a:latin typeface="New Template Body Rebuild"/>
              </a:rPr>
              <a:t>Gerentes de operações de TI</a:t>
            </a:r>
          </a:p>
          <a:p>
            <a:pPr algn="l" fontAlgn="base">
              <a:buFont typeface="Arial" panose="020B0604020202020204" pitchFamily="34" charset="0"/>
              <a:buChar char="•"/>
            </a:pPr>
            <a:r>
              <a:rPr lang="pt-BR" b="0" i="0" dirty="0">
                <a:solidFill>
                  <a:srgbClr val="313537"/>
                </a:solidFill>
                <a:effectLst/>
                <a:latin typeface="New Template Body Rebuild"/>
              </a:rPr>
              <a:t>Gerentes de suporte de TI</a:t>
            </a:r>
          </a:p>
          <a:p>
            <a:endParaRPr lang="en-US" dirty="0"/>
          </a:p>
        </p:txBody>
      </p:sp>
    </p:spTree>
    <p:extLst>
      <p:ext uri="{BB962C8B-B14F-4D97-AF65-F5344CB8AC3E}">
        <p14:creationId xmlns:p14="http://schemas.microsoft.com/office/powerpoint/2010/main" val="73332469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B65902-6B1D-ADEB-CD44-4F9079CA77F1}"/>
              </a:ext>
            </a:extLst>
          </p:cNvPr>
          <p:cNvSpPr>
            <a:spLocks noGrp="1"/>
          </p:cNvSpPr>
          <p:nvPr>
            <p:ph type="title"/>
          </p:nvPr>
        </p:nvSpPr>
        <p:spPr/>
        <p:txBody>
          <a:bodyPr/>
          <a:lstStyle/>
          <a:p>
            <a:r>
              <a:rPr lang="pt-BR" dirty="0"/>
              <a:t>Estratégias de migração</a:t>
            </a:r>
            <a:endParaRPr lang="en-US" dirty="0"/>
          </a:p>
        </p:txBody>
      </p:sp>
      <p:sp>
        <p:nvSpPr>
          <p:cNvPr id="3" name="Marcador de Posição do Número do Diapositivo 2">
            <a:extLst>
              <a:ext uri="{FF2B5EF4-FFF2-40B4-BE49-F238E27FC236}">
                <a16:creationId xmlns:a16="http://schemas.microsoft.com/office/drawing/2014/main" id="{F603BE97-ACAB-52C8-D76B-34C53CFE1A06}"/>
              </a:ext>
            </a:extLst>
          </p:cNvPr>
          <p:cNvSpPr>
            <a:spLocks noGrp="1"/>
          </p:cNvSpPr>
          <p:nvPr>
            <p:ph type="sldNum" sz="quarter" idx="11"/>
          </p:nvPr>
        </p:nvSpPr>
        <p:spPr/>
        <p:txBody>
          <a:bodyPr/>
          <a:lstStyle/>
          <a:p>
            <a:pPr rtl="0"/>
            <a:fld id="{8C2E478F-E849-4A8C-AF1F-CBCC78A7CBFA}" type="slidenum">
              <a:rPr lang="pt-PT" noProof="0" smtClean="0"/>
              <a:t>87</a:t>
            </a:fld>
            <a:endParaRPr lang="pt-PT" noProof="0"/>
          </a:p>
        </p:txBody>
      </p:sp>
      <p:sp>
        <p:nvSpPr>
          <p:cNvPr id="4" name="CaixaDeTexto 3">
            <a:extLst>
              <a:ext uri="{FF2B5EF4-FFF2-40B4-BE49-F238E27FC236}">
                <a16:creationId xmlns:a16="http://schemas.microsoft.com/office/drawing/2014/main" id="{806A7F18-D732-7BE9-6969-E7B2F36FDB9A}"/>
              </a:ext>
            </a:extLst>
          </p:cNvPr>
          <p:cNvSpPr txBox="1"/>
          <p:nvPr/>
        </p:nvSpPr>
        <p:spPr>
          <a:xfrm>
            <a:off x="2088859" y="2575420"/>
            <a:ext cx="7659148" cy="2585323"/>
          </a:xfrm>
          <a:prstGeom prst="rect">
            <a:avLst/>
          </a:prstGeom>
          <a:noFill/>
        </p:spPr>
        <p:txBody>
          <a:bodyPr wrap="square" rtlCol="0">
            <a:spAutoFit/>
          </a:bodyPr>
          <a:lstStyle/>
          <a:p>
            <a:pPr algn="l" fontAlgn="base"/>
            <a:r>
              <a:rPr lang="pt-BR" b="0" i="0" dirty="0">
                <a:solidFill>
                  <a:srgbClr val="313537"/>
                </a:solidFill>
                <a:effectLst/>
                <a:latin typeface="New Template Body Rebuild"/>
              </a:rPr>
              <a:t>Ao migrar aplicativos para a nuvem, seis das </a:t>
            </a:r>
            <a:r>
              <a:rPr lang="pt-BR" b="0" i="0" dirty="0">
                <a:solidFill>
                  <a:srgbClr val="005276"/>
                </a:solidFill>
                <a:effectLst/>
                <a:latin typeface="New Template Body Rebuild"/>
                <a:hlinkClick r:id="rId2"/>
              </a:rPr>
              <a:t>estratégias de migração</a:t>
            </a:r>
            <a:r>
              <a:rPr lang="pt-BR" b="0" i="0" dirty="0">
                <a:solidFill>
                  <a:srgbClr val="313537"/>
                </a:solidFill>
                <a:effectLst/>
                <a:latin typeface="New Template Body Rebuild"/>
              </a:rPr>
              <a:t> mais comuns que você pode implementar são:</a:t>
            </a:r>
          </a:p>
          <a:p>
            <a:pPr algn="l" fontAlgn="base">
              <a:buFont typeface="Arial" panose="020B0604020202020204" pitchFamily="34" charset="0"/>
              <a:buChar char="•"/>
            </a:pPr>
            <a:r>
              <a:rPr lang="pt-BR" b="0" i="0" dirty="0">
                <a:solidFill>
                  <a:srgbClr val="313537"/>
                </a:solidFill>
                <a:effectLst/>
                <a:latin typeface="New Template Body Rebuild"/>
              </a:rPr>
              <a:t>Redefinição de hospedagem</a:t>
            </a:r>
          </a:p>
          <a:p>
            <a:pPr algn="l" fontAlgn="base">
              <a:buFont typeface="Arial" panose="020B0604020202020204" pitchFamily="34" charset="0"/>
              <a:buChar char="•"/>
            </a:pPr>
            <a:r>
              <a:rPr lang="pt-BR" b="0" i="0" dirty="0">
                <a:solidFill>
                  <a:srgbClr val="313537"/>
                </a:solidFill>
                <a:effectLst/>
                <a:latin typeface="New Template Body Rebuild"/>
              </a:rPr>
              <a:t>Redefinição de plataforma</a:t>
            </a:r>
          </a:p>
          <a:p>
            <a:pPr algn="l" fontAlgn="base">
              <a:buFont typeface="Arial" panose="020B0604020202020204" pitchFamily="34" charset="0"/>
              <a:buChar char="•"/>
            </a:pPr>
            <a:r>
              <a:rPr lang="pt-BR" b="0" i="0" dirty="0">
                <a:solidFill>
                  <a:srgbClr val="313537"/>
                </a:solidFill>
                <a:effectLst/>
                <a:latin typeface="New Template Body Rebuild"/>
              </a:rPr>
              <a:t>Refatoração/rearquitetura</a:t>
            </a:r>
          </a:p>
          <a:p>
            <a:pPr algn="l" fontAlgn="base">
              <a:buFont typeface="Arial" panose="020B0604020202020204" pitchFamily="34" charset="0"/>
              <a:buChar char="•"/>
            </a:pPr>
            <a:r>
              <a:rPr lang="pt-BR" b="0" i="0" dirty="0">
                <a:solidFill>
                  <a:srgbClr val="313537"/>
                </a:solidFill>
                <a:effectLst/>
                <a:latin typeface="New Template Body Rebuild"/>
              </a:rPr>
              <a:t>Recompra</a:t>
            </a:r>
          </a:p>
          <a:p>
            <a:pPr algn="l" fontAlgn="base">
              <a:buFont typeface="Arial" panose="020B0604020202020204" pitchFamily="34" charset="0"/>
              <a:buChar char="•"/>
            </a:pPr>
            <a:r>
              <a:rPr lang="pt-BR" b="0" i="0" dirty="0">
                <a:solidFill>
                  <a:srgbClr val="313537"/>
                </a:solidFill>
                <a:effectLst/>
                <a:latin typeface="New Template Body Rebuild"/>
              </a:rPr>
              <a:t>Retenção</a:t>
            </a:r>
          </a:p>
          <a:p>
            <a:pPr algn="l" fontAlgn="base">
              <a:buFont typeface="Arial" panose="020B0604020202020204" pitchFamily="34" charset="0"/>
              <a:buChar char="•"/>
            </a:pPr>
            <a:r>
              <a:rPr lang="pt-BR" b="0" i="0" dirty="0">
                <a:solidFill>
                  <a:srgbClr val="313537"/>
                </a:solidFill>
                <a:effectLst/>
                <a:latin typeface="New Template Body Rebuild"/>
              </a:rPr>
              <a:t>Inativação</a:t>
            </a:r>
          </a:p>
          <a:p>
            <a:endParaRPr lang="en-US" dirty="0"/>
          </a:p>
        </p:txBody>
      </p:sp>
    </p:spTree>
    <p:extLst>
      <p:ext uri="{BB962C8B-B14F-4D97-AF65-F5344CB8AC3E}">
        <p14:creationId xmlns:p14="http://schemas.microsoft.com/office/powerpoint/2010/main" val="178819051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6BB39B-6F2E-53DB-93FE-0F926D3112C6}"/>
              </a:ext>
            </a:extLst>
          </p:cNvPr>
          <p:cNvSpPr>
            <a:spLocks noGrp="1"/>
          </p:cNvSpPr>
          <p:nvPr>
            <p:ph type="title"/>
          </p:nvPr>
        </p:nvSpPr>
        <p:spPr/>
        <p:txBody>
          <a:bodyPr/>
          <a:lstStyle/>
          <a:p>
            <a:r>
              <a:rPr lang="pt-BR" dirty="0"/>
              <a:t>Redefinir hospedagem</a:t>
            </a:r>
            <a:endParaRPr lang="en-US" dirty="0"/>
          </a:p>
        </p:txBody>
      </p:sp>
      <p:sp>
        <p:nvSpPr>
          <p:cNvPr id="3" name="Marcador de Posição do Número do Diapositivo 2">
            <a:extLst>
              <a:ext uri="{FF2B5EF4-FFF2-40B4-BE49-F238E27FC236}">
                <a16:creationId xmlns:a16="http://schemas.microsoft.com/office/drawing/2014/main" id="{881DEF1E-DEE1-AF83-7E72-EE12F9E883F3}"/>
              </a:ext>
            </a:extLst>
          </p:cNvPr>
          <p:cNvSpPr>
            <a:spLocks noGrp="1"/>
          </p:cNvSpPr>
          <p:nvPr>
            <p:ph type="sldNum" sz="quarter" idx="11"/>
          </p:nvPr>
        </p:nvSpPr>
        <p:spPr/>
        <p:txBody>
          <a:bodyPr/>
          <a:lstStyle/>
          <a:p>
            <a:pPr rtl="0"/>
            <a:fld id="{8C2E478F-E849-4A8C-AF1F-CBCC78A7CBFA}" type="slidenum">
              <a:rPr lang="pt-PT" noProof="0" smtClean="0"/>
              <a:t>88</a:t>
            </a:fld>
            <a:endParaRPr lang="pt-PT" noProof="0"/>
          </a:p>
        </p:txBody>
      </p:sp>
      <p:sp>
        <p:nvSpPr>
          <p:cNvPr id="4" name="CaixaDeTexto 3">
            <a:extLst>
              <a:ext uri="{FF2B5EF4-FFF2-40B4-BE49-F238E27FC236}">
                <a16:creationId xmlns:a16="http://schemas.microsoft.com/office/drawing/2014/main" id="{F55212AF-36FF-6919-7781-2F5244801164}"/>
              </a:ext>
            </a:extLst>
          </p:cNvPr>
          <p:cNvSpPr txBox="1"/>
          <p:nvPr/>
        </p:nvSpPr>
        <p:spPr>
          <a:xfrm>
            <a:off x="713064" y="1795244"/>
            <a:ext cx="10836205" cy="1477328"/>
          </a:xfrm>
          <a:prstGeom prst="rect">
            <a:avLst/>
          </a:prstGeom>
          <a:noFill/>
        </p:spPr>
        <p:txBody>
          <a:bodyPr wrap="square" rtlCol="0">
            <a:spAutoFit/>
          </a:bodyPr>
          <a:lstStyle/>
          <a:p>
            <a:pPr algn="l" fontAlgn="base"/>
            <a:r>
              <a:rPr lang="pt-BR" b="1" i="0" dirty="0">
                <a:solidFill>
                  <a:srgbClr val="313537"/>
                </a:solidFill>
                <a:effectLst/>
                <a:latin typeface="New Template Body Rebuild"/>
              </a:rPr>
              <a:t>Redefinir hospedagem</a:t>
            </a:r>
            <a:r>
              <a:rPr lang="pt-BR" b="0" i="0" dirty="0">
                <a:solidFill>
                  <a:srgbClr val="313537"/>
                </a:solidFill>
                <a:effectLst/>
                <a:latin typeface="New Template Body Rebuild"/>
              </a:rPr>
              <a:t>, também conhecida como “lift-and-shift”, envolve a movimentação de aplicativos sem alterações. </a:t>
            </a:r>
          </a:p>
          <a:p>
            <a:pPr algn="l" fontAlgn="base"/>
            <a:r>
              <a:rPr lang="pt-BR" b="0" i="0" dirty="0">
                <a:solidFill>
                  <a:srgbClr val="313537"/>
                </a:solidFill>
                <a:effectLst/>
                <a:latin typeface="New Template Body Rebuild"/>
              </a:rPr>
              <a:t>No cenário de uma grande migração legada, em que a empresa busca implementar sua migração e dimensionar rapidamente para atender a um caso de negócio, a hospedagem da maioria dos aplicativos é redefinida. </a:t>
            </a:r>
          </a:p>
          <a:p>
            <a:endParaRPr lang="en-US" dirty="0"/>
          </a:p>
        </p:txBody>
      </p:sp>
    </p:spTree>
    <p:extLst>
      <p:ext uri="{BB962C8B-B14F-4D97-AF65-F5344CB8AC3E}">
        <p14:creationId xmlns:p14="http://schemas.microsoft.com/office/powerpoint/2010/main" val="422888378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01B49A-189D-1FAA-62C8-1ADE5F3905FA}"/>
              </a:ext>
            </a:extLst>
          </p:cNvPr>
          <p:cNvSpPr>
            <a:spLocks noGrp="1"/>
          </p:cNvSpPr>
          <p:nvPr>
            <p:ph type="title"/>
          </p:nvPr>
        </p:nvSpPr>
        <p:spPr/>
        <p:txBody>
          <a:bodyPr/>
          <a:lstStyle/>
          <a:p>
            <a:r>
              <a:rPr lang="pt-BR" dirty="0"/>
              <a:t>Realocação de plataforma</a:t>
            </a:r>
            <a:endParaRPr lang="en-US" dirty="0"/>
          </a:p>
        </p:txBody>
      </p:sp>
      <p:sp>
        <p:nvSpPr>
          <p:cNvPr id="3" name="Marcador de Posição do Número do Diapositivo 2">
            <a:extLst>
              <a:ext uri="{FF2B5EF4-FFF2-40B4-BE49-F238E27FC236}">
                <a16:creationId xmlns:a16="http://schemas.microsoft.com/office/drawing/2014/main" id="{14682BB4-4862-CBC5-496C-0A35C1A6E384}"/>
              </a:ext>
            </a:extLst>
          </p:cNvPr>
          <p:cNvSpPr>
            <a:spLocks noGrp="1"/>
          </p:cNvSpPr>
          <p:nvPr>
            <p:ph type="sldNum" sz="quarter" idx="11"/>
          </p:nvPr>
        </p:nvSpPr>
        <p:spPr/>
        <p:txBody>
          <a:bodyPr/>
          <a:lstStyle/>
          <a:p>
            <a:pPr rtl="0"/>
            <a:fld id="{8C2E478F-E849-4A8C-AF1F-CBCC78A7CBFA}" type="slidenum">
              <a:rPr lang="pt-PT" noProof="0" smtClean="0"/>
              <a:t>89</a:t>
            </a:fld>
            <a:endParaRPr lang="pt-PT" noProof="0"/>
          </a:p>
        </p:txBody>
      </p:sp>
      <p:sp>
        <p:nvSpPr>
          <p:cNvPr id="4" name="CaixaDeTexto 3">
            <a:extLst>
              <a:ext uri="{FF2B5EF4-FFF2-40B4-BE49-F238E27FC236}">
                <a16:creationId xmlns:a16="http://schemas.microsoft.com/office/drawing/2014/main" id="{2C27F9D7-A5CF-27E7-376F-3990EE026881}"/>
              </a:ext>
            </a:extLst>
          </p:cNvPr>
          <p:cNvSpPr txBox="1"/>
          <p:nvPr/>
        </p:nvSpPr>
        <p:spPr>
          <a:xfrm>
            <a:off x="771787" y="1870745"/>
            <a:ext cx="10777482" cy="646331"/>
          </a:xfrm>
          <a:prstGeom prst="rect">
            <a:avLst/>
          </a:prstGeom>
          <a:noFill/>
        </p:spPr>
        <p:txBody>
          <a:bodyPr wrap="square" rtlCol="0">
            <a:spAutoFit/>
          </a:bodyPr>
          <a:lstStyle/>
          <a:p>
            <a:r>
              <a:rPr lang="pt-BR" b="1" i="0" dirty="0">
                <a:solidFill>
                  <a:srgbClr val="313537"/>
                </a:solidFill>
                <a:effectLst/>
                <a:latin typeface="New Template Body Rebuild"/>
              </a:rPr>
              <a:t>Realocação de plataforma</a:t>
            </a:r>
            <a:r>
              <a:rPr lang="pt-BR" b="0" i="0" dirty="0">
                <a:solidFill>
                  <a:srgbClr val="313537"/>
                </a:solidFill>
                <a:effectLst/>
                <a:latin typeface="New Template Body Rebuild"/>
              </a:rPr>
              <a:t>, também conhecida como “lift, tinker and shift”, envolve fazer algumas otimizações na nuvem para obter um benefício tangível. A otimização é alcançada sem alterar a arquitetura central do aplicativo.</a:t>
            </a:r>
            <a:endParaRPr lang="en-US" dirty="0"/>
          </a:p>
        </p:txBody>
      </p:sp>
    </p:spTree>
    <p:extLst>
      <p:ext uri="{BB962C8B-B14F-4D97-AF65-F5344CB8AC3E}">
        <p14:creationId xmlns:p14="http://schemas.microsoft.com/office/powerpoint/2010/main" val="2899990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941E97-520E-BD75-CA85-5ACA0EDD91F3}"/>
              </a:ext>
            </a:extLst>
          </p:cNvPr>
          <p:cNvSpPr>
            <a:spLocks noGrp="1"/>
          </p:cNvSpPr>
          <p:nvPr>
            <p:ph type="title"/>
          </p:nvPr>
        </p:nvSpPr>
        <p:spPr/>
        <p:txBody>
          <a:bodyPr/>
          <a:lstStyle/>
          <a:p>
            <a:r>
              <a:rPr lang="pt-BR" dirty="0"/>
              <a:t>Instâncias sob demanda</a:t>
            </a:r>
            <a:endParaRPr lang="en-US" dirty="0"/>
          </a:p>
        </p:txBody>
      </p:sp>
      <p:sp>
        <p:nvSpPr>
          <p:cNvPr id="3" name="Marcador de Posição do Número do Diapositivo 2">
            <a:extLst>
              <a:ext uri="{FF2B5EF4-FFF2-40B4-BE49-F238E27FC236}">
                <a16:creationId xmlns:a16="http://schemas.microsoft.com/office/drawing/2014/main" id="{153CF2ED-8496-35C6-ADEB-BBC0D265D9E3}"/>
              </a:ext>
            </a:extLst>
          </p:cNvPr>
          <p:cNvSpPr>
            <a:spLocks noGrp="1"/>
          </p:cNvSpPr>
          <p:nvPr>
            <p:ph type="sldNum" sz="quarter" idx="11"/>
          </p:nvPr>
        </p:nvSpPr>
        <p:spPr/>
        <p:txBody>
          <a:bodyPr/>
          <a:lstStyle/>
          <a:p>
            <a:pPr rtl="0"/>
            <a:fld id="{8C2E478F-E849-4A8C-AF1F-CBCC78A7CBFA}" type="slidenum">
              <a:rPr lang="pt-PT" noProof="0" smtClean="0"/>
              <a:t>9</a:t>
            </a:fld>
            <a:endParaRPr lang="pt-PT" noProof="0"/>
          </a:p>
        </p:txBody>
      </p:sp>
      <p:sp>
        <p:nvSpPr>
          <p:cNvPr id="4" name="CaixaDeTexto 3">
            <a:extLst>
              <a:ext uri="{FF2B5EF4-FFF2-40B4-BE49-F238E27FC236}">
                <a16:creationId xmlns:a16="http://schemas.microsoft.com/office/drawing/2014/main" id="{36153A53-476A-3C6D-7F58-2C458CAC2874}"/>
              </a:ext>
            </a:extLst>
          </p:cNvPr>
          <p:cNvSpPr txBox="1"/>
          <p:nvPr/>
        </p:nvSpPr>
        <p:spPr>
          <a:xfrm>
            <a:off x="1001486" y="2046514"/>
            <a:ext cx="10547783" cy="1754326"/>
          </a:xfrm>
          <a:prstGeom prst="rect">
            <a:avLst/>
          </a:prstGeom>
          <a:noFill/>
        </p:spPr>
        <p:txBody>
          <a:bodyPr wrap="square" rtlCol="0">
            <a:spAutoFit/>
          </a:bodyPr>
          <a:lstStyle/>
          <a:p>
            <a:r>
              <a:rPr lang="pt-BR" b="1" i="0" dirty="0">
                <a:solidFill>
                  <a:srgbClr val="313537"/>
                </a:solidFill>
                <a:effectLst/>
                <a:latin typeface="New Template Body Rebuild"/>
              </a:rPr>
              <a:t>Instâncias sob demanda</a:t>
            </a:r>
            <a:r>
              <a:rPr lang="pt-BR" b="0" i="0" dirty="0">
                <a:solidFill>
                  <a:srgbClr val="313537"/>
                </a:solidFill>
                <a:effectLst/>
                <a:latin typeface="New Template Body Rebuild"/>
              </a:rPr>
              <a:t> são ideais para cargas de trabalho irregulares de curto prazo que não podem ser interrompidas. Custos antecipados ou contratos mínimos não se aplicam. As instâncias são executadas continuamente até que sejam interrompidas e você paga apenas pelo tempo de computação que usar.</a:t>
            </a:r>
            <a:br>
              <a:rPr lang="pt-BR" dirty="0"/>
            </a:br>
            <a:br>
              <a:rPr lang="pt-BR" dirty="0"/>
            </a:br>
            <a:r>
              <a:rPr lang="pt-BR" b="0" i="0" dirty="0">
                <a:solidFill>
                  <a:srgbClr val="313537"/>
                </a:solidFill>
                <a:effectLst/>
                <a:latin typeface="New Template Body Rebuild"/>
              </a:rPr>
              <a:t>Exemplos de casos de uso para instâncias sob demanda são desenvolvimento e teste de aplicativos e execução de aplicativos com padrões de uso imprevisíveis. </a:t>
            </a:r>
            <a:endParaRPr lang="en-US" dirty="0"/>
          </a:p>
        </p:txBody>
      </p:sp>
    </p:spTree>
    <p:extLst>
      <p:ext uri="{BB962C8B-B14F-4D97-AF65-F5344CB8AC3E}">
        <p14:creationId xmlns:p14="http://schemas.microsoft.com/office/powerpoint/2010/main" val="368843555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15347E-8388-E437-C89C-4004A434FDF2}"/>
              </a:ext>
            </a:extLst>
          </p:cNvPr>
          <p:cNvSpPr>
            <a:spLocks noGrp="1"/>
          </p:cNvSpPr>
          <p:nvPr>
            <p:ph type="title"/>
          </p:nvPr>
        </p:nvSpPr>
        <p:spPr/>
        <p:txBody>
          <a:bodyPr/>
          <a:lstStyle/>
          <a:p>
            <a:r>
              <a:rPr lang="pt-BR" dirty="0"/>
              <a:t>Refatoração/rearquitetura</a:t>
            </a:r>
            <a:endParaRPr lang="en-US" dirty="0"/>
          </a:p>
        </p:txBody>
      </p:sp>
      <p:sp>
        <p:nvSpPr>
          <p:cNvPr id="3" name="Marcador de Posição do Número do Diapositivo 2">
            <a:extLst>
              <a:ext uri="{FF2B5EF4-FFF2-40B4-BE49-F238E27FC236}">
                <a16:creationId xmlns:a16="http://schemas.microsoft.com/office/drawing/2014/main" id="{66F9AB7D-C69E-C65B-954D-C2996D6960AA}"/>
              </a:ext>
            </a:extLst>
          </p:cNvPr>
          <p:cNvSpPr>
            <a:spLocks noGrp="1"/>
          </p:cNvSpPr>
          <p:nvPr>
            <p:ph type="sldNum" sz="quarter" idx="11"/>
          </p:nvPr>
        </p:nvSpPr>
        <p:spPr/>
        <p:txBody>
          <a:bodyPr/>
          <a:lstStyle/>
          <a:p>
            <a:pPr rtl="0"/>
            <a:fld id="{8C2E478F-E849-4A8C-AF1F-CBCC78A7CBFA}" type="slidenum">
              <a:rPr lang="pt-PT" noProof="0" smtClean="0"/>
              <a:t>90</a:t>
            </a:fld>
            <a:endParaRPr lang="pt-PT" noProof="0"/>
          </a:p>
        </p:txBody>
      </p:sp>
      <p:sp>
        <p:nvSpPr>
          <p:cNvPr id="4" name="CaixaDeTexto 3">
            <a:extLst>
              <a:ext uri="{FF2B5EF4-FFF2-40B4-BE49-F238E27FC236}">
                <a16:creationId xmlns:a16="http://schemas.microsoft.com/office/drawing/2014/main" id="{4BE92533-B5D8-E880-3671-2869E11B60E6}"/>
              </a:ext>
            </a:extLst>
          </p:cNvPr>
          <p:cNvSpPr txBox="1"/>
          <p:nvPr/>
        </p:nvSpPr>
        <p:spPr>
          <a:xfrm>
            <a:off x="1065402" y="1845578"/>
            <a:ext cx="9848675" cy="1200329"/>
          </a:xfrm>
          <a:prstGeom prst="rect">
            <a:avLst/>
          </a:prstGeom>
          <a:noFill/>
        </p:spPr>
        <p:txBody>
          <a:bodyPr wrap="square" rtlCol="0">
            <a:spAutoFit/>
          </a:bodyPr>
          <a:lstStyle/>
          <a:p>
            <a:r>
              <a:rPr lang="pt-BR" b="1" i="0" dirty="0">
                <a:solidFill>
                  <a:srgbClr val="313537"/>
                </a:solidFill>
                <a:effectLst/>
                <a:latin typeface="New Template Body Rebuild"/>
              </a:rPr>
              <a:t>Refatoração</a:t>
            </a:r>
            <a:r>
              <a:rPr lang="pt-BR" b="0" i="0" dirty="0">
                <a:solidFill>
                  <a:srgbClr val="313537"/>
                </a:solidFill>
                <a:effectLst/>
                <a:latin typeface="New Template Body Rebuild"/>
              </a:rPr>
              <a:t> (também conhecida como </a:t>
            </a:r>
            <a:r>
              <a:rPr lang="pt-BR" b="1" i="0" dirty="0">
                <a:solidFill>
                  <a:srgbClr val="313537"/>
                </a:solidFill>
                <a:effectLst/>
                <a:latin typeface="New Template Body Rebuild"/>
              </a:rPr>
              <a:t>rearquitetura</a:t>
            </a:r>
            <a:r>
              <a:rPr lang="pt-BR" b="0" i="0" dirty="0">
                <a:solidFill>
                  <a:srgbClr val="313537"/>
                </a:solidFill>
                <a:effectLst/>
                <a:latin typeface="New Template Body Rebuild"/>
              </a:rPr>
              <a:t>) envolve reimaginar como um aplicativo é arquitetado e desenvolvido usando recursos nativos da nuvem. A refatoração costuma ser orientada pela forte necessidade que a empresa tem de adicionar recursos, scaling ou desempenho que, de outra forma, seriam difíceis de obter no ambiente atual do palicativo.</a:t>
            </a:r>
            <a:endParaRPr lang="en-US" dirty="0"/>
          </a:p>
        </p:txBody>
      </p:sp>
    </p:spTree>
    <p:extLst>
      <p:ext uri="{BB962C8B-B14F-4D97-AF65-F5344CB8AC3E}">
        <p14:creationId xmlns:p14="http://schemas.microsoft.com/office/powerpoint/2010/main" val="411448075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EF9077-E3A7-A841-D7F2-3A61085E9AB5}"/>
              </a:ext>
            </a:extLst>
          </p:cNvPr>
          <p:cNvSpPr>
            <a:spLocks noGrp="1"/>
          </p:cNvSpPr>
          <p:nvPr>
            <p:ph type="title"/>
          </p:nvPr>
        </p:nvSpPr>
        <p:spPr/>
        <p:txBody>
          <a:bodyPr/>
          <a:lstStyle/>
          <a:p>
            <a:r>
              <a:rPr lang="pt-BR" dirty="0"/>
              <a:t>recompra</a:t>
            </a:r>
            <a:endParaRPr lang="en-US" dirty="0"/>
          </a:p>
        </p:txBody>
      </p:sp>
      <p:sp>
        <p:nvSpPr>
          <p:cNvPr id="3" name="Marcador de Posição do Número do Diapositivo 2">
            <a:extLst>
              <a:ext uri="{FF2B5EF4-FFF2-40B4-BE49-F238E27FC236}">
                <a16:creationId xmlns:a16="http://schemas.microsoft.com/office/drawing/2014/main" id="{A89006E6-0A32-DD87-70FF-075804C6F56D}"/>
              </a:ext>
            </a:extLst>
          </p:cNvPr>
          <p:cNvSpPr>
            <a:spLocks noGrp="1"/>
          </p:cNvSpPr>
          <p:nvPr>
            <p:ph type="sldNum" sz="quarter" idx="11"/>
          </p:nvPr>
        </p:nvSpPr>
        <p:spPr/>
        <p:txBody>
          <a:bodyPr/>
          <a:lstStyle/>
          <a:p>
            <a:pPr rtl="0"/>
            <a:fld id="{8C2E478F-E849-4A8C-AF1F-CBCC78A7CBFA}" type="slidenum">
              <a:rPr lang="pt-PT" noProof="0" smtClean="0"/>
              <a:t>91</a:t>
            </a:fld>
            <a:endParaRPr lang="pt-PT" noProof="0"/>
          </a:p>
        </p:txBody>
      </p:sp>
      <p:sp>
        <p:nvSpPr>
          <p:cNvPr id="4" name="CaixaDeTexto 3">
            <a:extLst>
              <a:ext uri="{FF2B5EF4-FFF2-40B4-BE49-F238E27FC236}">
                <a16:creationId xmlns:a16="http://schemas.microsoft.com/office/drawing/2014/main" id="{5DBCD827-7C48-C2A0-29E1-696B3D4515D7}"/>
              </a:ext>
            </a:extLst>
          </p:cNvPr>
          <p:cNvSpPr txBox="1"/>
          <p:nvPr/>
        </p:nvSpPr>
        <p:spPr>
          <a:xfrm>
            <a:off x="813732" y="1870745"/>
            <a:ext cx="10735537" cy="1200329"/>
          </a:xfrm>
          <a:prstGeom prst="rect">
            <a:avLst/>
          </a:prstGeom>
          <a:noFill/>
        </p:spPr>
        <p:txBody>
          <a:bodyPr wrap="square" rtlCol="0">
            <a:spAutoFit/>
          </a:bodyPr>
          <a:lstStyle/>
          <a:p>
            <a:r>
              <a:rPr lang="pt-BR" b="1" i="0" dirty="0">
                <a:solidFill>
                  <a:srgbClr val="313537"/>
                </a:solidFill>
                <a:effectLst/>
                <a:latin typeface="New Template Body Rebuild"/>
              </a:rPr>
              <a:t>Recompra</a:t>
            </a:r>
            <a:r>
              <a:rPr lang="pt-BR" b="0" i="0" dirty="0">
                <a:solidFill>
                  <a:srgbClr val="313537"/>
                </a:solidFill>
                <a:effectLst/>
                <a:latin typeface="New Template Body Rebuild"/>
              </a:rPr>
              <a:t> envolve a mudança de uma licença tradicional para um modelo de software como serviço.</a:t>
            </a:r>
            <a:br>
              <a:rPr lang="pt-BR" dirty="0"/>
            </a:br>
            <a:br>
              <a:rPr lang="pt-BR" dirty="0"/>
            </a:br>
            <a:r>
              <a:rPr lang="pt-BR" b="0" i="0" dirty="0">
                <a:solidFill>
                  <a:srgbClr val="313537"/>
                </a:solidFill>
                <a:effectLst/>
                <a:latin typeface="New Template Body Rebuild"/>
              </a:rPr>
              <a:t>Por exemplo, uma empresa pode optar por implementar a estratégia de recompra migrando de um sistema de gerenciamento de relacionamento com o cliente (CRM) para o Salesforce.com.</a:t>
            </a:r>
            <a:endParaRPr lang="en-US" dirty="0"/>
          </a:p>
        </p:txBody>
      </p:sp>
    </p:spTree>
    <p:extLst>
      <p:ext uri="{BB962C8B-B14F-4D97-AF65-F5344CB8AC3E}">
        <p14:creationId xmlns:p14="http://schemas.microsoft.com/office/powerpoint/2010/main" val="81907263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0D56C0-DC9C-FEDB-3E71-B8E2CC473652}"/>
              </a:ext>
            </a:extLst>
          </p:cNvPr>
          <p:cNvSpPr>
            <a:spLocks noGrp="1"/>
          </p:cNvSpPr>
          <p:nvPr>
            <p:ph type="title"/>
          </p:nvPr>
        </p:nvSpPr>
        <p:spPr/>
        <p:txBody>
          <a:bodyPr/>
          <a:lstStyle/>
          <a:p>
            <a:r>
              <a:rPr lang="pt-BR" dirty="0"/>
              <a:t>retenção</a:t>
            </a:r>
            <a:endParaRPr lang="en-US" dirty="0"/>
          </a:p>
        </p:txBody>
      </p:sp>
      <p:sp>
        <p:nvSpPr>
          <p:cNvPr id="3" name="Marcador de Posição do Número do Diapositivo 2">
            <a:extLst>
              <a:ext uri="{FF2B5EF4-FFF2-40B4-BE49-F238E27FC236}">
                <a16:creationId xmlns:a16="http://schemas.microsoft.com/office/drawing/2014/main" id="{28A9CD85-88AD-C0A8-6C66-A1B332DD2142}"/>
              </a:ext>
            </a:extLst>
          </p:cNvPr>
          <p:cNvSpPr>
            <a:spLocks noGrp="1"/>
          </p:cNvSpPr>
          <p:nvPr>
            <p:ph type="sldNum" sz="quarter" idx="11"/>
          </p:nvPr>
        </p:nvSpPr>
        <p:spPr/>
        <p:txBody>
          <a:bodyPr/>
          <a:lstStyle/>
          <a:p>
            <a:pPr rtl="0"/>
            <a:fld id="{8C2E478F-E849-4A8C-AF1F-CBCC78A7CBFA}" type="slidenum">
              <a:rPr lang="pt-PT" noProof="0" smtClean="0"/>
              <a:t>92</a:t>
            </a:fld>
            <a:endParaRPr lang="pt-PT" noProof="0"/>
          </a:p>
        </p:txBody>
      </p:sp>
      <p:sp>
        <p:nvSpPr>
          <p:cNvPr id="4" name="CaixaDeTexto 3">
            <a:extLst>
              <a:ext uri="{FF2B5EF4-FFF2-40B4-BE49-F238E27FC236}">
                <a16:creationId xmlns:a16="http://schemas.microsoft.com/office/drawing/2014/main" id="{687CBAD6-315D-6D7E-EBF8-DDA3A54AE0F1}"/>
              </a:ext>
            </a:extLst>
          </p:cNvPr>
          <p:cNvSpPr txBox="1"/>
          <p:nvPr/>
        </p:nvSpPr>
        <p:spPr>
          <a:xfrm>
            <a:off x="813732" y="1820411"/>
            <a:ext cx="10735537" cy="646331"/>
          </a:xfrm>
          <a:prstGeom prst="rect">
            <a:avLst/>
          </a:prstGeom>
          <a:noFill/>
        </p:spPr>
        <p:txBody>
          <a:bodyPr wrap="square" rtlCol="0">
            <a:spAutoFit/>
          </a:bodyPr>
          <a:lstStyle/>
          <a:p>
            <a:r>
              <a:rPr lang="pt-BR" b="1" i="0" dirty="0">
                <a:solidFill>
                  <a:srgbClr val="313537"/>
                </a:solidFill>
                <a:effectLst/>
                <a:latin typeface="New Template Body Rebuild"/>
              </a:rPr>
              <a:t>Retenção</a:t>
            </a:r>
            <a:r>
              <a:rPr lang="pt-BR" b="0" i="0" dirty="0">
                <a:solidFill>
                  <a:srgbClr val="313537"/>
                </a:solidFill>
                <a:effectLst/>
                <a:latin typeface="New Template Body Rebuild"/>
              </a:rPr>
              <a:t> consiste em manter os aplicativos essenciais para a empresa no ambiente de origem. Isso pode incluir aplicativos que exigem refatoração importante antes de serem migrados ou trabalhos que podem ser adiados.</a:t>
            </a:r>
            <a:endParaRPr lang="en-US" dirty="0"/>
          </a:p>
        </p:txBody>
      </p:sp>
    </p:spTree>
    <p:extLst>
      <p:ext uri="{BB962C8B-B14F-4D97-AF65-F5344CB8AC3E}">
        <p14:creationId xmlns:p14="http://schemas.microsoft.com/office/powerpoint/2010/main" val="263584568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1F3930-784F-4906-7E82-26B26595BFC6}"/>
              </a:ext>
            </a:extLst>
          </p:cNvPr>
          <p:cNvSpPr>
            <a:spLocks noGrp="1"/>
          </p:cNvSpPr>
          <p:nvPr>
            <p:ph type="title"/>
          </p:nvPr>
        </p:nvSpPr>
        <p:spPr/>
        <p:txBody>
          <a:bodyPr/>
          <a:lstStyle/>
          <a:p>
            <a:r>
              <a:rPr lang="pt-BR" dirty="0"/>
              <a:t>inativação</a:t>
            </a:r>
            <a:endParaRPr lang="en-US" dirty="0"/>
          </a:p>
        </p:txBody>
      </p:sp>
      <p:sp>
        <p:nvSpPr>
          <p:cNvPr id="3" name="Marcador de Posição do Número do Diapositivo 2">
            <a:extLst>
              <a:ext uri="{FF2B5EF4-FFF2-40B4-BE49-F238E27FC236}">
                <a16:creationId xmlns:a16="http://schemas.microsoft.com/office/drawing/2014/main" id="{1046B5A4-FA46-8B9D-65BA-40B9B2E5E88F}"/>
              </a:ext>
            </a:extLst>
          </p:cNvPr>
          <p:cNvSpPr>
            <a:spLocks noGrp="1"/>
          </p:cNvSpPr>
          <p:nvPr>
            <p:ph type="sldNum" sz="quarter" idx="11"/>
          </p:nvPr>
        </p:nvSpPr>
        <p:spPr/>
        <p:txBody>
          <a:bodyPr/>
          <a:lstStyle/>
          <a:p>
            <a:pPr rtl="0"/>
            <a:fld id="{8C2E478F-E849-4A8C-AF1F-CBCC78A7CBFA}" type="slidenum">
              <a:rPr lang="pt-PT" noProof="0" smtClean="0"/>
              <a:t>93</a:t>
            </a:fld>
            <a:endParaRPr lang="pt-PT" noProof="0"/>
          </a:p>
        </p:txBody>
      </p:sp>
      <p:sp>
        <p:nvSpPr>
          <p:cNvPr id="4" name="CaixaDeTexto 3">
            <a:extLst>
              <a:ext uri="{FF2B5EF4-FFF2-40B4-BE49-F238E27FC236}">
                <a16:creationId xmlns:a16="http://schemas.microsoft.com/office/drawing/2014/main" id="{8CE013C0-EFD0-DC52-A641-FA6AFA53745C}"/>
              </a:ext>
            </a:extLst>
          </p:cNvPr>
          <p:cNvSpPr txBox="1"/>
          <p:nvPr/>
        </p:nvSpPr>
        <p:spPr>
          <a:xfrm>
            <a:off x="780176" y="1937857"/>
            <a:ext cx="10769093" cy="369332"/>
          </a:xfrm>
          <a:prstGeom prst="rect">
            <a:avLst/>
          </a:prstGeom>
          <a:noFill/>
        </p:spPr>
        <p:txBody>
          <a:bodyPr wrap="square" rtlCol="0">
            <a:spAutoFit/>
          </a:bodyPr>
          <a:lstStyle/>
          <a:p>
            <a:r>
              <a:rPr lang="pt-BR" b="1" i="0" dirty="0">
                <a:solidFill>
                  <a:srgbClr val="313537"/>
                </a:solidFill>
                <a:effectLst/>
                <a:latin typeface="New Template Body Rebuild"/>
              </a:rPr>
              <a:t>Inativação</a:t>
            </a:r>
            <a:r>
              <a:rPr lang="pt-BR" b="0" i="0" dirty="0">
                <a:solidFill>
                  <a:srgbClr val="313537"/>
                </a:solidFill>
                <a:effectLst/>
                <a:latin typeface="New Template Body Rebuild"/>
              </a:rPr>
              <a:t> é o processo de remoção de aplicativos que não são mais necessários.</a:t>
            </a:r>
            <a:endParaRPr lang="en-US" dirty="0"/>
          </a:p>
        </p:txBody>
      </p:sp>
    </p:spTree>
    <p:extLst>
      <p:ext uri="{BB962C8B-B14F-4D97-AF65-F5344CB8AC3E}">
        <p14:creationId xmlns:p14="http://schemas.microsoft.com/office/powerpoint/2010/main" val="138635002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E58E13-A39A-3032-9708-547832C2026D}"/>
              </a:ext>
            </a:extLst>
          </p:cNvPr>
          <p:cNvSpPr>
            <a:spLocks noGrp="1"/>
          </p:cNvSpPr>
          <p:nvPr>
            <p:ph type="title"/>
          </p:nvPr>
        </p:nvSpPr>
        <p:spPr>
          <a:xfrm>
            <a:off x="594519" y="147006"/>
            <a:ext cx="11002962" cy="823913"/>
          </a:xfrm>
        </p:spPr>
        <p:txBody>
          <a:bodyPr/>
          <a:lstStyle/>
          <a:p>
            <a:r>
              <a:rPr lang="pt-BR" dirty="0"/>
              <a:t>Aws snowcone</a:t>
            </a:r>
            <a:endParaRPr lang="en-US" dirty="0"/>
          </a:p>
        </p:txBody>
      </p:sp>
      <p:sp>
        <p:nvSpPr>
          <p:cNvPr id="3" name="Marcador de Posição do Número do Diapositivo 2">
            <a:extLst>
              <a:ext uri="{FF2B5EF4-FFF2-40B4-BE49-F238E27FC236}">
                <a16:creationId xmlns:a16="http://schemas.microsoft.com/office/drawing/2014/main" id="{799E25F6-0019-8762-08C1-D306BB67E603}"/>
              </a:ext>
            </a:extLst>
          </p:cNvPr>
          <p:cNvSpPr>
            <a:spLocks noGrp="1"/>
          </p:cNvSpPr>
          <p:nvPr>
            <p:ph type="sldNum" sz="quarter" idx="11"/>
          </p:nvPr>
        </p:nvSpPr>
        <p:spPr/>
        <p:txBody>
          <a:bodyPr/>
          <a:lstStyle/>
          <a:p>
            <a:pPr rtl="0"/>
            <a:fld id="{8C2E478F-E849-4A8C-AF1F-CBCC78A7CBFA}" type="slidenum">
              <a:rPr lang="pt-PT" noProof="0" smtClean="0"/>
              <a:t>94</a:t>
            </a:fld>
            <a:endParaRPr lang="pt-PT" noProof="0"/>
          </a:p>
        </p:txBody>
      </p:sp>
      <p:sp>
        <p:nvSpPr>
          <p:cNvPr id="4" name="CaixaDeTexto 3">
            <a:extLst>
              <a:ext uri="{FF2B5EF4-FFF2-40B4-BE49-F238E27FC236}">
                <a16:creationId xmlns:a16="http://schemas.microsoft.com/office/drawing/2014/main" id="{395A074B-0770-4FDD-84B3-7D9DBC9D61CC}"/>
              </a:ext>
            </a:extLst>
          </p:cNvPr>
          <p:cNvSpPr txBox="1"/>
          <p:nvPr/>
        </p:nvSpPr>
        <p:spPr>
          <a:xfrm>
            <a:off x="721453" y="1266738"/>
            <a:ext cx="10536573" cy="1200329"/>
          </a:xfrm>
          <a:prstGeom prst="rect">
            <a:avLst/>
          </a:prstGeom>
          <a:noFill/>
        </p:spPr>
        <p:txBody>
          <a:bodyPr wrap="square" rtlCol="0">
            <a:spAutoFit/>
          </a:bodyPr>
          <a:lstStyle/>
          <a:p>
            <a:r>
              <a:rPr lang="pt-BR" b="0" i="0" dirty="0">
                <a:solidFill>
                  <a:srgbClr val="313537"/>
                </a:solidFill>
                <a:effectLst/>
                <a:latin typeface="New Template Body Rebuild"/>
              </a:rPr>
              <a:t>O </a:t>
            </a:r>
            <a:r>
              <a:rPr lang="pt-BR" b="1" i="0" dirty="0">
                <a:solidFill>
                  <a:srgbClr val="005276"/>
                </a:solidFill>
                <a:effectLst/>
                <a:latin typeface="New Template Body Rebuild"/>
                <a:hlinkClick r:id="rId2"/>
              </a:rPr>
              <a:t>AWS Snowcone</a:t>
            </a:r>
            <a:r>
              <a:rPr lang="pt-BR" b="0" i="0" dirty="0">
                <a:solidFill>
                  <a:srgbClr val="313537"/>
                </a:solidFill>
                <a:effectLst/>
                <a:latin typeface="New Template Body Rebuild"/>
              </a:rPr>
              <a:t> é um dispositivo pequeno, robusto e seguro para transferência de dados e computação de borda.</a:t>
            </a:r>
            <a:br>
              <a:rPr lang="pt-BR" dirty="0"/>
            </a:br>
            <a:br>
              <a:rPr lang="pt-BR" dirty="0"/>
            </a:br>
            <a:r>
              <a:rPr lang="pt-BR" b="0" i="0" dirty="0">
                <a:solidFill>
                  <a:srgbClr val="313537"/>
                </a:solidFill>
                <a:effectLst/>
                <a:latin typeface="New Template Body Rebuild"/>
              </a:rPr>
              <a:t>Ele tem 2 CPUs, 4 GB de memória e 8 TB de armazenamento utilizável.</a:t>
            </a:r>
            <a:endParaRPr lang="en-US" dirty="0"/>
          </a:p>
        </p:txBody>
      </p:sp>
    </p:spTree>
    <p:extLst>
      <p:ext uri="{BB962C8B-B14F-4D97-AF65-F5344CB8AC3E}">
        <p14:creationId xmlns:p14="http://schemas.microsoft.com/office/powerpoint/2010/main" val="22479661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5DCA48-46BC-340F-1B17-7935228804A6}"/>
              </a:ext>
            </a:extLst>
          </p:cNvPr>
          <p:cNvSpPr>
            <a:spLocks noGrp="1"/>
          </p:cNvSpPr>
          <p:nvPr>
            <p:ph type="title"/>
          </p:nvPr>
        </p:nvSpPr>
        <p:spPr>
          <a:xfrm>
            <a:off x="594519" y="93571"/>
            <a:ext cx="11002962" cy="823913"/>
          </a:xfrm>
        </p:spPr>
        <p:txBody>
          <a:bodyPr/>
          <a:lstStyle/>
          <a:p>
            <a:r>
              <a:rPr lang="pt-BR" dirty="0"/>
              <a:t>Aws snowball</a:t>
            </a:r>
            <a:endParaRPr lang="en-US" dirty="0"/>
          </a:p>
        </p:txBody>
      </p:sp>
      <p:sp>
        <p:nvSpPr>
          <p:cNvPr id="3" name="Marcador de Posição do Número do Diapositivo 2">
            <a:extLst>
              <a:ext uri="{FF2B5EF4-FFF2-40B4-BE49-F238E27FC236}">
                <a16:creationId xmlns:a16="http://schemas.microsoft.com/office/drawing/2014/main" id="{F310795A-3E26-F519-36A1-AED77C305577}"/>
              </a:ext>
            </a:extLst>
          </p:cNvPr>
          <p:cNvSpPr>
            <a:spLocks noGrp="1"/>
          </p:cNvSpPr>
          <p:nvPr>
            <p:ph type="sldNum" sz="quarter" idx="11"/>
          </p:nvPr>
        </p:nvSpPr>
        <p:spPr/>
        <p:txBody>
          <a:bodyPr/>
          <a:lstStyle/>
          <a:p>
            <a:pPr rtl="0"/>
            <a:fld id="{8C2E478F-E849-4A8C-AF1F-CBCC78A7CBFA}" type="slidenum">
              <a:rPr lang="pt-PT" noProof="0" smtClean="0"/>
              <a:t>95</a:t>
            </a:fld>
            <a:endParaRPr lang="pt-PT" noProof="0"/>
          </a:p>
        </p:txBody>
      </p:sp>
      <p:sp>
        <p:nvSpPr>
          <p:cNvPr id="4" name="CaixaDeTexto 3">
            <a:extLst>
              <a:ext uri="{FF2B5EF4-FFF2-40B4-BE49-F238E27FC236}">
                <a16:creationId xmlns:a16="http://schemas.microsoft.com/office/drawing/2014/main" id="{7227F928-9B06-7663-B7C6-C24BDE468E74}"/>
              </a:ext>
            </a:extLst>
          </p:cNvPr>
          <p:cNvSpPr txBox="1"/>
          <p:nvPr/>
        </p:nvSpPr>
        <p:spPr>
          <a:xfrm>
            <a:off x="739629" y="998290"/>
            <a:ext cx="10712741" cy="5078313"/>
          </a:xfrm>
          <a:prstGeom prst="rect">
            <a:avLst/>
          </a:prstGeom>
          <a:noFill/>
        </p:spPr>
        <p:txBody>
          <a:bodyPr wrap="square" rtlCol="0">
            <a:spAutoFit/>
          </a:bodyPr>
          <a:lstStyle/>
          <a:p>
            <a:pPr algn="l" fontAlgn="base"/>
            <a:r>
              <a:rPr lang="pt-BR" b="0" i="0" dirty="0">
                <a:solidFill>
                  <a:srgbClr val="313537"/>
                </a:solidFill>
                <a:effectLst/>
                <a:latin typeface="New Template Body Rebuild"/>
              </a:rPr>
              <a:t>O</a:t>
            </a:r>
            <a:r>
              <a:rPr lang="pt-BR" b="1" i="0" dirty="0">
                <a:solidFill>
                  <a:srgbClr val="313537"/>
                </a:solidFill>
                <a:effectLst/>
                <a:latin typeface="New Template Body Rebuild"/>
              </a:rPr>
              <a:t> </a:t>
            </a:r>
            <a:r>
              <a:rPr lang="pt-BR" b="1" i="0" dirty="0">
                <a:solidFill>
                  <a:srgbClr val="005276"/>
                </a:solidFill>
                <a:effectLst/>
                <a:latin typeface="New Template Body Rebuild"/>
                <a:hlinkClick r:id="rId2"/>
              </a:rPr>
              <a:t>AWS Snowball</a:t>
            </a:r>
            <a:r>
              <a:rPr lang="pt-BR" b="0" i="0" dirty="0">
                <a:solidFill>
                  <a:srgbClr val="313537"/>
                </a:solidFill>
                <a:effectLst/>
                <a:latin typeface="New Template Body Rebuild"/>
              </a:rPr>
              <a:t> oferece dois tipos de dispositivos: os dispositivos</a:t>
            </a:r>
          </a:p>
          <a:p>
            <a:pPr algn="l" fontAlgn="base">
              <a:buFont typeface="Arial" panose="020B0604020202020204" pitchFamily="34" charset="0"/>
              <a:buChar char="•"/>
            </a:pPr>
            <a:r>
              <a:rPr lang="pt-BR" b="1" i="0" dirty="0">
                <a:solidFill>
                  <a:srgbClr val="313537"/>
                </a:solidFill>
                <a:effectLst/>
                <a:latin typeface="New Template Body Rebuild"/>
              </a:rPr>
              <a:t>Snowball Edge otimizados para armazenamento </a:t>
            </a:r>
            <a:r>
              <a:rPr lang="pt-BR" b="0" i="0" dirty="0">
                <a:solidFill>
                  <a:srgbClr val="313537"/>
                </a:solidFill>
                <a:effectLst/>
                <a:latin typeface="New Template Body Rebuild"/>
              </a:rPr>
              <a:t>são ideais para migrações de dados de grande escala e fluxos de trabalho de transferência recorrentes, em além da computação local com necessidades maiores de capacidade. </a:t>
            </a:r>
          </a:p>
          <a:p>
            <a:pPr marL="742950" lvl="1" indent="-285750" algn="l" fontAlgn="base">
              <a:buFont typeface="Arial" panose="020B0604020202020204" pitchFamily="34" charset="0"/>
              <a:buChar char="•"/>
            </a:pPr>
            <a:r>
              <a:rPr lang="pt-BR" b="0" i="0" dirty="0">
                <a:solidFill>
                  <a:srgbClr val="313537"/>
                </a:solidFill>
                <a:effectLst/>
                <a:latin typeface="New Template Body Rebuild"/>
              </a:rPr>
              <a:t>Armazenamento: 80 TB de capacidade de disco rígido (HDD) para volumes de blocos e armazenamento de objeto compatível com o Amazon S3, além de unidade de estado sólido (SSD) de 1 TB para volumes de blocos. </a:t>
            </a:r>
          </a:p>
          <a:p>
            <a:pPr marL="742950" lvl="1" indent="-285750" algn="l" fontAlgn="base">
              <a:buFont typeface="Arial" panose="020B0604020202020204" pitchFamily="34" charset="0"/>
              <a:buChar char="•"/>
            </a:pPr>
            <a:r>
              <a:rPr lang="pt-BR" b="0" i="0" dirty="0">
                <a:solidFill>
                  <a:srgbClr val="313537"/>
                </a:solidFill>
                <a:effectLst/>
                <a:latin typeface="New Template Body Rebuild"/>
              </a:rPr>
              <a:t>Computação: 40 vCPUs e 80 GiB de memória para dar suporte a instâncias sbe1 do Amazon EC2 (equivalente a C5).</a:t>
            </a:r>
          </a:p>
          <a:p>
            <a:pPr algn="l" fontAlgn="base">
              <a:buFont typeface="Arial" panose="020B0604020202020204" pitchFamily="34" charset="0"/>
              <a:buChar char="•"/>
            </a:pPr>
            <a:r>
              <a:rPr lang="pt-BR" b="1" i="0" dirty="0">
                <a:solidFill>
                  <a:srgbClr val="313537"/>
                </a:solidFill>
                <a:effectLst/>
                <a:latin typeface="New Template Body Rebuild"/>
              </a:rPr>
              <a:t>O Snowball Edge otimizado para computação </a:t>
            </a:r>
            <a:r>
              <a:rPr lang="pt-BR" b="0" i="0" dirty="0">
                <a:solidFill>
                  <a:srgbClr val="313537"/>
                </a:solidFill>
                <a:effectLst/>
                <a:latin typeface="New Template Body Rebuild"/>
              </a:rPr>
              <a:t>fornece recursos de computação poderosos para casos de uso, como machine learning, análise de vídeo em movimento completo, análise e pilhas de computação locais. </a:t>
            </a:r>
          </a:p>
          <a:p>
            <a:pPr marL="742950" lvl="1" indent="-285750" algn="l" fontAlgn="base">
              <a:buFont typeface="Arial" panose="020B0604020202020204" pitchFamily="34" charset="0"/>
              <a:buChar char="•"/>
            </a:pPr>
            <a:r>
              <a:rPr lang="pt-BR" b="0" i="0" dirty="0">
                <a:solidFill>
                  <a:srgbClr val="313537"/>
                </a:solidFill>
                <a:effectLst/>
                <a:latin typeface="New Template Body Rebuild"/>
              </a:rPr>
              <a:t>Armazenamento: capacidade de HDD utilizável de 42 TB para armazenamento de objeto compatível com o Amazon S3 ou volumes de blocos compatíveis com o Amazon EBS e também 7,68 TB de capacidade de SSD NVMe utilizável para volumes de blocos compatíveis com o Amazon EBS. </a:t>
            </a:r>
          </a:p>
          <a:p>
            <a:pPr marL="742950" lvl="1" indent="-285750" algn="l" fontAlgn="base">
              <a:buFont typeface="Arial" panose="020B0604020202020204" pitchFamily="34" charset="0"/>
              <a:buChar char="•"/>
            </a:pPr>
            <a:r>
              <a:rPr lang="pt-BR" b="0" i="0" dirty="0">
                <a:solidFill>
                  <a:srgbClr val="313537"/>
                </a:solidFill>
                <a:effectLst/>
                <a:latin typeface="New Template Body Rebuild"/>
              </a:rPr>
              <a:t>Computação: 52 vCPUs, 208 GiB de memória e uma GPU NVIDIA Tesla V100 opcional. Os dispositivos executam as instâncias sbe-c e sbe-g do Amazon EC2, que são equivalentes às instâncias C5, M5a, G3 e P3.</a:t>
            </a:r>
          </a:p>
          <a:p>
            <a:endParaRPr lang="en-US" dirty="0"/>
          </a:p>
        </p:txBody>
      </p:sp>
    </p:spTree>
    <p:extLst>
      <p:ext uri="{BB962C8B-B14F-4D97-AF65-F5344CB8AC3E}">
        <p14:creationId xmlns:p14="http://schemas.microsoft.com/office/powerpoint/2010/main" val="291386489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49159A-7278-D2DA-7F2D-D249C46B2B00}"/>
              </a:ext>
            </a:extLst>
          </p:cNvPr>
          <p:cNvSpPr>
            <a:spLocks noGrp="1"/>
          </p:cNvSpPr>
          <p:nvPr>
            <p:ph type="title"/>
          </p:nvPr>
        </p:nvSpPr>
        <p:spPr>
          <a:xfrm>
            <a:off x="594519" y="247674"/>
            <a:ext cx="11002962" cy="823913"/>
          </a:xfrm>
        </p:spPr>
        <p:txBody>
          <a:bodyPr/>
          <a:lstStyle/>
          <a:p>
            <a:r>
              <a:rPr lang="pt-BR" dirty="0"/>
              <a:t>Aws snowmobile</a:t>
            </a:r>
            <a:endParaRPr lang="en-US" dirty="0"/>
          </a:p>
        </p:txBody>
      </p:sp>
      <p:sp>
        <p:nvSpPr>
          <p:cNvPr id="3" name="Marcador de Posição do Número do Diapositivo 2">
            <a:extLst>
              <a:ext uri="{FF2B5EF4-FFF2-40B4-BE49-F238E27FC236}">
                <a16:creationId xmlns:a16="http://schemas.microsoft.com/office/drawing/2014/main" id="{66057804-A190-E3C8-D9F4-D353976BD2B6}"/>
              </a:ext>
            </a:extLst>
          </p:cNvPr>
          <p:cNvSpPr>
            <a:spLocks noGrp="1"/>
          </p:cNvSpPr>
          <p:nvPr>
            <p:ph type="sldNum" sz="quarter" idx="11"/>
          </p:nvPr>
        </p:nvSpPr>
        <p:spPr/>
        <p:txBody>
          <a:bodyPr/>
          <a:lstStyle/>
          <a:p>
            <a:pPr rtl="0"/>
            <a:fld id="{8C2E478F-E849-4A8C-AF1F-CBCC78A7CBFA}" type="slidenum">
              <a:rPr lang="pt-PT" noProof="0" smtClean="0"/>
              <a:t>96</a:t>
            </a:fld>
            <a:endParaRPr lang="pt-PT" noProof="0"/>
          </a:p>
        </p:txBody>
      </p:sp>
      <p:sp>
        <p:nvSpPr>
          <p:cNvPr id="4" name="CaixaDeTexto 3">
            <a:extLst>
              <a:ext uri="{FF2B5EF4-FFF2-40B4-BE49-F238E27FC236}">
                <a16:creationId xmlns:a16="http://schemas.microsoft.com/office/drawing/2014/main" id="{93AF4EF8-06FE-E148-04D5-99D89386CE3B}"/>
              </a:ext>
            </a:extLst>
          </p:cNvPr>
          <p:cNvSpPr txBox="1"/>
          <p:nvPr/>
        </p:nvSpPr>
        <p:spPr>
          <a:xfrm>
            <a:off x="796954" y="1333850"/>
            <a:ext cx="10752315" cy="1477328"/>
          </a:xfrm>
          <a:prstGeom prst="rect">
            <a:avLst/>
          </a:prstGeom>
          <a:noFill/>
        </p:spPr>
        <p:txBody>
          <a:bodyPr wrap="square" rtlCol="0">
            <a:spAutoFit/>
          </a:bodyPr>
          <a:lstStyle/>
          <a:p>
            <a:r>
              <a:rPr lang="pt-BR" b="1" i="0" dirty="0">
                <a:solidFill>
                  <a:srgbClr val="005276"/>
                </a:solidFill>
                <a:effectLst/>
                <a:latin typeface="New Template Body Rebuild"/>
                <a:hlinkClick r:id="rId2"/>
              </a:rPr>
              <a:t>O AWS Snowmobile</a:t>
            </a:r>
            <a:r>
              <a:rPr lang="pt-BR" b="0" i="0" dirty="0">
                <a:solidFill>
                  <a:srgbClr val="313537"/>
                </a:solidFill>
                <a:effectLst/>
                <a:latin typeface="New Template Body Rebuild"/>
              </a:rPr>
              <a:t> é um serviço de transferência dados na escala de exabytes usado para mover grandes quantidades de dados para a nuvem AWS.</a:t>
            </a:r>
            <a:br>
              <a:rPr lang="pt-BR" dirty="0"/>
            </a:br>
            <a:br>
              <a:rPr lang="pt-BR" dirty="0"/>
            </a:br>
            <a:r>
              <a:rPr lang="pt-BR" b="0" i="0" dirty="0">
                <a:solidFill>
                  <a:srgbClr val="313537"/>
                </a:solidFill>
                <a:effectLst/>
                <a:latin typeface="New Template Body Rebuild"/>
              </a:rPr>
              <a:t>Você pode transferir até 100 petabytes por Snowmobile, um contêiner de transporte reforçado com 13,71 metros de comprimento puxado por um caminhão semirreboque.</a:t>
            </a:r>
            <a:endParaRPr lang="en-US" dirty="0"/>
          </a:p>
        </p:txBody>
      </p:sp>
    </p:spTree>
    <p:extLst>
      <p:ext uri="{BB962C8B-B14F-4D97-AF65-F5344CB8AC3E}">
        <p14:creationId xmlns:p14="http://schemas.microsoft.com/office/powerpoint/2010/main" val="139195289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DB0663-7132-A780-769C-6EAF54591940}"/>
              </a:ext>
            </a:extLst>
          </p:cNvPr>
          <p:cNvSpPr>
            <a:spLocks noGrp="1"/>
          </p:cNvSpPr>
          <p:nvPr>
            <p:ph type="title"/>
          </p:nvPr>
        </p:nvSpPr>
        <p:spPr/>
        <p:txBody>
          <a:bodyPr/>
          <a:lstStyle/>
          <a:p>
            <a:r>
              <a:rPr lang="pt-BR" dirty="0"/>
              <a:t>Aplicativos sem servidor</a:t>
            </a:r>
            <a:endParaRPr lang="en-US" dirty="0"/>
          </a:p>
        </p:txBody>
      </p:sp>
      <p:sp>
        <p:nvSpPr>
          <p:cNvPr id="3" name="Marcador de Posição do Número do Diapositivo 2">
            <a:extLst>
              <a:ext uri="{FF2B5EF4-FFF2-40B4-BE49-F238E27FC236}">
                <a16:creationId xmlns:a16="http://schemas.microsoft.com/office/drawing/2014/main" id="{059808C2-6478-2715-8FAC-4FF0C21804B5}"/>
              </a:ext>
            </a:extLst>
          </p:cNvPr>
          <p:cNvSpPr>
            <a:spLocks noGrp="1"/>
          </p:cNvSpPr>
          <p:nvPr>
            <p:ph type="sldNum" sz="quarter" idx="11"/>
          </p:nvPr>
        </p:nvSpPr>
        <p:spPr/>
        <p:txBody>
          <a:bodyPr/>
          <a:lstStyle/>
          <a:p>
            <a:pPr rtl="0"/>
            <a:fld id="{8C2E478F-E849-4A8C-AF1F-CBCC78A7CBFA}" type="slidenum">
              <a:rPr lang="pt-PT" noProof="0" smtClean="0"/>
              <a:t>97</a:t>
            </a:fld>
            <a:endParaRPr lang="pt-PT" noProof="0"/>
          </a:p>
        </p:txBody>
      </p:sp>
      <p:sp>
        <p:nvSpPr>
          <p:cNvPr id="4" name="CaixaDeTexto 3">
            <a:extLst>
              <a:ext uri="{FF2B5EF4-FFF2-40B4-BE49-F238E27FC236}">
                <a16:creationId xmlns:a16="http://schemas.microsoft.com/office/drawing/2014/main" id="{E88CE61A-757C-4DC7-3308-BEB77824CB61}"/>
              </a:ext>
            </a:extLst>
          </p:cNvPr>
          <p:cNvSpPr txBox="1"/>
          <p:nvPr/>
        </p:nvSpPr>
        <p:spPr>
          <a:xfrm>
            <a:off x="763398" y="1845578"/>
            <a:ext cx="10785871" cy="2862322"/>
          </a:xfrm>
          <a:prstGeom prst="rect">
            <a:avLst/>
          </a:prstGeom>
          <a:noFill/>
        </p:spPr>
        <p:txBody>
          <a:bodyPr wrap="square" rtlCol="0">
            <a:spAutoFit/>
          </a:bodyPr>
          <a:lstStyle/>
          <a:p>
            <a:r>
              <a:rPr lang="pt-BR" b="0" i="0" dirty="0">
                <a:solidFill>
                  <a:srgbClr val="313537"/>
                </a:solidFill>
                <a:effectLst/>
                <a:latin typeface="New Template Body Rebuild"/>
              </a:rPr>
              <a:t>Com a AWS, </a:t>
            </a:r>
            <a:r>
              <a:rPr lang="pt-BR" b="1" i="0" dirty="0">
                <a:solidFill>
                  <a:srgbClr val="313537"/>
                </a:solidFill>
                <a:effectLst/>
                <a:latin typeface="New Template Body Rebuild"/>
              </a:rPr>
              <a:t>sem servidor</a:t>
            </a:r>
            <a:r>
              <a:rPr lang="pt-BR" b="0" i="0" dirty="0">
                <a:solidFill>
                  <a:srgbClr val="313537"/>
                </a:solidFill>
                <a:effectLst/>
                <a:latin typeface="New Template Body Rebuild"/>
              </a:rPr>
              <a:t> significa que você não precisa administrar, fazer manutenção ou administrar servidores de aplicativos. Você não precisa se preocupar com tolerância a falhas ou disponibilidade. A AWS lida com esses recursos para você.</a:t>
            </a:r>
            <a:br>
              <a:rPr lang="pt-BR" dirty="0"/>
            </a:br>
            <a:br>
              <a:rPr lang="pt-BR" dirty="0"/>
            </a:br>
            <a:r>
              <a:rPr lang="pt-BR" b="0" i="0" dirty="0">
                <a:solidFill>
                  <a:srgbClr val="313537"/>
                </a:solidFill>
                <a:effectLst/>
                <a:latin typeface="New Template Body Rebuild"/>
              </a:rPr>
              <a:t>O AWS Lambda é um exemplo de um serviço que você pode usar para executar aplicativos sem servidor. Se projetar sua arquitetura para acionar funções do Lambda para executar seu código, você poderá ignorar a necessidade de gerenciar uma frota de servidores.</a:t>
            </a:r>
            <a:br>
              <a:rPr lang="pt-BR" dirty="0"/>
            </a:br>
            <a:br>
              <a:rPr lang="pt-BR" dirty="0"/>
            </a:br>
            <a:r>
              <a:rPr lang="pt-BR" b="0" i="0" dirty="0">
                <a:solidFill>
                  <a:srgbClr val="313537"/>
                </a:solidFill>
                <a:effectLst/>
                <a:latin typeface="New Template Body Rebuild"/>
              </a:rPr>
              <a:t>Criar sua arquitetura com aplicativos sem servidor permite que seus desenvolvedores se concentrem no produto principal em vez de gerenciar e operar servidores.</a:t>
            </a:r>
            <a:endParaRPr lang="en-US" dirty="0"/>
          </a:p>
        </p:txBody>
      </p:sp>
    </p:spTree>
    <p:extLst>
      <p:ext uri="{BB962C8B-B14F-4D97-AF65-F5344CB8AC3E}">
        <p14:creationId xmlns:p14="http://schemas.microsoft.com/office/powerpoint/2010/main" val="423655457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3B2EB8-FD9B-421C-FD57-2405CA9BB981}"/>
              </a:ext>
            </a:extLst>
          </p:cNvPr>
          <p:cNvSpPr>
            <a:spLocks noGrp="1"/>
          </p:cNvSpPr>
          <p:nvPr>
            <p:ph type="title"/>
          </p:nvPr>
        </p:nvSpPr>
        <p:spPr/>
        <p:txBody>
          <a:bodyPr/>
          <a:lstStyle/>
          <a:p>
            <a:r>
              <a:rPr lang="pt-BR" dirty="0"/>
              <a:t>Inteligência artificial</a:t>
            </a:r>
            <a:endParaRPr lang="en-US" dirty="0"/>
          </a:p>
        </p:txBody>
      </p:sp>
      <p:sp>
        <p:nvSpPr>
          <p:cNvPr id="3" name="Marcador de Posição do Número do Diapositivo 2">
            <a:extLst>
              <a:ext uri="{FF2B5EF4-FFF2-40B4-BE49-F238E27FC236}">
                <a16:creationId xmlns:a16="http://schemas.microsoft.com/office/drawing/2014/main" id="{82CA3044-14B3-D934-9E03-CF86FA0B456A}"/>
              </a:ext>
            </a:extLst>
          </p:cNvPr>
          <p:cNvSpPr>
            <a:spLocks noGrp="1"/>
          </p:cNvSpPr>
          <p:nvPr>
            <p:ph type="sldNum" sz="quarter" idx="11"/>
          </p:nvPr>
        </p:nvSpPr>
        <p:spPr/>
        <p:txBody>
          <a:bodyPr/>
          <a:lstStyle/>
          <a:p>
            <a:pPr rtl="0"/>
            <a:fld id="{8C2E478F-E849-4A8C-AF1F-CBCC78A7CBFA}" type="slidenum">
              <a:rPr lang="pt-PT" noProof="0" smtClean="0"/>
              <a:t>98</a:t>
            </a:fld>
            <a:endParaRPr lang="pt-PT" noProof="0"/>
          </a:p>
        </p:txBody>
      </p:sp>
      <p:sp>
        <p:nvSpPr>
          <p:cNvPr id="4" name="CaixaDeTexto 3">
            <a:extLst>
              <a:ext uri="{FF2B5EF4-FFF2-40B4-BE49-F238E27FC236}">
                <a16:creationId xmlns:a16="http://schemas.microsoft.com/office/drawing/2014/main" id="{D6C0C652-A548-AF15-BAA3-570924F01470}"/>
              </a:ext>
            </a:extLst>
          </p:cNvPr>
          <p:cNvSpPr txBox="1"/>
          <p:nvPr/>
        </p:nvSpPr>
        <p:spPr>
          <a:xfrm>
            <a:off x="964734" y="2055303"/>
            <a:ext cx="10584535" cy="2308324"/>
          </a:xfrm>
          <a:prstGeom prst="rect">
            <a:avLst/>
          </a:prstGeom>
          <a:noFill/>
        </p:spPr>
        <p:txBody>
          <a:bodyPr wrap="square" rtlCol="0">
            <a:spAutoFit/>
          </a:bodyPr>
          <a:lstStyle/>
          <a:p>
            <a:pPr algn="l" fontAlgn="base"/>
            <a:r>
              <a:rPr lang="pt-BR" b="0" i="0" dirty="0">
                <a:solidFill>
                  <a:srgbClr val="313537"/>
                </a:solidFill>
                <a:effectLst/>
                <a:latin typeface="New Template Body Rebuild"/>
              </a:rPr>
              <a:t>A AWS oferece uma variedade de serviços com tecnologia de </a:t>
            </a:r>
            <a:r>
              <a:rPr lang="pt-BR" b="1" i="0" dirty="0">
                <a:solidFill>
                  <a:srgbClr val="313537"/>
                </a:solidFill>
                <a:effectLst/>
                <a:latin typeface="New Template Body Rebuild"/>
              </a:rPr>
              <a:t>inteligência artificial (IA)</a:t>
            </a:r>
            <a:r>
              <a:rPr lang="pt-BR" b="0" i="0" dirty="0">
                <a:solidFill>
                  <a:srgbClr val="313537"/>
                </a:solidFill>
                <a:effectLst/>
                <a:latin typeface="New Template Body Rebuild"/>
              </a:rPr>
              <a:t>.</a:t>
            </a:r>
            <a:br>
              <a:rPr lang="pt-BR" b="0" i="0" dirty="0">
                <a:solidFill>
                  <a:srgbClr val="313537"/>
                </a:solidFill>
                <a:effectLst/>
                <a:latin typeface="New Template Body Rebuild"/>
              </a:rPr>
            </a:br>
            <a:br>
              <a:rPr lang="pt-BR" b="0" i="0" dirty="0">
                <a:solidFill>
                  <a:srgbClr val="313537"/>
                </a:solidFill>
                <a:effectLst/>
                <a:latin typeface="New Template Body Rebuild"/>
              </a:rPr>
            </a:br>
            <a:r>
              <a:rPr lang="pt-BR" b="0" i="0" dirty="0">
                <a:solidFill>
                  <a:srgbClr val="313537"/>
                </a:solidFill>
                <a:effectLst/>
                <a:latin typeface="New Template Body Rebuild"/>
              </a:rPr>
              <a:t>Por exemplo, você pode executar as seguintes tarefas:</a:t>
            </a:r>
          </a:p>
          <a:p>
            <a:pPr algn="l" fontAlgn="base">
              <a:buFont typeface="Arial" panose="020B0604020202020204" pitchFamily="34" charset="0"/>
              <a:buChar char="•"/>
            </a:pPr>
            <a:r>
              <a:rPr lang="pt-BR" b="0" i="0" dirty="0">
                <a:solidFill>
                  <a:srgbClr val="313537"/>
                </a:solidFill>
                <a:effectLst/>
                <a:latin typeface="New Template Body Rebuild"/>
              </a:rPr>
              <a:t>Converter fala em texto com o Amazon Transcribe.</a:t>
            </a:r>
          </a:p>
          <a:p>
            <a:pPr algn="l" fontAlgn="base">
              <a:buFont typeface="Arial" panose="020B0604020202020204" pitchFamily="34" charset="0"/>
              <a:buChar char="•"/>
            </a:pPr>
            <a:r>
              <a:rPr lang="pt-BR" b="0" i="0" dirty="0">
                <a:solidFill>
                  <a:srgbClr val="313537"/>
                </a:solidFill>
                <a:effectLst/>
                <a:latin typeface="New Template Body Rebuild"/>
              </a:rPr>
              <a:t>Descobrir padrões em texto com o Amazon Comprehend.</a:t>
            </a:r>
          </a:p>
          <a:p>
            <a:pPr algn="l" fontAlgn="base">
              <a:buFont typeface="Arial" panose="020B0604020202020204" pitchFamily="34" charset="0"/>
              <a:buChar char="•"/>
            </a:pPr>
            <a:r>
              <a:rPr lang="pt-BR" b="0" i="0" dirty="0">
                <a:solidFill>
                  <a:srgbClr val="313537"/>
                </a:solidFill>
                <a:effectLst/>
                <a:latin typeface="New Template Body Rebuild"/>
              </a:rPr>
              <a:t>Identificar atividades on-line potencialmente fraudulentas com o Amazon Fraud Detector.</a:t>
            </a:r>
          </a:p>
          <a:p>
            <a:pPr algn="l" fontAlgn="base">
              <a:buFont typeface="Arial" panose="020B0604020202020204" pitchFamily="34" charset="0"/>
              <a:buChar char="•"/>
            </a:pPr>
            <a:r>
              <a:rPr lang="pt-BR" b="0" i="0" dirty="0">
                <a:solidFill>
                  <a:srgbClr val="313537"/>
                </a:solidFill>
                <a:effectLst/>
                <a:latin typeface="New Template Body Rebuild"/>
              </a:rPr>
              <a:t>Criar chatbots de voz e texto com o Amazon Lex.</a:t>
            </a:r>
          </a:p>
          <a:p>
            <a:endParaRPr lang="en-US" dirty="0"/>
          </a:p>
        </p:txBody>
      </p:sp>
    </p:spTree>
    <p:extLst>
      <p:ext uri="{BB962C8B-B14F-4D97-AF65-F5344CB8AC3E}">
        <p14:creationId xmlns:p14="http://schemas.microsoft.com/office/powerpoint/2010/main" val="370494992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7FEC5C-F9A6-4DD2-9D25-F612AA78050A}"/>
              </a:ext>
            </a:extLst>
          </p:cNvPr>
          <p:cNvSpPr>
            <a:spLocks noGrp="1"/>
          </p:cNvSpPr>
          <p:nvPr>
            <p:ph type="title"/>
          </p:nvPr>
        </p:nvSpPr>
        <p:spPr/>
        <p:txBody>
          <a:bodyPr/>
          <a:lstStyle/>
          <a:p>
            <a:r>
              <a:rPr lang="pt-BR" dirty="0"/>
              <a:t>Machine learning</a:t>
            </a:r>
            <a:endParaRPr lang="en-US" dirty="0"/>
          </a:p>
        </p:txBody>
      </p:sp>
      <p:sp>
        <p:nvSpPr>
          <p:cNvPr id="3" name="Marcador de Posição do Número do Diapositivo 2">
            <a:extLst>
              <a:ext uri="{FF2B5EF4-FFF2-40B4-BE49-F238E27FC236}">
                <a16:creationId xmlns:a16="http://schemas.microsoft.com/office/drawing/2014/main" id="{27379F95-FE04-2083-5D0E-0B0F244302D6}"/>
              </a:ext>
            </a:extLst>
          </p:cNvPr>
          <p:cNvSpPr>
            <a:spLocks noGrp="1"/>
          </p:cNvSpPr>
          <p:nvPr>
            <p:ph type="sldNum" sz="quarter" idx="11"/>
          </p:nvPr>
        </p:nvSpPr>
        <p:spPr/>
        <p:txBody>
          <a:bodyPr/>
          <a:lstStyle/>
          <a:p>
            <a:pPr rtl="0"/>
            <a:fld id="{8C2E478F-E849-4A8C-AF1F-CBCC78A7CBFA}" type="slidenum">
              <a:rPr lang="pt-PT" noProof="0" smtClean="0"/>
              <a:t>99</a:t>
            </a:fld>
            <a:endParaRPr lang="pt-PT" noProof="0"/>
          </a:p>
        </p:txBody>
      </p:sp>
      <p:sp>
        <p:nvSpPr>
          <p:cNvPr id="4" name="CaixaDeTexto 3">
            <a:extLst>
              <a:ext uri="{FF2B5EF4-FFF2-40B4-BE49-F238E27FC236}">
                <a16:creationId xmlns:a16="http://schemas.microsoft.com/office/drawing/2014/main" id="{3D5A6473-0384-C40D-AFD7-F402ECA9C46F}"/>
              </a:ext>
            </a:extLst>
          </p:cNvPr>
          <p:cNvSpPr txBox="1"/>
          <p:nvPr/>
        </p:nvSpPr>
        <p:spPr>
          <a:xfrm>
            <a:off x="872455" y="1870745"/>
            <a:ext cx="10528184" cy="1754326"/>
          </a:xfrm>
          <a:prstGeom prst="rect">
            <a:avLst/>
          </a:prstGeom>
          <a:noFill/>
        </p:spPr>
        <p:txBody>
          <a:bodyPr wrap="square" rtlCol="0">
            <a:spAutoFit/>
          </a:bodyPr>
          <a:lstStyle/>
          <a:p>
            <a:r>
              <a:rPr lang="pt-BR" b="0" i="0" dirty="0">
                <a:solidFill>
                  <a:srgbClr val="313537"/>
                </a:solidFill>
                <a:effectLst/>
                <a:latin typeface="New Template Body Rebuild"/>
              </a:rPr>
              <a:t>O desenvolvimento tradicional </a:t>
            </a:r>
            <a:r>
              <a:rPr lang="pt-BR" b="1" i="0" dirty="0">
                <a:solidFill>
                  <a:srgbClr val="313537"/>
                </a:solidFill>
                <a:effectLst/>
                <a:latin typeface="New Template Body Rebuild"/>
              </a:rPr>
              <a:t>de machine learning (ML)</a:t>
            </a:r>
            <a:r>
              <a:rPr lang="pt-BR" b="0" i="0" dirty="0">
                <a:solidFill>
                  <a:srgbClr val="313537"/>
                </a:solidFill>
                <a:effectLst/>
                <a:latin typeface="New Template Body Rebuild"/>
              </a:rPr>
              <a:t> é complexo, caro, demorado e propenso a erros. A AWS oferece o Amazon SageMaker, que remove o trabalho difícil do processo e ajuda você a criar, treinar e implantar modelos de ML rapidamente.</a:t>
            </a:r>
            <a:br>
              <a:rPr lang="pt-BR" dirty="0"/>
            </a:br>
            <a:br>
              <a:rPr lang="pt-BR" dirty="0"/>
            </a:br>
            <a:r>
              <a:rPr lang="pt-BR" b="0" i="0" dirty="0">
                <a:solidFill>
                  <a:srgbClr val="313537"/>
                </a:solidFill>
                <a:effectLst/>
                <a:latin typeface="New Template Body Rebuild"/>
              </a:rPr>
              <a:t>Você pode usar ML para analisar dados, resolver problemas complexos e prever resultados antes que eles aconteçam.</a:t>
            </a:r>
            <a:endParaRPr lang="en-US" dirty="0"/>
          </a:p>
        </p:txBody>
      </p:sp>
    </p:spTree>
    <p:extLst>
      <p:ext uri="{BB962C8B-B14F-4D97-AF65-F5344CB8AC3E}">
        <p14:creationId xmlns:p14="http://schemas.microsoft.com/office/powerpoint/2010/main" val="4052591692"/>
      </p:ext>
    </p:extLst>
  </p:cSld>
  <p:clrMapOvr>
    <a:masterClrMapping/>
  </p:clrMapOvr>
</p:sld>
</file>

<file path=ppt/theme/theme1.xml><?xml version="1.0" encoding="utf-8"?>
<a:theme xmlns:a="http://schemas.openxmlformats.org/drawingml/2006/main" name="Tema do Offic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0139661_TF55661986_Win32" id="{8BC96D4D-B984-4098-9E74-867FD5571369}" vid="{7E9B6FBF-3698-4D3D-8188-35885E1D5A54}"/>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7E2D32-4FDD-4266-880C-17595B801432}">
  <ds:schemaRefs>
    <ds:schemaRef ds:uri="http://schemas.microsoft.com/sharepoint/v3/contenttype/forms"/>
  </ds:schemaRefs>
</ds:datastoreItem>
</file>

<file path=customXml/itemProps2.xml><?xml version="1.0" encoding="utf-8"?>
<ds:datastoreItem xmlns:ds="http://schemas.openxmlformats.org/officeDocument/2006/customXml" ds:itemID="{E3D9F223-918A-45AF-9B53-56AB9E5E21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5BB9993-D5F9-46FA-B2E5-80E3632E98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{FB7DBCBA-325B-4C6D-8C33-7B0E6AEA06B7}tf55661986_win32</Template>
  <TotalTime>7387</TotalTime>
  <Words>9374</Words>
  <Application>Microsoft Office PowerPoint</Application>
  <PresentationFormat>Ecrã Panorâmico</PresentationFormat>
  <Paragraphs>557</Paragraphs>
  <Slides>106</Slides>
  <Notes>1</Notes>
  <HiddenSlides>0</HiddenSlides>
  <MMClips>0</MMClips>
  <ScaleCrop>false</ScaleCrop>
  <HeadingPairs>
    <vt:vector size="6" baseType="variant">
      <vt:variant>
        <vt:lpstr>Tipos de letra usados</vt:lpstr>
      </vt:variant>
      <vt:variant>
        <vt:i4>9</vt:i4>
      </vt:variant>
      <vt:variant>
        <vt:lpstr>Tema</vt:lpstr>
      </vt:variant>
      <vt:variant>
        <vt:i4>1</vt:i4>
      </vt:variant>
      <vt:variant>
        <vt:lpstr>Títulos dos diapositivos</vt:lpstr>
      </vt:variant>
      <vt:variant>
        <vt:i4>106</vt:i4>
      </vt:variant>
    </vt:vector>
  </HeadingPairs>
  <TitlesOfParts>
    <vt:vector size="116" baseType="lpstr">
      <vt:lpstr>Arial</vt:lpstr>
      <vt:lpstr>Calibri</vt:lpstr>
      <vt:lpstr>Calibri Light</vt:lpstr>
      <vt:lpstr>inherit</vt:lpstr>
      <vt:lpstr>Lato</vt:lpstr>
      <vt:lpstr>Merriweather</vt:lpstr>
      <vt:lpstr>New Template Body Rebuild</vt:lpstr>
      <vt:lpstr>New Template Heading Rebuild</vt:lpstr>
      <vt:lpstr>Wingdings</vt:lpstr>
      <vt:lpstr>Tema do Office</vt:lpstr>
      <vt:lpstr> aws cloud practitioner Essentials</vt:lpstr>
      <vt:lpstr>Modelo cliente-servidor</vt:lpstr>
      <vt:lpstr>Computação em Nuvem</vt:lpstr>
      <vt:lpstr> implantação Baseada Na nuvem</vt:lpstr>
      <vt:lpstr>Implantação no local</vt:lpstr>
      <vt:lpstr>Implantação híbrida</vt:lpstr>
      <vt:lpstr>Amazon elastic compute cloud(amazonec2)</vt:lpstr>
      <vt:lpstr>Durações do contrato de instâncias reservadas do Amazon EC2?</vt:lpstr>
      <vt:lpstr>Instâncias sob demanda</vt:lpstr>
      <vt:lpstr>Savings plans do amazon ec2</vt:lpstr>
      <vt:lpstr>Instâncias reservadas</vt:lpstr>
      <vt:lpstr>Instâncias spot</vt:lpstr>
      <vt:lpstr>Host dedicados</vt:lpstr>
      <vt:lpstr>Instâncias de uso geral</vt:lpstr>
      <vt:lpstr>Instâncias otimizadas para computação</vt:lpstr>
      <vt:lpstr>Instâcias otimizadas para memórias</vt:lpstr>
      <vt:lpstr>Instâncias de computação acelerada</vt:lpstr>
      <vt:lpstr>Instâncias otimizadas para armazenamento </vt:lpstr>
      <vt:lpstr>Amazon ec2 auto scaling</vt:lpstr>
      <vt:lpstr>Amazon ec2 auto scaling</vt:lpstr>
      <vt:lpstr>Elastic load balancing</vt:lpstr>
      <vt:lpstr>Elastic load balancing </vt:lpstr>
      <vt:lpstr>Aplicativos monolíticos</vt:lpstr>
      <vt:lpstr>Aplicativos microsserviços</vt:lpstr>
      <vt:lpstr>Computação sem servidor</vt:lpstr>
      <vt:lpstr>Funcionamento AWS lambda</vt:lpstr>
      <vt:lpstr>Aws Fargate</vt:lpstr>
      <vt:lpstr>Console de gerenciamento da aws</vt:lpstr>
      <vt:lpstr>Interface da linha de comando</vt:lpstr>
      <vt:lpstr>Kits de desenvolvimento de software</vt:lpstr>
      <vt:lpstr>O que é aws elastic beanstalk ?</vt:lpstr>
      <vt:lpstr>Aws cloudFormation</vt:lpstr>
      <vt:lpstr>Amazon virtual private cloud(amazon vpc)</vt:lpstr>
      <vt:lpstr>Gateway da internet</vt:lpstr>
      <vt:lpstr>Gateway privado virtual</vt:lpstr>
      <vt:lpstr>Aws direct connect</vt:lpstr>
      <vt:lpstr>Sub redes</vt:lpstr>
      <vt:lpstr>O que é uma acl ?</vt:lpstr>
      <vt:lpstr>Filtragem de pacotes stateless </vt:lpstr>
      <vt:lpstr>Grupos de segurança</vt:lpstr>
      <vt:lpstr>Pacote stateful</vt:lpstr>
      <vt:lpstr>Domain name system(dns)</vt:lpstr>
      <vt:lpstr>Amazon route 53</vt:lpstr>
      <vt:lpstr>Armazenamentos de instâncias</vt:lpstr>
      <vt:lpstr>Snapshots do amzon ebs</vt:lpstr>
      <vt:lpstr>Armazenamento de objetos</vt:lpstr>
      <vt:lpstr>Amazon s3</vt:lpstr>
      <vt:lpstr>S3 Standard</vt:lpstr>
      <vt:lpstr>S3 standard-Infrequent Acess(S3 Standard-IA)</vt:lpstr>
      <vt:lpstr>S3 one zone-infrequent access(s3 one zone-ia)</vt:lpstr>
      <vt:lpstr>S3 intelligent-tiering</vt:lpstr>
      <vt:lpstr>S3 glacier </vt:lpstr>
      <vt:lpstr>S3 glacier deep archive</vt:lpstr>
      <vt:lpstr>Amazon ebs vs amazon efs</vt:lpstr>
      <vt:lpstr>Amazon relational database service</vt:lpstr>
      <vt:lpstr>Banco de dados amazon rds</vt:lpstr>
      <vt:lpstr>Amazon dynamodb</vt:lpstr>
      <vt:lpstr>Amazon redshift</vt:lpstr>
      <vt:lpstr>Aws dms</vt:lpstr>
      <vt:lpstr>Amazon documentdb</vt:lpstr>
      <vt:lpstr>Amazon neptume</vt:lpstr>
      <vt:lpstr>Amazon quantum ledger database(amazon qldb)</vt:lpstr>
      <vt:lpstr>Amazon managed blockchain</vt:lpstr>
      <vt:lpstr>Amazon elasticache</vt:lpstr>
      <vt:lpstr>Amazon dynamodb accelerator</vt:lpstr>
      <vt:lpstr>Responsabilidade compartilhada</vt:lpstr>
      <vt:lpstr>Aws iam</vt:lpstr>
      <vt:lpstr>Usuários do iam</vt:lpstr>
      <vt:lpstr>Grupo do iam</vt:lpstr>
      <vt:lpstr>Aws organizations</vt:lpstr>
      <vt:lpstr>Aws artifact</vt:lpstr>
      <vt:lpstr>Ataques de negação de serviço</vt:lpstr>
      <vt:lpstr>Aws shield</vt:lpstr>
      <vt:lpstr>Aws key management service</vt:lpstr>
      <vt:lpstr>Aws inspector</vt:lpstr>
      <vt:lpstr>Amazon guardduty</vt:lpstr>
      <vt:lpstr>Amazon cloudwatch</vt:lpstr>
      <vt:lpstr>Aws cloudtrail</vt:lpstr>
      <vt:lpstr>Cloudtrail insights</vt:lpstr>
      <vt:lpstr>Aws trusted advisor</vt:lpstr>
      <vt:lpstr>Perpectiva de negócio</vt:lpstr>
      <vt:lpstr>Perspectiva de pessoas</vt:lpstr>
      <vt:lpstr>Perspectiva de governança</vt:lpstr>
      <vt:lpstr>Perspectiva de plataforma</vt:lpstr>
      <vt:lpstr>Perspectiva de segurança</vt:lpstr>
      <vt:lpstr>Perspectiva de operações</vt:lpstr>
      <vt:lpstr>Estratégias de migração</vt:lpstr>
      <vt:lpstr>Redefinir hospedagem</vt:lpstr>
      <vt:lpstr>Realocação de plataforma</vt:lpstr>
      <vt:lpstr>Refatoração/rearquitetura</vt:lpstr>
      <vt:lpstr>recompra</vt:lpstr>
      <vt:lpstr>retenção</vt:lpstr>
      <vt:lpstr>inativação</vt:lpstr>
      <vt:lpstr>Aws snowcone</vt:lpstr>
      <vt:lpstr>Aws snowball</vt:lpstr>
      <vt:lpstr>Aws snowmobile</vt:lpstr>
      <vt:lpstr>Aplicativos sem servidor</vt:lpstr>
      <vt:lpstr>Inteligência artificial</vt:lpstr>
      <vt:lpstr>Machine learning</vt:lpstr>
      <vt:lpstr>Aws well-architected framework</vt:lpstr>
      <vt:lpstr>Excelência operacional</vt:lpstr>
      <vt:lpstr>segurança</vt:lpstr>
      <vt:lpstr>confiabilidade</vt:lpstr>
      <vt:lpstr>Eficiência de desempenho</vt:lpstr>
      <vt:lpstr>Otimização de custos</vt:lpstr>
      <vt:lpstr>Advantages of cloud computing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aws cloud practitioner Essentials</dc:title>
  <dc:creator>Germano Pereira</dc:creator>
  <cp:lastModifiedBy>Germano Pereira</cp:lastModifiedBy>
  <cp:revision>6</cp:revision>
  <dcterms:created xsi:type="dcterms:W3CDTF">2022-07-14T13:24:30Z</dcterms:created>
  <dcterms:modified xsi:type="dcterms:W3CDTF">2022-07-19T16:49:39Z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