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rtl="0">
      <a:defRPr lang="pt-p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1" autoAdjust="0"/>
  </p:normalViewPr>
  <p:slideViewPr>
    <p:cSldViewPr snapToGrid="0">
      <p:cViewPr varScale="1">
        <p:scale>
          <a:sx n="92" d="100"/>
          <a:sy n="92" d="100"/>
        </p:scale>
        <p:origin x="84" y="576"/>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7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a:p>
        </p:txBody>
      </p:sp>
      <p:sp>
        <p:nvSpPr>
          <p:cNvPr id="3" name="Marcador de Posição da Data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62458C3-F718-4FC2-841C-620449F3FB72}" type="datetime1">
              <a:rPr lang="pt-PT" smtClean="0"/>
              <a:t>29/07/2022</a:t>
            </a:fld>
            <a:endParaRPr lang="pt-PT"/>
          </a:p>
        </p:txBody>
      </p:sp>
      <p:sp>
        <p:nvSpPr>
          <p:cNvPr id="4" name="Marcador de Posição do Rodapé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a:p>
        </p:txBody>
      </p:sp>
      <p:sp>
        <p:nvSpPr>
          <p:cNvPr id="5" name="Marcador de Posição do Número do Diapositivo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pt-PT" smtClean="0"/>
              <a:t>‹nº›</a:t>
            </a:fld>
            <a:endParaRPr lang="pt-PT"/>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92E83-BC39-4E1D-B9F6-AF3286564D93}" type="datetime1">
              <a:rPr lang="pt-PT" smtClean="0"/>
              <a:pPr/>
              <a:t>29/07/2022</a:t>
            </a:fld>
            <a:endParaRPr lang="pt-PT"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000EEB-8338-48D7-8EE8-EE0082EF7602}" type="slidenum">
              <a:rPr lang="pt-PT" noProof="0" smtClean="0"/>
              <a:t>‹nº›</a:t>
            </a:fld>
            <a:endParaRPr lang="pt-PT" noProof="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5"/>
          </p:nvPr>
        </p:nvSpPr>
        <p:spPr/>
        <p:txBody>
          <a:bodyPr rtlCol="0"/>
          <a:lstStyle/>
          <a:p>
            <a:pPr rtl="0"/>
            <a:fld id="{EE000EEB-8338-48D7-8EE8-EE0082EF7602}" type="slidenum">
              <a:rPr lang="pt-PT" smtClean="0"/>
              <a:t>1</a:t>
            </a:fld>
            <a:endParaRPr lang="pt-PT"/>
          </a:p>
        </p:txBody>
      </p:sp>
    </p:spTree>
    <p:extLst>
      <p:ext uri="{BB962C8B-B14F-4D97-AF65-F5344CB8AC3E}">
        <p14:creationId xmlns:p14="http://schemas.microsoft.com/office/powerpoint/2010/main" val="400533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154955" y="1447800"/>
            <a:ext cx="8825658" cy="3329581"/>
          </a:xfrm>
        </p:spPr>
        <p:txBody>
          <a:bodyPr rtlCol="0" anchor="b"/>
          <a:lstStyle>
            <a:lvl1pPr>
              <a:defRPr sz="7200"/>
            </a:lvl1pPr>
          </a:lstStyle>
          <a:p>
            <a:pPr rtl="0"/>
            <a:r>
              <a:rPr lang="pt-PT" noProof="0"/>
              <a:t>Clique para editar o estilo do título do Modelo Global</a:t>
            </a:r>
          </a:p>
        </p:txBody>
      </p:sp>
      <p:sp>
        <p:nvSpPr>
          <p:cNvPr id="3" name="Subtítulo 2"/>
          <p:cNvSpPr>
            <a:spLocks noGrp="1"/>
          </p:cNvSpPr>
          <p:nvPr>
            <p:ph type="subTitle" idx="1" hasCustomPrompt="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noProof="0"/>
              <a:t>Clique para editar o estilo do subtítulo do Modelo Global</a:t>
            </a:r>
          </a:p>
        </p:txBody>
      </p:sp>
      <p:sp>
        <p:nvSpPr>
          <p:cNvPr id="4" name="Marcador de Posição da Data 3"/>
          <p:cNvSpPr>
            <a:spLocks noGrp="1"/>
          </p:cNvSpPr>
          <p:nvPr>
            <p:ph type="dt" sz="half" idx="10"/>
          </p:nvPr>
        </p:nvSpPr>
        <p:spPr/>
        <p:txBody>
          <a:bodyPr rtlCol="0"/>
          <a:lstStyle/>
          <a:p>
            <a:pPr rtl="0"/>
            <a:fld id="{F87BA4B3-0163-408B-AEF0-C495506D532B}" type="datetime1">
              <a:rPr lang="pt-PT" noProof="0" smtClean="0"/>
              <a:t>29/07/2022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m Panorâmica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6" y="4800587"/>
            <a:ext cx="8825657" cy="566738"/>
          </a:xfrm>
        </p:spPr>
        <p:txBody>
          <a:bodyPr rtlCol="0" anchor="b">
            <a:normAutofit/>
          </a:bodyPr>
          <a:lstStyle>
            <a:lvl1pPr algn="l">
              <a:defRPr sz="2400" b="0"/>
            </a:lvl1pPr>
          </a:lstStyle>
          <a:p>
            <a:pPr rtl="0"/>
            <a:r>
              <a:rPr lang="pt-PT" noProof="0"/>
              <a:t>Clique para editar o estilo do título do Modelo Global</a:t>
            </a:r>
          </a:p>
        </p:txBody>
      </p:sp>
      <p:sp>
        <p:nvSpPr>
          <p:cNvPr id="3" name="Marcador de Posição da Imagem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noProof="0"/>
              <a:t>Clique no ícone para adicionar uma imagem</a:t>
            </a:r>
          </a:p>
        </p:txBody>
      </p:sp>
      <p:sp>
        <p:nvSpPr>
          <p:cNvPr id="4" name="Marcador de Posição do Texto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sp>
        <p:nvSpPr>
          <p:cNvPr id="5" name="Marcador de Posição da Data 4"/>
          <p:cNvSpPr>
            <a:spLocks noGrp="1"/>
          </p:cNvSpPr>
          <p:nvPr>
            <p:ph type="dt" sz="half" idx="10"/>
          </p:nvPr>
        </p:nvSpPr>
        <p:spPr/>
        <p:txBody>
          <a:bodyPr rtlCol="0"/>
          <a:lstStyle/>
          <a:p>
            <a:pPr rtl="0"/>
            <a:fld id="{F0B749FF-3DDB-4B54-8561-C6C8DB00D34D}" type="datetime1">
              <a:rPr lang="pt-PT" noProof="0" smtClean="0"/>
              <a:t>29/07/2022</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1447800"/>
            <a:ext cx="8825659" cy="1981200"/>
          </a:xfrm>
        </p:spPr>
        <p:txBody>
          <a:bodyPr rtlCol="0"/>
          <a:lstStyle>
            <a:lvl1pPr>
              <a:defRPr sz="4800"/>
            </a:lvl1pPr>
          </a:lstStyle>
          <a:p>
            <a:pPr rtl="0"/>
            <a:r>
              <a:rPr lang="pt-PT" noProof="0"/>
              <a:t>Clique para editar o estilo do título do Modelo Global</a:t>
            </a:r>
          </a:p>
        </p:txBody>
      </p:sp>
      <p:sp>
        <p:nvSpPr>
          <p:cNvPr id="8" name="Marcador de Posição do Texto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sp>
        <p:nvSpPr>
          <p:cNvPr id="4" name="Marcador de Posição da Data 3"/>
          <p:cNvSpPr>
            <a:spLocks noGrp="1"/>
          </p:cNvSpPr>
          <p:nvPr>
            <p:ph type="dt" sz="half" idx="10"/>
          </p:nvPr>
        </p:nvSpPr>
        <p:spPr/>
        <p:txBody>
          <a:bodyPr rtlCol="0"/>
          <a:lstStyle/>
          <a:p>
            <a:pPr rtl="0"/>
            <a:fld id="{CD8F857F-BA72-42E1-81FA-9F78B4146A02}" type="datetime1">
              <a:rPr lang="pt-PT" noProof="0" smtClean="0"/>
              <a:t>29/07/2022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74801" y="1447800"/>
            <a:ext cx="7999315" cy="2323374"/>
          </a:xfrm>
        </p:spPr>
        <p:txBody>
          <a:bodyPr rtlCol="0"/>
          <a:lstStyle>
            <a:lvl1pPr>
              <a:defRPr sz="4800"/>
            </a:lvl1pPr>
          </a:lstStyle>
          <a:p>
            <a:pPr rtl="0"/>
            <a:r>
              <a:rPr lang="pt-PT" noProof="0"/>
              <a:t>Clique para editar o estilo do título do Modelo Global</a:t>
            </a:r>
          </a:p>
        </p:txBody>
      </p:sp>
      <p:sp>
        <p:nvSpPr>
          <p:cNvPr id="14" name="Marcador de Posição do Texto 3"/>
          <p:cNvSpPr>
            <a:spLocks noGrp="1"/>
          </p:cNvSpPr>
          <p:nvPr>
            <p:ph type="body" sz="half" idx="13" hasCustomPrompt="1"/>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sp>
        <p:nvSpPr>
          <p:cNvPr id="10" name="Marcador de Posição do Texto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sp>
        <p:nvSpPr>
          <p:cNvPr id="4" name="Marcador de Posição da Data 3"/>
          <p:cNvSpPr>
            <a:spLocks noGrp="1"/>
          </p:cNvSpPr>
          <p:nvPr>
            <p:ph type="dt" sz="half" idx="10"/>
          </p:nvPr>
        </p:nvSpPr>
        <p:spPr/>
        <p:txBody>
          <a:bodyPr rtlCol="0"/>
          <a:lstStyle/>
          <a:p>
            <a:pPr rtl="0"/>
            <a:fld id="{4225E235-551A-4317-956A-6799DEE58A35}" type="datetime1">
              <a:rPr lang="pt-PT" noProof="0" smtClean="0"/>
              <a:t>29/07/2022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
        <p:nvSpPr>
          <p:cNvPr id="9" name="Caixa de texto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pt-PT" noProof="0"/>
              <a:t>"</a:t>
            </a:r>
          </a:p>
        </p:txBody>
      </p:sp>
      <p:sp>
        <p:nvSpPr>
          <p:cNvPr id="13" name="Caixa de texto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pt-PT"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3124201"/>
            <a:ext cx="8825660" cy="1653180"/>
          </a:xfrm>
        </p:spPr>
        <p:txBody>
          <a:bodyPr rtlCol="0" anchor="b"/>
          <a:lstStyle>
            <a:lvl1pPr algn="l">
              <a:defRPr sz="4000" b="0" cap="none"/>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noProof="0"/>
              <a:t>Clique para editar os Estilos de título do modelo global</a:t>
            </a:r>
          </a:p>
        </p:txBody>
      </p:sp>
      <p:sp>
        <p:nvSpPr>
          <p:cNvPr id="4" name="Marcador de Posição da Data 3"/>
          <p:cNvSpPr>
            <a:spLocks noGrp="1"/>
          </p:cNvSpPr>
          <p:nvPr>
            <p:ph type="dt" sz="half" idx="10"/>
          </p:nvPr>
        </p:nvSpPr>
        <p:spPr/>
        <p:txBody>
          <a:bodyPr rtlCol="0"/>
          <a:lstStyle/>
          <a:p>
            <a:pPr rtl="0"/>
            <a:fld id="{2C0BCDD3-FC76-427E-85B4-BDC2E1DC2AC3}" type="datetime1">
              <a:rPr lang="pt-PT" noProof="0" smtClean="0"/>
              <a:t>29/07/2022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na 3">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sz="4200"/>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título do modelo global</a:t>
            </a:r>
          </a:p>
        </p:txBody>
      </p:sp>
      <p:sp>
        <p:nvSpPr>
          <p:cNvPr id="16" name="Marcador de Posição do Texto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sp>
        <p:nvSpPr>
          <p:cNvPr id="5" name="Marcador de Posição do Texto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título do modelo global</a:t>
            </a:r>
          </a:p>
        </p:txBody>
      </p:sp>
      <p:sp>
        <p:nvSpPr>
          <p:cNvPr id="19" name="Marcador de Posição do Texto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sp>
        <p:nvSpPr>
          <p:cNvPr id="14" name="Marcador de Posição do Texto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título do modelo global</a:t>
            </a:r>
          </a:p>
        </p:txBody>
      </p:sp>
      <p:sp>
        <p:nvSpPr>
          <p:cNvPr id="20" name="Marcador de Posição do Texto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cxnSp>
        <p:nvCxnSpPr>
          <p:cNvPr id="17" name="Conexão Reta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xão Reta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Posição da Data 3"/>
          <p:cNvSpPr>
            <a:spLocks noGrp="1"/>
          </p:cNvSpPr>
          <p:nvPr>
            <p:ph type="dt" sz="half" idx="10"/>
          </p:nvPr>
        </p:nvSpPr>
        <p:spPr/>
        <p:txBody>
          <a:bodyPr rtlCol="0"/>
          <a:lstStyle/>
          <a:p>
            <a:pPr rtl="0"/>
            <a:fld id="{3F291339-10FB-4631-9B6C-9655013B4FF7}" type="datetime1">
              <a:rPr lang="pt-PT" noProof="0" smtClean="0"/>
              <a:t>29/07/2022</a:t>
            </a:fld>
            <a:endParaRPr lang="pt-PT" noProof="0"/>
          </a:p>
        </p:txBody>
      </p:sp>
      <p:sp>
        <p:nvSpPr>
          <p:cNvPr id="4"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com 3 Imagen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sz="4200"/>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título do modelo global</a:t>
            </a:r>
          </a:p>
        </p:txBody>
      </p:sp>
      <p:sp>
        <p:nvSpPr>
          <p:cNvPr id="29" name="Marcador de Posição da Imagem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noProof="0"/>
              <a:t>Clique no ícone para adicionar uma imagem</a:t>
            </a:r>
          </a:p>
        </p:txBody>
      </p:sp>
      <p:sp>
        <p:nvSpPr>
          <p:cNvPr id="22" name="Marcador de Posição do Texto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sp>
        <p:nvSpPr>
          <p:cNvPr id="5" name="Marcador de Posição do Texto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título do modelo global</a:t>
            </a:r>
          </a:p>
        </p:txBody>
      </p:sp>
      <p:sp>
        <p:nvSpPr>
          <p:cNvPr id="30" name="Marcador de Posição da Imagem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noProof="0"/>
              <a:t>Clique no ícone para adicionar uma imagem</a:t>
            </a:r>
          </a:p>
        </p:txBody>
      </p:sp>
      <p:sp>
        <p:nvSpPr>
          <p:cNvPr id="23" name="Marcador de Posição do Texto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sp>
        <p:nvSpPr>
          <p:cNvPr id="14" name="Marcador de Posição do Texto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título do modelo global</a:t>
            </a:r>
          </a:p>
        </p:txBody>
      </p:sp>
      <p:sp>
        <p:nvSpPr>
          <p:cNvPr id="31" name="Marcador de Posição da Imagem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noProof="0"/>
              <a:t>Clique no ícone para adicionar uma imagem</a:t>
            </a:r>
          </a:p>
        </p:txBody>
      </p:sp>
      <p:sp>
        <p:nvSpPr>
          <p:cNvPr id="24" name="Marcador de Posição do Texto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cxnSp>
        <p:nvCxnSpPr>
          <p:cNvPr id="17" name="Conexão Reta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xão Reta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Posição da Data 3"/>
          <p:cNvSpPr>
            <a:spLocks noGrp="1"/>
          </p:cNvSpPr>
          <p:nvPr>
            <p:ph type="dt" sz="half" idx="10"/>
          </p:nvPr>
        </p:nvSpPr>
        <p:spPr/>
        <p:txBody>
          <a:bodyPr rtlCol="0"/>
          <a:lstStyle/>
          <a:p>
            <a:pPr rtl="0"/>
            <a:fld id="{C88B0344-EA14-427F-8EC1-5E05FFD861B8}" type="datetime1">
              <a:rPr lang="pt-PT" noProof="0" smtClean="0"/>
              <a:t>29/07/2022</a:t>
            </a:fld>
            <a:endParaRPr lang="pt-PT" noProof="0"/>
          </a:p>
        </p:txBody>
      </p:sp>
      <p:sp>
        <p:nvSpPr>
          <p:cNvPr id="4"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e Texto Vertical 2"/>
          <p:cNvSpPr>
            <a:spLocks noGrp="1"/>
          </p:cNvSpPr>
          <p:nvPr>
            <p:ph type="body" orient="vert" idx="1" hasCustomPrompt="1"/>
          </p:nvPr>
        </p:nvSpPr>
        <p:spPr/>
        <p:txBody>
          <a:bodyPr vert="eaVert" rtlCol="0" anchor="t" anchorCtr="0"/>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3F009DE8-58A4-4326-915A-A4A8ACCF0ED1}" type="datetime1">
              <a:rPr lang="pt-PT" noProof="0" smtClean="0"/>
              <a:t>29/07/2022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304212" y="430213"/>
            <a:ext cx="1752601" cy="5826125"/>
          </a:xfrm>
        </p:spPr>
        <p:txBody>
          <a:bodyPr vert="eaVert" rtlCol="0" anchor="b" anchorCtr="0"/>
          <a:lstStyle/>
          <a:p>
            <a:pPr rtl="0"/>
            <a:r>
              <a:rPr lang="pt-PT" noProof="0"/>
              <a:t>Clique para editar o estilo do título do Modelo Global</a:t>
            </a:r>
          </a:p>
        </p:txBody>
      </p:sp>
      <p:sp>
        <p:nvSpPr>
          <p:cNvPr id="3" name="Marcador de Posição de Texto Vertical 2"/>
          <p:cNvSpPr>
            <a:spLocks noGrp="1"/>
          </p:cNvSpPr>
          <p:nvPr>
            <p:ph type="body" orient="vert" idx="1" hasCustomPrompt="1"/>
          </p:nvPr>
        </p:nvSpPr>
        <p:spPr>
          <a:xfrm>
            <a:off x="652463" y="887414"/>
            <a:ext cx="7423149" cy="5368924"/>
          </a:xfrm>
        </p:spPr>
        <p:txBody>
          <a:bodyPr vert="eaVert" rtlCol="0"/>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D180EBD6-3DC5-44B1-8816-87D95647860C}" type="datetime1">
              <a:rPr lang="pt-PT" noProof="0" smtClean="0"/>
              <a:t>29/07/2022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e Conteúdo 2"/>
          <p:cNvSpPr>
            <a:spLocks noGrp="1"/>
          </p:cNvSpPr>
          <p:nvPr>
            <p:ph idx="1" hasCustomPrompt="1"/>
          </p:nvPr>
        </p:nvSpPr>
        <p:spPr/>
        <p:txBody>
          <a:bodyPr rtlCol="0"/>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47E6094D-16D4-4F1A-9EAF-D87677481942}" type="datetime1">
              <a:rPr lang="pt-PT" noProof="0" smtClean="0"/>
              <a:t>29/07/2022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6" y="2861733"/>
            <a:ext cx="8825657" cy="1915647"/>
          </a:xfrm>
        </p:spPr>
        <p:txBody>
          <a:bodyPr rtlCol="0" anchor="b"/>
          <a:lstStyle>
            <a:lvl1pPr algn="l">
              <a:defRPr sz="4000" b="0" cap="none"/>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noProof="0"/>
              <a:t>Clique para editar os estilos de texto do Modelo Global</a:t>
            </a:r>
          </a:p>
        </p:txBody>
      </p:sp>
      <p:sp>
        <p:nvSpPr>
          <p:cNvPr id="4" name="Marcador de Posição da Data 3"/>
          <p:cNvSpPr>
            <a:spLocks noGrp="1"/>
          </p:cNvSpPr>
          <p:nvPr>
            <p:ph type="dt" sz="half" idx="10"/>
          </p:nvPr>
        </p:nvSpPr>
        <p:spPr/>
        <p:txBody>
          <a:bodyPr rtlCol="0"/>
          <a:lstStyle/>
          <a:p>
            <a:pPr rtl="0"/>
            <a:fld id="{369217AC-02DB-4422-8072-845BF7CDD9EF}" type="datetime1">
              <a:rPr lang="pt-PT" noProof="0" smtClean="0"/>
              <a:t>29/07/2022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e Conteúdo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e Conteúdo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 name="Marcador de Posição da Data 4"/>
          <p:cNvSpPr>
            <a:spLocks noGrp="1"/>
          </p:cNvSpPr>
          <p:nvPr>
            <p:ph type="dt" sz="half" idx="10"/>
          </p:nvPr>
        </p:nvSpPr>
        <p:spPr/>
        <p:txBody>
          <a:bodyPr rtlCol="0"/>
          <a:lstStyle/>
          <a:p>
            <a:pPr rtl="0"/>
            <a:fld id="{0F4F405A-0157-47D2-BB76-80C5B2E9E84C}" type="datetime1">
              <a:rPr lang="pt-PT" noProof="0" smtClean="0"/>
              <a:t>29/07/2022</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texto do Modelo Global</a:t>
            </a:r>
          </a:p>
        </p:txBody>
      </p:sp>
      <p:sp>
        <p:nvSpPr>
          <p:cNvPr id="4" name="Marcador de Posição de Conteúdo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 name="Marcador de Posição do Texto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texto do Modelo Global</a:t>
            </a:r>
          </a:p>
        </p:txBody>
      </p:sp>
      <p:sp>
        <p:nvSpPr>
          <p:cNvPr id="6" name="Marcador de Posição de Conteúdo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7" name="Marcador de Posição da Data 6"/>
          <p:cNvSpPr>
            <a:spLocks noGrp="1"/>
          </p:cNvSpPr>
          <p:nvPr>
            <p:ph type="dt" sz="half" idx="10"/>
          </p:nvPr>
        </p:nvSpPr>
        <p:spPr/>
        <p:txBody>
          <a:bodyPr rtlCol="0"/>
          <a:lstStyle/>
          <a:p>
            <a:pPr rtl="0"/>
            <a:fld id="{ADD22B9A-9FF6-4C3D-BD9A-38073590BEA4}" type="datetime1">
              <a:rPr lang="pt-PT" noProof="0" smtClean="0"/>
              <a:t>29/07/2022</a:t>
            </a:fld>
            <a:endParaRPr lang="pt-PT" noProof="0"/>
          </a:p>
        </p:txBody>
      </p:sp>
      <p:sp>
        <p:nvSpPr>
          <p:cNvPr id="8" name="Marcador de Posição do Rodapé 7"/>
          <p:cNvSpPr>
            <a:spLocks noGrp="1"/>
          </p:cNvSpPr>
          <p:nvPr>
            <p:ph type="ftr" sz="quarter" idx="11"/>
          </p:nvPr>
        </p:nvSpPr>
        <p:spPr/>
        <p:txBody>
          <a:bodyPr rtlCol="0"/>
          <a:lstStyle/>
          <a:p>
            <a:pPr rtl="0"/>
            <a:endParaRPr lang="pt-PT" noProof="0"/>
          </a:p>
        </p:txBody>
      </p:sp>
      <p:sp>
        <p:nvSpPr>
          <p:cNvPr id="9" name="Marcador de Posição do Número do Diapositivo 8"/>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PT" noProof="0"/>
              <a:t>Clique para editar o estilo do título do Modelo Global</a:t>
            </a:r>
          </a:p>
        </p:txBody>
      </p:sp>
      <p:sp>
        <p:nvSpPr>
          <p:cNvPr id="7" name="Marcador de Posição da Data 2"/>
          <p:cNvSpPr>
            <a:spLocks noGrp="1"/>
          </p:cNvSpPr>
          <p:nvPr>
            <p:ph type="dt" sz="half" idx="10"/>
          </p:nvPr>
        </p:nvSpPr>
        <p:spPr/>
        <p:txBody>
          <a:bodyPr rtlCol="0"/>
          <a:lstStyle/>
          <a:p>
            <a:pPr rtl="0"/>
            <a:fld id="{00F3AF7A-9EED-4D21-A7C3-12A5F2D2724B}" type="datetime1">
              <a:rPr lang="pt-PT" noProof="0" smtClean="0"/>
              <a:t>29/07/2022</a:t>
            </a:fld>
            <a:endParaRPr lang="pt-PT" noProof="0"/>
          </a:p>
        </p:txBody>
      </p:sp>
      <p:sp>
        <p:nvSpPr>
          <p:cNvPr id="5" name="Marcador de Posição do Rodapé 3"/>
          <p:cNvSpPr>
            <a:spLocks noGrp="1"/>
          </p:cNvSpPr>
          <p:nvPr>
            <p:ph type="ftr" sz="quarter" idx="11"/>
          </p:nvPr>
        </p:nvSpPr>
        <p:spPr/>
        <p:txBody>
          <a:bodyPr rtlCol="0"/>
          <a:lstStyle/>
          <a:p>
            <a:pPr rtl="0"/>
            <a:endParaRPr lang="pt-PT" noProof="0"/>
          </a:p>
        </p:txBody>
      </p:sp>
      <p:sp>
        <p:nvSpPr>
          <p:cNvPr id="6" name="Marcador de Posição do Número do Diapositivo 4"/>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Marcador de Posição da Data 1"/>
          <p:cNvSpPr>
            <a:spLocks noGrp="1"/>
          </p:cNvSpPr>
          <p:nvPr>
            <p:ph type="dt" sz="half" idx="10"/>
          </p:nvPr>
        </p:nvSpPr>
        <p:spPr/>
        <p:txBody>
          <a:bodyPr rtlCol="0"/>
          <a:lstStyle/>
          <a:p>
            <a:pPr rtl="0"/>
            <a:fld id="{AAA47A9A-1760-4E3D-AD8E-6F816AEB3444}" type="datetime1">
              <a:rPr lang="pt-PT" noProof="0" smtClean="0"/>
              <a:t>29/07/2022</a:t>
            </a:fld>
            <a:endParaRPr lang="pt-PT" noProof="0"/>
          </a:p>
        </p:txBody>
      </p:sp>
      <p:sp>
        <p:nvSpPr>
          <p:cNvPr id="5" name="Marcador de Posição do Rodapé 2"/>
          <p:cNvSpPr>
            <a:spLocks noGrp="1"/>
          </p:cNvSpPr>
          <p:nvPr>
            <p:ph type="ftr" sz="quarter" idx="11"/>
          </p:nvPr>
        </p:nvSpPr>
        <p:spPr/>
        <p:txBody>
          <a:bodyPr rtlCol="0"/>
          <a:lstStyle/>
          <a:p>
            <a:pPr rtl="0"/>
            <a:endParaRPr lang="pt-PT" noProof="0"/>
          </a:p>
        </p:txBody>
      </p:sp>
      <p:sp>
        <p:nvSpPr>
          <p:cNvPr id="6" name="Marcador de Posição do Número do Diapositivo 3"/>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1447800"/>
            <a:ext cx="3401064" cy="1447800"/>
          </a:xfrm>
        </p:spPr>
        <p:txBody>
          <a:bodyPr rtlCol="0" anchor="b"/>
          <a:lstStyle>
            <a:lvl1pPr algn="l">
              <a:defRPr sz="2400" b="0"/>
            </a:lvl1pPr>
          </a:lstStyle>
          <a:p>
            <a:pPr rtl="0"/>
            <a:r>
              <a:rPr lang="pt-PT" noProof="0"/>
              <a:t>Clique para editar o estilo do título do Modelo Global</a:t>
            </a:r>
          </a:p>
        </p:txBody>
      </p:sp>
      <p:sp>
        <p:nvSpPr>
          <p:cNvPr id="3" name="Marcador de Posição de Conteúdo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o Texto 3"/>
          <p:cNvSpPr>
            <a:spLocks noGrp="1"/>
          </p:cNvSpPr>
          <p:nvPr>
            <p:ph type="body" sz="half" idx="2" hasCustomPrompt="1"/>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texto do Modelo Global</a:t>
            </a:r>
          </a:p>
        </p:txBody>
      </p:sp>
      <p:sp>
        <p:nvSpPr>
          <p:cNvPr id="7" name="Marcador de Posição da Data 4"/>
          <p:cNvSpPr>
            <a:spLocks noGrp="1"/>
          </p:cNvSpPr>
          <p:nvPr>
            <p:ph type="dt" sz="half" idx="10"/>
          </p:nvPr>
        </p:nvSpPr>
        <p:spPr/>
        <p:txBody>
          <a:bodyPr rtlCol="0"/>
          <a:lstStyle/>
          <a:p>
            <a:pPr rtl="0"/>
            <a:fld id="{A98AA3E8-6AF7-4210-A806-C2FC96C59AE4}" type="datetime1">
              <a:rPr lang="pt-PT" noProof="0" smtClean="0"/>
              <a:t>29/07/2022</a:t>
            </a:fld>
            <a:endParaRPr lang="pt-PT" noProof="0"/>
          </a:p>
        </p:txBody>
      </p:sp>
      <p:sp>
        <p:nvSpPr>
          <p:cNvPr id="5" name="Marcador de Posição do Rodapé 5"/>
          <p:cNvSpPr>
            <a:spLocks noGrp="1"/>
          </p:cNvSpPr>
          <p:nvPr>
            <p:ph type="ftr" sz="quarter" idx="11"/>
          </p:nvPr>
        </p:nvSpPr>
        <p:spPr/>
        <p:txBody>
          <a:bodyPr rtlCol="0"/>
          <a:lstStyle/>
          <a:p>
            <a:pPr rtl="0"/>
            <a:endParaRPr lang="pt-PT" noProof="0"/>
          </a:p>
        </p:txBody>
      </p:sp>
      <p:sp>
        <p:nvSpPr>
          <p:cNvPr id="6" name="Marcador de Posição do Número do Diapositivo 6"/>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3907" y="1854192"/>
            <a:ext cx="5092906" cy="1574808"/>
          </a:xfrm>
        </p:spPr>
        <p:txBody>
          <a:bodyPr rtlCol="0" anchor="b">
            <a:normAutofit/>
          </a:bodyPr>
          <a:lstStyle>
            <a:lvl1pPr algn="l">
              <a:defRPr sz="3600" b="0"/>
            </a:lvl1pPr>
          </a:lstStyle>
          <a:p>
            <a:pPr rtl="0"/>
            <a:r>
              <a:rPr lang="pt-PT" noProof="0"/>
              <a:t>Clique para editar o estilo do título do Modelo Global</a:t>
            </a:r>
          </a:p>
        </p:txBody>
      </p:sp>
      <p:sp>
        <p:nvSpPr>
          <p:cNvPr id="3" name="Marcador de Posição da Imagem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noProof="0"/>
              <a:t>Clique no ícone para adicionar uma imagem</a:t>
            </a:r>
          </a:p>
        </p:txBody>
      </p:sp>
      <p:sp>
        <p:nvSpPr>
          <p:cNvPr id="4" name="Marcador de Posição do Texto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texto do Modelo Global</a:t>
            </a:r>
          </a:p>
        </p:txBody>
      </p:sp>
      <p:sp>
        <p:nvSpPr>
          <p:cNvPr id="5" name="Marcador de Posição da Data 4"/>
          <p:cNvSpPr>
            <a:spLocks noGrp="1"/>
          </p:cNvSpPr>
          <p:nvPr>
            <p:ph type="dt" sz="half" idx="10"/>
          </p:nvPr>
        </p:nvSpPr>
        <p:spPr/>
        <p:txBody>
          <a:bodyPr rtlCol="0"/>
          <a:lstStyle/>
          <a:p>
            <a:pPr rtl="0"/>
            <a:fld id="{5D5E616D-BBBB-49E2-87A4-5CF340D4B6E7}" type="datetime1">
              <a:rPr lang="pt-PT" noProof="0" smtClean="0"/>
              <a:t>29/07/2022</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m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agem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m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agem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tâ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Marcador de Posição do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pt-PT" noProof="0"/>
              <a:t>Clique para editar o estilo do título do Modelo Global</a:t>
            </a:r>
          </a:p>
        </p:txBody>
      </p:sp>
      <p:sp>
        <p:nvSpPr>
          <p:cNvPr id="3" name="Marcador de Posição do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1ABD0D18-27FA-4994-9146-3BF06EA39114}" type="datetime1">
              <a:rPr lang="pt-PT" noProof="0" smtClean="0"/>
              <a:t>29/07/2022</a:t>
            </a:fld>
            <a:endParaRPr lang="pt-PT" noProof="0"/>
          </a:p>
        </p:txBody>
      </p:sp>
      <p:sp>
        <p:nvSpPr>
          <p:cNvPr id="5" name="Marcador de Posição do Rodapé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pt-PT" noProof="0"/>
          </a:p>
        </p:txBody>
      </p:sp>
      <p:sp>
        <p:nvSpPr>
          <p:cNvPr id="6" name="Marcador de Posição do Número do Diapositivo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pt-PT" noProof="0" smtClean="0"/>
              <a:t>‹nº›</a:t>
            </a:fld>
            <a:endParaRPr lang="pt-P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IoNLL4lq5g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Imagem 4" descr="ligações de cadeia">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rtlCol="0">
            <a:normAutofit/>
          </a:bodyPr>
          <a:lstStyle/>
          <a:p>
            <a:pPr rtl="0"/>
            <a:r>
              <a:rPr lang="pt-PT" dirty="0" err="1"/>
              <a:t>Entity</a:t>
            </a:r>
            <a:r>
              <a:rPr lang="pt-PT" dirty="0"/>
              <a:t> Framework</a:t>
            </a:r>
          </a:p>
        </p:txBody>
      </p:sp>
      <p:sp>
        <p:nvSpPr>
          <p:cNvPr id="3" name="Subtítulo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8825658" cy="861420"/>
          </a:xfrm>
        </p:spPr>
        <p:txBody>
          <a:bodyPr rtlCol="0">
            <a:normAutofit/>
          </a:bodyPr>
          <a:lstStyle/>
          <a:p>
            <a:pPr rtl="0"/>
            <a:endParaRPr lang="pt-PT" dirty="0"/>
          </a:p>
        </p:txBody>
      </p:sp>
      <p:sp>
        <p:nvSpPr>
          <p:cNvPr id="20" name="Retângulo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FCBAD-3B54-0DF7-2A0C-1EAA8B12E4A0}"/>
              </a:ext>
            </a:extLst>
          </p:cNvPr>
          <p:cNvSpPr>
            <a:spLocks noGrp="1"/>
          </p:cNvSpPr>
          <p:nvPr>
            <p:ph type="title"/>
          </p:nvPr>
        </p:nvSpPr>
        <p:spPr/>
        <p:txBody>
          <a:bodyPr/>
          <a:lstStyle/>
          <a:p>
            <a:r>
              <a:rPr lang="pt-BR" dirty="0"/>
              <a:t>O que é Entity Framework</a:t>
            </a:r>
            <a:endParaRPr lang="en-US" dirty="0"/>
          </a:p>
        </p:txBody>
      </p:sp>
      <p:sp>
        <p:nvSpPr>
          <p:cNvPr id="3" name="Marcador de Posição de Conteúdo 2">
            <a:extLst>
              <a:ext uri="{FF2B5EF4-FFF2-40B4-BE49-F238E27FC236}">
                <a16:creationId xmlns:a16="http://schemas.microsoft.com/office/drawing/2014/main" id="{B45C89A5-FB4D-DE1C-9E3D-CD8B6CD6B833}"/>
              </a:ext>
            </a:extLst>
          </p:cNvPr>
          <p:cNvSpPr>
            <a:spLocks noGrp="1"/>
          </p:cNvSpPr>
          <p:nvPr>
            <p:ph idx="1"/>
          </p:nvPr>
        </p:nvSpPr>
        <p:spPr/>
        <p:txBody>
          <a:bodyPr/>
          <a:lstStyle/>
          <a:p>
            <a:r>
              <a:rPr lang="pt-BR" dirty="0"/>
              <a:t>O Entity Framework é um ORM(Mapeador relacional de objeto) que permite que os desenvolvedores de .NET trabalhem com um banco de dados usando objetos .NET. Elimina a necessidade da maioria do código de aceeso a dados que os desenvolvedores geralmente precisam gravar.</a:t>
            </a:r>
            <a:endParaRPr lang="en-US" dirty="0"/>
          </a:p>
        </p:txBody>
      </p:sp>
    </p:spTree>
    <p:extLst>
      <p:ext uri="{BB962C8B-B14F-4D97-AF65-F5344CB8AC3E}">
        <p14:creationId xmlns:p14="http://schemas.microsoft.com/office/powerpoint/2010/main" val="267689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263BE-08C1-0DEB-980C-AEFE9791CB2F}"/>
              </a:ext>
            </a:extLst>
          </p:cNvPr>
          <p:cNvSpPr>
            <a:spLocks noGrp="1"/>
          </p:cNvSpPr>
          <p:nvPr>
            <p:ph type="title"/>
          </p:nvPr>
        </p:nvSpPr>
        <p:spPr/>
        <p:txBody>
          <a:bodyPr/>
          <a:lstStyle/>
          <a:p>
            <a:r>
              <a:rPr lang="pt-BR" dirty="0"/>
              <a:t>Linhas de Utilização </a:t>
            </a:r>
            <a:endParaRPr lang="en-US" dirty="0"/>
          </a:p>
        </p:txBody>
      </p:sp>
      <p:sp>
        <p:nvSpPr>
          <p:cNvPr id="3" name="Marcador de Posição de Conteúdo 2">
            <a:extLst>
              <a:ext uri="{FF2B5EF4-FFF2-40B4-BE49-F238E27FC236}">
                <a16:creationId xmlns:a16="http://schemas.microsoft.com/office/drawing/2014/main" id="{9908372F-0462-A9D5-1D95-1AD4574D007D}"/>
              </a:ext>
            </a:extLst>
          </p:cNvPr>
          <p:cNvSpPr>
            <a:spLocks noGrp="1"/>
          </p:cNvSpPr>
          <p:nvPr>
            <p:ph idx="1"/>
          </p:nvPr>
        </p:nvSpPr>
        <p:spPr/>
        <p:txBody>
          <a:bodyPr/>
          <a:lstStyle/>
          <a:p>
            <a:r>
              <a:rPr lang="pt-BR" dirty="0"/>
              <a:t>O Entity Framework possui 3 linhas principais de utilização:</a:t>
            </a:r>
          </a:p>
          <a:p>
            <a:r>
              <a:rPr lang="pt-BR" dirty="0"/>
              <a:t>Database First</a:t>
            </a:r>
          </a:p>
          <a:p>
            <a:r>
              <a:rPr lang="pt-BR" dirty="0"/>
              <a:t>Model First</a:t>
            </a:r>
          </a:p>
          <a:p>
            <a:r>
              <a:rPr lang="pt-BR" dirty="0"/>
              <a:t>Code First </a:t>
            </a:r>
            <a:endParaRPr lang="en-US" dirty="0"/>
          </a:p>
        </p:txBody>
      </p:sp>
    </p:spTree>
    <p:extLst>
      <p:ext uri="{BB962C8B-B14F-4D97-AF65-F5344CB8AC3E}">
        <p14:creationId xmlns:p14="http://schemas.microsoft.com/office/powerpoint/2010/main" val="67238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F744D-824A-CC65-39AC-B2152DF79980}"/>
              </a:ext>
            </a:extLst>
          </p:cNvPr>
          <p:cNvSpPr>
            <a:spLocks noGrp="1"/>
          </p:cNvSpPr>
          <p:nvPr>
            <p:ph type="title"/>
          </p:nvPr>
        </p:nvSpPr>
        <p:spPr/>
        <p:txBody>
          <a:bodyPr/>
          <a:lstStyle/>
          <a:p>
            <a:r>
              <a:rPr lang="pt-BR" dirty="0"/>
              <a:t>Database First</a:t>
            </a:r>
            <a:endParaRPr lang="en-US" dirty="0"/>
          </a:p>
        </p:txBody>
      </p:sp>
      <p:sp>
        <p:nvSpPr>
          <p:cNvPr id="3" name="Marcador de Posição de Conteúdo 2">
            <a:extLst>
              <a:ext uri="{FF2B5EF4-FFF2-40B4-BE49-F238E27FC236}">
                <a16:creationId xmlns:a16="http://schemas.microsoft.com/office/drawing/2014/main" id="{A4688566-8A7E-4F1D-0C83-5E2670308FE5}"/>
              </a:ext>
            </a:extLst>
          </p:cNvPr>
          <p:cNvSpPr>
            <a:spLocks noGrp="1"/>
          </p:cNvSpPr>
          <p:nvPr>
            <p:ph idx="1"/>
          </p:nvPr>
        </p:nvSpPr>
        <p:spPr/>
        <p:txBody>
          <a:bodyPr/>
          <a:lstStyle/>
          <a:p>
            <a:r>
              <a:rPr lang="pt-BR" dirty="0"/>
              <a:t>Em diversos casos nos deparamos com situações em que o banco de dados foi criado antes de iniciar a apliacação.Isso é muito comum em equipes mais acostumadas com o modelo relacional do que com o modelo orientado a objetos.</a:t>
            </a:r>
          </a:p>
          <a:p>
            <a:r>
              <a:rPr lang="pt-BR" dirty="0"/>
              <a:t>Diante desse cenário é normal optar pela utilização Database First que tem como objetivo ler o banco de dados e aplicar a engenharia reversa carregando as classes que representarão as tabelas do banco.</a:t>
            </a:r>
            <a:endParaRPr lang="en-US" dirty="0"/>
          </a:p>
        </p:txBody>
      </p:sp>
    </p:spTree>
    <p:extLst>
      <p:ext uri="{BB962C8B-B14F-4D97-AF65-F5344CB8AC3E}">
        <p14:creationId xmlns:p14="http://schemas.microsoft.com/office/powerpoint/2010/main" val="284093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B1650D-9186-49A5-729F-905BB2F83DE7}"/>
              </a:ext>
            </a:extLst>
          </p:cNvPr>
          <p:cNvSpPr>
            <a:spLocks noGrp="1"/>
          </p:cNvSpPr>
          <p:nvPr>
            <p:ph type="title"/>
          </p:nvPr>
        </p:nvSpPr>
        <p:spPr/>
        <p:txBody>
          <a:bodyPr/>
          <a:lstStyle/>
          <a:p>
            <a:r>
              <a:rPr lang="pt-BR" dirty="0"/>
              <a:t>Model First</a:t>
            </a:r>
            <a:endParaRPr lang="en-US" dirty="0"/>
          </a:p>
        </p:txBody>
      </p:sp>
      <p:sp>
        <p:nvSpPr>
          <p:cNvPr id="3" name="Marcador de Posição de Conteúdo 2">
            <a:extLst>
              <a:ext uri="{FF2B5EF4-FFF2-40B4-BE49-F238E27FC236}">
                <a16:creationId xmlns:a16="http://schemas.microsoft.com/office/drawing/2014/main" id="{92926B04-0A43-87F6-576E-03BF871C5DD9}"/>
              </a:ext>
            </a:extLst>
          </p:cNvPr>
          <p:cNvSpPr>
            <a:spLocks noGrp="1"/>
          </p:cNvSpPr>
          <p:nvPr>
            <p:ph idx="1"/>
          </p:nvPr>
        </p:nvSpPr>
        <p:spPr/>
        <p:txBody>
          <a:bodyPr/>
          <a:lstStyle/>
          <a:p>
            <a:r>
              <a:rPr lang="pt-BR" dirty="0"/>
              <a:t>O Model First nos permite gerar primeiro um modelo e a partir dele gerar nossa base de dados.</a:t>
            </a:r>
          </a:p>
          <a:p>
            <a:r>
              <a:rPr lang="pt-BR" dirty="0"/>
              <a:t>Essa montagem de modelo é feita através do EDM Designer Utilizando os componentes que ele nos disponibiliza sendo as mais comuns “Entity” e “Association”.</a:t>
            </a:r>
            <a:endParaRPr lang="en-US" dirty="0"/>
          </a:p>
        </p:txBody>
      </p:sp>
    </p:spTree>
    <p:extLst>
      <p:ext uri="{BB962C8B-B14F-4D97-AF65-F5344CB8AC3E}">
        <p14:creationId xmlns:p14="http://schemas.microsoft.com/office/powerpoint/2010/main" val="9869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60822-64BA-823B-3A63-BFC94EF4A81C}"/>
              </a:ext>
            </a:extLst>
          </p:cNvPr>
          <p:cNvSpPr>
            <a:spLocks noGrp="1"/>
          </p:cNvSpPr>
          <p:nvPr>
            <p:ph type="title"/>
          </p:nvPr>
        </p:nvSpPr>
        <p:spPr/>
        <p:txBody>
          <a:bodyPr/>
          <a:lstStyle/>
          <a:p>
            <a:r>
              <a:rPr lang="pt-BR" dirty="0"/>
              <a:t>Code First</a:t>
            </a:r>
            <a:endParaRPr lang="en-US" dirty="0"/>
          </a:p>
        </p:txBody>
      </p:sp>
      <p:sp>
        <p:nvSpPr>
          <p:cNvPr id="3" name="Marcador de Posição de Conteúdo 2">
            <a:extLst>
              <a:ext uri="{FF2B5EF4-FFF2-40B4-BE49-F238E27FC236}">
                <a16:creationId xmlns:a16="http://schemas.microsoft.com/office/drawing/2014/main" id="{6FD30B1E-1C2D-A279-DA91-2BCCFE121C26}"/>
              </a:ext>
            </a:extLst>
          </p:cNvPr>
          <p:cNvSpPr>
            <a:spLocks noGrp="1"/>
          </p:cNvSpPr>
          <p:nvPr>
            <p:ph idx="1"/>
          </p:nvPr>
        </p:nvSpPr>
        <p:spPr/>
        <p:txBody>
          <a:bodyPr/>
          <a:lstStyle/>
          <a:p>
            <a:r>
              <a:rPr lang="pt-BR" dirty="0"/>
              <a:t>Na abordagem Code First você cria primeiro as suas classes de entidade e deixa para o Entity Framework a responsabilidade de criar o banco de dados.</a:t>
            </a:r>
          </a:p>
          <a:p>
            <a:r>
              <a:rPr lang="pt-BR" dirty="0"/>
              <a:t>Essas classes são conhecidas como classes POCO(Plan Old CLR Objects) que são classes que utilizam apenas os tipos do .NET Framework sendo independente de qualquer outro framework inclusive do “Entity”,essas classes podem ser utilizadas por outros projetos que utilizem ou não o Entity Framework.</a:t>
            </a:r>
            <a:endParaRPr lang="en-US" dirty="0"/>
          </a:p>
        </p:txBody>
      </p:sp>
    </p:spTree>
    <p:extLst>
      <p:ext uri="{BB962C8B-B14F-4D97-AF65-F5344CB8AC3E}">
        <p14:creationId xmlns:p14="http://schemas.microsoft.com/office/powerpoint/2010/main" val="178783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0E64A-A65D-DDF8-9A50-0587EF85FD4C}"/>
              </a:ext>
            </a:extLst>
          </p:cNvPr>
          <p:cNvSpPr>
            <a:spLocks noGrp="1"/>
          </p:cNvSpPr>
          <p:nvPr>
            <p:ph type="title"/>
          </p:nvPr>
        </p:nvSpPr>
        <p:spPr/>
        <p:txBody>
          <a:bodyPr/>
          <a:lstStyle/>
          <a:p>
            <a:r>
              <a:rPr lang="pt-BR" dirty="0"/>
              <a:t>Data Annotations</a:t>
            </a:r>
            <a:endParaRPr lang="en-US" dirty="0"/>
          </a:p>
        </p:txBody>
      </p:sp>
      <p:sp>
        <p:nvSpPr>
          <p:cNvPr id="3" name="Marcador de Posição de Conteúdo 2">
            <a:extLst>
              <a:ext uri="{FF2B5EF4-FFF2-40B4-BE49-F238E27FC236}">
                <a16:creationId xmlns:a16="http://schemas.microsoft.com/office/drawing/2014/main" id="{1C85DAA9-77D1-3F93-58EE-BC6F62D6E534}"/>
              </a:ext>
            </a:extLst>
          </p:cNvPr>
          <p:cNvSpPr>
            <a:spLocks noGrp="1"/>
          </p:cNvSpPr>
          <p:nvPr>
            <p:ph idx="1"/>
          </p:nvPr>
        </p:nvSpPr>
        <p:spPr/>
        <p:txBody>
          <a:bodyPr/>
          <a:lstStyle/>
          <a:p>
            <a:r>
              <a:rPr lang="pt-BR" dirty="0"/>
              <a:t>O Data Annotations é um recurso que permite que você adicione atributos e métodos em nossas classes para alterar convenções padrão e personalizar alguns comportamentos .</a:t>
            </a:r>
            <a:endParaRPr lang="en-US" dirty="0"/>
          </a:p>
        </p:txBody>
      </p:sp>
    </p:spTree>
    <p:extLst>
      <p:ext uri="{BB962C8B-B14F-4D97-AF65-F5344CB8AC3E}">
        <p14:creationId xmlns:p14="http://schemas.microsoft.com/office/powerpoint/2010/main" val="224435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AFF35F-0B01-7395-7E9A-DB1E2EF2AACB}"/>
              </a:ext>
            </a:extLst>
          </p:cNvPr>
          <p:cNvSpPr>
            <a:spLocks noGrp="1"/>
          </p:cNvSpPr>
          <p:nvPr>
            <p:ph type="title"/>
          </p:nvPr>
        </p:nvSpPr>
        <p:spPr/>
        <p:txBody>
          <a:bodyPr/>
          <a:lstStyle/>
          <a:p>
            <a:r>
              <a:rPr lang="pt-BR" dirty="0"/>
              <a:t>Principais Atributos</a:t>
            </a:r>
            <a:endParaRPr lang="en-US" dirty="0"/>
          </a:p>
        </p:txBody>
      </p:sp>
      <p:sp>
        <p:nvSpPr>
          <p:cNvPr id="3" name="Marcador de Posição de Conteúdo 2">
            <a:extLst>
              <a:ext uri="{FF2B5EF4-FFF2-40B4-BE49-F238E27FC236}">
                <a16:creationId xmlns:a16="http://schemas.microsoft.com/office/drawing/2014/main" id="{6618AACA-CD10-3CE9-9556-15CB54F44402}"/>
              </a:ext>
            </a:extLst>
          </p:cNvPr>
          <p:cNvSpPr>
            <a:spLocks noGrp="1"/>
          </p:cNvSpPr>
          <p:nvPr>
            <p:ph idx="1"/>
          </p:nvPr>
        </p:nvSpPr>
        <p:spPr/>
        <p:txBody>
          <a:bodyPr/>
          <a:lstStyle/>
          <a:p>
            <a:r>
              <a:rPr lang="pt-BR" dirty="0"/>
              <a:t>Required:Significa campo obrigatório.</a:t>
            </a:r>
          </a:p>
          <a:p>
            <a:r>
              <a:rPr lang="pt-BR" dirty="0"/>
              <a:t>RegularExpression:Valida o campo por expressão regular.</a:t>
            </a:r>
          </a:p>
          <a:p>
            <a:r>
              <a:rPr lang="pt-BR" dirty="0"/>
              <a:t>Display:Nome a ser mostrado em todas as interfaces de usuário.</a:t>
            </a:r>
          </a:p>
          <a:p>
            <a:r>
              <a:rPr lang="pt-BR" dirty="0"/>
              <a:t>StringLength:Determina a quantidade máxima de caracteres que poderá ser informada.</a:t>
            </a:r>
          </a:p>
          <a:p>
            <a:r>
              <a:rPr lang="pt-BR" dirty="0"/>
              <a:t>MinLength:Determina a quantidade mínima de caracteres que poderá ser informada.</a:t>
            </a:r>
          </a:p>
          <a:p>
            <a:r>
              <a:rPr lang="pt-BR" dirty="0"/>
              <a:t>DisplayFormat:Formato a ser exibido nas interfaces de usuário.</a:t>
            </a:r>
          </a:p>
          <a:p>
            <a:r>
              <a:rPr lang="pt-BR" dirty="0"/>
              <a:t>Range:Define a faixa de dados aceita pela propriedade.</a:t>
            </a:r>
            <a:endParaRPr lang="en-US" dirty="0"/>
          </a:p>
        </p:txBody>
      </p:sp>
    </p:spTree>
    <p:extLst>
      <p:ext uri="{BB962C8B-B14F-4D97-AF65-F5344CB8AC3E}">
        <p14:creationId xmlns:p14="http://schemas.microsoft.com/office/powerpoint/2010/main" val="19952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281918-E8FE-FFA8-206A-A37AF4E8841B}"/>
              </a:ext>
            </a:extLst>
          </p:cNvPr>
          <p:cNvSpPr>
            <a:spLocks noGrp="1"/>
          </p:cNvSpPr>
          <p:nvPr>
            <p:ph type="title"/>
          </p:nvPr>
        </p:nvSpPr>
        <p:spPr/>
        <p:txBody>
          <a:bodyPr/>
          <a:lstStyle/>
          <a:p>
            <a:r>
              <a:rPr lang="pt-BR" dirty="0"/>
              <a:t>Migrations</a:t>
            </a:r>
            <a:endParaRPr lang="en-US" dirty="0"/>
          </a:p>
        </p:txBody>
      </p:sp>
      <p:sp>
        <p:nvSpPr>
          <p:cNvPr id="3" name="Marcador de Posição de Conteúdo 2">
            <a:extLst>
              <a:ext uri="{FF2B5EF4-FFF2-40B4-BE49-F238E27FC236}">
                <a16:creationId xmlns:a16="http://schemas.microsoft.com/office/drawing/2014/main" id="{07F2BF51-AA2A-FF97-DEBB-0DE17796AFB5}"/>
              </a:ext>
            </a:extLst>
          </p:cNvPr>
          <p:cNvSpPr>
            <a:spLocks noGrp="1"/>
          </p:cNvSpPr>
          <p:nvPr>
            <p:ph idx="1"/>
          </p:nvPr>
        </p:nvSpPr>
        <p:spPr/>
        <p:txBody>
          <a:bodyPr>
            <a:normAutofit/>
          </a:bodyPr>
          <a:lstStyle/>
          <a:p>
            <a:r>
              <a:rPr lang="pt-BR" dirty="0"/>
              <a:t>O Migrations é um recurso que oferece uma maneira de atualizar de forma incremental o esquema de banco de dados para menter em sincronia com o modelo de classe do seu projeto preservando os dados existentes no banco de dados.</a:t>
            </a:r>
          </a:p>
          <a:p>
            <a:r>
              <a:rPr lang="pt-BR" dirty="0"/>
              <a:t>Com o Migrations também é possível realizar o downgrade caso você deseje voltar o ser banco de dados para a versão anterior em que se encontrava,além de manter um histórico de alterações.</a:t>
            </a:r>
          </a:p>
          <a:p>
            <a:endParaRPr lang="pt-BR" dirty="0"/>
          </a:p>
          <a:p>
            <a:endParaRPr lang="pt-BR" dirty="0"/>
          </a:p>
          <a:p>
            <a:endParaRPr lang="pt-BR" dirty="0"/>
          </a:p>
          <a:p>
            <a:pPr marL="0" indent="0">
              <a:buNone/>
            </a:pPr>
            <a:endParaRPr lang="pt-BR" sz="900" dirty="0"/>
          </a:p>
          <a:p>
            <a:pPr marL="0" indent="0">
              <a:buNone/>
            </a:pPr>
            <a:r>
              <a:rPr lang="pt-BR" sz="900" dirty="0"/>
              <a:t>Slides vistos e estudados por </a:t>
            </a:r>
            <a:r>
              <a:rPr lang="pt-BR" sz="900" dirty="0">
                <a:hlinkClick r:id="rId2"/>
              </a:rPr>
              <a:t>https://www.youtube.com/watch?v=IoNLL4lq5g4</a:t>
            </a:r>
            <a:endParaRPr lang="en-US" sz="900" dirty="0"/>
          </a:p>
        </p:txBody>
      </p:sp>
    </p:spTree>
    <p:extLst>
      <p:ext uri="{BB962C8B-B14F-4D97-AF65-F5344CB8AC3E}">
        <p14:creationId xmlns:p14="http://schemas.microsoft.com/office/powerpoint/2010/main" val="1924371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ão">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Office_50521406_TF78884036_Win32" id="{6AAD1459-4B68-4B72-B642-4DE2B4225E4B}" vid="{6C776961-049D-4BD3-BA8C-81F98F943222}"/>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D16958A-754B-4396-9457-FD7A427A3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Design digital</Template>
  <TotalTime>32</TotalTime>
  <Words>485</Words>
  <Application>Microsoft Office PowerPoint</Application>
  <PresentationFormat>Ecrã Panorâmico</PresentationFormat>
  <Paragraphs>36</Paragraphs>
  <Slides>9</Slides>
  <Notes>1</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9</vt:i4>
      </vt:variant>
    </vt:vector>
  </HeadingPairs>
  <TitlesOfParts>
    <vt:vector size="14" baseType="lpstr">
      <vt:lpstr>Arial</vt:lpstr>
      <vt:lpstr>Calibri</vt:lpstr>
      <vt:lpstr>Century Gothic</vt:lpstr>
      <vt:lpstr>Wingdings 3</vt:lpstr>
      <vt:lpstr>Ião</vt:lpstr>
      <vt:lpstr>Entity Framework</vt:lpstr>
      <vt:lpstr>O que é Entity Framework</vt:lpstr>
      <vt:lpstr>Linhas de Utilização </vt:lpstr>
      <vt:lpstr>Database First</vt:lpstr>
      <vt:lpstr>Model First</vt:lpstr>
      <vt:lpstr>Code First</vt:lpstr>
      <vt:lpstr>Data Annotations</vt:lpstr>
      <vt:lpstr>Principais Atributos</vt:lpstr>
      <vt:lpstr>Migrations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dc:creator>Germano Pereira</dc:creator>
  <cp:lastModifiedBy>Germano Pereira</cp:lastModifiedBy>
  <cp:revision>1</cp:revision>
  <dcterms:created xsi:type="dcterms:W3CDTF">2022-07-29T13:54:38Z</dcterms:created>
  <dcterms:modified xsi:type="dcterms:W3CDTF">2022-07-29T14:26:53Z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