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9" r:id="rId5"/>
    <p:sldId id="261" r:id="rId6"/>
    <p:sldId id="262" r:id="rId7"/>
    <p:sldId id="263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6289" autoAdjust="0"/>
  </p:normalViewPr>
  <p:slideViewPr>
    <p:cSldViewPr snapToGrid="0">
      <p:cViewPr varScale="1">
        <p:scale>
          <a:sx n="94" d="100"/>
          <a:sy n="94" d="100"/>
        </p:scale>
        <p:origin x="8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F843A-873A-4608-ACAD-7D67A97CB5EC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1B056-35D5-4863-B210-12527DF76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6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1B056-35D5-4863-B210-12527DF76D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4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1B056-35D5-4863-B210-12527DF76D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4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1B056-35D5-4863-B210-12527DF76D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1B056-35D5-4863-B210-12527DF76DC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4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1B056-35D5-4863-B210-12527DF76D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6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1B056-35D5-4863-B210-12527DF76D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46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https://metropoliabierta.elespanol.com/el-pulso-de-la-ciudad/distritos-inseguros-barcelona_58352_102.html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1B056-35D5-4863-B210-12527DF76DC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0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B061-4FAF-BCE3-7BC1-2761D33CE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CBDB3-9542-BD10-406C-F26645D8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5F81-8748-5DE1-4781-6F8AF471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0C25-0ED5-4779-6C91-7A244602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0401-E49C-4F0B-A360-1EA236DE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DBD7-8015-276C-4FAE-19F82236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CE97A-E54D-39D3-B738-2F12E6BB9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C611-80B0-BCCE-70B7-30E56BAA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6E06-C736-EA7C-D880-BE71EDCF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6E25-8452-1D6B-12A9-C1676D6D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8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FA1B5-27D8-5FEC-9C08-F9CA256F7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80E0F-B58D-C2AB-8433-7F3EF25A4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898A-C990-9E1D-87B1-A381D875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D0C2-F031-DC51-53A5-25708A7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C864-0754-E80F-AD2A-E0DE8F3B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3709-BAE0-9682-5162-37C7B086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C63A-A94D-7385-DF04-26A6040B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6E49-F5F8-14CE-F4DE-3D474564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B930-B8CB-4924-1518-1F2F8952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6AFA-D250-4A38-A900-FF9B4F00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4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FEA5-2937-8153-65B8-FF8B43F3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4BB05-D751-2944-0D4C-E95DD959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C0D0-5BA9-736D-74BE-329988D5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5988-3075-03BF-7D1D-233EF798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D636-1F42-BAE9-35AA-6195AC6C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2AF7-5AF2-2380-B1E4-D457112B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5120-8E11-24E2-371F-30C9DE9D8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A2A3-5A25-5BB4-492C-D65D83DAD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323B7-6906-8791-806C-8128F34D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6B91C-2B43-CD76-CDC7-BB6A252D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B8F49-903F-D55D-A417-2B5557D0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D87D-47B2-E2A2-5798-7C367603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1FE9-B80E-890D-7C1C-7BF33E7B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5ACC0-D7D6-8252-2058-7AA9E9AB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43350-780E-7731-9D60-F05579327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7769B-350D-7359-88C2-46C05BC2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DDE55-D6AC-2B26-7003-D67A712C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88AAB-1897-1CB2-B3F9-78255A7D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88528-678A-5BF6-CA4D-25474255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2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49B1-7601-3685-1DED-ADB40531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4C2B6-7327-3AB6-C861-5BC56A05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34C46-8619-4850-4D29-7AB157C5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E6617-044D-B6A4-AFEA-AAB57A0A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5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70E-F14A-94F9-D5EE-D7900082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B170-611F-8D83-349A-7881642D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2ABB5-8486-60E9-D55B-CBB91FF2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946B-85D2-0D82-1C60-EF5363A7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F760-3880-537F-A648-6C6009E3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6506-F4E0-217F-B132-1F66B8F9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F688A-F2DD-8FF2-8D7B-AE62F45E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EDA4-7B76-05A4-D5EA-CF2033A0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02243-4603-6B31-E3E6-4AF71978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A381-E47D-9A63-CDE9-6365330C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AB3B7-F0AB-6CA2-CB2C-179987D1D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B9DFC-2D05-7922-91F2-56181EAA8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672C-B82D-81D1-C415-99E756B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AA53D-178E-2E5C-2432-33B96375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67CAC-91C4-9336-65FC-6D683219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9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32DB1-052F-F45F-09B9-9ECAF363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24F7-4577-DD22-008B-3E941CAE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E865-0050-1731-1F8B-AE49DDB07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7D4C-3EC4-4281-9FE0-D66D583464A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282C-EBAC-0053-1C47-EBB3855E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D9FA-E157-5A7C-31D9-743276ABD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6BE4-35C2-496B-8498-9A605BE9D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2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6A234-AC58-2C9C-CDD2-4315BA1B7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9342" y="2230734"/>
            <a:ext cx="6779322" cy="1788532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Airbnb in Barcelona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9D2FB-7145-B590-1608-92A5BAB2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976" y="4791091"/>
            <a:ext cx="6308053" cy="1148885"/>
          </a:xfrm>
        </p:spPr>
        <p:txBody>
          <a:bodyPr anchor="t">
            <a:normAutofit/>
          </a:bodyPr>
          <a:lstStyle/>
          <a:p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s-E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first</a:t>
            </a:r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Approach </a:t>
            </a:r>
            <a:r>
              <a:rPr lang="es-E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2022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A602F-EFC7-5DAB-4CA0-495B6B336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8317" r="2645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502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4E9BB-9B0C-820B-FE2C-4CA29002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s-ES" sz="3700">
                <a:solidFill>
                  <a:schemeClr val="tx1">
                    <a:lumMod val="85000"/>
                    <a:lumOff val="15000"/>
                  </a:schemeClr>
                </a:solidFill>
              </a:rPr>
              <a:t>What was the current situation of Airbnb in Barcelona as for 2022?</a:t>
            </a:r>
            <a:endParaRPr lang="en-GB" sz="3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32-4D7E-45FC-9105-16E0E105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price range?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many locations are in the city?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are these locations distributed?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 guests say about Airbnb in Barcelona?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much of the accommodation offer does Airbnb represent?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4E9BB-9B0C-820B-FE2C-4CA29002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02" y="298245"/>
            <a:ext cx="3645408" cy="11141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indent="0" algn="ctr"/>
            <a:r>
              <a:rPr lang="en-US" b="1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</a:t>
            </a:r>
            <a:br>
              <a:rPr lang="en-US" b="1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C91A5-8330-BD16-593D-C6A585715100}"/>
              </a:ext>
            </a:extLst>
          </p:cNvPr>
          <p:cNvSpPr txBox="1"/>
          <p:nvPr/>
        </p:nvSpPr>
        <p:spPr>
          <a:xfrm>
            <a:off x="554102" y="2171700"/>
            <a:ext cx="3645408" cy="366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Most Expensive: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Vilapicina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la Torre </a:t>
            </a:r>
            <a:r>
              <a:rPr lang="en-US" dirty="0" err="1"/>
              <a:t>Llobeta</a:t>
            </a:r>
            <a:r>
              <a:rPr lang="en-US" dirty="0"/>
              <a:t> : </a:t>
            </a:r>
            <a:r>
              <a:rPr lang="en-US" b="1" dirty="0"/>
              <a:t>454</a:t>
            </a:r>
            <a:r>
              <a:rPr lang="en-US" dirty="0"/>
              <a:t> €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Cheapest: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el Turó de la </a:t>
            </a:r>
            <a:r>
              <a:rPr lang="es-ES" dirty="0" err="1"/>
              <a:t>Peira</a:t>
            </a:r>
            <a:r>
              <a:rPr lang="es-ES" dirty="0"/>
              <a:t> : </a:t>
            </a:r>
            <a:r>
              <a:rPr lang="es-ES" b="1" dirty="0"/>
              <a:t>27</a:t>
            </a:r>
            <a:r>
              <a:rPr lang="es-ES" dirty="0"/>
              <a:t> €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b="1" dirty="0"/>
              <a:t>AVERAGE: 114 €</a:t>
            </a:r>
            <a:endParaRPr lang="en-US" b="1" dirty="0"/>
          </a:p>
        </p:txBody>
      </p:sp>
      <p:pic>
        <p:nvPicPr>
          <p:cNvPr id="16" name="Content Placeholder 15" descr="Chart, bar chart">
            <a:extLst>
              <a:ext uri="{FF2B5EF4-FFF2-40B4-BE49-F238E27FC236}">
                <a16:creationId xmlns:a16="http://schemas.microsoft.com/office/drawing/2014/main" id="{148552EC-483F-2904-65FD-D324C30C3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34" y="0"/>
            <a:ext cx="7040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8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4E9BB-9B0C-820B-FE2C-4CA29002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5753519" cy="2398713"/>
          </a:xfrm>
        </p:spPr>
        <p:txBody>
          <a:bodyPr>
            <a:normAutofit/>
          </a:bodyPr>
          <a:lstStyle/>
          <a:p>
            <a:r>
              <a:rPr lang="es-ES" dirty="0"/>
              <a:t>Active </a:t>
            </a:r>
            <a:r>
              <a:rPr lang="es-ES" dirty="0" err="1"/>
              <a:t>accommodations</a:t>
            </a:r>
            <a:r>
              <a:rPr lang="es-ES" dirty="0"/>
              <a:t> </a:t>
            </a:r>
            <a:r>
              <a:rPr lang="es-ES" dirty="0" err="1"/>
              <a:t>reported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Airbnb in 2022</a:t>
            </a:r>
            <a:endParaRPr lang="en-GB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A9EC0271-5CD6-A3A9-8F3E-75E9D908E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17" y="76620"/>
            <a:ext cx="7405765" cy="335238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AFD810-D018-7C3B-E925-B4AB0990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739" y="4406979"/>
            <a:ext cx="3282109" cy="134069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9600" dirty="0"/>
              <a:t>12338</a:t>
            </a:r>
          </a:p>
        </p:txBody>
      </p:sp>
    </p:spTree>
    <p:extLst>
      <p:ext uri="{BB962C8B-B14F-4D97-AF65-F5344CB8AC3E}">
        <p14:creationId xmlns:p14="http://schemas.microsoft.com/office/powerpoint/2010/main" val="383583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ACE3580E-200A-F4C7-8F7B-4BE552BD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71" y="490317"/>
            <a:ext cx="3234788" cy="2203898"/>
          </a:xfrm>
        </p:spPr>
        <p:txBody>
          <a:bodyPr anchor="t">
            <a:normAutofit/>
          </a:bodyPr>
          <a:lstStyle/>
          <a:p>
            <a:pPr algn="r"/>
            <a:r>
              <a:rPr lang="es-ES" dirty="0" err="1"/>
              <a:t>Geographical</a:t>
            </a:r>
            <a:r>
              <a:rPr lang="es-ES" dirty="0"/>
              <a:t> </a:t>
            </a:r>
            <a:r>
              <a:rPr lang="es-ES" dirty="0" err="1"/>
              <a:t>Density</a:t>
            </a:r>
            <a:r>
              <a:rPr lang="es-ES" dirty="0"/>
              <a:t> </a:t>
            </a:r>
            <a:r>
              <a:rPr lang="es-ES" dirty="0" err="1"/>
              <a:t>Distribution</a:t>
            </a:r>
            <a:endParaRPr lang="en-GB" dirty="0"/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71B4A06F-86FC-2FB7-735D-08103B8DB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0" b="9080"/>
          <a:stretch/>
        </p:blipFill>
        <p:spPr>
          <a:xfrm>
            <a:off x="0" y="1103635"/>
            <a:ext cx="9887577" cy="5754365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427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4E9BB-9B0C-820B-FE2C-4CA29002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</a:t>
            </a:r>
            <a:r>
              <a:rPr lang="en-US" dirty="0"/>
              <a:t>satisfied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guests say about Airbnb in Barcelona?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2805A4-834B-43A6-82CC-ACE9F0022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3478" y="1215851"/>
            <a:ext cx="6804204" cy="39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3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4E9BB-9B0C-820B-FE2C-4CA29002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 unhappy guests say about Airbnb in Barcelona?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EAA9DB84-8526-8DFC-CFAE-2A4DF820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5888" y="1296237"/>
            <a:ext cx="8001876" cy="41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A8CF0DC-D23A-4CA2-8463-27F89928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B8A381C4-0C0D-491F-90D8-63CF760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5698">
            <a:off x="-195643" y="67946"/>
            <a:ext cx="6408310" cy="6912725"/>
          </a:xfrm>
          <a:custGeom>
            <a:avLst/>
            <a:gdLst>
              <a:gd name="connsiteX0" fmla="*/ 0 w 6408310"/>
              <a:gd name="connsiteY0" fmla="*/ 108934 h 6912725"/>
              <a:gd name="connsiteX1" fmla="*/ 1911522 w 6408310"/>
              <a:gd name="connsiteY1" fmla="*/ 0 h 6912725"/>
              <a:gd name="connsiteX2" fmla="*/ 1916026 w 6408310"/>
              <a:gd name="connsiteY2" fmla="*/ 4704 h 6912725"/>
              <a:gd name="connsiteX3" fmla="*/ 1911112 w 6408310"/>
              <a:gd name="connsiteY3" fmla="*/ 17418 h 6912725"/>
              <a:gd name="connsiteX4" fmla="*/ 1972871 w 6408310"/>
              <a:gd name="connsiteY4" fmla="*/ 72530 h 6912725"/>
              <a:gd name="connsiteX5" fmla="*/ 2069180 w 6408310"/>
              <a:gd name="connsiteY5" fmla="*/ 173199 h 6912725"/>
              <a:gd name="connsiteX6" fmla="*/ 2131569 w 6408310"/>
              <a:gd name="connsiteY6" fmla="*/ 227805 h 6912725"/>
              <a:gd name="connsiteX7" fmla="*/ 2162747 w 6408310"/>
              <a:gd name="connsiteY7" fmla="*/ 239714 h 6912725"/>
              <a:gd name="connsiteX8" fmla="*/ 2220499 w 6408310"/>
              <a:gd name="connsiteY8" fmla="*/ 289903 h 6912725"/>
              <a:gd name="connsiteX9" fmla="*/ 2381978 w 6408310"/>
              <a:gd name="connsiteY9" fmla="*/ 391093 h 6912725"/>
              <a:gd name="connsiteX10" fmla="*/ 2445910 w 6408310"/>
              <a:gd name="connsiteY10" fmla="*/ 463815 h 6912725"/>
              <a:gd name="connsiteX11" fmla="*/ 2531236 w 6408310"/>
              <a:gd name="connsiteY11" fmla="*/ 600817 h 6912725"/>
              <a:gd name="connsiteX12" fmla="*/ 2617149 w 6408310"/>
              <a:gd name="connsiteY12" fmla="*/ 703748 h 6912725"/>
              <a:gd name="connsiteX13" fmla="*/ 2650333 w 6408310"/>
              <a:gd name="connsiteY13" fmla="*/ 720900 h 6912725"/>
              <a:gd name="connsiteX14" fmla="*/ 2705541 w 6408310"/>
              <a:gd name="connsiteY14" fmla="*/ 750090 h 6912725"/>
              <a:gd name="connsiteX15" fmla="*/ 2757210 w 6408310"/>
              <a:gd name="connsiteY15" fmla="*/ 789489 h 6912725"/>
              <a:gd name="connsiteX16" fmla="*/ 2791660 w 6408310"/>
              <a:gd name="connsiteY16" fmla="*/ 816041 h 6912725"/>
              <a:gd name="connsiteX17" fmla="*/ 2840975 w 6408310"/>
              <a:gd name="connsiteY17" fmla="*/ 842225 h 6912725"/>
              <a:gd name="connsiteX18" fmla="*/ 2917970 w 6408310"/>
              <a:gd name="connsiteY18" fmla="*/ 879392 h 6912725"/>
              <a:gd name="connsiteX19" fmla="*/ 2957236 w 6408310"/>
              <a:gd name="connsiteY19" fmla="*/ 906835 h 6912725"/>
              <a:gd name="connsiteX20" fmla="*/ 3117215 w 6408310"/>
              <a:gd name="connsiteY20" fmla="*/ 1073714 h 6912725"/>
              <a:gd name="connsiteX21" fmla="*/ 3250958 w 6408310"/>
              <a:gd name="connsiteY21" fmla="*/ 1130397 h 6912725"/>
              <a:gd name="connsiteX22" fmla="*/ 3496717 w 6408310"/>
              <a:gd name="connsiteY22" fmla="*/ 1260412 h 6912725"/>
              <a:gd name="connsiteX23" fmla="*/ 3494992 w 6408310"/>
              <a:gd name="connsiteY23" fmla="*/ 1268283 h 6912725"/>
              <a:gd name="connsiteX24" fmla="*/ 3508993 w 6408310"/>
              <a:gd name="connsiteY24" fmla="*/ 1287737 h 6912725"/>
              <a:gd name="connsiteX25" fmla="*/ 3512115 w 6408310"/>
              <a:gd name="connsiteY25" fmla="*/ 1288544 h 6912725"/>
              <a:gd name="connsiteX26" fmla="*/ 3548697 w 6408310"/>
              <a:gd name="connsiteY26" fmla="*/ 1363739 h 6912725"/>
              <a:gd name="connsiteX27" fmla="*/ 3656567 w 6408310"/>
              <a:gd name="connsiteY27" fmla="*/ 1479533 h 6912725"/>
              <a:gd name="connsiteX28" fmla="*/ 3661987 w 6408310"/>
              <a:gd name="connsiteY28" fmla="*/ 1491779 h 6912725"/>
              <a:gd name="connsiteX29" fmla="*/ 3667389 w 6408310"/>
              <a:gd name="connsiteY29" fmla="*/ 1495409 h 6912725"/>
              <a:gd name="connsiteX30" fmla="*/ 3800461 w 6408310"/>
              <a:gd name="connsiteY30" fmla="*/ 1696689 h 6912725"/>
              <a:gd name="connsiteX31" fmla="*/ 3933737 w 6408310"/>
              <a:gd name="connsiteY31" fmla="*/ 1853325 h 6912725"/>
              <a:gd name="connsiteX32" fmla="*/ 3946446 w 6408310"/>
              <a:gd name="connsiteY32" fmla="*/ 1903446 h 6912725"/>
              <a:gd name="connsiteX33" fmla="*/ 3960581 w 6408310"/>
              <a:gd name="connsiteY33" fmla="*/ 1913244 h 6912725"/>
              <a:gd name="connsiteX34" fmla="*/ 4015111 w 6408310"/>
              <a:gd name="connsiteY34" fmla="*/ 1956512 h 6912725"/>
              <a:gd name="connsiteX35" fmla="*/ 4070740 w 6408310"/>
              <a:gd name="connsiteY35" fmla="*/ 1999693 h 6912725"/>
              <a:gd name="connsiteX36" fmla="*/ 4091495 w 6408310"/>
              <a:gd name="connsiteY36" fmla="*/ 2064313 h 6912725"/>
              <a:gd name="connsiteX37" fmla="*/ 4118353 w 6408310"/>
              <a:gd name="connsiteY37" fmla="*/ 2073901 h 6912725"/>
              <a:gd name="connsiteX38" fmla="*/ 4123293 w 6408310"/>
              <a:gd name="connsiteY38" fmla="*/ 2075261 h 6912725"/>
              <a:gd name="connsiteX39" fmla="*/ 4166582 w 6408310"/>
              <a:gd name="connsiteY39" fmla="*/ 2120685 h 6912725"/>
              <a:gd name="connsiteX40" fmla="*/ 4213721 w 6408310"/>
              <a:gd name="connsiteY40" fmla="*/ 2168493 h 6912725"/>
              <a:gd name="connsiteX41" fmla="*/ 4250795 w 6408310"/>
              <a:gd name="connsiteY41" fmla="*/ 2261746 h 6912725"/>
              <a:gd name="connsiteX42" fmla="*/ 4295408 w 6408310"/>
              <a:gd name="connsiteY42" fmla="*/ 2340515 h 6912725"/>
              <a:gd name="connsiteX43" fmla="*/ 4318976 w 6408310"/>
              <a:gd name="connsiteY43" fmla="*/ 2371504 h 6912725"/>
              <a:gd name="connsiteX44" fmla="*/ 4323314 w 6408310"/>
              <a:gd name="connsiteY44" fmla="*/ 2378166 h 6912725"/>
              <a:gd name="connsiteX45" fmla="*/ 4323235 w 6408310"/>
              <a:gd name="connsiteY45" fmla="*/ 2378475 h 6912725"/>
              <a:gd name="connsiteX46" fmla="*/ 4327479 w 6408310"/>
              <a:gd name="connsiteY46" fmla="*/ 2385858 h 6912725"/>
              <a:gd name="connsiteX47" fmla="*/ 4331226 w 6408310"/>
              <a:gd name="connsiteY47" fmla="*/ 2390318 h 6912725"/>
              <a:gd name="connsiteX48" fmla="*/ 4339643 w 6408310"/>
              <a:gd name="connsiteY48" fmla="*/ 2403246 h 6912725"/>
              <a:gd name="connsiteX49" fmla="*/ 4341435 w 6408310"/>
              <a:gd name="connsiteY49" fmla="*/ 2408870 h 6912725"/>
              <a:gd name="connsiteX50" fmla="*/ 4340548 w 6408310"/>
              <a:gd name="connsiteY50" fmla="*/ 2412798 h 6912725"/>
              <a:gd name="connsiteX51" fmla="*/ 4351634 w 6408310"/>
              <a:gd name="connsiteY51" fmla="*/ 2443869 h 6912725"/>
              <a:gd name="connsiteX52" fmla="*/ 4380688 w 6408310"/>
              <a:gd name="connsiteY52" fmla="*/ 2504819 h 6912725"/>
              <a:gd name="connsiteX53" fmla="*/ 4399892 w 6408310"/>
              <a:gd name="connsiteY53" fmla="*/ 2537002 h 6912725"/>
              <a:gd name="connsiteX54" fmla="*/ 4449690 w 6408310"/>
              <a:gd name="connsiteY54" fmla="*/ 2628144 h 6912725"/>
              <a:gd name="connsiteX55" fmla="*/ 4512427 w 6408310"/>
              <a:gd name="connsiteY55" fmla="*/ 2840755 h 6912725"/>
              <a:gd name="connsiteX56" fmla="*/ 4591091 w 6408310"/>
              <a:gd name="connsiteY56" fmla="*/ 3036586 h 6912725"/>
              <a:gd name="connsiteX57" fmla="*/ 4757297 w 6408310"/>
              <a:gd name="connsiteY57" fmla="*/ 3388741 h 6912725"/>
              <a:gd name="connsiteX58" fmla="*/ 4755264 w 6408310"/>
              <a:gd name="connsiteY58" fmla="*/ 3461211 h 6912725"/>
              <a:gd name="connsiteX59" fmla="*/ 4776842 w 6408310"/>
              <a:gd name="connsiteY59" fmla="*/ 3503606 h 6912725"/>
              <a:gd name="connsiteX60" fmla="*/ 4815953 w 6408310"/>
              <a:gd name="connsiteY60" fmla="*/ 3543897 h 6912725"/>
              <a:gd name="connsiteX61" fmla="*/ 4826382 w 6408310"/>
              <a:gd name="connsiteY61" fmla="*/ 3589602 h 6912725"/>
              <a:gd name="connsiteX62" fmla="*/ 4900664 w 6408310"/>
              <a:gd name="connsiteY62" fmla="*/ 3697326 h 6912725"/>
              <a:gd name="connsiteX63" fmla="*/ 4944717 w 6408310"/>
              <a:gd name="connsiteY63" fmla="*/ 3795461 h 6912725"/>
              <a:gd name="connsiteX64" fmla="*/ 4981260 w 6408310"/>
              <a:gd name="connsiteY64" fmla="*/ 3887734 h 6912725"/>
              <a:gd name="connsiteX65" fmla="*/ 5000423 w 6408310"/>
              <a:gd name="connsiteY65" fmla="*/ 3933089 h 6912725"/>
              <a:gd name="connsiteX66" fmla="*/ 5033013 w 6408310"/>
              <a:gd name="connsiteY66" fmla="*/ 3937041 h 6912725"/>
              <a:gd name="connsiteX67" fmla="*/ 5081597 w 6408310"/>
              <a:gd name="connsiteY67" fmla="*/ 4013154 h 6912725"/>
              <a:gd name="connsiteX68" fmla="*/ 5088052 w 6408310"/>
              <a:gd name="connsiteY68" fmla="*/ 4027525 h 6912725"/>
              <a:gd name="connsiteX69" fmla="*/ 5189054 w 6408310"/>
              <a:gd name="connsiteY69" fmla="*/ 4098668 h 6912725"/>
              <a:gd name="connsiteX70" fmla="*/ 5228545 w 6408310"/>
              <a:gd name="connsiteY70" fmla="*/ 4146658 h 6912725"/>
              <a:gd name="connsiteX71" fmla="*/ 5268336 w 6408310"/>
              <a:gd name="connsiteY71" fmla="*/ 4194504 h 6912725"/>
              <a:gd name="connsiteX72" fmla="*/ 5317950 w 6408310"/>
              <a:gd name="connsiteY72" fmla="*/ 4267325 h 6912725"/>
              <a:gd name="connsiteX73" fmla="*/ 5598270 w 6408310"/>
              <a:gd name="connsiteY73" fmla="*/ 4563876 h 6912725"/>
              <a:gd name="connsiteX74" fmla="*/ 5833068 w 6408310"/>
              <a:gd name="connsiteY74" fmla="*/ 5016605 h 6912725"/>
              <a:gd name="connsiteX75" fmla="*/ 6045916 w 6408310"/>
              <a:gd name="connsiteY75" fmla="*/ 5405287 h 6912725"/>
              <a:gd name="connsiteX76" fmla="*/ 6117737 w 6408310"/>
              <a:gd name="connsiteY76" fmla="*/ 5538137 h 6912725"/>
              <a:gd name="connsiteX77" fmla="*/ 6144230 w 6408310"/>
              <a:gd name="connsiteY77" fmla="*/ 5635151 h 6912725"/>
              <a:gd name="connsiteX78" fmla="*/ 6176742 w 6408310"/>
              <a:gd name="connsiteY78" fmla="*/ 5809044 h 6912725"/>
              <a:gd name="connsiteX79" fmla="*/ 6245199 w 6408310"/>
              <a:gd name="connsiteY79" fmla="*/ 6038018 h 6912725"/>
              <a:gd name="connsiteX80" fmla="*/ 6303931 w 6408310"/>
              <a:gd name="connsiteY80" fmla="*/ 6175618 h 6912725"/>
              <a:gd name="connsiteX81" fmla="*/ 6336313 w 6408310"/>
              <a:gd name="connsiteY81" fmla="*/ 6345837 h 6912725"/>
              <a:gd name="connsiteX82" fmla="*/ 6401195 w 6408310"/>
              <a:gd name="connsiteY82" fmla="*/ 6542084 h 6912725"/>
              <a:gd name="connsiteX83" fmla="*/ 6408310 w 6408310"/>
              <a:gd name="connsiteY83" fmla="*/ 6612865 h 6912725"/>
              <a:gd name="connsiteX84" fmla="*/ 1146484 w 6408310"/>
              <a:gd name="connsiteY84" fmla="*/ 6912725 h 6912725"/>
              <a:gd name="connsiteX85" fmla="*/ 1108438 w 6408310"/>
              <a:gd name="connsiteY85" fmla="*/ 6825083 h 6912725"/>
              <a:gd name="connsiteX86" fmla="*/ 997867 w 6408310"/>
              <a:gd name="connsiteY86" fmla="*/ 6378703 h 6912725"/>
              <a:gd name="connsiteX87" fmla="*/ 858750 w 6408310"/>
              <a:gd name="connsiteY87" fmla="*/ 5923784 h 6912725"/>
              <a:gd name="connsiteX88" fmla="*/ 860408 w 6408310"/>
              <a:gd name="connsiteY88" fmla="*/ 5860728 h 6912725"/>
              <a:gd name="connsiteX89" fmla="*/ 853644 w 6408310"/>
              <a:gd name="connsiteY89" fmla="*/ 5771381 h 6912725"/>
              <a:gd name="connsiteX90" fmla="*/ 852164 w 6408310"/>
              <a:gd name="connsiteY90" fmla="*/ 5615193 h 6912725"/>
              <a:gd name="connsiteX91" fmla="*/ 831986 w 6408310"/>
              <a:gd name="connsiteY91" fmla="*/ 5402745 h 6912725"/>
              <a:gd name="connsiteX92" fmla="*/ 759590 w 6408310"/>
              <a:gd name="connsiteY92" fmla="*/ 5239800 h 6912725"/>
              <a:gd name="connsiteX93" fmla="*/ 767251 w 6408310"/>
              <a:gd name="connsiteY93" fmla="*/ 5227414 h 6912725"/>
              <a:gd name="connsiteX94" fmla="*/ 745427 w 6408310"/>
              <a:gd name="connsiteY94" fmla="*/ 5118958 h 6912725"/>
              <a:gd name="connsiteX95" fmla="*/ 635950 w 6408310"/>
              <a:gd name="connsiteY95" fmla="*/ 4788294 h 6912725"/>
              <a:gd name="connsiteX96" fmla="*/ 558787 w 6408310"/>
              <a:gd name="connsiteY96" fmla="*/ 4518070 h 6912725"/>
              <a:gd name="connsiteX97" fmla="*/ 555530 w 6408310"/>
              <a:gd name="connsiteY97" fmla="*/ 4444433 h 6912725"/>
              <a:gd name="connsiteX98" fmla="*/ 549378 w 6408310"/>
              <a:gd name="connsiteY98" fmla="*/ 4320965 h 6912725"/>
              <a:gd name="connsiteX99" fmla="*/ 572361 w 6408310"/>
              <a:gd name="connsiteY99" fmla="*/ 4232369 h 6912725"/>
              <a:gd name="connsiteX100" fmla="*/ 556288 w 6408310"/>
              <a:gd name="connsiteY100" fmla="*/ 4127673 h 6912725"/>
              <a:gd name="connsiteX101" fmla="*/ 506660 w 6408310"/>
              <a:gd name="connsiteY101" fmla="*/ 3821119 h 6912725"/>
              <a:gd name="connsiteX102" fmla="*/ 494791 w 6408310"/>
              <a:gd name="connsiteY102" fmla="*/ 3723556 h 6912725"/>
              <a:gd name="connsiteX103" fmla="*/ 490230 w 6408310"/>
              <a:gd name="connsiteY103" fmla="*/ 3508893 h 6912725"/>
              <a:gd name="connsiteX104" fmla="*/ 484223 w 6408310"/>
              <a:gd name="connsiteY104" fmla="*/ 3233179 h 6912725"/>
              <a:gd name="connsiteX105" fmla="*/ 460329 w 6408310"/>
              <a:gd name="connsiteY105" fmla="*/ 3041244 h 6912725"/>
              <a:gd name="connsiteX106" fmla="*/ 407197 w 6408310"/>
              <a:gd name="connsiteY106" fmla="*/ 2812292 h 6912725"/>
              <a:gd name="connsiteX107" fmla="*/ 386122 w 6408310"/>
              <a:gd name="connsiteY107" fmla="*/ 2757841 h 6912725"/>
              <a:gd name="connsiteX108" fmla="*/ 363684 w 6408310"/>
              <a:gd name="connsiteY108" fmla="*/ 2714608 h 6912725"/>
              <a:gd name="connsiteX109" fmla="*/ 330746 w 6408310"/>
              <a:gd name="connsiteY109" fmla="*/ 2625146 h 6912725"/>
              <a:gd name="connsiteX110" fmla="*/ 299927 w 6408310"/>
              <a:gd name="connsiteY110" fmla="*/ 2566177 h 6912725"/>
              <a:gd name="connsiteX111" fmla="*/ 288272 w 6408310"/>
              <a:gd name="connsiteY111" fmla="*/ 2439923 h 6912725"/>
              <a:gd name="connsiteX112" fmla="*/ 233611 w 6408310"/>
              <a:gd name="connsiteY112" fmla="*/ 2326248 h 6912725"/>
              <a:gd name="connsiteX113" fmla="*/ 115057 w 6408310"/>
              <a:gd name="connsiteY113" fmla="*/ 2127916 h 69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4E9BB-9B0C-820B-FE2C-4CA29002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sz="3700">
                <a:solidFill>
                  <a:schemeClr val="tx1">
                    <a:lumMod val="85000"/>
                    <a:lumOff val="15000"/>
                  </a:schemeClr>
                </a:solidFill>
              </a:rPr>
              <a:t>How much of the accommodation offer does Airbnb represent?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39D13A-ED7C-BF50-D024-1482333A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8"/>
            <a:ext cx="5046196" cy="510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According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official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from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INE, in 2022,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there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were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máximum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3600" b="1" dirty="0">
                <a:solidFill>
                  <a:srgbClr val="C00000"/>
                </a:solidFill>
              </a:rPr>
              <a:t>3303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tourist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apartments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available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Barcelona.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represents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3600" b="1" dirty="0">
                <a:solidFill>
                  <a:srgbClr val="C00000"/>
                </a:solidFill>
              </a:rPr>
              <a:t>27%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actual Airbnb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offer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7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92CC4BDB-5B81-4023-B967-7DF04BC1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ubble chart">
            <a:extLst>
              <a:ext uri="{FF2B5EF4-FFF2-40B4-BE49-F238E27FC236}">
                <a16:creationId xmlns:a16="http://schemas.microsoft.com/office/drawing/2014/main" id="{9FEF563E-8DCF-4817-12B9-2933AA3E8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/>
          <a:stretch/>
        </p:blipFill>
        <p:spPr>
          <a:xfrm>
            <a:off x="2" y="10"/>
            <a:ext cx="12191271" cy="6857989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260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185</Words>
  <Application>Microsoft Office PowerPoint</Application>
  <PresentationFormat>Widescreen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Airbnb in Barcelona</vt:lpstr>
      <vt:lpstr>What was the current situation of Airbnb in Barcelona as for 2022?</vt:lpstr>
      <vt:lpstr>Average Price Range</vt:lpstr>
      <vt:lpstr>Active accommodations reported by Airbnb in 2022</vt:lpstr>
      <vt:lpstr>Geographical Density Distribution</vt:lpstr>
      <vt:lpstr>What do satisfied guests say about Airbnb in Barcelona?</vt:lpstr>
      <vt:lpstr>What do unhappy guests say about Airbnb in Barcelona?</vt:lpstr>
      <vt:lpstr>How much of the accommodation offer does Airbnb represent?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Lopez Orozco</dc:creator>
  <cp:lastModifiedBy>Tatiana Lopez Orozco</cp:lastModifiedBy>
  <cp:revision>23</cp:revision>
  <dcterms:created xsi:type="dcterms:W3CDTF">2023-02-05T20:21:02Z</dcterms:created>
  <dcterms:modified xsi:type="dcterms:W3CDTF">2023-02-07T11:42:44Z</dcterms:modified>
</cp:coreProperties>
</file>