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5" r:id="rId19"/>
    <p:sldId id="276" r:id="rId20"/>
    <p:sldId id="277" r:id="rId21"/>
    <p:sldId id="278" r:id="rId22"/>
    <p:sldId id="279" r:id="rId23"/>
    <p:sldId id="280" r:id="rId24"/>
  </p:sldIdLst>
  <p:sldSz cx="9144000" cy="5143500" type="screen16x9"/>
  <p:notesSz cx="6858000" cy="9144000"/>
  <p:embeddedFontLst>
    <p:embeddedFont>
      <p:font typeface="Manrope" panose="020B0604020202020204" charset="0"/>
      <p:regular r:id="rId26"/>
      <p:bold r:id="rId27"/>
    </p:embeddedFont>
    <p:embeddedFont>
      <p:font typeface="Manrope SemiBold"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FB3D56-2668-4A30-AEEF-0B693D0E5161}" v="4" dt="2024-07-06T19:33:37.5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6" d="100"/>
          <a:sy n="146" d="100"/>
        </p:scale>
        <p:origin x="59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istian Guerra" userId="728337006395d3a4" providerId="LiveId" clId="{50FB3D56-2668-4A30-AEEF-0B693D0E5161}"/>
    <pc:docChg chg="undo custSel delSld modSld">
      <pc:chgData name="Cristian Guerra" userId="728337006395d3a4" providerId="LiveId" clId="{50FB3D56-2668-4A30-AEEF-0B693D0E5161}" dt="2024-07-06T19:36:20.894" v="76" actId="1076"/>
      <pc:docMkLst>
        <pc:docMk/>
      </pc:docMkLst>
      <pc:sldChg chg="modSp mod">
        <pc:chgData name="Cristian Guerra" userId="728337006395d3a4" providerId="LiveId" clId="{50FB3D56-2668-4A30-AEEF-0B693D0E5161}" dt="2024-07-06T19:25:29.594" v="8" actId="20577"/>
        <pc:sldMkLst>
          <pc:docMk/>
          <pc:sldMk cId="0" sldId="256"/>
        </pc:sldMkLst>
        <pc:spChg chg="mod">
          <ac:chgData name="Cristian Guerra" userId="728337006395d3a4" providerId="LiveId" clId="{50FB3D56-2668-4A30-AEEF-0B693D0E5161}" dt="2024-07-06T19:25:29.594" v="8" actId="20577"/>
          <ac:spMkLst>
            <pc:docMk/>
            <pc:sldMk cId="0" sldId="256"/>
            <ac:spMk id="59" creationId="{00000000-0000-0000-0000-000000000000}"/>
          </ac:spMkLst>
        </pc:spChg>
      </pc:sldChg>
      <pc:sldChg chg="modSp mod">
        <pc:chgData name="Cristian Guerra" userId="728337006395d3a4" providerId="LiveId" clId="{50FB3D56-2668-4A30-AEEF-0B693D0E5161}" dt="2024-07-06T19:26:06.637" v="11" actId="1076"/>
        <pc:sldMkLst>
          <pc:docMk/>
          <pc:sldMk cId="0" sldId="257"/>
        </pc:sldMkLst>
        <pc:spChg chg="mod">
          <ac:chgData name="Cristian Guerra" userId="728337006395d3a4" providerId="LiveId" clId="{50FB3D56-2668-4A30-AEEF-0B693D0E5161}" dt="2024-07-06T19:25:57.634" v="10" actId="1076"/>
          <ac:spMkLst>
            <pc:docMk/>
            <pc:sldMk cId="0" sldId="257"/>
            <ac:spMk id="71" creationId="{00000000-0000-0000-0000-000000000000}"/>
          </ac:spMkLst>
        </pc:spChg>
        <pc:spChg chg="mod">
          <ac:chgData name="Cristian Guerra" userId="728337006395d3a4" providerId="LiveId" clId="{50FB3D56-2668-4A30-AEEF-0B693D0E5161}" dt="2024-07-06T19:26:06.637" v="11" actId="1076"/>
          <ac:spMkLst>
            <pc:docMk/>
            <pc:sldMk cId="0" sldId="257"/>
            <ac:spMk id="73" creationId="{00000000-0000-0000-0000-000000000000}"/>
          </ac:spMkLst>
        </pc:spChg>
      </pc:sldChg>
      <pc:sldChg chg="modSp mod">
        <pc:chgData name="Cristian Guerra" userId="728337006395d3a4" providerId="LiveId" clId="{50FB3D56-2668-4A30-AEEF-0B693D0E5161}" dt="2024-07-06T19:27:34.709" v="28" actId="14100"/>
        <pc:sldMkLst>
          <pc:docMk/>
          <pc:sldMk cId="0" sldId="263"/>
        </pc:sldMkLst>
        <pc:spChg chg="mod">
          <ac:chgData name="Cristian Guerra" userId="728337006395d3a4" providerId="LiveId" clId="{50FB3D56-2668-4A30-AEEF-0B693D0E5161}" dt="2024-07-06T19:27:34.709" v="28" actId="14100"/>
          <ac:spMkLst>
            <pc:docMk/>
            <pc:sldMk cId="0" sldId="263"/>
            <ac:spMk id="133" creationId="{00000000-0000-0000-0000-000000000000}"/>
          </ac:spMkLst>
        </pc:spChg>
      </pc:sldChg>
      <pc:sldChg chg="del">
        <pc:chgData name="Cristian Guerra" userId="728337006395d3a4" providerId="LiveId" clId="{50FB3D56-2668-4A30-AEEF-0B693D0E5161}" dt="2024-07-06T19:28:21.658" v="29" actId="2696"/>
        <pc:sldMkLst>
          <pc:docMk/>
          <pc:sldMk cId="0" sldId="267"/>
        </pc:sldMkLst>
      </pc:sldChg>
      <pc:sldChg chg="del">
        <pc:chgData name="Cristian Guerra" userId="728337006395d3a4" providerId="LiveId" clId="{50FB3D56-2668-4A30-AEEF-0B693D0E5161}" dt="2024-07-06T19:28:27.891" v="30" actId="2696"/>
        <pc:sldMkLst>
          <pc:docMk/>
          <pc:sldMk cId="0" sldId="274"/>
        </pc:sldMkLst>
      </pc:sldChg>
      <pc:sldChg chg="addSp modSp mod">
        <pc:chgData name="Cristian Guerra" userId="728337006395d3a4" providerId="LiveId" clId="{50FB3D56-2668-4A30-AEEF-0B693D0E5161}" dt="2024-07-06T19:36:20.894" v="76" actId="1076"/>
        <pc:sldMkLst>
          <pc:docMk/>
          <pc:sldMk cId="0" sldId="278"/>
        </pc:sldMkLst>
        <pc:spChg chg="mod">
          <ac:chgData name="Cristian Guerra" userId="728337006395d3a4" providerId="LiveId" clId="{50FB3D56-2668-4A30-AEEF-0B693D0E5161}" dt="2024-07-06T19:34:19.286" v="66" actId="1076"/>
          <ac:spMkLst>
            <pc:docMk/>
            <pc:sldMk cId="0" sldId="278"/>
            <ac:spMk id="271" creationId="{00000000-0000-0000-0000-000000000000}"/>
          </ac:spMkLst>
        </pc:spChg>
        <pc:spChg chg="mod">
          <ac:chgData name="Cristian Guerra" userId="728337006395d3a4" providerId="LiveId" clId="{50FB3D56-2668-4A30-AEEF-0B693D0E5161}" dt="2024-07-06T19:34:42.102" v="68" actId="1076"/>
          <ac:spMkLst>
            <pc:docMk/>
            <pc:sldMk cId="0" sldId="278"/>
            <ac:spMk id="272" creationId="{00000000-0000-0000-0000-000000000000}"/>
          </ac:spMkLst>
        </pc:spChg>
        <pc:spChg chg="mod">
          <ac:chgData name="Cristian Guerra" userId="728337006395d3a4" providerId="LiveId" clId="{50FB3D56-2668-4A30-AEEF-0B693D0E5161}" dt="2024-07-06T19:35:27.709" v="72" actId="1076"/>
          <ac:spMkLst>
            <pc:docMk/>
            <pc:sldMk cId="0" sldId="278"/>
            <ac:spMk id="273" creationId="{00000000-0000-0000-0000-000000000000}"/>
          </ac:spMkLst>
        </pc:spChg>
        <pc:spChg chg="mod">
          <ac:chgData name="Cristian Guerra" userId="728337006395d3a4" providerId="LiveId" clId="{50FB3D56-2668-4A30-AEEF-0B693D0E5161}" dt="2024-07-06T19:33:37.579" v="62" actId="164"/>
          <ac:spMkLst>
            <pc:docMk/>
            <pc:sldMk cId="0" sldId="278"/>
            <ac:spMk id="276" creationId="{00000000-0000-0000-0000-000000000000}"/>
          </ac:spMkLst>
        </pc:spChg>
        <pc:spChg chg="mod">
          <ac:chgData name="Cristian Guerra" userId="728337006395d3a4" providerId="LiveId" clId="{50FB3D56-2668-4A30-AEEF-0B693D0E5161}" dt="2024-07-06T19:33:37.579" v="62" actId="164"/>
          <ac:spMkLst>
            <pc:docMk/>
            <pc:sldMk cId="0" sldId="278"/>
            <ac:spMk id="277" creationId="{00000000-0000-0000-0000-000000000000}"/>
          </ac:spMkLst>
        </pc:spChg>
        <pc:spChg chg="mod">
          <ac:chgData name="Cristian Guerra" userId="728337006395d3a4" providerId="LiveId" clId="{50FB3D56-2668-4A30-AEEF-0B693D0E5161}" dt="2024-07-06T19:33:30.496" v="60" actId="164"/>
          <ac:spMkLst>
            <pc:docMk/>
            <pc:sldMk cId="0" sldId="278"/>
            <ac:spMk id="278" creationId="{00000000-0000-0000-0000-000000000000}"/>
          </ac:spMkLst>
        </pc:spChg>
        <pc:spChg chg="mod">
          <ac:chgData name="Cristian Guerra" userId="728337006395d3a4" providerId="LiveId" clId="{50FB3D56-2668-4A30-AEEF-0B693D0E5161}" dt="2024-07-06T19:33:30.496" v="60" actId="164"/>
          <ac:spMkLst>
            <pc:docMk/>
            <pc:sldMk cId="0" sldId="278"/>
            <ac:spMk id="279" creationId="{00000000-0000-0000-0000-000000000000}"/>
          </ac:spMkLst>
        </pc:spChg>
        <pc:spChg chg="mod">
          <ac:chgData name="Cristian Guerra" userId="728337006395d3a4" providerId="LiveId" clId="{50FB3D56-2668-4A30-AEEF-0B693D0E5161}" dt="2024-07-06T19:33:21.731" v="58" actId="164"/>
          <ac:spMkLst>
            <pc:docMk/>
            <pc:sldMk cId="0" sldId="278"/>
            <ac:spMk id="280" creationId="{00000000-0000-0000-0000-000000000000}"/>
          </ac:spMkLst>
        </pc:spChg>
        <pc:spChg chg="mod">
          <ac:chgData name="Cristian Guerra" userId="728337006395d3a4" providerId="LiveId" clId="{50FB3D56-2668-4A30-AEEF-0B693D0E5161}" dt="2024-07-06T19:33:21.731" v="58" actId="164"/>
          <ac:spMkLst>
            <pc:docMk/>
            <pc:sldMk cId="0" sldId="278"/>
            <ac:spMk id="281" creationId="{00000000-0000-0000-0000-000000000000}"/>
          </ac:spMkLst>
        </pc:spChg>
        <pc:spChg chg="mod">
          <ac:chgData name="Cristian Guerra" userId="728337006395d3a4" providerId="LiveId" clId="{50FB3D56-2668-4A30-AEEF-0B693D0E5161}" dt="2024-07-06T19:33:04.437" v="56" actId="164"/>
          <ac:spMkLst>
            <pc:docMk/>
            <pc:sldMk cId="0" sldId="278"/>
            <ac:spMk id="282" creationId="{00000000-0000-0000-0000-000000000000}"/>
          </ac:spMkLst>
        </pc:spChg>
        <pc:spChg chg="mod">
          <ac:chgData name="Cristian Guerra" userId="728337006395d3a4" providerId="LiveId" clId="{50FB3D56-2668-4A30-AEEF-0B693D0E5161}" dt="2024-07-06T19:33:04.437" v="56" actId="164"/>
          <ac:spMkLst>
            <pc:docMk/>
            <pc:sldMk cId="0" sldId="278"/>
            <ac:spMk id="283" creationId="{00000000-0000-0000-0000-000000000000}"/>
          </ac:spMkLst>
        </pc:spChg>
        <pc:spChg chg="mod">
          <ac:chgData name="Cristian Guerra" userId="728337006395d3a4" providerId="LiveId" clId="{50FB3D56-2668-4A30-AEEF-0B693D0E5161}" dt="2024-07-06T19:36:20.894" v="76" actId="1076"/>
          <ac:spMkLst>
            <pc:docMk/>
            <pc:sldMk cId="0" sldId="278"/>
            <ac:spMk id="284" creationId="{00000000-0000-0000-0000-000000000000}"/>
          </ac:spMkLst>
        </pc:spChg>
        <pc:grpChg chg="add mod">
          <ac:chgData name="Cristian Guerra" userId="728337006395d3a4" providerId="LiveId" clId="{50FB3D56-2668-4A30-AEEF-0B693D0E5161}" dt="2024-07-06T19:36:08.065" v="75" actId="1076"/>
          <ac:grpSpMkLst>
            <pc:docMk/>
            <pc:sldMk cId="0" sldId="278"/>
            <ac:grpSpMk id="2" creationId="{30383E58-F899-D5C6-0500-7D7A9E7C1AFE}"/>
          </ac:grpSpMkLst>
        </pc:grpChg>
        <pc:grpChg chg="add mod">
          <ac:chgData name="Cristian Guerra" userId="728337006395d3a4" providerId="LiveId" clId="{50FB3D56-2668-4A30-AEEF-0B693D0E5161}" dt="2024-07-06T19:34:58.709" v="70" actId="1076"/>
          <ac:grpSpMkLst>
            <pc:docMk/>
            <pc:sldMk cId="0" sldId="278"/>
            <ac:grpSpMk id="3" creationId="{F6107AE7-735E-9DDD-47A4-FCB1BE91E86D}"/>
          </ac:grpSpMkLst>
        </pc:grpChg>
        <pc:grpChg chg="add mod">
          <ac:chgData name="Cristian Guerra" userId="728337006395d3a4" providerId="LiveId" clId="{50FB3D56-2668-4A30-AEEF-0B693D0E5161}" dt="2024-07-06T19:34:50.554" v="69" actId="1076"/>
          <ac:grpSpMkLst>
            <pc:docMk/>
            <pc:sldMk cId="0" sldId="278"/>
            <ac:grpSpMk id="4" creationId="{60A405E7-8C05-8ACA-1202-2D302ADE9001}"/>
          </ac:grpSpMkLst>
        </pc:grpChg>
        <pc:grpChg chg="add mod">
          <ac:chgData name="Cristian Guerra" userId="728337006395d3a4" providerId="LiveId" clId="{50FB3D56-2668-4A30-AEEF-0B693D0E5161}" dt="2024-07-06T19:34:05.289" v="65" actId="1076"/>
          <ac:grpSpMkLst>
            <pc:docMk/>
            <pc:sldMk cId="0" sldId="278"/>
            <ac:grpSpMk id="5" creationId="{2BFCD5F4-7BCA-2C4D-58B2-D74DBB0AEF46}"/>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11f9ba980b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11f9ba980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e947b7f313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e947b7f313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e947b7f313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e947b7f313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e947b7f313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e947b7f31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154781b71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154781b7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154781b71b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154781b71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e947b7f313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e947b7f313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11e73c58c2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11e73c58c2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ea57669935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ea5766993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ea57669935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ea5766993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e62d7de5b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e62d7de5b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ea57669935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ea5766993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e62d7de5b1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e62d7de5b1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11e73c58c2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11e73c58c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154781b71b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154781b71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e62d7de5b1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e62d7de5b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e62d7de5b1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e62d7de5b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e947b7f313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e947b7f31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e947b7f313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e947b7f3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e947b7f313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e947b7f31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11f9ba98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11f9ba98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e91cccbf38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e91cccbf3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grpSp>
        <p:nvGrpSpPr>
          <p:cNvPr id="54" name="Google Shape;54;p13"/>
          <p:cNvGrpSpPr/>
          <p:nvPr/>
        </p:nvGrpSpPr>
        <p:grpSpPr>
          <a:xfrm>
            <a:off x="4498675" y="1798225"/>
            <a:ext cx="3628500" cy="2058000"/>
            <a:chOff x="2658750" y="2229875"/>
            <a:chExt cx="3628500" cy="2058000"/>
          </a:xfrm>
        </p:grpSpPr>
        <p:sp>
          <p:nvSpPr>
            <p:cNvPr id="55" name="Google Shape;55;p13"/>
            <p:cNvSpPr/>
            <p:nvPr/>
          </p:nvSpPr>
          <p:spPr>
            <a:xfrm>
              <a:off x="2658750" y="2229875"/>
              <a:ext cx="3628500" cy="2058000"/>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56" name="Google Shape;56;p13"/>
            <p:cNvCxnSpPr/>
            <p:nvPr/>
          </p:nvCxnSpPr>
          <p:spPr>
            <a:xfrm>
              <a:off x="2797075" y="2315350"/>
              <a:ext cx="3372000" cy="1887900"/>
            </a:xfrm>
            <a:prstGeom prst="straightConnector1">
              <a:avLst/>
            </a:prstGeom>
            <a:noFill/>
            <a:ln w="9525" cap="flat" cmpd="sng">
              <a:solidFill>
                <a:schemeClr val="lt1"/>
              </a:solidFill>
              <a:prstDash val="solid"/>
              <a:round/>
              <a:headEnd type="none" w="med" len="med"/>
              <a:tailEnd type="none" w="med" len="med"/>
            </a:ln>
          </p:spPr>
        </p:cxnSp>
        <p:cxnSp>
          <p:nvCxnSpPr>
            <p:cNvPr id="57" name="Google Shape;57;p13"/>
            <p:cNvCxnSpPr/>
            <p:nvPr/>
          </p:nvCxnSpPr>
          <p:spPr>
            <a:xfrm rot="10800000" flipH="1">
              <a:off x="2758225" y="2338600"/>
              <a:ext cx="3457500" cy="1857000"/>
            </a:xfrm>
            <a:prstGeom prst="straightConnector1">
              <a:avLst/>
            </a:prstGeom>
            <a:noFill/>
            <a:ln w="9525" cap="flat" cmpd="sng">
              <a:solidFill>
                <a:schemeClr val="lt1"/>
              </a:solidFill>
              <a:prstDash val="solid"/>
              <a:round/>
              <a:headEnd type="none" w="med" len="med"/>
              <a:tailEnd type="none" w="med" len="med"/>
            </a:ln>
          </p:spPr>
        </p:cxnSp>
      </p:grpSp>
      <p:sp>
        <p:nvSpPr>
          <p:cNvPr id="58" name="Google Shape;58;p13"/>
          <p:cNvSpPr/>
          <p:nvPr/>
        </p:nvSpPr>
        <p:spPr>
          <a:xfrm>
            <a:off x="4947775" y="1992475"/>
            <a:ext cx="2703900" cy="1686000"/>
          </a:xfrm>
          <a:prstGeom prst="roundRect">
            <a:avLst>
              <a:gd name="adj" fmla="val 16667"/>
            </a:avLst>
          </a:prstGeom>
          <a:solidFill>
            <a:srgbClr val="2B2B2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9" name="Google Shape;59;p13"/>
          <p:cNvSpPr txBox="1"/>
          <p:nvPr/>
        </p:nvSpPr>
        <p:spPr>
          <a:xfrm>
            <a:off x="514387" y="2262800"/>
            <a:ext cx="4012238" cy="11733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4500" b="1" dirty="0">
                <a:solidFill>
                  <a:schemeClr val="lt1"/>
                </a:solidFill>
                <a:highlight>
                  <a:srgbClr val="001E38"/>
                </a:highlight>
                <a:latin typeface="Manrope"/>
                <a:ea typeface="Manrope"/>
                <a:cs typeface="Manrope"/>
                <a:sym typeface="Manrope"/>
              </a:rPr>
              <a:t>Semana 1</a:t>
            </a:r>
            <a:endParaRPr sz="4500" b="1" dirty="0">
              <a:solidFill>
                <a:schemeClr val="lt1"/>
              </a:solidFill>
              <a:highlight>
                <a:srgbClr val="001E38"/>
              </a:highlight>
              <a:latin typeface="Manrope"/>
              <a:ea typeface="Manrope"/>
              <a:cs typeface="Manrope"/>
              <a:sym typeface="Manrope"/>
            </a:endParaRPr>
          </a:p>
          <a:p>
            <a:pPr marL="0" lvl="0" indent="0" algn="l" rtl="0">
              <a:lnSpc>
                <a:spcPct val="90000"/>
              </a:lnSpc>
              <a:spcBef>
                <a:spcPts val="0"/>
              </a:spcBef>
              <a:spcAft>
                <a:spcPts val="0"/>
              </a:spcAft>
              <a:buNone/>
            </a:pPr>
            <a:r>
              <a:rPr lang="en" sz="4500" b="1" dirty="0">
                <a:solidFill>
                  <a:schemeClr val="lt1"/>
                </a:solidFill>
                <a:highlight>
                  <a:srgbClr val="001E38"/>
                </a:highlight>
                <a:latin typeface="Manrope"/>
                <a:ea typeface="Manrope"/>
                <a:cs typeface="Manrope"/>
                <a:sym typeface="Manrope"/>
              </a:rPr>
              <a:t>¡Bienvenidos!</a:t>
            </a:r>
            <a:endParaRPr sz="4500" b="1" dirty="0">
              <a:solidFill>
                <a:schemeClr val="lt1"/>
              </a:solidFill>
              <a:highlight>
                <a:srgbClr val="001E38"/>
              </a:highlight>
              <a:latin typeface="Manrope"/>
              <a:ea typeface="Manrope"/>
              <a:cs typeface="Manrope"/>
              <a:sym typeface="Manrope"/>
            </a:endParaRPr>
          </a:p>
        </p:txBody>
      </p:sp>
      <p:pic>
        <p:nvPicPr>
          <p:cNvPr id="60" name="Google Shape;60;p13"/>
          <p:cNvPicPr preferRelativeResize="0"/>
          <p:nvPr/>
        </p:nvPicPr>
        <p:blipFill>
          <a:blip r:embed="rId4">
            <a:alphaModFix/>
          </a:blip>
          <a:stretch>
            <a:fillRect/>
          </a:stretch>
        </p:blipFill>
        <p:spPr>
          <a:xfrm>
            <a:off x="2206625" y="1371850"/>
            <a:ext cx="792525" cy="792525"/>
          </a:xfrm>
          <a:prstGeom prst="rect">
            <a:avLst/>
          </a:prstGeom>
          <a:noFill/>
          <a:ln>
            <a:noFill/>
          </a:ln>
        </p:spPr>
      </p:pic>
      <p:sp>
        <p:nvSpPr>
          <p:cNvPr id="61" name="Google Shape;61;p13"/>
          <p:cNvSpPr/>
          <p:nvPr/>
        </p:nvSpPr>
        <p:spPr>
          <a:xfrm>
            <a:off x="5680060" y="2219075"/>
            <a:ext cx="1265731" cy="1232788"/>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2"/>
        <p:cNvGrpSpPr/>
        <p:nvPr/>
      </p:nvGrpSpPr>
      <p:grpSpPr>
        <a:xfrm>
          <a:off x="0" y="0"/>
          <a:ext cx="0" cy="0"/>
          <a:chOff x="0" y="0"/>
          <a:chExt cx="0" cy="0"/>
        </a:xfrm>
      </p:grpSpPr>
      <p:sp>
        <p:nvSpPr>
          <p:cNvPr id="153" name="Google Shape;153;p22"/>
          <p:cNvSpPr txBox="1">
            <a:spLocks noGrp="1"/>
          </p:cNvSpPr>
          <p:nvPr>
            <p:ph type="title"/>
          </p:nvPr>
        </p:nvSpPr>
        <p:spPr>
          <a:xfrm>
            <a:off x="540300" y="555600"/>
            <a:ext cx="4110300" cy="755700"/>
          </a:xfrm>
          <a:prstGeom prst="rect">
            <a:avLst/>
          </a:prstGeom>
        </p:spPr>
        <p:txBody>
          <a:bodyPr spcFirstLastPara="1" wrap="square" lIns="91425" tIns="91425" rIns="91425" bIns="91425" anchor="b" anchorCtr="0">
            <a:normAutofit fontScale="90000"/>
          </a:bodyPr>
          <a:lstStyle/>
          <a:p>
            <a:pPr marL="0" lvl="0" indent="0" algn="ctr" rtl="0">
              <a:lnSpc>
                <a:spcPct val="103993"/>
              </a:lnSpc>
              <a:spcBef>
                <a:spcPts val="0"/>
              </a:spcBef>
              <a:spcAft>
                <a:spcPts val="0"/>
              </a:spcAft>
              <a:buNone/>
            </a:pPr>
            <a:r>
              <a:rPr lang="en" sz="2700">
                <a:latin typeface="Manrope SemiBold"/>
                <a:ea typeface="Manrope SemiBold"/>
                <a:cs typeface="Manrope SemiBold"/>
                <a:sym typeface="Manrope SemiBold"/>
              </a:rPr>
              <a:t>Primeros pasos con Pseint</a:t>
            </a:r>
            <a:endParaRPr sz="2700">
              <a:latin typeface="Manrope SemiBold"/>
              <a:ea typeface="Manrope SemiBold"/>
              <a:cs typeface="Manrope SemiBold"/>
              <a:sym typeface="Manrope SemiBold"/>
            </a:endParaRPr>
          </a:p>
        </p:txBody>
      </p:sp>
      <p:sp>
        <p:nvSpPr>
          <p:cNvPr id="154" name="Google Shape;154;p22"/>
          <p:cNvSpPr txBox="1">
            <a:spLocks noGrp="1"/>
          </p:cNvSpPr>
          <p:nvPr>
            <p:ph type="body" idx="1"/>
          </p:nvPr>
        </p:nvSpPr>
        <p:spPr>
          <a:xfrm>
            <a:off x="540300" y="1389600"/>
            <a:ext cx="2808000" cy="31794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
                <a:solidFill>
                  <a:schemeClr val="dk1"/>
                </a:solidFill>
                <a:highlight>
                  <a:srgbClr val="FFFFFF"/>
                </a:highlight>
                <a:latin typeface="Manrope"/>
                <a:ea typeface="Manrope"/>
                <a:cs typeface="Manrope"/>
                <a:sym typeface="Manrope"/>
              </a:rPr>
              <a:t>Gracias a este programa, podremos realizar nuestros primeros pseudocódigos y probarlos de manera funcional, pudiendo ejecutar, tal cual como en un lenguaje de programación.</a:t>
            </a:r>
            <a:endParaRPr>
              <a:solidFill>
                <a:schemeClr val="dk1"/>
              </a:solidFill>
              <a:highlight>
                <a:srgbClr val="FFFFFF"/>
              </a:highlight>
              <a:latin typeface="Manrope"/>
              <a:ea typeface="Manrope"/>
              <a:cs typeface="Manrope"/>
              <a:sym typeface="Manrope"/>
            </a:endParaRPr>
          </a:p>
          <a:p>
            <a:pPr marL="0" lvl="0" indent="0" algn="just" rtl="0">
              <a:spcBef>
                <a:spcPts val="1200"/>
              </a:spcBef>
              <a:spcAft>
                <a:spcPts val="0"/>
              </a:spcAft>
              <a:buNone/>
            </a:pPr>
            <a:r>
              <a:rPr lang="en">
                <a:solidFill>
                  <a:schemeClr val="dk1"/>
                </a:solidFill>
                <a:highlight>
                  <a:srgbClr val="FFFFFF"/>
                </a:highlight>
                <a:latin typeface="Manrope"/>
                <a:ea typeface="Manrope"/>
                <a:cs typeface="Manrope"/>
                <a:sym typeface="Manrope"/>
              </a:rPr>
              <a:t>Pseint contempla la estructura básica del pseudocódigo, por lo que teniendo en cuenta esta estructura vamos a ver ejemplos en este programa. </a:t>
            </a:r>
            <a:endParaRPr>
              <a:solidFill>
                <a:schemeClr val="dk1"/>
              </a:solidFill>
              <a:highlight>
                <a:srgbClr val="FFFFFF"/>
              </a:highlight>
              <a:latin typeface="Manrope"/>
              <a:ea typeface="Manrope"/>
              <a:cs typeface="Manrope"/>
              <a:sym typeface="Manrope"/>
            </a:endParaRPr>
          </a:p>
          <a:p>
            <a:pPr marL="0" lvl="0" indent="0" algn="just" rtl="0">
              <a:spcBef>
                <a:spcPts val="1200"/>
              </a:spcBef>
              <a:spcAft>
                <a:spcPts val="1200"/>
              </a:spcAft>
              <a:buNone/>
            </a:pPr>
            <a:r>
              <a:rPr lang="en">
                <a:solidFill>
                  <a:schemeClr val="dk1"/>
                </a:solidFill>
                <a:highlight>
                  <a:srgbClr val="FFFFFF"/>
                </a:highlight>
                <a:latin typeface="Manrope"/>
                <a:ea typeface="Manrope"/>
                <a:cs typeface="Manrope"/>
                <a:sym typeface="Manrope"/>
              </a:rPr>
              <a:t>Primero que nada haremos un repaso por el programa.</a:t>
            </a:r>
            <a:endParaRPr>
              <a:solidFill>
                <a:schemeClr val="dk1"/>
              </a:solidFill>
              <a:highlight>
                <a:srgbClr val="FFFFFF"/>
              </a:highlight>
              <a:latin typeface="Manrope"/>
              <a:ea typeface="Manrope"/>
              <a:cs typeface="Manrope"/>
              <a:sym typeface="Manrope"/>
            </a:endParaRPr>
          </a:p>
        </p:txBody>
      </p:sp>
      <p:cxnSp>
        <p:nvCxnSpPr>
          <p:cNvPr id="155" name="Google Shape;155;p22"/>
          <p:cNvCxnSpPr/>
          <p:nvPr/>
        </p:nvCxnSpPr>
        <p:spPr>
          <a:xfrm>
            <a:off x="610850" y="1366625"/>
            <a:ext cx="2566800" cy="0"/>
          </a:xfrm>
          <a:prstGeom prst="straightConnector1">
            <a:avLst/>
          </a:prstGeom>
          <a:noFill/>
          <a:ln w="9525" cap="flat" cmpd="sng">
            <a:solidFill>
              <a:srgbClr val="F06BF7"/>
            </a:solidFill>
            <a:prstDash val="solid"/>
            <a:round/>
            <a:headEnd type="none" w="med" len="med"/>
            <a:tailEnd type="none" w="med" len="med"/>
          </a:ln>
        </p:spPr>
      </p:cxnSp>
      <p:pic>
        <p:nvPicPr>
          <p:cNvPr id="156" name="Google Shape;156;p22"/>
          <p:cNvPicPr preferRelativeResize="0"/>
          <p:nvPr/>
        </p:nvPicPr>
        <p:blipFill>
          <a:blip r:embed="rId4">
            <a:alphaModFix/>
          </a:blip>
          <a:stretch>
            <a:fillRect/>
          </a:stretch>
        </p:blipFill>
        <p:spPr>
          <a:xfrm>
            <a:off x="4411555" y="1389600"/>
            <a:ext cx="3625840" cy="30270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540300" y="555600"/>
            <a:ext cx="4110300" cy="755700"/>
          </a:xfrm>
          <a:prstGeom prst="rect">
            <a:avLst/>
          </a:prstGeom>
        </p:spPr>
        <p:txBody>
          <a:bodyPr spcFirstLastPara="1" wrap="square" lIns="91425" tIns="91425" rIns="91425" bIns="91425" anchor="b" anchorCtr="0">
            <a:normAutofit fontScale="90000"/>
          </a:bodyPr>
          <a:lstStyle/>
          <a:p>
            <a:pPr marL="0" lvl="0" indent="0" algn="ctr" rtl="0">
              <a:lnSpc>
                <a:spcPct val="103993"/>
              </a:lnSpc>
              <a:spcBef>
                <a:spcPts val="0"/>
              </a:spcBef>
              <a:spcAft>
                <a:spcPts val="0"/>
              </a:spcAft>
              <a:buNone/>
            </a:pPr>
            <a:r>
              <a:rPr lang="en" sz="2700">
                <a:latin typeface="Manrope SemiBold"/>
                <a:ea typeface="Manrope SemiBold"/>
                <a:cs typeface="Manrope SemiBold"/>
                <a:sym typeface="Manrope SemiBold"/>
              </a:rPr>
              <a:t>Primeros pasos con Pseint</a:t>
            </a:r>
            <a:endParaRPr sz="2700">
              <a:latin typeface="Manrope SemiBold"/>
              <a:ea typeface="Manrope SemiBold"/>
              <a:cs typeface="Manrope SemiBold"/>
              <a:sym typeface="Manrope SemiBold"/>
            </a:endParaRPr>
          </a:p>
        </p:txBody>
      </p:sp>
      <p:sp>
        <p:nvSpPr>
          <p:cNvPr id="162" name="Google Shape;162;p23"/>
          <p:cNvSpPr txBox="1">
            <a:spLocks noGrp="1"/>
          </p:cNvSpPr>
          <p:nvPr>
            <p:ph type="body" idx="1"/>
          </p:nvPr>
        </p:nvSpPr>
        <p:spPr>
          <a:xfrm>
            <a:off x="540300" y="1389600"/>
            <a:ext cx="2286000" cy="3179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a:solidFill>
                  <a:schemeClr val="dk1"/>
                </a:solidFill>
                <a:highlight>
                  <a:srgbClr val="FFFFFF"/>
                </a:highlight>
                <a:latin typeface="Manrope"/>
                <a:ea typeface="Manrope"/>
                <a:cs typeface="Manrope"/>
                <a:sym typeface="Manrope"/>
              </a:rPr>
              <a:t>Una vez que abrimos el programa tendremos esta interfaz inicial, la cual tu profesor o profesora te la explicará en clases. </a:t>
            </a:r>
            <a:endParaRPr>
              <a:solidFill>
                <a:schemeClr val="dk1"/>
              </a:solidFill>
              <a:highlight>
                <a:srgbClr val="FFFFFF"/>
              </a:highlight>
              <a:latin typeface="Manrope"/>
              <a:ea typeface="Manrope"/>
              <a:cs typeface="Manrope"/>
              <a:sym typeface="Manrope"/>
            </a:endParaRPr>
          </a:p>
          <a:p>
            <a:pPr marL="0" lvl="0" indent="0" algn="just" rtl="0">
              <a:spcBef>
                <a:spcPts val="1200"/>
              </a:spcBef>
              <a:spcAft>
                <a:spcPts val="1200"/>
              </a:spcAft>
              <a:buNone/>
            </a:pPr>
            <a:endParaRPr>
              <a:solidFill>
                <a:schemeClr val="dk1"/>
              </a:solidFill>
              <a:highlight>
                <a:srgbClr val="FFFFFF"/>
              </a:highlight>
            </a:endParaRPr>
          </a:p>
        </p:txBody>
      </p:sp>
      <p:cxnSp>
        <p:nvCxnSpPr>
          <p:cNvPr id="163" name="Google Shape;163;p23"/>
          <p:cNvCxnSpPr/>
          <p:nvPr/>
        </p:nvCxnSpPr>
        <p:spPr>
          <a:xfrm>
            <a:off x="610850" y="1366625"/>
            <a:ext cx="2566800" cy="0"/>
          </a:xfrm>
          <a:prstGeom prst="straightConnector1">
            <a:avLst/>
          </a:prstGeom>
          <a:noFill/>
          <a:ln w="9525" cap="flat" cmpd="sng">
            <a:solidFill>
              <a:srgbClr val="F06BF7"/>
            </a:solidFill>
            <a:prstDash val="solid"/>
            <a:round/>
            <a:headEnd type="none" w="med" len="med"/>
            <a:tailEnd type="none" w="med" len="med"/>
          </a:ln>
        </p:spPr>
      </p:cxnSp>
      <p:sp>
        <p:nvSpPr>
          <p:cNvPr id="164" name="Google Shape;164;p23"/>
          <p:cNvSpPr txBox="1"/>
          <p:nvPr/>
        </p:nvSpPr>
        <p:spPr>
          <a:xfrm>
            <a:off x="5667000" y="2488950"/>
            <a:ext cx="1076700" cy="584100"/>
          </a:xfrm>
          <a:prstGeom prst="rect">
            <a:avLst/>
          </a:prstGeom>
          <a:noFill/>
          <a:ln>
            <a:noFill/>
          </a:ln>
        </p:spPr>
        <p:txBody>
          <a:bodyPr spcFirstLastPara="1" wrap="square" lIns="0" tIns="0" rIns="0" bIns="0" anchor="t" anchorCtr="0">
            <a:spAutoFit/>
          </a:bodyPr>
          <a:lstStyle/>
          <a:p>
            <a:pPr marL="0" marR="0" lvl="1" indent="0" algn="ctr" rtl="0">
              <a:lnSpc>
                <a:spcPct val="153018"/>
              </a:lnSpc>
              <a:spcBef>
                <a:spcPts val="0"/>
              </a:spcBef>
              <a:spcAft>
                <a:spcPts val="0"/>
              </a:spcAft>
              <a:buNone/>
            </a:pPr>
            <a:r>
              <a:rPr lang="en" sz="1500">
                <a:latin typeface="Manrope"/>
                <a:ea typeface="Manrope"/>
                <a:cs typeface="Manrope"/>
                <a:sym typeface="Manrope"/>
              </a:rPr>
              <a:t>diagrama,  </a:t>
            </a:r>
            <a:endParaRPr sz="1500">
              <a:latin typeface="Manrope"/>
              <a:ea typeface="Manrope"/>
              <a:cs typeface="Manrope"/>
              <a:sym typeface="Manrope"/>
            </a:endParaRPr>
          </a:p>
          <a:p>
            <a:pPr marL="0" marR="0" lvl="1" indent="0" algn="ctr" rtl="0">
              <a:lnSpc>
                <a:spcPct val="153018"/>
              </a:lnSpc>
              <a:spcBef>
                <a:spcPts val="0"/>
              </a:spcBef>
              <a:spcAft>
                <a:spcPts val="0"/>
              </a:spcAft>
              <a:buNone/>
            </a:pPr>
            <a:r>
              <a:rPr lang="en" sz="1500">
                <a:latin typeface="Manrope"/>
                <a:ea typeface="Manrope"/>
                <a:cs typeface="Manrope"/>
                <a:sym typeface="Manrope"/>
              </a:rPr>
              <a:t>imagen</a:t>
            </a:r>
            <a:endParaRPr sz="1500">
              <a:latin typeface="Manrope"/>
              <a:ea typeface="Manrope"/>
              <a:cs typeface="Manrope"/>
              <a:sym typeface="Manrope"/>
            </a:endParaRPr>
          </a:p>
        </p:txBody>
      </p:sp>
      <p:pic>
        <p:nvPicPr>
          <p:cNvPr id="165" name="Google Shape;165;p23"/>
          <p:cNvPicPr preferRelativeResize="0"/>
          <p:nvPr/>
        </p:nvPicPr>
        <p:blipFill>
          <a:blip r:embed="rId4">
            <a:alphaModFix/>
          </a:blip>
          <a:stretch>
            <a:fillRect/>
          </a:stretch>
        </p:blipFill>
        <p:spPr>
          <a:xfrm>
            <a:off x="3294500" y="1483975"/>
            <a:ext cx="5486352" cy="2952425"/>
          </a:xfrm>
          <a:prstGeom prst="rect">
            <a:avLst/>
          </a:prstGeom>
          <a:solidFill>
            <a:schemeClr val="lt2"/>
          </a:solid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4"/>
        <p:cNvGrpSpPr/>
        <p:nvPr/>
      </p:nvGrpSpPr>
      <p:grpSpPr>
        <a:xfrm>
          <a:off x="0" y="0"/>
          <a:ext cx="0" cy="0"/>
          <a:chOff x="0" y="0"/>
          <a:chExt cx="0" cy="0"/>
        </a:xfrm>
      </p:grpSpPr>
      <p:sp>
        <p:nvSpPr>
          <p:cNvPr id="175" name="Google Shape;175;p25"/>
          <p:cNvSpPr txBox="1">
            <a:spLocks noGrp="1"/>
          </p:cNvSpPr>
          <p:nvPr>
            <p:ph type="title"/>
          </p:nvPr>
        </p:nvSpPr>
        <p:spPr>
          <a:xfrm>
            <a:off x="540300" y="555600"/>
            <a:ext cx="4110300" cy="755700"/>
          </a:xfrm>
          <a:prstGeom prst="rect">
            <a:avLst/>
          </a:prstGeom>
        </p:spPr>
        <p:txBody>
          <a:bodyPr spcFirstLastPara="1" wrap="square" lIns="91425" tIns="91425" rIns="91425" bIns="91425" anchor="b" anchorCtr="0">
            <a:normAutofit fontScale="90000"/>
          </a:bodyPr>
          <a:lstStyle/>
          <a:p>
            <a:pPr marL="0" lvl="0" indent="0" algn="ctr" rtl="0">
              <a:lnSpc>
                <a:spcPct val="103993"/>
              </a:lnSpc>
              <a:spcBef>
                <a:spcPts val="0"/>
              </a:spcBef>
              <a:spcAft>
                <a:spcPts val="0"/>
              </a:spcAft>
              <a:buNone/>
            </a:pPr>
            <a:r>
              <a:rPr lang="en" sz="2700">
                <a:latin typeface="Manrope SemiBold"/>
                <a:ea typeface="Manrope SemiBold"/>
                <a:cs typeface="Manrope SemiBold"/>
                <a:sym typeface="Manrope SemiBold"/>
              </a:rPr>
              <a:t>Primeros pasos con Pseint</a:t>
            </a:r>
            <a:endParaRPr sz="2700">
              <a:latin typeface="Manrope SemiBold"/>
              <a:ea typeface="Manrope SemiBold"/>
              <a:cs typeface="Manrope SemiBold"/>
              <a:sym typeface="Manrope SemiBold"/>
            </a:endParaRPr>
          </a:p>
        </p:txBody>
      </p:sp>
      <p:sp>
        <p:nvSpPr>
          <p:cNvPr id="176" name="Google Shape;176;p25"/>
          <p:cNvSpPr txBox="1">
            <a:spLocks noGrp="1"/>
          </p:cNvSpPr>
          <p:nvPr>
            <p:ph type="body" idx="1"/>
          </p:nvPr>
        </p:nvSpPr>
        <p:spPr>
          <a:xfrm>
            <a:off x="540300" y="1389600"/>
            <a:ext cx="2808000" cy="3179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a:solidFill>
                  <a:schemeClr val="dk1"/>
                </a:solidFill>
                <a:highlight>
                  <a:srgbClr val="FFFFFF"/>
                </a:highlight>
                <a:latin typeface="Manrope"/>
                <a:ea typeface="Manrope"/>
                <a:cs typeface="Manrope"/>
                <a:sym typeface="Manrope"/>
              </a:rPr>
              <a:t>Lo más importante a tener en cuenta, como se mencionó anteriormente, es tener comprendida la estructura correcta del pseudocódigo, la cual nos va a permitir realizar un algoritmo legible, eficaz y listo para traducir a cualquier lenguaje.</a:t>
            </a:r>
            <a:endParaRPr>
              <a:solidFill>
                <a:schemeClr val="dk1"/>
              </a:solidFill>
              <a:highlight>
                <a:srgbClr val="FFFFFF"/>
              </a:highlight>
              <a:latin typeface="Manrope"/>
              <a:ea typeface="Manrope"/>
              <a:cs typeface="Manrope"/>
              <a:sym typeface="Manrope"/>
            </a:endParaRPr>
          </a:p>
          <a:p>
            <a:pPr marL="0" lvl="0" indent="0" algn="just" rtl="0">
              <a:spcBef>
                <a:spcPts val="1200"/>
              </a:spcBef>
              <a:spcAft>
                <a:spcPts val="0"/>
              </a:spcAft>
              <a:buNone/>
            </a:pPr>
            <a:r>
              <a:rPr lang="en">
                <a:solidFill>
                  <a:schemeClr val="dk1"/>
                </a:solidFill>
                <a:highlight>
                  <a:srgbClr val="FFFFFF"/>
                </a:highlight>
                <a:latin typeface="Manrope"/>
                <a:ea typeface="Manrope"/>
                <a:cs typeface="Manrope"/>
                <a:sym typeface="Manrope"/>
              </a:rPr>
              <a:t>En la imágen podrás encontrar la estructura base a seguir para cada algoritmo.</a:t>
            </a:r>
            <a:endParaRPr>
              <a:solidFill>
                <a:schemeClr val="dk1"/>
              </a:solidFill>
              <a:highlight>
                <a:srgbClr val="FFFFFF"/>
              </a:highlight>
              <a:latin typeface="Manrope"/>
              <a:ea typeface="Manrope"/>
              <a:cs typeface="Manrope"/>
              <a:sym typeface="Manrope"/>
            </a:endParaRPr>
          </a:p>
          <a:p>
            <a:pPr marL="0" lvl="0" indent="0" algn="just" rtl="0">
              <a:spcBef>
                <a:spcPts val="1200"/>
              </a:spcBef>
              <a:spcAft>
                <a:spcPts val="1200"/>
              </a:spcAft>
              <a:buNone/>
            </a:pPr>
            <a:endParaRPr>
              <a:solidFill>
                <a:schemeClr val="dk1"/>
              </a:solidFill>
              <a:highlight>
                <a:srgbClr val="FFFFFF"/>
              </a:highlight>
            </a:endParaRPr>
          </a:p>
        </p:txBody>
      </p:sp>
      <p:cxnSp>
        <p:nvCxnSpPr>
          <p:cNvPr id="177" name="Google Shape;177;p25"/>
          <p:cNvCxnSpPr/>
          <p:nvPr/>
        </p:nvCxnSpPr>
        <p:spPr>
          <a:xfrm>
            <a:off x="610850" y="1366625"/>
            <a:ext cx="2566800" cy="0"/>
          </a:xfrm>
          <a:prstGeom prst="straightConnector1">
            <a:avLst/>
          </a:prstGeom>
          <a:noFill/>
          <a:ln w="9525" cap="flat" cmpd="sng">
            <a:solidFill>
              <a:srgbClr val="F06BF7"/>
            </a:solidFill>
            <a:prstDash val="solid"/>
            <a:round/>
            <a:headEnd type="none" w="med" len="med"/>
            <a:tailEnd type="none" w="med" len="med"/>
          </a:ln>
        </p:spPr>
      </p:cxnSp>
      <p:pic>
        <p:nvPicPr>
          <p:cNvPr id="178" name="Google Shape;178;p25"/>
          <p:cNvPicPr preferRelativeResize="0"/>
          <p:nvPr/>
        </p:nvPicPr>
        <p:blipFill>
          <a:blip r:embed="rId4">
            <a:alphaModFix/>
          </a:blip>
          <a:stretch>
            <a:fillRect/>
          </a:stretch>
        </p:blipFill>
        <p:spPr>
          <a:xfrm>
            <a:off x="4104325" y="1367856"/>
            <a:ext cx="4110299" cy="362514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2"/>
        <p:cNvGrpSpPr/>
        <p:nvPr/>
      </p:nvGrpSpPr>
      <p:grpSpPr>
        <a:xfrm>
          <a:off x="0" y="0"/>
          <a:ext cx="0" cy="0"/>
          <a:chOff x="0" y="0"/>
          <a:chExt cx="0" cy="0"/>
        </a:xfrm>
      </p:grpSpPr>
      <p:sp>
        <p:nvSpPr>
          <p:cNvPr id="183" name="Google Shape;183;p26"/>
          <p:cNvSpPr txBox="1">
            <a:spLocks noGrp="1"/>
          </p:cNvSpPr>
          <p:nvPr>
            <p:ph type="title"/>
          </p:nvPr>
        </p:nvSpPr>
        <p:spPr>
          <a:xfrm>
            <a:off x="540300" y="555600"/>
            <a:ext cx="4572300" cy="755700"/>
          </a:xfrm>
          <a:prstGeom prst="rect">
            <a:avLst/>
          </a:prstGeom>
        </p:spPr>
        <p:txBody>
          <a:bodyPr spcFirstLastPara="1" wrap="square" lIns="91425" tIns="91425" rIns="91425" bIns="91425" anchor="b" anchorCtr="0">
            <a:normAutofit/>
          </a:bodyPr>
          <a:lstStyle/>
          <a:p>
            <a:pPr marL="0" lvl="0" indent="0" algn="ctr" rtl="0">
              <a:lnSpc>
                <a:spcPct val="103993"/>
              </a:lnSpc>
              <a:spcBef>
                <a:spcPts val="0"/>
              </a:spcBef>
              <a:spcAft>
                <a:spcPts val="0"/>
              </a:spcAft>
              <a:buNone/>
            </a:pPr>
            <a:r>
              <a:rPr lang="en">
                <a:latin typeface="Manrope SemiBold"/>
                <a:ea typeface="Manrope SemiBold"/>
                <a:cs typeface="Manrope SemiBold"/>
                <a:sym typeface="Manrope SemiBold"/>
              </a:rPr>
              <a:t>Partes del algoritmo en Pseint</a:t>
            </a:r>
            <a:endParaRPr>
              <a:latin typeface="Manrope SemiBold"/>
              <a:ea typeface="Manrope SemiBold"/>
              <a:cs typeface="Manrope SemiBold"/>
              <a:sym typeface="Manrope SemiBold"/>
            </a:endParaRPr>
          </a:p>
        </p:txBody>
      </p:sp>
      <p:sp>
        <p:nvSpPr>
          <p:cNvPr id="184" name="Google Shape;184;p26"/>
          <p:cNvSpPr txBox="1">
            <a:spLocks noGrp="1"/>
          </p:cNvSpPr>
          <p:nvPr>
            <p:ph type="body" idx="1"/>
          </p:nvPr>
        </p:nvSpPr>
        <p:spPr>
          <a:xfrm>
            <a:off x="768075" y="1513850"/>
            <a:ext cx="2808000" cy="639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605"/>
              <a:buNone/>
            </a:pPr>
            <a:r>
              <a:rPr lang="en" sz="1160">
                <a:solidFill>
                  <a:schemeClr val="dk1"/>
                </a:solidFill>
                <a:highlight>
                  <a:srgbClr val="FFFFFF"/>
                </a:highlight>
                <a:latin typeface="Manrope"/>
                <a:ea typeface="Manrope"/>
                <a:cs typeface="Manrope"/>
                <a:sym typeface="Manrope"/>
              </a:rPr>
              <a:t>Lo primero es colocar un nombre identificador a nuestro algoritmo.</a:t>
            </a:r>
            <a:endParaRPr sz="1160">
              <a:solidFill>
                <a:schemeClr val="dk1"/>
              </a:solidFill>
              <a:highlight>
                <a:srgbClr val="FFFFFF"/>
              </a:highlight>
              <a:latin typeface="Manrope"/>
              <a:ea typeface="Manrope"/>
              <a:cs typeface="Manrope"/>
              <a:sym typeface="Manrope"/>
            </a:endParaRPr>
          </a:p>
          <a:p>
            <a:pPr marL="0" lvl="0" indent="0" algn="just" rtl="0">
              <a:spcBef>
                <a:spcPts val="1200"/>
              </a:spcBef>
              <a:spcAft>
                <a:spcPts val="1200"/>
              </a:spcAft>
              <a:buSzPts val="605"/>
              <a:buNone/>
            </a:pPr>
            <a:endParaRPr sz="660">
              <a:solidFill>
                <a:schemeClr val="dk1"/>
              </a:solidFill>
              <a:highlight>
                <a:srgbClr val="FFFFFF"/>
              </a:highlight>
            </a:endParaRPr>
          </a:p>
        </p:txBody>
      </p:sp>
      <p:cxnSp>
        <p:nvCxnSpPr>
          <p:cNvPr id="185" name="Google Shape;185;p26"/>
          <p:cNvCxnSpPr/>
          <p:nvPr/>
        </p:nvCxnSpPr>
        <p:spPr>
          <a:xfrm>
            <a:off x="610850" y="1366625"/>
            <a:ext cx="2566800" cy="0"/>
          </a:xfrm>
          <a:prstGeom prst="straightConnector1">
            <a:avLst/>
          </a:prstGeom>
          <a:noFill/>
          <a:ln w="9525" cap="flat" cmpd="sng">
            <a:solidFill>
              <a:srgbClr val="F06BF7"/>
            </a:solidFill>
            <a:prstDash val="solid"/>
            <a:round/>
            <a:headEnd type="none" w="med" len="med"/>
            <a:tailEnd type="none" w="med" len="med"/>
          </a:ln>
        </p:spPr>
      </p:cxnSp>
      <p:pic>
        <p:nvPicPr>
          <p:cNvPr id="186" name="Google Shape;186;p26"/>
          <p:cNvPicPr preferRelativeResize="0"/>
          <p:nvPr/>
        </p:nvPicPr>
        <p:blipFill rotWithShape="1">
          <a:blip r:embed="rId4">
            <a:alphaModFix/>
          </a:blip>
          <a:srcRect b="86789"/>
          <a:stretch/>
        </p:blipFill>
        <p:spPr>
          <a:xfrm>
            <a:off x="3706250" y="1465350"/>
            <a:ext cx="4703751" cy="563875"/>
          </a:xfrm>
          <a:prstGeom prst="rect">
            <a:avLst/>
          </a:prstGeom>
          <a:noFill/>
          <a:ln>
            <a:noFill/>
          </a:ln>
          <a:effectLst>
            <a:outerShdw blurRad="57150" dist="19050" dir="5400000" algn="bl" rotWithShape="0">
              <a:srgbClr val="000000">
                <a:alpha val="50000"/>
              </a:srgbClr>
            </a:outerShdw>
          </a:effectLst>
        </p:spPr>
      </p:pic>
      <p:pic>
        <p:nvPicPr>
          <p:cNvPr id="187" name="Google Shape;187;p26"/>
          <p:cNvPicPr preferRelativeResize="0"/>
          <p:nvPr/>
        </p:nvPicPr>
        <p:blipFill rotWithShape="1">
          <a:blip r:embed="rId4">
            <a:alphaModFix/>
          </a:blip>
          <a:srcRect t="12643" b="76684"/>
          <a:stretch/>
        </p:blipFill>
        <p:spPr>
          <a:xfrm>
            <a:off x="3706250" y="2125300"/>
            <a:ext cx="4703751" cy="455550"/>
          </a:xfrm>
          <a:prstGeom prst="rect">
            <a:avLst/>
          </a:prstGeom>
          <a:noFill/>
          <a:ln>
            <a:noFill/>
          </a:ln>
          <a:effectLst>
            <a:outerShdw blurRad="57150" dist="19050" dir="5400000" algn="bl" rotWithShape="0">
              <a:srgbClr val="000000">
                <a:alpha val="50000"/>
              </a:srgbClr>
            </a:outerShdw>
          </a:effectLst>
        </p:spPr>
      </p:pic>
      <p:sp>
        <p:nvSpPr>
          <p:cNvPr id="188" name="Google Shape;188;p26"/>
          <p:cNvSpPr txBox="1"/>
          <p:nvPr/>
        </p:nvSpPr>
        <p:spPr>
          <a:xfrm>
            <a:off x="514550" y="1559350"/>
            <a:ext cx="333300" cy="400200"/>
          </a:xfrm>
          <a:prstGeom prst="rect">
            <a:avLst/>
          </a:prstGeom>
          <a:noFill/>
          <a:ln>
            <a:noFill/>
          </a:ln>
        </p:spPr>
        <p:txBody>
          <a:bodyPr spcFirstLastPara="1" wrap="square" lIns="91425" tIns="91425" rIns="91425" bIns="91425" anchor="t" anchorCtr="0">
            <a:spAutoFit/>
          </a:bodyPr>
          <a:lstStyle/>
          <a:p>
            <a:pPr marL="0" lvl="0" indent="0" algn="l" rtl="0">
              <a:lnSpc>
                <a:spcPct val="177029"/>
              </a:lnSpc>
              <a:spcBef>
                <a:spcPts val="0"/>
              </a:spcBef>
              <a:spcAft>
                <a:spcPts val="0"/>
              </a:spcAft>
              <a:buNone/>
            </a:pPr>
            <a:r>
              <a:rPr lang="en">
                <a:solidFill>
                  <a:srgbClr val="F06BF7"/>
                </a:solidFill>
              </a:rPr>
              <a:t>▶</a:t>
            </a:r>
            <a:endParaRPr/>
          </a:p>
        </p:txBody>
      </p:sp>
      <p:sp>
        <p:nvSpPr>
          <p:cNvPr id="189" name="Google Shape;189;p26"/>
          <p:cNvSpPr txBox="1">
            <a:spLocks noGrp="1"/>
          </p:cNvSpPr>
          <p:nvPr>
            <p:ph type="body" idx="1"/>
          </p:nvPr>
        </p:nvSpPr>
        <p:spPr>
          <a:xfrm>
            <a:off x="768063" y="2076075"/>
            <a:ext cx="2808000" cy="639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605"/>
              <a:buNone/>
            </a:pPr>
            <a:r>
              <a:rPr lang="en" sz="1160">
                <a:solidFill>
                  <a:schemeClr val="dk1"/>
                </a:solidFill>
                <a:highlight>
                  <a:srgbClr val="FFFFFF"/>
                </a:highlight>
                <a:latin typeface="Manrope"/>
                <a:ea typeface="Manrope"/>
                <a:cs typeface="Manrope"/>
                <a:sym typeface="Manrope"/>
              </a:rPr>
              <a:t>Luego hay que definir las variables y el tipo de dato a usar.</a:t>
            </a:r>
            <a:endParaRPr sz="1160">
              <a:solidFill>
                <a:schemeClr val="dk1"/>
              </a:solidFill>
              <a:highlight>
                <a:srgbClr val="FFFFFF"/>
              </a:highlight>
              <a:latin typeface="Manrope"/>
              <a:ea typeface="Manrope"/>
              <a:cs typeface="Manrope"/>
              <a:sym typeface="Manrope"/>
            </a:endParaRPr>
          </a:p>
          <a:p>
            <a:pPr marL="0" lvl="0" indent="0" algn="just" rtl="0">
              <a:spcBef>
                <a:spcPts val="1200"/>
              </a:spcBef>
              <a:spcAft>
                <a:spcPts val="1200"/>
              </a:spcAft>
              <a:buSzPts val="605"/>
              <a:buNone/>
            </a:pPr>
            <a:endParaRPr sz="660">
              <a:solidFill>
                <a:schemeClr val="dk1"/>
              </a:solidFill>
              <a:highlight>
                <a:srgbClr val="FFFFFF"/>
              </a:highlight>
            </a:endParaRPr>
          </a:p>
        </p:txBody>
      </p:sp>
      <p:sp>
        <p:nvSpPr>
          <p:cNvPr id="190" name="Google Shape;190;p26"/>
          <p:cNvSpPr txBox="1"/>
          <p:nvPr/>
        </p:nvSpPr>
        <p:spPr>
          <a:xfrm>
            <a:off x="514538" y="2121575"/>
            <a:ext cx="333300" cy="400200"/>
          </a:xfrm>
          <a:prstGeom prst="rect">
            <a:avLst/>
          </a:prstGeom>
          <a:noFill/>
          <a:ln>
            <a:noFill/>
          </a:ln>
        </p:spPr>
        <p:txBody>
          <a:bodyPr spcFirstLastPara="1" wrap="square" lIns="91425" tIns="91425" rIns="91425" bIns="91425" anchor="t" anchorCtr="0">
            <a:spAutoFit/>
          </a:bodyPr>
          <a:lstStyle/>
          <a:p>
            <a:pPr marL="0" lvl="0" indent="0" algn="l" rtl="0">
              <a:lnSpc>
                <a:spcPct val="177029"/>
              </a:lnSpc>
              <a:spcBef>
                <a:spcPts val="0"/>
              </a:spcBef>
              <a:spcAft>
                <a:spcPts val="0"/>
              </a:spcAft>
              <a:buNone/>
            </a:pPr>
            <a:r>
              <a:rPr lang="en">
                <a:solidFill>
                  <a:srgbClr val="F06BF7"/>
                </a:solidFill>
              </a:rPr>
              <a:t>▶</a:t>
            </a:r>
            <a:endParaRPr/>
          </a:p>
        </p:txBody>
      </p:sp>
      <p:sp>
        <p:nvSpPr>
          <p:cNvPr id="191" name="Google Shape;191;p26"/>
          <p:cNvSpPr txBox="1">
            <a:spLocks noGrp="1"/>
          </p:cNvSpPr>
          <p:nvPr>
            <p:ph type="body" idx="1"/>
          </p:nvPr>
        </p:nvSpPr>
        <p:spPr>
          <a:xfrm>
            <a:off x="768063" y="2657050"/>
            <a:ext cx="2808000" cy="639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605"/>
              <a:buNone/>
            </a:pPr>
            <a:r>
              <a:rPr lang="en" sz="1160">
                <a:solidFill>
                  <a:schemeClr val="dk1"/>
                </a:solidFill>
                <a:highlight>
                  <a:srgbClr val="FFFFFF"/>
                </a:highlight>
                <a:latin typeface="Manrope"/>
                <a:ea typeface="Manrope"/>
                <a:cs typeface="Manrope"/>
                <a:sym typeface="Manrope"/>
              </a:rPr>
              <a:t>Posterior a esto se comienzan a ingresar y almacenar datos.</a:t>
            </a:r>
            <a:endParaRPr sz="1160">
              <a:solidFill>
                <a:schemeClr val="dk1"/>
              </a:solidFill>
              <a:highlight>
                <a:srgbClr val="FFFFFF"/>
              </a:highlight>
              <a:latin typeface="Manrope"/>
              <a:ea typeface="Manrope"/>
              <a:cs typeface="Manrope"/>
              <a:sym typeface="Manrope"/>
            </a:endParaRPr>
          </a:p>
          <a:p>
            <a:pPr marL="0" lvl="0" indent="0" algn="just" rtl="0">
              <a:spcBef>
                <a:spcPts val="1200"/>
              </a:spcBef>
              <a:spcAft>
                <a:spcPts val="1200"/>
              </a:spcAft>
              <a:buSzPts val="605"/>
              <a:buNone/>
            </a:pPr>
            <a:endParaRPr sz="660">
              <a:solidFill>
                <a:schemeClr val="dk1"/>
              </a:solidFill>
              <a:highlight>
                <a:srgbClr val="FFFFFF"/>
              </a:highlight>
            </a:endParaRPr>
          </a:p>
        </p:txBody>
      </p:sp>
      <p:sp>
        <p:nvSpPr>
          <p:cNvPr id="192" name="Google Shape;192;p26"/>
          <p:cNvSpPr txBox="1"/>
          <p:nvPr/>
        </p:nvSpPr>
        <p:spPr>
          <a:xfrm>
            <a:off x="514538" y="2702550"/>
            <a:ext cx="333300" cy="400200"/>
          </a:xfrm>
          <a:prstGeom prst="rect">
            <a:avLst/>
          </a:prstGeom>
          <a:noFill/>
          <a:ln>
            <a:noFill/>
          </a:ln>
        </p:spPr>
        <p:txBody>
          <a:bodyPr spcFirstLastPara="1" wrap="square" lIns="91425" tIns="91425" rIns="91425" bIns="91425" anchor="t" anchorCtr="0">
            <a:spAutoFit/>
          </a:bodyPr>
          <a:lstStyle/>
          <a:p>
            <a:pPr marL="0" lvl="0" indent="0" algn="l" rtl="0">
              <a:lnSpc>
                <a:spcPct val="177029"/>
              </a:lnSpc>
              <a:spcBef>
                <a:spcPts val="0"/>
              </a:spcBef>
              <a:spcAft>
                <a:spcPts val="0"/>
              </a:spcAft>
              <a:buNone/>
            </a:pPr>
            <a:r>
              <a:rPr lang="en">
                <a:solidFill>
                  <a:srgbClr val="F06BF7"/>
                </a:solidFill>
              </a:rPr>
              <a:t>▶</a:t>
            </a:r>
            <a:endParaRPr/>
          </a:p>
        </p:txBody>
      </p:sp>
      <p:pic>
        <p:nvPicPr>
          <p:cNvPr id="193" name="Google Shape;193;p26"/>
          <p:cNvPicPr preferRelativeResize="0"/>
          <p:nvPr/>
        </p:nvPicPr>
        <p:blipFill rotWithShape="1">
          <a:blip r:embed="rId4">
            <a:alphaModFix/>
          </a:blip>
          <a:srcRect t="62954" b="27669"/>
          <a:stretch/>
        </p:blipFill>
        <p:spPr>
          <a:xfrm>
            <a:off x="3706250" y="3371675"/>
            <a:ext cx="4703751" cy="400200"/>
          </a:xfrm>
          <a:prstGeom prst="rect">
            <a:avLst/>
          </a:prstGeom>
          <a:noFill/>
          <a:ln>
            <a:noFill/>
          </a:ln>
          <a:effectLst>
            <a:outerShdw blurRad="57150" dist="19050" dir="5400000" algn="bl" rotWithShape="0">
              <a:srgbClr val="000000">
                <a:alpha val="50000"/>
              </a:srgbClr>
            </a:outerShdw>
          </a:effectLst>
        </p:spPr>
      </p:pic>
      <p:sp>
        <p:nvSpPr>
          <p:cNvPr id="194" name="Google Shape;194;p26"/>
          <p:cNvSpPr txBox="1">
            <a:spLocks noGrp="1"/>
          </p:cNvSpPr>
          <p:nvPr>
            <p:ph type="body" idx="1"/>
          </p:nvPr>
        </p:nvSpPr>
        <p:spPr>
          <a:xfrm>
            <a:off x="768063" y="3249975"/>
            <a:ext cx="2808000" cy="639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605"/>
              <a:buNone/>
            </a:pPr>
            <a:r>
              <a:rPr lang="en" sz="1160">
                <a:solidFill>
                  <a:schemeClr val="dk1"/>
                </a:solidFill>
                <a:highlight>
                  <a:srgbClr val="FFFFFF"/>
                </a:highlight>
                <a:latin typeface="Manrope"/>
                <a:ea typeface="Manrope"/>
                <a:cs typeface="Manrope"/>
                <a:sym typeface="Manrope"/>
              </a:rPr>
              <a:t>Luego de la recolección de datos, sigue la parte lógica donde se trabaja con los datos recolectados.</a:t>
            </a:r>
            <a:endParaRPr sz="1160">
              <a:solidFill>
                <a:schemeClr val="dk1"/>
              </a:solidFill>
              <a:highlight>
                <a:srgbClr val="FFFFFF"/>
              </a:highlight>
              <a:latin typeface="Manrope"/>
              <a:ea typeface="Manrope"/>
              <a:cs typeface="Manrope"/>
              <a:sym typeface="Manrope"/>
            </a:endParaRPr>
          </a:p>
          <a:p>
            <a:pPr marL="0" lvl="0" indent="0" algn="just" rtl="0">
              <a:spcBef>
                <a:spcPts val="1200"/>
              </a:spcBef>
              <a:spcAft>
                <a:spcPts val="1200"/>
              </a:spcAft>
              <a:buSzPts val="605"/>
              <a:buNone/>
            </a:pPr>
            <a:endParaRPr sz="660">
              <a:solidFill>
                <a:schemeClr val="dk1"/>
              </a:solidFill>
              <a:highlight>
                <a:srgbClr val="FFFFFF"/>
              </a:highlight>
            </a:endParaRPr>
          </a:p>
        </p:txBody>
      </p:sp>
      <p:sp>
        <p:nvSpPr>
          <p:cNvPr id="195" name="Google Shape;195;p26"/>
          <p:cNvSpPr txBox="1"/>
          <p:nvPr/>
        </p:nvSpPr>
        <p:spPr>
          <a:xfrm>
            <a:off x="514538" y="3295475"/>
            <a:ext cx="333300" cy="400200"/>
          </a:xfrm>
          <a:prstGeom prst="rect">
            <a:avLst/>
          </a:prstGeom>
          <a:noFill/>
          <a:ln>
            <a:noFill/>
          </a:ln>
        </p:spPr>
        <p:txBody>
          <a:bodyPr spcFirstLastPara="1" wrap="square" lIns="91425" tIns="91425" rIns="91425" bIns="91425" anchor="t" anchorCtr="0">
            <a:spAutoFit/>
          </a:bodyPr>
          <a:lstStyle/>
          <a:p>
            <a:pPr marL="0" lvl="0" indent="0" algn="l" rtl="0">
              <a:lnSpc>
                <a:spcPct val="177029"/>
              </a:lnSpc>
              <a:spcBef>
                <a:spcPts val="0"/>
              </a:spcBef>
              <a:spcAft>
                <a:spcPts val="0"/>
              </a:spcAft>
              <a:buNone/>
            </a:pPr>
            <a:r>
              <a:rPr lang="en">
                <a:solidFill>
                  <a:srgbClr val="F06BF7"/>
                </a:solidFill>
              </a:rPr>
              <a:t>▶</a:t>
            </a:r>
            <a:endParaRPr/>
          </a:p>
        </p:txBody>
      </p:sp>
      <p:sp>
        <p:nvSpPr>
          <p:cNvPr id="196" name="Google Shape;196;p26"/>
          <p:cNvSpPr txBox="1">
            <a:spLocks noGrp="1"/>
          </p:cNvSpPr>
          <p:nvPr>
            <p:ph type="body" idx="1"/>
          </p:nvPr>
        </p:nvSpPr>
        <p:spPr>
          <a:xfrm>
            <a:off x="768063" y="4017475"/>
            <a:ext cx="2808000" cy="639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605"/>
              <a:buNone/>
            </a:pPr>
            <a:r>
              <a:rPr lang="en" sz="1160">
                <a:solidFill>
                  <a:schemeClr val="dk1"/>
                </a:solidFill>
                <a:highlight>
                  <a:srgbClr val="FFFFFF"/>
                </a:highlight>
                <a:latin typeface="Manrope"/>
                <a:ea typeface="Manrope"/>
                <a:cs typeface="Manrope"/>
                <a:sym typeface="Manrope"/>
              </a:rPr>
              <a:t>Se muestra el resultado y se da fin al algoritmo.</a:t>
            </a:r>
            <a:endParaRPr sz="1160">
              <a:solidFill>
                <a:schemeClr val="dk1"/>
              </a:solidFill>
              <a:highlight>
                <a:srgbClr val="FFFFFF"/>
              </a:highlight>
              <a:latin typeface="Manrope"/>
              <a:ea typeface="Manrope"/>
              <a:cs typeface="Manrope"/>
              <a:sym typeface="Manrope"/>
            </a:endParaRPr>
          </a:p>
          <a:p>
            <a:pPr marL="0" lvl="0" indent="0" algn="just" rtl="0">
              <a:spcBef>
                <a:spcPts val="1200"/>
              </a:spcBef>
              <a:spcAft>
                <a:spcPts val="1200"/>
              </a:spcAft>
              <a:buSzPts val="605"/>
              <a:buNone/>
            </a:pPr>
            <a:endParaRPr sz="660">
              <a:solidFill>
                <a:schemeClr val="dk1"/>
              </a:solidFill>
              <a:highlight>
                <a:srgbClr val="FFFFFF"/>
              </a:highlight>
            </a:endParaRPr>
          </a:p>
        </p:txBody>
      </p:sp>
      <p:sp>
        <p:nvSpPr>
          <p:cNvPr id="197" name="Google Shape;197;p26"/>
          <p:cNvSpPr txBox="1"/>
          <p:nvPr/>
        </p:nvSpPr>
        <p:spPr>
          <a:xfrm>
            <a:off x="514538" y="4062975"/>
            <a:ext cx="333300" cy="400200"/>
          </a:xfrm>
          <a:prstGeom prst="rect">
            <a:avLst/>
          </a:prstGeom>
          <a:noFill/>
          <a:ln>
            <a:noFill/>
          </a:ln>
        </p:spPr>
        <p:txBody>
          <a:bodyPr spcFirstLastPara="1" wrap="square" lIns="91425" tIns="91425" rIns="91425" bIns="91425" anchor="t" anchorCtr="0">
            <a:spAutoFit/>
          </a:bodyPr>
          <a:lstStyle/>
          <a:p>
            <a:pPr marL="0" lvl="0" indent="0" algn="l" rtl="0">
              <a:lnSpc>
                <a:spcPct val="177029"/>
              </a:lnSpc>
              <a:spcBef>
                <a:spcPts val="0"/>
              </a:spcBef>
              <a:spcAft>
                <a:spcPts val="0"/>
              </a:spcAft>
              <a:buNone/>
            </a:pPr>
            <a:r>
              <a:rPr lang="en">
                <a:solidFill>
                  <a:srgbClr val="F06BF7"/>
                </a:solidFill>
              </a:rPr>
              <a:t>▶</a:t>
            </a:r>
            <a:endParaRPr/>
          </a:p>
        </p:txBody>
      </p:sp>
      <p:pic>
        <p:nvPicPr>
          <p:cNvPr id="198" name="Google Shape;198;p26"/>
          <p:cNvPicPr preferRelativeResize="0"/>
          <p:nvPr/>
        </p:nvPicPr>
        <p:blipFill rotWithShape="1">
          <a:blip r:embed="rId5">
            <a:alphaModFix/>
          </a:blip>
          <a:srcRect t="25495" b="60547"/>
          <a:stretch/>
        </p:blipFill>
        <p:spPr>
          <a:xfrm>
            <a:off x="3706250" y="2715675"/>
            <a:ext cx="4703750" cy="563875"/>
          </a:xfrm>
          <a:prstGeom prst="rect">
            <a:avLst/>
          </a:prstGeom>
          <a:noFill/>
          <a:ln>
            <a:noFill/>
          </a:ln>
          <a:effectLst>
            <a:outerShdw blurRad="57150" dist="19050" dir="5400000" algn="bl" rotWithShape="0">
              <a:srgbClr val="000000">
                <a:alpha val="50000"/>
              </a:srgbClr>
            </a:outerShdw>
          </a:effectLst>
        </p:spPr>
      </p:pic>
      <p:pic>
        <p:nvPicPr>
          <p:cNvPr id="199" name="Google Shape;199;p26"/>
          <p:cNvPicPr preferRelativeResize="0"/>
          <p:nvPr/>
        </p:nvPicPr>
        <p:blipFill rotWithShape="1">
          <a:blip r:embed="rId5">
            <a:alphaModFix/>
          </a:blip>
          <a:srcRect t="77583"/>
          <a:stretch/>
        </p:blipFill>
        <p:spPr>
          <a:xfrm>
            <a:off x="3706250" y="4017475"/>
            <a:ext cx="4703750" cy="929989"/>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3"/>
        <p:cNvGrpSpPr/>
        <p:nvPr/>
      </p:nvGrpSpPr>
      <p:grpSpPr>
        <a:xfrm>
          <a:off x="0" y="0"/>
          <a:ext cx="0" cy="0"/>
          <a:chOff x="0" y="0"/>
          <a:chExt cx="0" cy="0"/>
        </a:xfrm>
      </p:grpSpPr>
      <p:sp>
        <p:nvSpPr>
          <p:cNvPr id="204" name="Google Shape;204;p27"/>
          <p:cNvSpPr txBox="1">
            <a:spLocks noGrp="1"/>
          </p:cNvSpPr>
          <p:nvPr>
            <p:ph type="title"/>
          </p:nvPr>
        </p:nvSpPr>
        <p:spPr>
          <a:xfrm>
            <a:off x="540300" y="555600"/>
            <a:ext cx="4572300" cy="755700"/>
          </a:xfrm>
          <a:prstGeom prst="rect">
            <a:avLst/>
          </a:prstGeom>
        </p:spPr>
        <p:txBody>
          <a:bodyPr spcFirstLastPara="1" wrap="square" lIns="91425" tIns="91425" rIns="91425" bIns="91425" anchor="b" anchorCtr="0">
            <a:normAutofit fontScale="90000"/>
          </a:bodyPr>
          <a:lstStyle/>
          <a:p>
            <a:pPr marL="0" lvl="0" indent="0" algn="ctr" rtl="0">
              <a:lnSpc>
                <a:spcPct val="103993"/>
              </a:lnSpc>
              <a:spcBef>
                <a:spcPts val="0"/>
              </a:spcBef>
              <a:spcAft>
                <a:spcPts val="0"/>
              </a:spcAft>
              <a:buNone/>
            </a:pPr>
            <a:r>
              <a:rPr lang="en">
                <a:latin typeface="Manrope SemiBold"/>
                <a:ea typeface="Manrope SemiBold"/>
                <a:cs typeface="Manrope SemiBold"/>
                <a:sym typeface="Manrope SemiBold"/>
              </a:rPr>
              <a:t>Funciones adicionales de Pseint</a:t>
            </a:r>
            <a:endParaRPr>
              <a:latin typeface="Manrope SemiBold"/>
              <a:ea typeface="Manrope SemiBold"/>
              <a:cs typeface="Manrope SemiBold"/>
              <a:sym typeface="Manrope SemiBold"/>
            </a:endParaRPr>
          </a:p>
        </p:txBody>
      </p:sp>
      <p:sp>
        <p:nvSpPr>
          <p:cNvPr id="205" name="Google Shape;205;p27"/>
          <p:cNvSpPr txBox="1">
            <a:spLocks noGrp="1"/>
          </p:cNvSpPr>
          <p:nvPr>
            <p:ph type="body" idx="1"/>
          </p:nvPr>
        </p:nvSpPr>
        <p:spPr>
          <a:xfrm>
            <a:off x="768075" y="1513850"/>
            <a:ext cx="1659600" cy="3169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605"/>
              <a:buNone/>
            </a:pPr>
            <a:r>
              <a:rPr lang="en" sz="1160">
                <a:solidFill>
                  <a:schemeClr val="dk1"/>
                </a:solidFill>
                <a:highlight>
                  <a:srgbClr val="FFFFFF"/>
                </a:highlight>
                <a:latin typeface="Manrope"/>
                <a:ea typeface="Manrope"/>
                <a:cs typeface="Manrope"/>
                <a:sym typeface="Manrope"/>
              </a:rPr>
              <a:t>Algo más que nos presenta Pseint es la posibilidad de realizar </a:t>
            </a:r>
            <a:r>
              <a:rPr lang="en" sz="1160" b="1">
                <a:solidFill>
                  <a:schemeClr val="dk1"/>
                </a:solidFill>
                <a:highlight>
                  <a:srgbClr val="FFFFFF"/>
                </a:highlight>
                <a:latin typeface="Manrope"/>
                <a:ea typeface="Manrope"/>
                <a:cs typeface="Manrope"/>
                <a:sym typeface="Manrope"/>
              </a:rPr>
              <a:t>Diagramas de Flujo</a:t>
            </a:r>
            <a:r>
              <a:rPr lang="en" sz="1160">
                <a:solidFill>
                  <a:schemeClr val="dk1"/>
                </a:solidFill>
                <a:highlight>
                  <a:srgbClr val="FFFFFF"/>
                </a:highlight>
                <a:latin typeface="Manrope"/>
                <a:ea typeface="Manrope"/>
                <a:cs typeface="Manrope"/>
                <a:sym typeface="Manrope"/>
              </a:rPr>
              <a:t> desde la escritura del algoritmo. </a:t>
            </a:r>
            <a:endParaRPr sz="1160">
              <a:solidFill>
                <a:schemeClr val="dk1"/>
              </a:solidFill>
              <a:highlight>
                <a:srgbClr val="FFFFFF"/>
              </a:highlight>
              <a:latin typeface="Manrope"/>
              <a:ea typeface="Manrope"/>
              <a:cs typeface="Manrope"/>
              <a:sym typeface="Manrope"/>
            </a:endParaRPr>
          </a:p>
          <a:p>
            <a:pPr marL="0" lvl="0" indent="0" algn="just" rtl="0">
              <a:spcBef>
                <a:spcPts val="1200"/>
              </a:spcBef>
              <a:spcAft>
                <a:spcPts val="0"/>
              </a:spcAft>
              <a:buSzPts val="605"/>
              <a:buNone/>
            </a:pPr>
            <a:r>
              <a:rPr lang="en" sz="1160">
                <a:solidFill>
                  <a:schemeClr val="dk1"/>
                </a:solidFill>
                <a:highlight>
                  <a:srgbClr val="FFFFFF"/>
                </a:highlight>
                <a:latin typeface="Manrope"/>
                <a:ea typeface="Manrope"/>
                <a:cs typeface="Manrope"/>
                <a:sym typeface="Manrope"/>
              </a:rPr>
              <a:t>Incluso podríamos generar primero el Diagrama de Flujo y en base a esto que se genere el pseudocódigo.</a:t>
            </a:r>
            <a:endParaRPr sz="1160">
              <a:solidFill>
                <a:schemeClr val="dk1"/>
              </a:solidFill>
              <a:highlight>
                <a:srgbClr val="FFFFFF"/>
              </a:highlight>
              <a:latin typeface="Manrope"/>
              <a:ea typeface="Manrope"/>
              <a:cs typeface="Manrope"/>
              <a:sym typeface="Manrope"/>
            </a:endParaRPr>
          </a:p>
          <a:p>
            <a:pPr marL="0" lvl="0" indent="0" algn="just" rtl="0">
              <a:spcBef>
                <a:spcPts val="1200"/>
              </a:spcBef>
              <a:spcAft>
                <a:spcPts val="1200"/>
              </a:spcAft>
              <a:buSzPts val="605"/>
              <a:buNone/>
            </a:pPr>
            <a:endParaRPr sz="660">
              <a:solidFill>
                <a:schemeClr val="dk1"/>
              </a:solidFill>
              <a:highlight>
                <a:srgbClr val="FFFFFF"/>
              </a:highlight>
            </a:endParaRPr>
          </a:p>
        </p:txBody>
      </p:sp>
      <p:cxnSp>
        <p:nvCxnSpPr>
          <p:cNvPr id="206" name="Google Shape;206;p27"/>
          <p:cNvCxnSpPr/>
          <p:nvPr/>
        </p:nvCxnSpPr>
        <p:spPr>
          <a:xfrm>
            <a:off x="610850" y="1366625"/>
            <a:ext cx="2566800" cy="0"/>
          </a:xfrm>
          <a:prstGeom prst="straightConnector1">
            <a:avLst/>
          </a:prstGeom>
          <a:noFill/>
          <a:ln w="9525" cap="flat" cmpd="sng">
            <a:solidFill>
              <a:srgbClr val="F06BF7"/>
            </a:solidFill>
            <a:prstDash val="solid"/>
            <a:round/>
            <a:headEnd type="none" w="med" len="med"/>
            <a:tailEnd type="none" w="med" len="med"/>
          </a:ln>
        </p:spPr>
      </p:cxnSp>
      <p:sp>
        <p:nvSpPr>
          <p:cNvPr id="207" name="Google Shape;207;p27"/>
          <p:cNvSpPr txBox="1"/>
          <p:nvPr/>
        </p:nvSpPr>
        <p:spPr>
          <a:xfrm>
            <a:off x="514550" y="1483150"/>
            <a:ext cx="333300" cy="400200"/>
          </a:xfrm>
          <a:prstGeom prst="rect">
            <a:avLst/>
          </a:prstGeom>
          <a:noFill/>
          <a:ln>
            <a:noFill/>
          </a:ln>
        </p:spPr>
        <p:txBody>
          <a:bodyPr spcFirstLastPara="1" wrap="square" lIns="91425" tIns="91425" rIns="91425" bIns="91425" anchor="t" anchorCtr="0">
            <a:spAutoFit/>
          </a:bodyPr>
          <a:lstStyle/>
          <a:p>
            <a:pPr marL="0" lvl="0" indent="0" algn="l" rtl="0">
              <a:lnSpc>
                <a:spcPct val="177029"/>
              </a:lnSpc>
              <a:spcBef>
                <a:spcPts val="0"/>
              </a:spcBef>
              <a:spcAft>
                <a:spcPts val="0"/>
              </a:spcAft>
              <a:buNone/>
            </a:pPr>
            <a:r>
              <a:rPr lang="en">
                <a:solidFill>
                  <a:srgbClr val="F06BF7"/>
                </a:solidFill>
              </a:rPr>
              <a:t>▶</a:t>
            </a:r>
            <a:endParaRPr/>
          </a:p>
        </p:txBody>
      </p:sp>
      <p:pic>
        <p:nvPicPr>
          <p:cNvPr id="208" name="Google Shape;208;p27"/>
          <p:cNvPicPr preferRelativeResize="0"/>
          <p:nvPr/>
        </p:nvPicPr>
        <p:blipFill>
          <a:blip r:embed="rId4">
            <a:alphaModFix/>
          </a:blip>
          <a:stretch>
            <a:fillRect/>
          </a:stretch>
        </p:blipFill>
        <p:spPr>
          <a:xfrm>
            <a:off x="2616050" y="1699412"/>
            <a:ext cx="6342324" cy="279867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2"/>
        <p:cNvGrpSpPr/>
        <p:nvPr/>
      </p:nvGrpSpPr>
      <p:grpSpPr>
        <a:xfrm>
          <a:off x="0" y="0"/>
          <a:ext cx="0" cy="0"/>
          <a:chOff x="0" y="0"/>
          <a:chExt cx="0" cy="0"/>
        </a:xfrm>
      </p:grpSpPr>
      <p:sp>
        <p:nvSpPr>
          <p:cNvPr id="213" name="Google Shape;213;p28"/>
          <p:cNvSpPr txBox="1">
            <a:spLocks noGrp="1"/>
          </p:cNvSpPr>
          <p:nvPr>
            <p:ph type="title"/>
          </p:nvPr>
        </p:nvSpPr>
        <p:spPr>
          <a:xfrm>
            <a:off x="540300" y="555600"/>
            <a:ext cx="4572300" cy="755700"/>
          </a:xfrm>
          <a:prstGeom prst="rect">
            <a:avLst/>
          </a:prstGeom>
        </p:spPr>
        <p:txBody>
          <a:bodyPr spcFirstLastPara="1" wrap="square" lIns="91425" tIns="91425" rIns="91425" bIns="91425" anchor="b" anchorCtr="0">
            <a:normAutofit fontScale="90000"/>
          </a:bodyPr>
          <a:lstStyle/>
          <a:p>
            <a:pPr marL="0" lvl="0" indent="0" algn="ctr" rtl="0">
              <a:lnSpc>
                <a:spcPct val="103993"/>
              </a:lnSpc>
              <a:spcBef>
                <a:spcPts val="0"/>
              </a:spcBef>
              <a:spcAft>
                <a:spcPts val="0"/>
              </a:spcAft>
              <a:buNone/>
            </a:pPr>
            <a:r>
              <a:rPr lang="en">
                <a:latin typeface="Manrope SemiBold"/>
                <a:ea typeface="Manrope SemiBold"/>
                <a:cs typeface="Manrope SemiBold"/>
                <a:sym typeface="Manrope SemiBold"/>
              </a:rPr>
              <a:t>Funciones adicionales de Pseint</a:t>
            </a:r>
            <a:endParaRPr>
              <a:latin typeface="Manrope SemiBold"/>
              <a:ea typeface="Manrope SemiBold"/>
              <a:cs typeface="Manrope SemiBold"/>
              <a:sym typeface="Manrope SemiBold"/>
            </a:endParaRPr>
          </a:p>
        </p:txBody>
      </p:sp>
      <p:sp>
        <p:nvSpPr>
          <p:cNvPr id="214" name="Google Shape;214;p28"/>
          <p:cNvSpPr txBox="1">
            <a:spLocks noGrp="1"/>
          </p:cNvSpPr>
          <p:nvPr>
            <p:ph type="body" idx="1"/>
          </p:nvPr>
        </p:nvSpPr>
        <p:spPr>
          <a:xfrm>
            <a:off x="768075" y="1513850"/>
            <a:ext cx="1408800" cy="3169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605"/>
              <a:buNone/>
            </a:pPr>
            <a:r>
              <a:rPr lang="en" sz="1160">
                <a:solidFill>
                  <a:schemeClr val="dk1"/>
                </a:solidFill>
                <a:highlight>
                  <a:srgbClr val="FFFFFF"/>
                </a:highlight>
                <a:latin typeface="Manrope"/>
                <a:ea typeface="Manrope"/>
                <a:cs typeface="Manrope"/>
                <a:sym typeface="Manrope"/>
              </a:rPr>
              <a:t>En este ejemplo, el pseudocódigo fue creado a partir del Diagrama de Flujo.</a:t>
            </a:r>
            <a:endParaRPr sz="1160">
              <a:solidFill>
                <a:schemeClr val="dk1"/>
              </a:solidFill>
              <a:highlight>
                <a:srgbClr val="FFFFFF"/>
              </a:highlight>
              <a:latin typeface="Manrope"/>
              <a:ea typeface="Manrope"/>
              <a:cs typeface="Manrope"/>
              <a:sym typeface="Manrope"/>
            </a:endParaRPr>
          </a:p>
          <a:p>
            <a:pPr marL="0" lvl="0" indent="0" algn="just" rtl="0">
              <a:spcBef>
                <a:spcPts val="1200"/>
              </a:spcBef>
              <a:spcAft>
                <a:spcPts val="0"/>
              </a:spcAft>
              <a:buSzPts val="605"/>
              <a:buNone/>
            </a:pPr>
            <a:r>
              <a:rPr lang="en" sz="1160">
                <a:solidFill>
                  <a:schemeClr val="dk1"/>
                </a:solidFill>
                <a:highlight>
                  <a:srgbClr val="FFFFFF"/>
                </a:highlight>
                <a:latin typeface="Manrope"/>
                <a:ea typeface="Manrope"/>
                <a:cs typeface="Manrope"/>
                <a:sym typeface="Manrope"/>
              </a:rPr>
              <a:t>Estos diagramas se utilizan para hacer un algoritmo de forma rápida y más gráfica. </a:t>
            </a:r>
            <a:endParaRPr sz="1160">
              <a:solidFill>
                <a:schemeClr val="dk1"/>
              </a:solidFill>
              <a:highlight>
                <a:srgbClr val="FFFFFF"/>
              </a:highlight>
              <a:latin typeface="Manrope"/>
              <a:ea typeface="Manrope"/>
              <a:cs typeface="Manrope"/>
              <a:sym typeface="Manrope"/>
            </a:endParaRPr>
          </a:p>
          <a:p>
            <a:pPr marL="0" lvl="0" indent="0" algn="just" rtl="0">
              <a:spcBef>
                <a:spcPts val="1200"/>
              </a:spcBef>
              <a:spcAft>
                <a:spcPts val="1200"/>
              </a:spcAft>
              <a:buSzPts val="605"/>
              <a:buNone/>
            </a:pPr>
            <a:endParaRPr sz="660">
              <a:solidFill>
                <a:schemeClr val="dk1"/>
              </a:solidFill>
              <a:highlight>
                <a:srgbClr val="FFFFFF"/>
              </a:highlight>
            </a:endParaRPr>
          </a:p>
        </p:txBody>
      </p:sp>
      <p:cxnSp>
        <p:nvCxnSpPr>
          <p:cNvPr id="215" name="Google Shape;215;p28"/>
          <p:cNvCxnSpPr/>
          <p:nvPr/>
        </p:nvCxnSpPr>
        <p:spPr>
          <a:xfrm>
            <a:off x="610850" y="1366625"/>
            <a:ext cx="2566800" cy="0"/>
          </a:xfrm>
          <a:prstGeom prst="straightConnector1">
            <a:avLst/>
          </a:prstGeom>
          <a:noFill/>
          <a:ln w="9525" cap="flat" cmpd="sng">
            <a:solidFill>
              <a:srgbClr val="F06BF7"/>
            </a:solidFill>
            <a:prstDash val="solid"/>
            <a:round/>
            <a:headEnd type="none" w="med" len="med"/>
            <a:tailEnd type="none" w="med" len="med"/>
          </a:ln>
        </p:spPr>
      </p:cxnSp>
      <p:sp>
        <p:nvSpPr>
          <p:cNvPr id="216" name="Google Shape;216;p28"/>
          <p:cNvSpPr txBox="1"/>
          <p:nvPr/>
        </p:nvSpPr>
        <p:spPr>
          <a:xfrm>
            <a:off x="514550" y="1559350"/>
            <a:ext cx="333300" cy="400200"/>
          </a:xfrm>
          <a:prstGeom prst="rect">
            <a:avLst/>
          </a:prstGeom>
          <a:noFill/>
          <a:ln>
            <a:noFill/>
          </a:ln>
        </p:spPr>
        <p:txBody>
          <a:bodyPr spcFirstLastPara="1" wrap="square" lIns="91425" tIns="91425" rIns="91425" bIns="91425" anchor="t" anchorCtr="0">
            <a:spAutoFit/>
          </a:bodyPr>
          <a:lstStyle/>
          <a:p>
            <a:pPr marL="0" lvl="0" indent="0" algn="l" rtl="0">
              <a:lnSpc>
                <a:spcPct val="177029"/>
              </a:lnSpc>
              <a:spcBef>
                <a:spcPts val="0"/>
              </a:spcBef>
              <a:spcAft>
                <a:spcPts val="0"/>
              </a:spcAft>
              <a:buNone/>
            </a:pPr>
            <a:r>
              <a:rPr lang="en">
                <a:solidFill>
                  <a:srgbClr val="F06BF7"/>
                </a:solidFill>
              </a:rPr>
              <a:t>▶</a:t>
            </a:r>
            <a:endParaRPr/>
          </a:p>
        </p:txBody>
      </p:sp>
      <p:pic>
        <p:nvPicPr>
          <p:cNvPr id="217" name="Google Shape;217;p28"/>
          <p:cNvPicPr preferRelativeResize="0"/>
          <p:nvPr/>
        </p:nvPicPr>
        <p:blipFill>
          <a:blip r:embed="rId4">
            <a:alphaModFix/>
          </a:blip>
          <a:stretch>
            <a:fillRect/>
          </a:stretch>
        </p:blipFill>
        <p:spPr>
          <a:xfrm>
            <a:off x="2391125" y="1559350"/>
            <a:ext cx="6475500" cy="2531326"/>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1"/>
        <p:cNvGrpSpPr/>
        <p:nvPr/>
      </p:nvGrpSpPr>
      <p:grpSpPr>
        <a:xfrm>
          <a:off x="0" y="0"/>
          <a:ext cx="0" cy="0"/>
          <a:chOff x="0" y="0"/>
          <a:chExt cx="0" cy="0"/>
        </a:xfrm>
      </p:grpSpPr>
      <p:sp>
        <p:nvSpPr>
          <p:cNvPr id="222" name="Google Shape;222;p29"/>
          <p:cNvSpPr/>
          <p:nvPr/>
        </p:nvSpPr>
        <p:spPr>
          <a:xfrm>
            <a:off x="4160350" y="854450"/>
            <a:ext cx="624300" cy="612600"/>
          </a:xfrm>
          <a:prstGeom prst="roundRect">
            <a:avLst>
              <a:gd name="adj" fmla="val 16667"/>
            </a:avLst>
          </a:prstGeom>
          <a:solidFill>
            <a:srgbClr val="F06BF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3" name="Google Shape;223;p29"/>
          <p:cNvSpPr txBox="1"/>
          <p:nvPr/>
        </p:nvSpPr>
        <p:spPr>
          <a:xfrm>
            <a:off x="1660800" y="1545525"/>
            <a:ext cx="5822400" cy="11598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4000" b="1">
                <a:solidFill>
                  <a:srgbClr val="001E38"/>
                </a:solidFill>
                <a:highlight>
                  <a:srgbClr val="F06BF7"/>
                </a:highlight>
                <a:latin typeface="Manrope"/>
                <a:ea typeface="Manrope"/>
                <a:cs typeface="Manrope"/>
                <a:sym typeface="Manrope"/>
              </a:rPr>
              <a:t>¿Listos para arrancar?</a:t>
            </a:r>
            <a:endParaRPr sz="4000" b="1">
              <a:solidFill>
                <a:srgbClr val="001E38"/>
              </a:solidFill>
              <a:highlight>
                <a:srgbClr val="F06BF7"/>
              </a:highlight>
              <a:latin typeface="Manrope"/>
              <a:ea typeface="Manrope"/>
              <a:cs typeface="Manrope"/>
              <a:sym typeface="Manrope"/>
            </a:endParaRPr>
          </a:p>
        </p:txBody>
      </p:sp>
      <p:sp>
        <p:nvSpPr>
          <p:cNvPr id="224" name="Google Shape;224;p29"/>
          <p:cNvSpPr txBox="1"/>
          <p:nvPr/>
        </p:nvSpPr>
        <p:spPr>
          <a:xfrm>
            <a:off x="866100" y="2589875"/>
            <a:ext cx="7664400" cy="1401900"/>
          </a:xfrm>
          <a:prstGeom prst="rect">
            <a:avLst/>
          </a:prstGeom>
          <a:noFill/>
          <a:ln>
            <a:noFill/>
          </a:ln>
        </p:spPr>
        <p:txBody>
          <a:bodyPr spcFirstLastPara="1" wrap="square" lIns="0" tIns="0" rIns="0" bIns="0" anchor="t" anchorCtr="0">
            <a:noAutofit/>
          </a:bodyPr>
          <a:lstStyle/>
          <a:p>
            <a:pPr marL="0" marR="0" lvl="0" indent="0" algn="ctr" rtl="0">
              <a:lnSpc>
                <a:spcPct val="177014"/>
              </a:lnSpc>
              <a:spcBef>
                <a:spcPts val="0"/>
              </a:spcBef>
              <a:spcAft>
                <a:spcPts val="0"/>
              </a:spcAft>
              <a:buNone/>
            </a:pPr>
            <a:r>
              <a:rPr lang="en" sz="1300">
                <a:solidFill>
                  <a:srgbClr val="001E38"/>
                </a:solidFill>
                <a:latin typeface="Manrope"/>
                <a:ea typeface="Manrope"/>
                <a:cs typeface="Manrope"/>
                <a:sym typeface="Manrope"/>
              </a:rPr>
              <a:t>Ya conocemos el programa y su estructura, por lo que es momento de arrancar con algunos ejemplos para empezar a comprender mejor lo aprendido hasta acá. Recordá que en el material complementario vas a encontrar una profundización mayor y en clases vas a llevar a la práctica todos estos conceptos y ejemplos… ¡arranquemos!</a:t>
            </a:r>
            <a:endParaRPr sz="1300">
              <a:solidFill>
                <a:srgbClr val="001E38"/>
              </a:solidFill>
              <a:latin typeface="Manrope"/>
              <a:ea typeface="Manrope"/>
              <a:cs typeface="Manrope"/>
              <a:sym typeface="Manrope"/>
            </a:endParaRPr>
          </a:p>
        </p:txBody>
      </p:sp>
      <p:sp>
        <p:nvSpPr>
          <p:cNvPr id="225" name="Google Shape;225;p29"/>
          <p:cNvSpPr/>
          <p:nvPr/>
        </p:nvSpPr>
        <p:spPr>
          <a:xfrm>
            <a:off x="4276253" y="965041"/>
            <a:ext cx="392472" cy="391401"/>
          </a:xfrm>
          <a:custGeom>
            <a:avLst/>
            <a:gdLst/>
            <a:ahLst/>
            <a:cxnLst/>
            <a:rect l="l" t="t" r="r" b="b"/>
            <a:pathLst>
              <a:path w="17958" h="17909" extrusionOk="0">
                <a:moveTo>
                  <a:pt x="11972" y="390"/>
                </a:moveTo>
                <a:lnTo>
                  <a:pt x="12069" y="414"/>
                </a:lnTo>
                <a:lnTo>
                  <a:pt x="12166" y="463"/>
                </a:lnTo>
                <a:lnTo>
                  <a:pt x="12288" y="511"/>
                </a:lnTo>
                <a:lnTo>
                  <a:pt x="12483" y="682"/>
                </a:lnTo>
                <a:lnTo>
                  <a:pt x="12653" y="852"/>
                </a:lnTo>
                <a:lnTo>
                  <a:pt x="12823" y="1047"/>
                </a:lnTo>
                <a:lnTo>
                  <a:pt x="13091" y="1387"/>
                </a:lnTo>
                <a:lnTo>
                  <a:pt x="13456" y="1801"/>
                </a:lnTo>
                <a:lnTo>
                  <a:pt x="13821" y="2166"/>
                </a:lnTo>
                <a:lnTo>
                  <a:pt x="14235" y="2507"/>
                </a:lnTo>
                <a:lnTo>
                  <a:pt x="14648" y="2847"/>
                </a:lnTo>
                <a:lnTo>
                  <a:pt x="14843" y="3042"/>
                </a:lnTo>
                <a:lnTo>
                  <a:pt x="15038" y="3237"/>
                </a:lnTo>
                <a:lnTo>
                  <a:pt x="15403" y="3626"/>
                </a:lnTo>
                <a:lnTo>
                  <a:pt x="15743" y="4040"/>
                </a:lnTo>
                <a:lnTo>
                  <a:pt x="16108" y="4453"/>
                </a:lnTo>
                <a:lnTo>
                  <a:pt x="16449" y="4818"/>
                </a:lnTo>
                <a:lnTo>
                  <a:pt x="16619" y="4988"/>
                </a:lnTo>
                <a:lnTo>
                  <a:pt x="16814" y="5159"/>
                </a:lnTo>
                <a:lnTo>
                  <a:pt x="17130" y="5426"/>
                </a:lnTo>
                <a:lnTo>
                  <a:pt x="17276" y="5572"/>
                </a:lnTo>
                <a:lnTo>
                  <a:pt x="17398" y="5743"/>
                </a:lnTo>
                <a:lnTo>
                  <a:pt x="17422" y="5791"/>
                </a:lnTo>
                <a:lnTo>
                  <a:pt x="17422" y="5791"/>
                </a:lnTo>
                <a:lnTo>
                  <a:pt x="16887" y="5499"/>
                </a:lnTo>
                <a:lnTo>
                  <a:pt x="16449" y="5280"/>
                </a:lnTo>
                <a:lnTo>
                  <a:pt x="16230" y="5159"/>
                </a:lnTo>
                <a:lnTo>
                  <a:pt x="15987" y="5061"/>
                </a:lnTo>
                <a:lnTo>
                  <a:pt x="15962" y="5086"/>
                </a:lnTo>
                <a:lnTo>
                  <a:pt x="15962" y="5110"/>
                </a:lnTo>
                <a:lnTo>
                  <a:pt x="15987" y="5232"/>
                </a:lnTo>
                <a:lnTo>
                  <a:pt x="16035" y="5329"/>
                </a:lnTo>
                <a:lnTo>
                  <a:pt x="16181" y="5499"/>
                </a:lnTo>
                <a:lnTo>
                  <a:pt x="16352" y="5645"/>
                </a:lnTo>
                <a:lnTo>
                  <a:pt x="16571" y="5791"/>
                </a:lnTo>
                <a:lnTo>
                  <a:pt x="17033" y="6010"/>
                </a:lnTo>
                <a:lnTo>
                  <a:pt x="17252" y="6132"/>
                </a:lnTo>
                <a:lnTo>
                  <a:pt x="17446" y="6229"/>
                </a:lnTo>
                <a:lnTo>
                  <a:pt x="17349" y="6351"/>
                </a:lnTo>
                <a:lnTo>
                  <a:pt x="17227" y="6448"/>
                </a:lnTo>
                <a:lnTo>
                  <a:pt x="17154" y="6375"/>
                </a:lnTo>
                <a:lnTo>
                  <a:pt x="17082" y="6302"/>
                </a:lnTo>
                <a:lnTo>
                  <a:pt x="16887" y="6205"/>
                </a:lnTo>
                <a:lnTo>
                  <a:pt x="16498" y="6010"/>
                </a:lnTo>
                <a:lnTo>
                  <a:pt x="16400" y="5937"/>
                </a:lnTo>
                <a:lnTo>
                  <a:pt x="16303" y="5840"/>
                </a:lnTo>
                <a:lnTo>
                  <a:pt x="16108" y="5645"/>
                </a:lnTo>
                <a:lnTo>
                  <a:pt x="16011" y="5548"/>
                </a:lnTo>
                <a:lnTo>
                  <a:pt x="15914" y="5451"/>
                </a:lnTo>
                <a:lnTo>
                  <a:pt x="15816" y="5402"/>
                </a:lnTo>
                <a:lnTo>
                  <a:pt x="15695" y="5353"/>
                </a:lnTo>
                <a:lnTo>
                  <a:pt x="15670" y="5353"/>
                </a:lnTo>
                <a:lnTo>
                  <a:pt x="15646" y="5378"/>
                </a:lnTo>
                <a:lnTo>
                  <a:pt x="15622" y="5426"/>
                </a:lnTo>
                <a:lnTo>
                  <a:pt x="15622" y="5548"/>
                </a:lnTo>
                <a:lnTo>
                  <a:pt x="15670" y="5645"/>
                </a:lnTo>
                <a:lnTo>
                  <a:pt x="15792" y="5864"/>
                </a:lnTo>
                <a:lnTo>
                  <a:pt x="15962" y="6083"/>
                </a:lnTo>
                <a:lnTo>
                  <a:pt x="16133" y="6229"/>
                </a:lnTo>
                <a:lnTo>
                  <a:pt x="16303" y="6351"/>
                </a:lnTo>
                <a:lnTo>
                  <a:pt x="16473" y="6448"/>
                </a:lnTo>
                <a:lnTo>
                  <a:pt x="16668" y="6521"/>
                </a:lnTo>
                <a:lnTo>
                  <a:pt x="16838" y="6643"/>
                </a:lnTo>
                <a:lnTo>
                  <a:pt x="16619" y="6692"/>
                </a:lnTo>
                <a:lnTo>
                  <a:pt x="16400" y="6716"/>
                </a:lnTo>
                <a:lnTo>
                  <a:pt x="16376" y="6692"/>
                </a:lnTo>
                <a:lnTo>
                  <a:pt x="16327" y="6643"/>
                </a:lnTo>
                <a:lnTo>
                  <a:pt x="16181" y="6570"/>
                </a:lnTo>
                <a:lnTo>
                  <a:pt x="16108" y="6546"/>
                </a:lnTo>
                <a:lnTo>
                  <a:pt x="16035" y="6497"/>
                </a:lnTo>
                <a:lnTo>
                  <a:pt x="15889" y="6375"/>
                </a:lnTo>
                <a:lnTo>
                  <a:pt x="15768" y="6229"/>
                </a:lnTo>
                <a:lnTo>
                  <a:pt x="15670" y="6108"/>
                </a:lnTo>
                <a:lnTo>
                  <a:pt x="15549" y="6010"/>
                </a:lnTo>
                <a:lnTo>
                  <a:pt x="15403" y="5962"/>
                </a:lnTo>
                <a:lnTo>
                  <a:pt x="15330" y="5937"/>
                </a:lnTo>
                <a:lnTo>
                  <a:pt x="15257" y="5962"/>
                </a:lnTo>
                <a:lnTo>
                  <a:pt x="15232" y="5962"/>
                </a:lnTo>
                <a:lnTo>
                  <a:pt x="15232" y="6010"/>
                </a:lnTo>
                <a:lnTo>
                  <a:pt x="15281" y="6181"/>
                </a:lnTo>
                <a:lnTo>
                  <a:pt x="15354" y="6327"/>
                </a:lnTo>
                <a:lnTo>
                  <a:pt x="15573" y="6619"/>
                </a:lnTo>
                <a:lnTo>
                  <a:pt x="15622" y="6692"/>
                </a:lnTo>
                <a:lnTo>
                  <a:pt x="15354" y="6643"/>
                </a:lnTo>
                <a:lnTo>
                  <a:pt x="15086" y="6570"/>
                </a:lnTo>
                <a:lnTo>
                  <a:pt x="15086" y="6546"/>
                </a:lnTo>
                <a:lnTo>
                  <a:pt x="14843" y="6205"/>
                </a:lnTo>
                <a:lnTo>
                  <a:pt x="14575" y="5889"/>
                </a:lnTo>
                <a:lnTo>
                  <a:pt x="14283" y="5572"/>
                </a:lnTo>
                <a:lnTo>
                  <a:pt x="13991" y="5256"/>
                </a:lnTo>
                <a:lnTo>
                  <a:pt x="13359" y="4672"/>
                </a:lnTo>
                <a:lnTo>
                  <a:pt x="12726" y="4137"/>
                </a:lnTo>
                <a:lnTo>
                  <a:pt x="11996" y="3456"/>
                </a:lnTo>
                <a:lnTo>
                  <a:pt x="11607" y="3139"/>
                </a:lnTo>
                <a:lnTo>
                  <a:pt x="11217" y="2823"/>
                </a:lnTo>
                <a:lnTo>
                  <a:pt x="11169" y="2823"/>
                </a:lnTo>
                <a:lnTo>
                  <a:pt x="11144" y="2750"/>
                </a:lnTo>
                <a:lnTo>
                  <a:pt x="11071" y="2628"/>
                </a:lnTo>
                <a:lnTo>
                  <a:pt x="11023" y="2482"/>
                </a:lnTo>
                <a:lnTo>
                  <a:pt x="10974" y="2336"/>
                </a:lnTo>
                <a:lnTo>
                  <a:pt x="10950" y="2166"/>
                </a:lnTo>
                <a:lnTo>
                  <a:pt x="10925" y="1850"/>
                </a:lnTo>
                <a:lnTo>
                  <a:pt x="10974" y="1509"/>
                </a:lnTo>
                <a:lnTo>
                  <a:pt x="11071" y="1193"/>
                </a:lnTo>
                <a:lnTo>
                  <a:pt x="11144" y="1022"/>
                </a:lnTo>
                <a:lnTo>
                  <a:pt x="11217" y="901"/>
                </a:lnTo>
                <a:lnTo>
                  <a:pt x="11315" y="755"/>
                </a:lnTo>
                <a:lnTo>
                  <a:pt x="11412" y="633"/>
                </a:lnTo>
                <a:lnTo>
                  <a:pt x="11534" y="536"/>
                </a:lnTo>
                <a:lnTo>
                  <a:pt x="11655" y="463"/>
                </a:lnTo>
                <a:lnTo>
                  <a:pt x="11753" y="414"/>
                </a:lnTo>
                <a:lnTo>
                  <a:pt x="11850" y="390"/>
                </a:lnTo>
                <a:close/>
                <a:moveTo>
                  <a:pt x="10098" y="4745"/>
                </a:moveTo>
                <a:lnTo>
                  <a:pt x="9976" y="4794"/>
                </a:lnTo>
                <a:lnTo>
                  <a:pt x="9879" y="4867"/>
                </a:lnTo>
                <a:lnTo>
                  <a:pt x="9684" y="5037"/>
                </a:lnTo>
                <a:lnTo>
                  <a:pt x="9149" y="5572"/>
                </a:lnTo>
                <a:lnTo>
                  <a:pt x="8687" y="6035"/>
                </a:lnTo>
                <a:lnTo>
                  <a:pt x="8468" y="6302"/>
                </a:lnTo>
                <a:lnTo>
                  <a:pt x="8273" y="6570"/>
                </a:lnTo>
                <a:lnTo>
                  <a:pt x="8249" y="6643"/>
                </a:lnTo>
                <a:lnTo>
                  <a:pt x="8273" y="6716"/>
                </a:lnTo>
                <a:lnTo>
                  <a:pt x="8346" y="6789"/>
                </a:lnTo>
                <a:lnTo>
                  <a:pt x="8419" y="6789"/>
                </a:lnTo>
                <a:lnTo>
                  <a:pt x="8565" y="6765"/>
                </a:lnTo>
                <a:lnTo>
                  <a:pt x="8687" y="6716"/>
                </a:lnTo>
                <a:lnTo>
                  <a:pt x="8833" y="6619"/>
                </a:lnTo>
                <a:lnTo>
                  <a:pt x="8979" y="6521"/>
                </a:lnTo>
                <a:lnTo>
                  <a:pt x="9222" y="6278"/>
                </a:lnTo>
                <a:lnTo>
                  <a:pt x="9417" y="6059"/>
                </a:lnTo>
                <a:lnTo>
                  <a:pt x="9976" y="5524"/>
                </a:lnTo>
                <a:lnTo>
                  <a:pt x="10171" y="5353"/>
                </a:lnTo>
                <a:lnTo>
                  <a:pt x="10268" y="5280"/>
                </a:lnTo>
                <a:lnTo>
                  <a:pt x="10341" y="5207"/>
                </a:lnTo>
                <a:lnTo>
                  <a:pt x="10414" y="5110"/>
                </a:lnTo>
                <a:lnTo>
                  <a:pt x="10414" y="5037"/>
                </a:lnTo>
                <a:lnTo>
                  <a:pt x="10414" y="4964"/>
                </a:lnTo>
                <a:lnTo>
                  <a:pt x="10390" y="4891"/>
                </a:lnTo>
                <a:lnTo>
                  <a:pt x="10341" y="4818"/>
                </a:lnTo>
                <a:lnTo>
                  <a:pt x="10268" y="4770"/>
                </a:lnTo>
                <a:lnTo>
                  <a:pt x="10195" y="4745"/>
                </a:lnTo>
                <a:close/>
                <a:moveTo>
                  <a:pt x="11047" y="3018"/>
                </a:moveTo>
                <a:lnTo>
                  <a:pt x="11193" y="3188"/>
                </a:lnTo>
                <a:lnTo>
                  <a:pt x="11339" y="3358"/>
                </a:lnTo>
                <a:lnTo>
                  <a:pt x="11680" y="3699"/>
                </a:lnTo>
                <a:lnTo>
                  <a:pt x="12385" y="4307"/>
                </a:lnTo>
                <a:lnTo>
                  <a:pt x="12994" y="4867"/>
                </a:lnTo>
                <a:lnTo>
                  <a:pt x="13602" y="5451"/>
                </a:lnTo>
                <a:lnTo>
                  <a:pt x="14162" y="6059"/>
                </a:lnTo>
                <a:lnTo>
                  <a:pt x="14429" y="6375"/>
                </a:lnTo>
                <a:lnTo>
                  <a:pt x="14697" y="6716"/>
                </a:lnTo>
                <a:lnTo>
                  <a:pt x="14624" y="6789"/>
                </a:lnTo>
                <a:lnTo>
                  <a:pt x="14308" y="6619"/>
                </a:lnTo>
                <a:lnTo>
                  <a:pt x="14137" y="6521"/>
                </a:lnTo>
                <a:lnTo>
                  <a:pt x="13943" y="6424"/>
                </a:lnTo>
                <a:lnTo>
                  <a:pt x="13821" y="6400"/>
                </a:lnTo>
                <a:lnTo>
                  <a:pt x="13748" y="6375"/>
                </a:lnTo>
                <a:lnTo>
                  <a:pt x="13699" y="6327"/>
                </a:lnTo>
                <a:lnTo>
                  <a:pt x="13675" y="6327"/>
                </a:lnTo>
                <a:lnTo>
                  <a:pt x="13651" y="6351"/>
                </a:lnTo>
                <a:lnTo>
                  <a:pt x="13651" y="6375"/>
                </a:lnTo>
                <a:lnTo>
                  <a:pt x="13724" y="6497"/>
                </a:lnTo>
                <a:lnTo>
                  <a:pt x="13772" y="6594"/>
                </a:lnTo>
                <a:lnTo>
                  <a:pt x="13918" y="6765"/>
                </a:lnTo>
                <a:lnTo>
                  <a:pt x="14089" y="6911"/>
                </a:lnTo>
                <a:lnTo>
                  <a:pt x="14405" y="7105"/>
                </a:lnTo>
                <a:lnTo>
                  <a:pt x="14332" y="7203"/>
                </a:lnTo>
                <a:lnTo>
                  <a:pt x="14283" y="7251"/>
                </a:lnTo>
                <a:lnTo>
                  <a:pt x="14235" y="7227"/>
                </a:lnTo>
                <a:lnTo>
                  <a:pt x="13967" y="7105"/>
                </a:lnTo>
                <a:lnTo>
                  <a:pt x="13699" y="6984"/>
                </a:lnTo>
                <a:lnTo>
                  <a:pt x="13602" y="6911"/>
                </a:lnTo>
                <a:lnTo>
                  <a:pt x="13480" y="6862"/>
                </a:lnTo>
                <a:lnTo>
                  <a:pt x="13359" y="6838"/>
                </a:lnTo>
                <a:lnTo>
                  <a:pt x="13237" y="6862"/>
                </a:lnTo>
                <a:lnTo>
                  <a:pt x="13188" y="6886"/>
                </a:lnTo>
                <a:lnTo>
                  <a:pt x="13188" y="6911"/>
                </a:lnTo>
                <a:lnTo>
                  <a:pt x="13164" y="6959"/>
                </a:lnTo>
                <a:lnTo>
                  <a:pt x="13188" y="6984"/>
                </a:lnTo>
                <a:lnTo>
                  <a:pt x="13261" y="7105"/>
                </a:lnTo>
                <a:lnTo>
                  <a:pt x="13383" y="7178"/>
                </a:lnTo>
                <a:lnTo>
                  <a:pt x="13626" y="7349"/>
                </a:lnTo>
                <a:lnTo>
                  <a:pt x="13821" y="7446"/>
                </a:lnTo>
                <a:lnTo>
                  <a:pt x="14016" y="7543"/>
                </a:lnTo>
                <a:lnTo>
                  <a:pt x="13699" y="7835"/>
                </a:lnTo>
                <a:lnTo>
                  <a:pt x="13480" y="7738"/>
                </a:lnTo>
                <a:lnTo>
                  <a:pt x="13237" y="7616"/>
                </a:lnTo>
                <a:lnTo>
                  <a:pt x="13018" y="7568"/>
                </a:lnTo>
                <a:lnTo>
                  <a:pt x="12896" y="7543"/>
                </a:lnTo>
                <a:lnTo>
                  <a:pt x="12775" y="7543"/>
                </a:lnTo>
                <a:lnTo>
                  <a:pt x="12702" y="7568"/>
                </a:lnTo>
                <a:lnTo>
                  <a:pt x="12653" y="7641"/>
                </a:lnTo>
                <a:lnTo>
                  <a:pt x="12653" y="7714"/>
                </a:lnTo>
                <a:lnTo>
                  <a:pt x="12653" y="7762"/>
                </a:lnTo>
                <a:lnTo>
                  <a:pt x="12702" y="7787"/>
                </a:lnTo>
                <a:lnTo>
                  <a:pt x="13042" y="7981"/>
                </a:lnTo>
                <a:lnTo>
                  <a:pt x="13383" y="8176"/>
                </a:lnTo>
                <a:lnTo>
                  <a:pt x="13164" y="8419"/>
                </a:lnTo>
                <a:lnTo>
                  <a:pt x="12969" y="8346"/>
                </a:lnTo>
                <a:lnTo>
                  <a:pt x="12775" y="8273"/>
                </a:lnTo>
                <a:lnTo>
                  <a:pt x="12580" y="8152"/>
                </a:lnTo>
                <a:lnTo>
                  <a:pt x="12483" y="8103"/>
                </a:lnTo>
                <a:lnTo>
                  <a:pt x="12385" y="8054"/>
                </a:lnTo>
                <a:lnTo>
                  <a:pt x="12337" y="8054"/>
                </a:lnTo>
                <a:lnTo>
                  <a:pt x="12288" y="8079"/>
                </a:lnTo>
                <a:lnTo>
                  <a:pt x="12264" y="8127"/>
                </a:lnTo>
                <a:lnTo>
                  <a:pt x="12264" y="8176"/>
                </a:lnTo>
                <a:lnTo>
                  <a:pt x="12312" y="8273"/>
                </a:lnTo>
                <a:lnTo>
                  <a:pt x="12410" y="8371"/>
                </a:lnTo>
                <a:lnTo>
                  <a:pt x="12507" y="8468"/>
                </a:lnTo>
                <a:lnTo>
                  <a:pt x="12604" y="8541"/>
                </a:lnTo>
                <a:lnTo>
                  <a:pt x="12750" y="8614"/>
                </a:lnTo>
                <a:lnTo>
                  <a:pt x="12921" y="8687"/>
                </a:lnTo>
                <a:lnTo>
                  <a:pt x="12726" y="8930"/>
                </a:lnTo>
                <a:lnTo>
                  <a:pt x="12531" y="8833"/>
                </a:lnTo>
                <a:lnTo>
                  <a:pt x="12361" y="8784"/>
                </a:lnTo>
                <a:lnTo>
                  <a:pt x="12142" y="8638"/>
                </a:lnTo>
                <a:lnTo>
                  <a:pt x="11923" y="8517"/>
                </a:lnTo>
                <a:lnTo>
                  <a:pt x="11899" y="8517"/>
                </a:lnTo>
                <a:lnTo>
                  <a:pt x="11850" y="8565"/>
                </a:lnTo>
                <a:lnTo>
                  <a:pt x="11826" y="8590"/>
                </a:lnTo>
                <a:lnTo>
                  <a:pt x="11826" y="8687"/>
                </a:lnTo>
                <a:lnTo>
                  <a:pt x="11850" y="8809"/>
                </a:lnTo>
                <a:lnTo>
                  <a:pt x="11947" y="8906"/>
                </a:lnTo>
                <a:lnTo>
                  <a:pt x="12045" y="9003"/>
                </a:lnTo>
                <a:lnTo>
                  <a:pt x="12166" y="9101"/>
                </a:lnTo>
                <a:lnTo>
                  <a:pt x="12458" y="9247"/>
                </a:lnTo>
                <a:lnTo>
                  <a:pt x="12166" y="9539"/>
                </a:lnTo>
                <a:lnTo>
                  <a:pt x="11947" y="9441"/>
                </a:lnTo>
                <a:lnTo>
                  <a:pt x="11753" y="9320"/>
                </a:lnTo>
                <a:lnTo>
                  <a:pt x="11582" y="9198"/>
                </a:lnTo>
                <a:lnTo>
                  <a:pt x="11461" y="9174"/>
                </a:lnTo>
                <a:lnTo>
                  <a:pt x="11339" y="9174"/>
                </a:lnTo>
                <a:lnTo>
                  <a:pt x="11315" y="9198"/>
                </a:lnTo>
                <a:lnTo>
                  <a:pt x="11315" y="9271"/>
                </a:lnTo>
                <a:lnTo>
                  <a:pt x="11363" y="9368"/>
                </a:lnTo>
                <a:lnTo>
                  <a:pt x="11436" y="9466"/>
                </a:lnTo>
                <a:lnTo>
                  <a:pt x="11582" y="9612"/>
                </a:lnTo>
                <a:lnTo>
                  <a:pt x="11728" y="9709"/>
                </a:lnTo>
                <a:lnTo>
                  <a:pt x="11850" y="9806"/>
                </a:lnTo>
                <a:lnTo>
                  <a:pt x="11777" y="9879"/>
                </a:lnTo>
                <a:lnTo>
                  <a:pt x="11728" y="9928"/>
                </a:lnTo>
                <a:lnTo>
                  <a:pt x="11704" y="9977"/>
                </a:lnTo>
                <a:lnTo>
                  <a:pt x="11680" y="10050"/>
                </a:lnTo>
                <a:lnTo>
                  <a:pt x="11680" y="10098"/>
                </a:lnTo>
                <a:lnTo>
                  <a:pt x="11655" y="10196"/>
                </a:lnTo>
                <a:lnTo>
                  <a:pt x="11680" y="10244"/>
                </a:lnTo>
                <a:lnTo>
                  <a:pt x="11704" y="10317"/>
                </a:lnTo>
                <a:lnTo>
                  <a:pt x="11777" y="10488"/>
                </a:lnTo>
                <a:lnTo>
                  <a:pt x="11874" y="10682"/>
                </a:lnTo>
                <a:lnTo>
                  <a:pt x="11680" y="10561"/>
                </a:lnTo>
                <a:lnTo>
                  <a:pt x="11509" y="10463"/>
                </a:lnTo>
                <a:lnTo>
                  <a:pt x="11412" y="10439"/>
                </a:lnTo>
                <a:lnTo>
                  <a:pt x="11217" y="10439"/>
                </a:lnTo>
                <a:lnTo>
                  <a:pt x="11144" y="10463"/>
                </a:lnTo>
                <a:lnTo>
                  <a:pt x="11096" y="10488"/>
                </a:lnTo>
                <a:lnTo>
                  <a:pt x="11096" y="10512"/>
                </a:lnTo>
                <a:lnTo>
                  <a:pt x="11096" y="10561"/>
                </a:lnTo>
                <a:lnTo>
                  <a:pt x="11096" y="10585"/>
                </a:lnTo>
                <a:lnTo>
                  <a:pt x="11193" y="10658"/>
                </a:lnTo>
                <a:lnTo>
                  <a:pt x="11315" y="10731"/>
                </a:lnTo>
                <a:lnTo>
                  <a:pt x="11509" y="10877"/>
                </a:lnTo>
                <a:lnTo>
                  <a:pt x="11753" y="11072"/>
                </a:lnTo>
                <a:lnTo>
                  <a:pt x="11996" y="11266"/>
                </a:lnTo>
                <a:lnTo>
                  <a:pt x="12020" y="11266"/>
                </a:lnTo>
                <a:lnTo>
                  <a:pt x="12093" y="11631"/>
                </a:lnTo>
                <a:lnTo>
                  <a:pt x="12118" y="11972"/>
                </a:lnTo>
                <a:lnTo>
                  <a:pt x="11777" y="11704"/>
                </a:lnTo>
                <a:lnTo>
                  <a:pt x="11461" y="11437"/>
                </a:lnTo>
                <a:lnTo>
                  <a:pt x="11315" y="11339"/>
                </a:lnTo>
                <a:lnTo>
                  <a:pt x="11144" y="11242"/>
                </a:lnTo>
                <a:lnTo>
                  <a:pt x="10974" y="11193"/>
                </a:lnTo>
                <a:lnTo>
                  <a:pt x="10877" y="11169"/>
                </a:lnTo>
                <a:lnTo>
                  <a:pt x="10779" y="11193"/>
                </a:lnTo>
                <a:lnTo>
                  <a:pt x="10755" y="11218"/>
                </a:lnTo>
                <a:lnTo>
                  <a:pt x="10779" y="11242"/>
                </a:lnTo>
                <a:lnTo>
                  <a:pt x="11363" y="11826"/>
                </a:lnTo>
                <a:lnTo>
                  <a:pt x="11509" y="11972"/>
                </a:lnTo>
                <a:lnTo>
                  <a:pt x="11680" y="12142"/>
                </a:lnTo>
                <a:lnTo>
                  <a:pt x="11850" y="12264"/>
                </a:lnTo>
                <a:lnTo>
                  <a:pt x="12069" y="12361"/>
                </a:lnTo>
                <a:lnTo>
                  <a:pt x="12118" y="12361"/>
                </a:lnTo>
                <a:lnTo>
                  <a:pt x="12118" y="12921"/>
                </a:lnTo>
                <a:lnTo>
                  <a:pt x="12093" y="13091"/>
                </a:lnTo>
                <a:lnTo>
                  <a:pt x="11972" y="12969"/>
                </a:lnTo>
                <a:lnTo>
                  <a:pt x="11850" y="12824"/>
                </a:lnTo>
                <a:lnTo>
                  <a:pt x="11655" y="12653"/>
                </a:lnTo>
                <a:lnTo>
                  <a:pt x="11120" y="12167"/>
                </a:lnTo>
                <a:lnTo>
                  <a:pt x="10877" y="11948"/>
                </a:lnTo>
                <a:lnTo>
                  <a:pt x="10731" y="11875"/>
                </a:lnTo>
                <a:lnTo>
                  <a:pt x="10585" y="11826"/>
                </a:lnTo>
                <a:lnTo>
                  <a:pt x="10536" y="11850"/>
                </a:lnTo>
                <a:lnTo>
                  <a:pt x="10512" y="11875"/>
                </a:lnTo>
                <a:lnTo>
                  <a:pt x="10536" y="12021"/>
                </a:lnTo>
                <a:lnTo>
                  <a:pt x="10609" y="12142"/>
                </a:lnTo>
                <a:lnTo>
                  <a:pt x="10682" y="12264"/>
                </a:lnTo>
                <a:lnTo>
                  <a:pt x="10779" y="12386"/>
                </a:lnTo>
                <a:lnTo>
                  <a:pt x="11023" y="12605"/>
                </a:lnTo>
                <a:lnTo>
                  <a:pt x="11217" y="12799"/>
                </a:lnTo>
                <a:lnTo>
                  <a:pt x="11728" y="13286"/>
                </a:lnTo>
                <a:lnTo>
                  <a:pt x="11801" y="13359"/>
                </a:lnTo>
                <a:lnTo>
                  <a:pt x="11874" y="13407"/>
                </a:lnTo>
                <a:lnTo>
                  <a:pt x="12045" y="13407"/>
                </a:lnTo>
                <a:lnTo>
                  <a:pt x="11947" y="13699"/>
                </a:lnTo>
                <a:lnTo>
                  <a:pt x="11899" y="13845"/>
                </a:lnTo>
                <a:lnTo>
                  <a:pt x="11826" y="13991"/>
                </a:lnTo>
                <a:lnTo>
                  <a:pt x="11631" y="13748"/>
                </a:lnTo>
                <a:lnTo>
                  <a:pt x="11412" y="13529"/>
                </a:lnTo>
                <a:lnTo>
                  <a:pt x="11169" y="13334"/>
                </a:lnTo>
                <a:lnTo>
                  <a:pt x="10950" y="13115"/>
                </a:lnTo>
                <a:lnTo>
                  <a:pt x="10536" y="12702"/>
                </a:lnTo>
                <a:lnTo>
                  <a:pt x="10439" y="12629"/>
                </a:lnTo>
                <a:lnTo>
                  <a:pt x="10293" y="12532"/>
                </a:lnTo>
                <a:lnTo>
                  <a:pt x="10171" y="12459"/>
                </a:lnTo>
                <a:lnTo>
                  <a:pt x="10098" y="12361"/>
                </a:lnTo>
                <a:lnTo>
                  <a:pt x="10074" y="12361"/>
                </a:lnTo>
                <a:lnTo>
                  <a:pt x="10049" y="12386"/>
                </a:lnTo>
                <a:lnTo>
                  <a:pt x="10098" y="12532"/>
                </a:lnTo>
                <a:lnTo>
                  <a:pt x="10147" y="12653"/>
                </a:lnTo>
                <a:lnTo>
                  <a:pt x="10293" y="12921"/>
                </a:lnTo>
                <a:lnTo>
                  <a:pt x="10487" y="13140"/>
                </a:lnTo>
                <a:lnTo>
                  <a:pt x="10706" y="13359"/>
                </a:lnTo>
                <a:lnTo>
                  <a:pt x="11169" y="13797"/>
                </a:lnTo>
                <a:lnTo>
                  <a:pt x="11388" y="14016"/>
                </a:lnTo>
                <a:lnTo>
                  <a:pt x="11558" y="14235"/>
                </a:lnTo>
                <a:lnTo>
                  <a:pt x="11412" y="14283"/>
                </a:lnTo>
                <a:lnTo>
                  <a:pt x="11266" y="14283"/>
                </a:lnTo>
                <a:lnTo>
                  <a:pt x="11096" y="14259"/>
                </a:lnTo>
                <a:lnTo>
                  <a:pt x="10925" y="14210"/>
                </a:lnTo>
                <a:lnTo>
                  <a:pt x="10877" y="14162"/>
                </a:lnTo>
                <a:lnTo>
                  <a:pt x="10414" y="13651"/>
                </a:lnTo>
                <a:lnTo>
                  <a:pt x="9903" y="13164"/>
                </a:lnTo>
                <a:lnTo>
                  <a:pt x="9392" y="12678"/>
                </a:lnTo>
                <a:lnTo>
                  <a:pt x="8857" y="12240"/>
                </a:lnTo>
                <a:lnTo>
                  <a:pt x="7811" y="11315"/>
                </a:lnTo>
                <a:lnTo>
                  <a:pt x="7300" y="10828"/>
                </a:lnTo>
                <a:lnTo>
                  <a:pt x="6813" y="10342"/>
                </a:lnTo>
                <a:lnTo>
                  <a:pt x="5913" y="9344"/>
                </a:lnTo>
                <a:lnTo>
                  <a:pt x="5426" y="8857"/>
                </a:lnTo>
                <a:lnTo>
                  <a:pt x="4940" y="8419"/>
                </a:lnTo>
                <a:lnTo>
                  <a:pt x="4429" y="7981"/>
                </a:lnTo>
                <a:lnTo>
                  <a:pt x="3918" y="7568"/>
                </a:lnTo>
                <a:lnTo>
                  <a:pt x="3747" y="7397"/>
                </a:lnTo>
                <a:lnTo>
                  <a:pt x="3577" y="7203"/>
                </a:lnTo>
                <a:lnTo>
                  <a:pt x="3504" y="7130"/>
                </a:lnTo>
                <a:lnTo>
                  <a:pt x="3407" y="7057"/>
                </a:lnTo>
                <a:lnTo>
                  <a:pt x="3309" y="7008"/>
                </a:lnTo>
                <a:lnTo>
                  <a:pt x="3212" y="6984"/>
                </a:lnTo>
                <a:lnTo>
                  <a:pt x="3163" y="6911"/>
                </a:lnTo>
                <a:lnTo>
                  <a:pt x="3139" y="6838"/>
                </a:lnTo>
                <a:lnTo>
                  <a:pt x="3163" y="6740"/>
                </a:lnTo>
                <a:lnTo>
                  <a:pt x="3163" y="6667"/>
                </a:lnTo>
                <a:lnTo>
                  <a:pt x="3236" y="6521"/>
                </a:lnTo>
                <a:lnTo>
                  <a:pt x="3358" y="6375"/>
                </a:lnTo>
                <a:lnTo>
                  <a:pt x="3504" y="6254"/>
                </a:lnTo>
                <a:lnTo>
                  <a:pt x="3650" y="6156"/>
                </a:lnTo>
                <a:lnTo>
                  <a:pt x="3942" y="6010"/>
                </a:lnTo>
                <a:lnTo>
                  <a:pt x="4234" y="5913"/>
                </a:lnTo>
                <a:lnTo>
                  <a:pt x="4526" y="5840"/>
                </a:lnTo>
                <a:lnTo>
                  <a:pt x="4842" y="5767"/>
                </a:lnTo>
                <a:lnTo>
                  <a:pt x="5134" y="5743"/>
                </a:lnTo>
                <a:lnTo>
                  <a:pt x="5499" y="5743"/>
                </a:lnTo>
                <a:lnTo>
                  <a:pt x="5864" y="5767"/>
                </a:lnTo>
                <a:lnTo>
                  <a:pt x="6229" y="5816"/>
                </a:lnTo>
                <a:lnTo>
                  <a:pt x="6594" y="5913"/>
                </a:lnTo>
                <a:lnTo>
                  <a:pt x="6862" y="6010"/>
                </a:lnTo>
                <a:lnTo>
                  <a:pt x="7154" y="6108"/>
                </a:lnTo>
                <a:lnTo>
                  <a:pt x="7446" y="6205"/>
                </a:lnTo>
                <a:lnTo>
                  <a:pt x="7592" y="6254"/>
                </a:lnTo>
                <a:lnTo>
                  <a:pt x="7738" y="6254"/>
                </a:lnTo>
                <a:lnTo>
                  <a:pt x="7787" y="6229"/>
                </a:lnTo>
                <a:lnTo>
                  <a:pt x="7860" y="6181"/>
                </a:lnTo>
                <a:lnTo>
                  <a:pt x="7884" y="6132"/>
                </a:lnTo>
                <a:lnTo>
                  <a:pt x="7884" y="6083"/>
                </a:lnTo>
                <a:lnTo>
                  <a:pt x="8006" y="5962"/>
                </a:lnTo>
                <a:lnTo>
                  <a:pt x="8079" y="5864"/>
                </a:lnTo>
                <a:lnTo>
                  <a:pt x="8346" y="5621"/>
                </a:lnTo>
                <a:lnTo>
                  <a:pt x="8614" y="5402"/>
                </a:lnTo>
                <a:lnTo>
                  <a:pt x="9198" y="4964"/>
                </a:lnTo>
                <a:lnTo>
                  <a:pt x="9490" y="4721"/>
                </a:lnTo>
                <a:lnTo>
                  <a:pt x="9757" y="4453"/>
                </a:lnTo>
                <a:lnTo>
                  <a:pt x="10293" y="3894"/>
                </a:lnTo>
                <a:lnTo>
                  <a:pt x="10706" y="3480"/>
                </a:lnTo>
                <a:lnTo>
                  <a:pt x="10901" y="3261"/>
                </a:lnTo>
                <a:lnTo>
                  <a:pt x="10974" y="3139"/>
                </a:lnTo>
                <a:lnTo>
                  <a:pt x="11047" y="3018"/>
                </a:lnTo>
                <a:close/>
                <a:moveTo>
                  <a:pt x="6327" y="10463"/>
                </a:moveTo>
                <a:lnTo>
                  <a:pt x="6594" y="10780"/>
                </a:lnTo>
                <a:lnTo>
                  <a:pt x="7057" y="11266"/>
                </a:lnTo>
                <a:lnTo>
                  <a:pt x="7543" y="11729"/>
                </a:lnTo>
                <a:lnTo>
                  <a:pt x="6643" y="12580"/>
                </a:lnTo>
                <a:lnTo>
                  <a:pt x="5718" y="13407"/>
                </a:lnTo>
                <a:lnTo>
                  <a:pt x="4794" y="14210"/>
                </a:lnTo>
                <a:lnTo>
                  <a:pt x="3820" y="14989"/>
                </a:lnTo>
                <a:lnTo>
                  <a:pt x="3042" y="15597"/>
                </a:lnTo>
                <a:lnTo>
                  <a:pt x="2263" y="16157"/>
                </a:lnTo>
                <a:lnTo>
                  <a:pt x="1460" y="16717"/>
                </a:lnTo>
                <a:lnTo>
                  <a:pt x="682" y="17301"/>
                </a:lnTo>
                <a:lnTo>
                  <a:pt x="1120" y="16765"/>
                </a:lnTo>
                <a:lnTo>
                  <a:pt x="1533" y="16230"/>
                </a:lnTo>
                <a:lnTo>
                  <a:pt x="1971" y="15646"/>
                </a:lnTo>
                <a:lnTo>
                  <a:pt x="2458" y="15111"/>
                </a:lnTo>
                <a:lnTo>
                  <a:pt x="3431" y="14064"/>
                </a:lnTo>
                <a:lnTo>
                  <a:pt x="4307" y="13018"/>
                </a:lnTo>
                <a:lnTo>
                  <a:pt x="5159" y="11972"/>
                </a:lnTo>
                <a:lnTo>
                  <a:pt x="5524" y="11485"/>
                </a:lnTo>
                <a:lnTo>
                  <a:pt x="5913" y="11023"/>
                </a:lnTo>
                <a:lnTo>
                  <a:pt x="6132" y="10755"/>
                </a:lnTo>
                <a:lnTo>
                  <a:pt x="6229" y="10609"/>
                </a:lnTo>
                <a:lnTo>
                  <a:pt x="6327" y="10463"/>
                </a:lnTo>
                <a:close/>
                <a:moveTo>
                  <a:pt x="11753" y="0"/>
                </a:moveTo>
                <a:lnTo>
                  <a:pt x="11558" y="49"/>
                </a:lnTo>
                <a:lnTo>
                  <a:pt x="11363" y="122"/>
                </a:lnTo>
                <a:lnTo>
                  <a:pt x="11217" y="219"/>
                </a:lnTo>
                <a:lnTo>
                  <a:pt x="11096" y="341"/>
                </a:lnTo>
                <a:lnTo>
                  <a:pt x="10974" y="463"/>
                </a:lnTo>
                <a:lnTo>
                  <a:pt x="10877" y="609"/>
                </a:lnTo>
                <a:lnTo>
                  <a:pt x="10779" y="779"/>
                </a:lnTo>
                <a:lnTo>
                  <a:pt x="10706" y="949"/>
                </a:lnTo>
                <a:lnTo>
                  <a:pt x="10633" y="1120"/>
                </a:lnTo>
                <a:lnTo>
                  <a:pt x="10585" y="1314"/>
                </a:lnTo>
                <a:lnTo>
                  <a:pt x="10536" y="1509"/>
                </a:lnTo>
                <a:lnTo>
                  <a:pt x="10512" y="1704"/>
                </a:lnTo>
                <a:lnTo>
                  <a:pt x="10512" y="1898"/>
                </a:lnTo>
                <a:lnTo>
                  <a:pt x="10512" y="2093"/>
                </a:lnTo>
                <a:lnTo>
                  <a:pt x="10536" y="2263"/>
                </a:lnTo>
                <a:lnTo>
                  <a:pt x="10585" y="2458"/>
                </a:lnTo>
                <a:lnTo>
                  <a:pt x="10633" y="2604"/>
                </a:lnTo>
                <a:lnTo>
                  <a:pt x="10731" y="2774"/>
                </a:lnTo>
                <a:lnTo>
                  <a:pt x="10609" y="2823"/>
                </a:lnTo>
                <a:lnTo>
                  <a:pt x="10487" y="2920"/>
                </a:lnTo>
                <a:lnTo>
                  <a:pt x="10293" y="3115"/>
                </a:lnTo>
                <a:lnTo>
                  <a:pt x="9928" y="3553"/>
                </a:lnTo>
                <a:lnTo>
                  <a:pt x="9417" y="4113"/>
                </a:lnTo>
                <a:lnTo>
                  <a:pt x="9149" y="4356"/>
                </a:lnTo>
                <a:lnTo>
                  <a:pt x="8857" y="4624"/>
                </a:lnTo>
                <a:lnTo>
                  <a:pt x="8298" y="5061"/>
                </a:lnTo>
                <a:lnTo>
                  <a:pt x="8030" y="5305"/>
                </a:lnTo>
                <a:lnTo>
                  <a:pt x="7787" y="5572"/>
                </a:lnTo>
                <a:lnTo>
                  <a:pt x="7714" y="5670"/>
                </a:lnTo>
                <a:lnTo>
                  <a:pt x="7616" y="5791"/>
                </a:lnTo>
                <a:lnTo>
                  <a:pt x="7470" y="5718"/>
                </a:lnTo>
                <a:lnTo>
                  <a:pt x="7300" y="5645"/>
                </a:lnTo>
                <a:lnTo>
                  <a:pt x="6935" y="5524"/>
                </a:lnTo>
                <a:lnTo>
                  <a:pt x="6570" y="5451"/>
                </a:lnTo>
                <a:lnTo>
                  <a:pt x="6254" y="5402"/>
                </a:lnTo>
                <a:lnTo>
                  <a:pt x="5767" y="5329"/>
                </a:lnTo>
                <a:lnTo>
                  <a:pt x="5280" y="5305"/>
                </a:lnTo>
                <a:lnTo>
                  <a:pt x="4794" y="5353"/>
                </a:lnTo>
                <a:lnTo>
                  <a:pt x="4307" y="5451"/>
                </a:lnTo>
                <a:lnTo>
                  <a:pt x="3942" y="5548"/>
                </a:lnTo>
                <a:lnTo>
                  <a:pt x="3601" y="5718"/>
                </a:lnTo>
                <a:lnTo>
                  <a:pt x="3431" y="5791"/>
                </a:lnTo>
                <a:lnTo>
                  <a:pt x="3261" y="5913"/>
                </a:lnTo>
                <a:lnTo>
                  <a:pt x="3139" y="6035"/>
                </a:lnTo>
                <a:lnTo>
                  <a:pt x="3017" y="6181"/>
                </a:lnTo>
                <a:lnTo>
                  <a:pt x="2871" y="6448"/>
                </a:lnTo>
                <a:lnTo>
                  <a:pt x="2823" y="6570"/>
                </a:lnTo>
                <a:lnTo>
                  <a:pt x="2798" y="6716"/>
                </a:lnTo>
                <a:lnTo>
                  <a:pt x="2798" y="6862"/>
                </a:lnTo>
                <a:lnTo>
                  <a:pt x="2823" y="7008"/>
                </a:lnTo>
                <a:lnTo>
                  <a:pt x="2871" y="7130"/>
                </a:lnTo>
                <a:lnTo>
                  <a:pt x="2969" y="7227"/>
                </a:lnTo>
                <a:lnTo>
                  <a:pt x="3042" y="7251"/>
                </a:lnTo>
                <a:lnTo>
                  <a:pt x="3115" y="7251"/>
                </a:lnTo>
                <a:lnTo>
                  <a:pt x="3285" y="7470"/>
                </a:lnTo>
                <a:lnTo>
                  <a:pt x="3455" y="7689"/>
                </a:lnTo>
                <a:lnTo>
                  <a:pt x="3650" y="7908"/>
                </a:lnTo>
                <a:lnTo>
                  <a:pt x="3869" y="8103"/>
                </a:lnTo>
                <a:lnTo>
                  <a:pt x="4307" y="8468"/>
                </a:lnTo>
                <a:lnTo>
                  <a:pt x="4769" y="8833"/>
                </a:lnTo>
                <a:lnTo>
                  <a:pt x="5086" y="9125"/>
                </a:lnTo>
                <a:lnTo>
                  <a:pt x="5402" y="9466"/>
                </a:lnTo>
                <a:lnTo>
                  <a:pt x="6010" y="10123"/>
                </a:lnTo>
                <a:lnTo>
                  <a:pt x="5962" y="10196"/>
                </a:lnTo>
                <a:lnTo>
                  <a:pt x="5864" y="10342"/>
                </a:lnTo>
                <a:lnTo>
                  <a:pt x="5767" y="10488"/>
                </a:lnTo>
                <a:lnTo>
                  <a:pt x="5499" y="10780"/>
                </a:lnTo>
                <a:lnTo>
                  <a:pt x="5110" y="11291"/>
                </a:lnTo>
                <a:lnTo>
                  <a:pt x="4721" y="11777"/>
                </a:lnTo>
                <a:lnTo>
                  <a:pt x="3820" y="12921"/>
                </a:lnTo>
                <a:lnTo>
                  <a:pt x="2871" y="14016"/>
                </a:lnTo>
                <a:lnTo>
                  <a:pt x="1995" y="14989"/>
                </a:lnTo>
                <a:lnTo>
                  <a:pt x="1582" y="15500"/>
                </a:lnTo>
                <a:lnTo>
                  <a:pt x="1168" y="16011"/>
                </a:lnTo>
                <a:lnTo>
                  <a:pt x="779" y="16571"/>
                </a:lnTo>
                <a:lnTo>
                  <a:pt x="584" y="16838"/>
                </a:lnTo>
                <a:lnTo>
                  <a:pt x="365" y="17106"/>
                </a:lnTo>
                <a:lnTo>
                  <a:pt x="244" y="17276"/>
                </a:lnTo>
                <a:lnTo>
                  <a:pt x="122" y="17422"/>
                </a:lnTo>
                <a:lnTo>
                  <a:pt x="49" y="17593"/>
                </a:lnTo>
                <a:lnTo>
                  <a:pt x="0" y="17787"/>
                </a:lnTo>
                <a:lnTo>
                  <a:pt x="0" y="17860"/>
                </a:lnTo>
                <a:lnTo>
                  <a:pt x="73" y="17909"/>
                </a:lnTo>
                <a:lnTo>
                  <a:pt x="122" y="17909"/>
                </a:lnTo>
                <a:lnTo>
                  <a:pt x="195" y="17885"/>
                </a:lnTo>
                <a:lnTo>
                  <a:pt x="219" y="17836"/>
                </a:lnTo>
                <a:lnTo>
                  <a:pt x="463" y="17763"/>
                </a:lnTo>
                <a:lnTo>
                  <a:pt x="682" y="17666"/>
                </a:lnTo>
                <a:lnTo>
                  <a:pt x="901" y="17544"/>
                </a:lnTo>
                <a:lnTo>
                  <a:pt x="1120" y="17398"/>
                </a:lnTo>
                <a:lnTo>
                  <a:pt x="1533" y="17106"/>
                </a:lnTo>
                <a:lnTo>
                  <a:pt x="1947" y="16838"/>
                </a:lnTo>
                <a:lnTo>
                  <a:pt x="2433" y="16522"/>
                </a:lnTo>
                <a:lnTo>
                  <a:pt x="2896" y="16206"/>
                </a:lnTo>
                <a:lnTo>
                  <a:pt x="3358" y="15865"/>
                </a:lnTo>
                <a:lnTo>
                  <a:pt x="3820" y="15524"/>
                </a:lnTo>
                <a:lnTo>
                  <a:pt x="4867" y="14697"/>
                </a:lnTo>
                <a:lnTo>
                  <a:pt x="5889" y="13845"/>
                </a:lnTo>
                <a:lnTo>
                  <a:pt x="6886" y="12945"/>
                </a:lnTo>
                <a:lnTo>
                  <a:pt x="7860" y="12045"/>
                </a:lnTo>
                <a:lnTo>
                  <a:pt x="7860" y="12021"/>
                </a:lnTo>
                <a:lnTo>
                  <a:pt x="9222" y="13261"/>
                </a:lnTo>
                <a:lnTo>
                  <a:pt x="9879" y="13870"/>
                </a:lnTo>
                <a:lnTo>
                  <a:pt x="10195" y="14210"/>
                </a:lnTo>
                <a:lnTo>
                  <a:pt x="10512" y="14527"/>
                </a:lnTo>
                <a:lnTo>
                  <a:pt x="10585" y="14600"/>
                </a:lnTo>
                <a:lnTo>
                  <a:pt x="10658" y="14624"/>
                </a:lnTo>
                <a:lnTo>
                  <a:pt x="10731" y="14624"/>
                </a:lnTo>
                <a:lnTo>
                  <a:pt x="10804" y="14600"/>
                </a:lnTo>
                <a:lnTo>
                  <a:pt x="10925" y="14648"/>
                </a:lnTo>
                <a:lnTo>
                  <a:pt x="11047" y="14673"/>
                </a:lnTo>
                <a:lnTo>
                  <a:pt x="11290" y="14721"/>
                </a:lnTo>
                <a:lnTo>
                  <a:pt x="11534" y="14697"/>
                </a:lnTo>
                <a:lnTo>
                  <a:pt x="11655" y="14673"/>
                </a:lnTo>
                <a:lnTo>
                  <a:pt x="11777" y="14624"/>
                </a:lnTo>
                <a:lnTo>
                  <a:pt x="11923" y="14527"/>
                </a:lnTo>
                <a:lnTo>
                  <a:pt x="12045" y="14429"/>
                </a:lnTo>
                <a:lnTo>
                  <a:pt x="12142" y="14283"/>
                </a:lnTo>
                <a:lnTo>
                  <a:pt x="12239" y="14137"/>
                </a:lnTo>
                <a:lnTo>
                  <a:pt x="12312" y="13967"/>
                </a:lnTo>
                <a:lnTo>
                  <a:pt x="12385" y="13797"/>
                </a:lnTo>
                <a:lnTo>
                  <a:pt x="12458" y="13480"/>
                </a:lnTo>
                <a:lnTo>
                  <a:pt x="12531" y="13091"/>
                </a:lnTo>
                <a:lnTo>
                  <a:pt x="12580" y="12653"/>
                </a:lnTo>
                <a:lnTo>
                  <a:pt x="12580" y="12240"/>
                </a:lnTo>
                <a:lnTo>
                  <a:pt x="12556" y="11802"/>
                </a:lnTo>
                <a:lnTo>
                  <a:pt x="12483" y="11364"/>
                </a:lnTo>
                <a:lnTo>
                  <a:pt x="12385" y="10950"/>
                </a:lnTo>
                <a:lnTo>
                  <a:pt x="12264" y="10536"/>
                </a:lnTo>
                <a:lnTo>
                  <a:pt x="12093" y="10171"/>
                </a:lnTo>
                <a:lnTo>
                  <a:pt x="12337" y="9977"/>
                </a:lnTo>
                <a:lnTo>
                  <a:pt x="12580" y="9758"/>
                </a:lnTo>
                <a:lnTo>
                  <a:pt x="12994" y="9295"/>
                </a:lnTo>
                <a:lnTo>
                  <a:pt x="13407" y="8833"/>
                </a:lnTo>
                <a:lnTo>
                  <a:pt x="13845" y="8371"/>
                </a:lnTo>
                <a:lnTo>
                  <a:pt x="13918" y="8322"/>
                </a:lnTo>
                <a:lnTo>
                  <a:pt x="13967" y="8273"/>
                </a:lnTo>
                <a:lnTo>
                  <a:pt x="14259" y="8006"/>
                </a:lnTo>
                <a:lnTo>
                  <a:pt x="14575" y="7714"/>
                </a:lnTo>
                <a:lnTo>
                  <a:pt x="14721" y="7543"/>
                </a:lnTo>
                <a:lnTo>
                  <a:pt x="14867" y="7373"/>
                </a:lnTo>
                <a:lnTo>
                  <a:pt x="14965" y="7203"/>
                </a:lnTo>
                <a:lnTo>
                  <a:pt x="15062" y="7057"/>
                </a:lnTo>
                <a:lnTo>
                  <a:pt x="15427" y="7154"/>
                </a:lnTo>
                <a:lnTo>
                  <a:pt x="15865" y="7203"/>
                </a:lnTo>
                <a:lnTo>
                  <a:pt x="16279" y="7227"/>
                </a:lnTo>
                <a:lnTo>
                  <a:pt x="16498" y="7203"/>
                </a:lnTo>
                <a:lnTo>
                  <a:pt x="16717" y="7178"/>
                </a:lnTo>
                <a:lnTo>
                  <a:pt x="16911" y="7130"/>
                </a:lnTo>
                <a:lnTo>
                  <a:pt x="17106" y="7057"/>
                </a:lnTo>
                <a:lnTo>
                  <a:pt x="17300" y="6959"/>
                </a:lnTo>
                <a:lnTo>
                  <a:pt x="17446" y="6862"/>
                </a:lnTo>
                <a:lnTo>
                  <a:pt x="17617" y="6740"/>
                </a:lnTo>
                <a:lnTo>
                  <a:pt x="17738" y="6594"/>
                </a:lnTo>
                <a:lnTo>
                  <a:pt x="17836" y="6424"/>
                </a:lnTo>
                <a:lnTo>
                  <a:pt x="17909" y="6229"/>
                </a:lnTo>
                <a:lnTo>
                  <a:pt x="17957" y="6108"/>
                </a:lnTo>
                <a:lnTo>
                  <a:pt x="17957" y="5986"/>
                </a:lnTo>
                <a:lnTo>
                  <a:pt x="17933" y="5864"/>
                </a:lnTo>
                <a:lnTo>
                  <a:pt x="17909" y="5743"/>
                </a:lnTo>
                <a:lnTo>
                  <a:pt x="17811" y="5548"/>
                </a:lnTo>
                <a:lnTo>
                  <a:pt x="17690" y="5353"/>
                </a:lnTo>
                <a:lnTo>
                  <a:pt x="17495" y="5183"/>
                </a:lnTo>
                <a:lnTo>
                  <a:pt x="17325" y="5013"/>
                </a:lnTo>
                <a:lnTo>
                  <a:pt x="16960" y="4721"/>
                </a:lnTo>
                <a:lnTo>
                  <a:pt x="16692" y="4453"/>
                </a:lnTo>
                <a:lnTo>
                  <a:pt x="16425" y="4161"/>
                </a:lnTo>
                <a:lnTo>
                  <a:pt x="15914" y="3577"/>
                </a:lnTo>
                <a:lnTo>
                  <a:pt x="15403" y="2993"/>
                </a:lnTo>
                <a:lnTo>
                  <a:pt x="15135" y="2701"/>
                </a:lnTo>
                <a:lnTo>
                  <a:pt x="14843" y="2434"/>
                </a:lnTo>
                <a:lnTo>
                  <a:pt x="14283" y="1996"/>
                </a:lnTo>
                <a:lnTo>
                  <a:pt x="14016" y="1777"/>
                </a:lnTo>
                <a:lnTo>
                  <a:pt x="13772" y="1533"/>
                </a:lnTo>
                <a:lnTo>
                  <a:pt x="13529" y="1266"/>
                </a:lnTo>
                <a:lnTo>
                  <a:pt x="13310" y="998"/>
                </a:lnTo>
                <a:lnTo>
                  <a:pt x="13091" y="706"/>
                </a:lnTo>
                <a:lnTo>
                  <a:pt x="12848" y="438"/>
                </a:lnTo>
                <a:lnTo>
                  <a:pt x="12677" y="292"/>
                </a:lnTo>
                <a:lnTo>
                  <a:pt x="12507" y="171"/>
                </a:lnTo>
                <a:lnTo>
                  <a:pt x="12337" y="98"/>
                </a:lnTo>
                <a:lnTo>
                  <a:pt x="12142" y="25"/>
                </a:lnTo>
                <a:lnTo>
                  <a:pt x="119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9"/>
        <p:cNvGrpSpPr/>
        <p:nvPr/>
      </p:nvGrpSpPr>
      <p:grpSpPr>
        <a:xfrm>
          <a:off x="0" y="0"/>
          <a:ext cx="0" cy="0"/>
          <a:chOff x="0" y="0"/>
          <a:chExt cx="0" cy="0"/>
        </a:xfrm>
      </p:grpSpPr>
      <p:sp>
        <p:nvSpPr>
          <p:cNvPr id="230" name="Google Shape;230;p30"/>
          <p:cNvSpPr txBox="1">
            <a:spLocks noGrp="1"/>
          </p:cNvSpPr>
          <p:nvPr>
            <p:ph type="body" idx="4294967295"/>
          </p:nvPr>
        </p:nvSpPr>
        <p:spPr>
          <a:xfrm>
            <a:off x="970975" y="1364700"/>
            <a:ext cx="7731600" cy="824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300">
                <a:solidFill>
                  <a:schemeClr val="dk1"/>
                </a:solidFill>
                <a:highlight>
                  <a:srgbClr val="FFFFFF"/>
                </a:highlight>
                <a:latin typeface="Manrope"/>
                <a:ea typeface="Manrope"/>
                <a:cs typeface="Manrope"/>
                <a:sym typeface="Manrope"/>
              </a:rPr>
              <a:t>Analizaremos este ejemplo de manera completa en clase y, en el material complementario vas a tener más ejemplos y su análisis para mejorar tu comprensión.</a:t>
            </a:r>
            <a:endParaRPr sz="1300">
              <a:latin typeface="Manrope"/>
              <a:ea typeface="Manrope"/>
              <a:cs typeface="Manrope"/>
              <a:sym typeface="Manrope"/>
            </a:endParaRPr>
          </a:p>
        </p:txBody>
      </p:sp>
      <p:pic>
        <p:nvPicPr>
          <p:cNvPr id="231" name="Google Shape;231;p30"/>
          <p:cNvPicPr preferRelativeResize="0"/>
          <p:nvPr/>
        </p:nvPicPr>
        <p:blipFill>
          <a:blip r:embed="rId4">
            <a:alphaModFix/>
          </a:blip>
          <a:stretch>
            <a:fillRect/>
          </a:stretch>
        </p:blipFill>
        <p:spPr>
          <a:xfrm>
            <a:off x="1119188" y="2045575"/>
            <a:ext cx="6905625" cy="2837550"/>
          </a:xfrm>
          <a:prstGeom prst="rect">
            <a:avLst/>
          </a:prstGeom>
          <a:noFill/>
          <a:ln>
            <a:noFill/>
          </a:ln>
          <a:effectLst>
            <a:outerShdw blurRad="57150" dist="19050" dir="5400000" algn="bl" rotWithShape="0">
              <a:srgbClr val="000000">
                <a:alpha val="50000"/>
              </a:srgbClr>
            </a:outerShdw>
          </a:effectLst>
        </p:spPr>
      </p:pic>
      <p:sp>
        <p:nvSpPr>
          <p:cNvPr id="232" name="Google Shape;232;p30"/>
          <p:cNvSpPr txBox="1">
            <a:spLocks noGrp="1"/>
          </p:cNvSpPr>
          <p:nvPr>
            <p:ph type="title" idx="4294967295"/>
          </p:nvPr>
        </p:nvSpPr>
        <p:spPr>
          <a:xfrm>
            <a:off x="540300" y="674125"/>
            <a:ext cx="4572300" cy="637200"/>
          </a:xfrm>
          <a:prstGeom prst="rect">
            <a:avLst/>
          </a:prstGeom>
        </p:spPr>
        <p:txBody>
          <a:bodyPr spcFirstLastPara="1" wrap="square" lIns="91425" tIns="91425" rIns="91425" bIns="91425" anchor="t" anchorCtr="0">
            <a:normAutofit/>
          </a:bodyPr>
          <a:lstStyle/>
          <a:p>
            <a:pPr marL="0" lvl="0" indent="0" algn="l" rtl="0">
              <a:lnSpc>
                <a:spcPct val="103993"/>
              </a:lnSpc>
              <a:spcBef>
                <a:spcPts val="0"/>
              </a:spcBef>
              <a:spcAft>
                <a:spcPts val="0"/>
              </a:spcAft>
              <a:buNone/>
            </a:pPr>
            <a:r>
              <a:rPr lang="en">
                <a:latin typeface="Manrope SemiBold"/>
                <a:ea typeface="Manrope SemiBold"/>
                <a:cs typeface="Manrope SemiBold"/>
                <a:sym typeface="Manrope SemiBold"/>
              </a:rPr>
              <a:t>Ejemplo 1</a:t>
            </a:r>
            <a:endParaRPr>
              <a:latin typeface="Manrope SemiBold"/>
              <a:ea typeface="Manrope SemiBold"/>
              <a:cs typeface="Manrope SemiBold"/>
              <a:sym typeface="Manrope SemiBold"/>
            </a:endParaRPr>
          </a:p>
        </p:txBody>
      </p:sp>
      <p:cxnSp>
        <p:nvCxnSpPr>
          <p:cNvPr id="233" name="Google Shape;233;p30"/>
          <p:cNvCxnSpPr/>
          <p:nvPr/>
        </p:nvCxnSpPr>
        <p:spPr>
          <a:xfrm>
            <a:off x="610850" y="1290425"/>
            <a:ext cx="2566800" cy="0"/>
          </a:xfrm>
          <a:prstGeom prst="straightConnector1">
            <a:avLst/>
          </a:prstGeom>
          <a:noFill/>
          <a:ln w="9525" cap="flat" cmpd="sng">
            <a:solidFill>
              <a:srgbClr val="F06BF7"/>
            </a:solidFill>
            <a:prstDash val="solid"/>
            <a:round/>
            <a:headEnd type="none" w="med" len="med"/>
            <a:tailEnd type="none" w="med" len="med"/>
          </a:ln>
        </p:spPr>
      </p:cxnSp>
      <p:sp>
        <p:nvSpPr>
          <p:cNvPr id="234" name="Google Shape;234;p30"/>
          <p:cNvSpPr txBox="1"/>
          <p:nvPr/>
        </p:nvSpPr>
        <p:spPr>
          <a:xfrm>
            <a:off x="610850" y="1466575"/>
            <a:ext cx="333300" cy="400200"/>
          </a:xfrm>
          <a:prstGeom prst="rect">
            <a:avLst/>
          </a:prstGeom>
          <a:noFill/>
          <a:ln>
            <a:noFill/>
          </a:ln>
        </p:spPr>
        <p:txBody>
          <a:bodyPr spcFirstLastPara="1" wrap="square" lIns="91425" tIns="91425" rIns="91425" bIns="91425" anchor="t" anchorCtr="0">
            <a:spAutoFit/>
          </a:bodyPr>
          <a:lstStyle/>
          <a:p>
            <a:pPr marL="0" lvl="0" indent="0" algn="l" rtl="0">
              <a:lnSpc>
                <a:spcPct val="177029"/>
              </a:lnSpc>
              <a:spcBef>
                <a:spcPts val="0"/>
              </a:spcBef>
              <a:spcAft>
                <a:spcPts val="0"/>
              </a:spcAft>
              <a:buNone/>
            </a:pPr>
            <a:r>
              <a:rPr lang="en">
                <a:solidFill>
                  <a:srgbClr val="F06BF7"/>
                </a:solidFill>
              </a:rPr>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3"/>
        <p:cNvGrpSpPr/>
        <p:nvPr/>
      </p:nvGrpSpPr>
      <p:grpSpPr>
        <a:xfrm>
          <a:off x="0" y="0"/>
          <a:ext cx="0" cy="0"/>
          <a:chOff x="0" y="0"/>
          <a:chExt cx="0" cy="0"/>
        </a:xfrm>
      </p:grpSpPr>
      <p:sp>
        <p:nvSpPr>
          <p:cNvPr id="244" name="Google Shape;244;p32"/>
          <p:cNvSpPr txBox="1">
            <a:spLocks noGrp="1"/>
          </p:cNvSpPr>
          <p:nvPr>
            <p:ph type="body" idx="4294967295"/>
          </p:nvPr>
        </p:nvSpPr>
        <p:spPr>
          <a:xfrm>
            <a:off x="970975" y="1364700"/>
            <a:ext cx="7731600" cy="824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300">
                <a:solidFill>
                  <a:schemeClr val="dk1"/>
                </a:solidFill>
                <a:highlight>
                  <a:srgbClr val="FFFFFF"/>
                </a:highlight>
                <a:latin typeface="Manrope"/>
                <a:ea typeface="Manrope"/>
                <a:cs typeface="Manrope"/>
                <a:sym typeface="Manrope"/>
              </a:rPr>
              <a:t>Analizaremos este ejemplo de manera completa en clase y, en el material complementario vas a tener más ejemplos y su análisis para mejorar tu comprensión.</a:t>
            </a:r>
            <a:endParaRPr sz="1300">
              <a:latin typeface="Manrope"/>
              <a:ea typeface="Manrope"/>
              <a:cs typeface="Manrope"/>
              <a:sym typeface="Manrope"/>
            </a:endParaRPr>
          </a:p>
        </p:txBody>
      </p:sp>
      <p:sp>
        <p:nvSpPr>
          <p:cNvPr id="245" name="Google Shape;245;p32"/>
          <p:cNvSpPr txBox="1">
            <a:spLocks noGrp="1"/>
          </p:cNvSpPr>
          <p:nvPr>
            <p:ph type="title" idx="4294967295"/>
          </p:nvPr>
        </p:nvSpPr>
        <p:spPr>
          <a:xfrm>
            <a:off x="540300" y="674125"/>
            <a:ext cx="4572300" cy="637200"/>
          </a:xfrm>
          <a:prstGeom prst="rect">
            <a:avLst/>
          </a:prstGeom>
        </p:spPr>
        <p:txBody>
          <a:bodyPr spcFirstLastPara="1" wrap="square" lIns="91425" tIns="91425" rIns="91425" bIns="91425" anchor="t" anchorCtr="0">
            <a:normAutofit/>
          </a:bodyPr>
          <a:lstStyle/>
          <a:p>
            <a:pPr marL="0" lvl="0" indent="0" algn="l" rtl="0">
              <a:lnSpc>
                <a:spcPct val="103993"/>
              </a:lnSpc>
              <a:spcBef>
                <a:spcPts val="0"/>
              </a:spcBef>
              <a:spcAft>
                <a:spcPts val="0"/>
              </a:spcAft>
              <a:buNone/>
            </a:pPr>
            <a:r>
              <a:rPr lang="en">
                <a:latin typeface="Manrope SemiBold"/>
                <a:ea typeface="Manrope SemiBold"/>
                <a:cs typeface="Manrope SemiBold"/>
                <a:sym typeface="Manrope SemiBold"/>
              </a:rPr>
              <a:t>Ejemplo 2</a:t>
            </a:r>
            <a:endParaRPr>
              <a:latin typeface="Manrope SemiBold"/>
              <a:ea typeface="Manrope SemiBold"/>
              <a:cs typeface="Manrope SemiBold"/>
              <a:sym typeface="Manrope SemiBold"/>
            </a:endParaRPr>
          </a:p>
        </p:txBody>
      </p:sp>
      <p:cxnSp>
        <p:nvCxnSpPr>
          <p:cNvPr id="246" name="Google Shape;246;p32"/>
          <p:cNvCxnSpPr/>
          <p:nvPr/>
        </p:nvCxnSpPr>
        <p:spPr>
          <a:xfrm>
            <a:off x="610850" y="1290425"/>
            <a:ext cx="2566800" cy="0"/>
          </a:xfrm>
          <a:prstGeom prst="straightConnector1">
            <a:avLst/>
          </a:prstGeom>
          <a:noFill/>
          <a:ln w="9525" cap="flat" cmpd="sng">
            <a:solidFill>
              <a:srgbClr val="F06BF7"/>
            </a:solidFill>
            <a:prstDash val="solid"/>
            <a:round/>
            <a:headEnd type="none" w="med" len="med"/>
            <a:tailEnd type="none" w="med" len="med"/>
          </a:ln>
        </p:spPr>
      </p:cxnSp>
      <p:sp>
        <p:nvSpPr>
          <p:cNvPr id="247" name="Google Shape;247;p32"/>
          <p:cNvSpPr txBox="1"/>
          <p:nvPr/>
        </p:nvSpPr>
        <p:spPr>
          <a:xfrm>
            <a:off x="610850" y="1466575"/>
            <a:ext cx="333300" cy="400200"/>
          </a:xfrm>
          <a:prstGeom prst="rect">
            <a:avLst/>
          </a:prstGeom>
          <a:noFill/>
          <a:ln>
            <a:noFill/>
          </a:ln>
        </p:spPr>
        <p:txBody>
          <a:bodyPr spcFirstLastPara="1" wrap="square" lIns="91425" tIns="91425" rIns="91425" bIns="91425" anchor="t" anchorCtr="0">
            <a:spAutoFit/>
          </a:bodyPr>
          <a:lstStyle/>
          <a:p>
            <a:pPr marL="0" lvl="0" indent="0" algn="l" rtl="0">
              <a:lnSpc>
                <a:spcPct val="177029"/>
              </a:lnSpc>
              <a:spcBef>
                <a:spcPts val="0"/>
              </a:spcBef>
              <a:spcAft>
                <a:spcPts val="0"/>
              </a:spcAft>
              <a:buNone/>
            </a:pPr>
            <a:r>
              <a:rPr lang="en">
                <a:solidFill>
                  <a:srgbClr val="F06BF7"/>
                </a:solidFill>
              </a:rPr>
              <a:t>▶</a:t>
            </a:r>
            <a:endParaRPr/>
          </a:p>
        </p:txBody>
      </p:sp>
      <p:pic>
        <p:nvPicPr>
          <p:cNvPr id="248" name="Google Shape;248;p32"/>
          <p:cNvPicPr preferRelativeResize="0"/>
          <p:nvPr/>
        </p:nvPicPr>
        <p:blipFill>
          <a:blip r:embed="rId4">
            <a:alphaModFix/>
          </a:blip>
          <a:stretch>
            <a:fillRect/>
          </a:stretch>
        </p:blipFill>
        <p:spPr>
          <a:xfrm>
            <a:off x="2026013" y="2045575"/>
            <a:ext cx="5091979" cy="2837549"/>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2"/>
        <p:cNvGrpSpPr/>
        <p:nvPr/>
      </p:nvGrpSpPr>
      <p:grpSpPr>
        <a:xfrm>
          <a:off x="0" y="0"/>
          <a:ext cx="0" cy="0"/>
          <a:chOff x="0" y="0"/>
          <a:chExt cx="0" cy="0"/>
        </a:xfrm>
      </p:grpSpPr>
      <p:sp>
        <p:nvSpPr>
          <p:cNvPr id="253" name="Google Shape;253;p33"/>
          <p:cNvSpPr txBox="1">
            <a:spLocks noGrp="1"/>
          </p:cNvSpPr>
          <p:nvPr>
            <p:ph type="body" idx="4294967295"/>
          </p:nvPr>
        </p:nvSpPr>
        <p:spPr>
          <a:xfrm>
            <a:off x="970975" y="1364700"/>
            <a:ext cx="7731600" cy="824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300">
                <a:solidFill>
                  <a:schemeClr val="dk1"/>
                </a:solidFill>
                <a:highlight>
                  <a:srgbClr val="FFFFFF"/>
                </a:highlight>
                <a:latin typeface="Manrope"/>
                <a:ea typeface="Manrope"/>
                <a:cs typeface="Manrope"/>
                <a:sym typeface="Manrope"/>
              </a:rPr>
              <a:t>Analizaremos este ejemplo de manera completa en clase y, en el material complementario vas a tener más ejemplos y su análisis para mejorar tu comprensión.</a:t>
            </a:r>
            <a:endParaRPr sz="1300">
              <a:latin typeface="Manrope"/>
              <a:ea typeface="Manrope"/>
              <a:cs typeface="Manrope"/>
              <a:sym typeface="Manrope"/>
            </a:endParaRPr>
          </a:p>
        </p:txBody>
      </p:sp>
      <p:sp>
        <p:nvSpPr>
          <p:cNvPr id="254" name="Google Shape;254;p33"/>
          <p:cNvSpPr txBox="1">
            <a:spLocks noGrp="1"/>
          </p:cNvSpPr>
          <p:nvPr>
            <p:ph type="title" idx="4294967295"/>
          </p:nvPr>
        </p:nvSpPr>
        <p:spPr>
          <a:xfrm>
            <a:off x="540300" y="674125"/>
            <a:ext cx="4572300" cy="637200"/>
          </a:xfrm>
          <a:prstGeom prst="rect">
            <a:avLst/>
          </a:prstGeom>
        </p:spPr>
        <p:txBody>
          <a:bodyPr spcFirstLastPara="1" wrap="square" lIns="91425" tIns="91425" rIns="91425" bIns="91425" anchor="t" anchorCtr="0">
            <a:normAutofit/>
          </a:bodyPr>
          <a:lstStyle/>
          <a:p>
            <a:pPr marL="0" lvl="0" indent="0" algn="l" rtl="0">
              <a:lnSpc>
                <a:spcPct val="103993"/>
              </a:lnSpc>
              <a:spcBef>
                <a:spcPts val="0"/>
              </a:spcBef>
              <a:spcAft>
                <a:spcPts val="0"/>
              </a:spcAft>
              <a:buNone/>
            </a:pPr>
            <a:r>
              <a:rPr lang="en">
                <a:latin typeface="Manrope SemiBold"/>
                <a:ea typeface="Manrope SemiBold"/>
                <a:cs typeface="Manrope SemiBold"/>
                <a:sym typeface="Manrope SemiBold"/>
              </a:rPr>
              <a:t>Ejemplo 3</a:t>
            </a:r>
            <a:endParaRPr>
              <a:latin typeface="Manrope SemiBold"/>
              <a:ea typeface="Manrope SemiBold"/>
              <a:cs typeface="Manrope SemiBold"/>
              <a:sym typeface="Manrope SemiBold"/>
            </a:endParaRPr>
          </a:p>
        </p:txBody>
      </p:sp>
      <p:cxnSp>
        <p:nvCxnSpPr>
          <p:cNvPr id="255" name="Google Shape;255;p33"/>
          <p:cNvCxnSpPr/>
          <p:nvPr/>
        </p:nvCxnSpPr>
        <p:spPr>
          <a:xfrm>
            <a:off x="610850" y="1290425"/>
            <a:ext cx="2566800" cy="0"/>
          </a:xfrm>
          <a:prstGeom prst="straightConnector1">
            <a:avLst/>
          </a:prstGeom>
          <a:noFill/>
          <a:ln w="9525" cap="flat" cmpd="sng">
            <a:solidFill>
              <a:srgbClr val="F06BF7"/>
            </a:solidFill>
            <a:prstDash val="solid"/>
            <a:round/>
            <a:headEnd type="none" w="med" len="med"/>
            <a:tailEnd type="none" w="med" len="med"/>
          </a:ln>
        </p:spPr>
      </p:cxnSp>
      <p:sp>
        <p:nvSpPr>
          <p:cNvPr id="256" name="Google Shape;256;p33"/>
          <p:cNvSpPr txBox="1"/>
          <p:nvPr/>
        </p:nvSpPr>
        <p:spPr>
          <a:xfrm>
            <a:off x="610850" y="1466575"/>
            <a:ext cx="333300" cy="400200"/>
          </a:xfrm>
          <a:prstGeom prst="rect">
            <a:avLst/>
          </a:prstGeom>
          <a:noFill/>
          <a:ln>
            <a:noFill/>
          </a:ln>
        </p:spPr>
        <p:txBody>
          <a:bodyPr spcFirstLastPara="1" wrap="square" lIns="91425" tIns="91425" rIns="91425" bIns="91425" anchor="t" anchorCtr="0">
            <a:spAutoFit/>
          </a:bodyPr>
          <a:lstStyle/>
          <a:p>
            <a:pPr marL="0" lvl="0" indent="0" algn="l" rtl="0">
              <a:lnSpc>
                <a:spcPct val="177029"/>
              </a:lnSpc>
              <a:spcBef>
                <a:spcPts val="0"/>
              </a:spcBef>
              <a:spcAft>
                <a:spcPts val="0"/>
              </a:spcAft>
              <a:buNone/>
            </a:pPr>
            <a:r>
              <a:rPr lang="en">
                <a:solidFill>
                  <a:srgbClr val="F06BF7"/>
                </a:solidFill>
              </a:rPr>
              <a:t>▶</a:t>
            </a:r>
            <a:endParaRPr/>
          </a:p>
        </p:txBody>
      </p:sp>
      <p:pic>
        <p:nvPicPr>
          <p:cNvPr id="257" name="Google Shape;257;p33"/>
          <p:cNvPicPr preferRelativeResize="0"/>
          <p:nvPr/>
        </p:nvPicPr>
        <p:blipFill>
          <a:blip r:embed="rId4">
            <a:alphaModFix/>
          </a:blip>
          <a:stretch>
            <a:fillRect/>
          </a:stretch>
        </p:blipFill>
        <p:spPr>
          <a:xfrm>
            <a:off x="2411113" y="2045575"/>
            <a:ext cx="4321778" cy="283755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Google Shape;66;p14"/>
          <p:cNvSpPr txBox="1"/>
          <p:nvPr/>
        </p:nvSpPr>
        <p:spPr>
          <a:xfrm>
            <a:off x="5379125" y="2091125"/>
            <a:ext cx="2273700" cy="1229100"/>
          </a:xfrm>
          <a:prstGeom prst="rect">
            <a:avLst/>
          </a:prstGeom>
          <a:noFill/>
          <a:ln>
            <a:noFill/>
          </a:ln>
        </p:spPr>
        <p:txBody>
          <a:bodyPr spcFirstLastPara="1" wrap="square" lIns="0" tIns="0" rIns="0" bIns="0" anchor="t" anchorCtr="0">
            <a:spAutoFit/>
          </a:bodyPr>
          <a:lstStyle/>
          <a:p>
            <a:pPr marL="0" lvl="1" indent="0" algn="l" rtl="0">
              <a:lnSpc>
                <a:spcPct val="133010"/>
              </a:lnSpc>
              <a:spcBef>
                <a:spcPts val="0"/>
              </a:spcBef>
              <a:spcAft>
                <a:spcPts val="0"/>
              </a:spcAft>
              <a:buNone/>
            </a:pPr>
            <a:r>
              <a:rPr lang="en" sz="1600">
                <a:solidFill>
                  <a:schemeClr val="dk1"/>
                </a:solidFill>
                <a:latin typeface="Manrope"/>
                <a:ea typeface="Manrope"/>
                <a:cs typeface="Manrope"/>
                <a:sym typeface="Manrope"/>
              </a:rPr>
              <a:t>Pseudocódigo: Estructura y práctica de ejemplo mediante Pseint.</a:t>
            </a:r>
            <a:endParaRPr sz="1600">
              <a:latin typeface="Manrope"/>
              <a:ea typeface="Manrope"/>
              <a:cs typeface="Manrope"/>
              <a:sym typeface="Manrope"/>
            </a:endParaRPr>
          </a:p>
        </p:txBody>
      </p:sp>
      <p:sp>
        <p:nvSpPr>
          <p:cNvPr id="67" name="Google Shape;67;p14"/>
          <p:cNvSpPr txBox="1"/>
          <p:nvPr/>
        </p:nvSpPr>
        <p:spPr>
          <a:xfrm>
            <a:off x="-508979" y="662267"/>
            <a:ext cx="9735600" cy="554100"/>
          </a:xfrm>
          <a:prstGeom prst="rect">
            <a:avLst/>
          </a:prstGeom>
          <a:noFill/>
          <a:ln>
            <a:noFill/>
          </a:ln>
        </p:spPr>
        <p:txBody>
          <a:bodyPr spcFirstLastPara="1" wrap="square" lIns="0" tIns="0" rIns="0" bIns="0" anchor="t" anchorCtr="0">
            <a:spAutoFit/>
          </a:bodyPr>
          <a:lstStyle/>
          <a:p>
            <a:pPr marL="0" marR="0" lvl="0" indent="0" algn="ctr" rtl="0">
              <a:lnSpc>
                <a:spcPct val="103997"/>
              </a:lnSpc>
              <a:spcBef>
                <a:spcPts val="0"/>
              </a:spcBef>
              <a:spcAft>
                <a:spcPts val="0"/>
              </a:spcAft>
              <a:buNone/>
            </a:pPr>
            <a:r>
              <a:rPr lang="en" sz="3600">
                <a:latin typeface="Manrope SemiBold"/>
                <a:ea typeface="Manrope SemiBold"/>
                <a:cs typeface="Manrope SemiBold"/>
                <a:sym typeface="Manrope SemiBold"/>
              </a:rPr>
              <a:t>Temas de hoy</a:t>
            </a:r>
            <a:endParaRPr sz="3600">
              <a:latin typeface="Manrope SemiBold"/>
              <a:ea typeface="Manrope SemiBold"/>
              <a:cs typeface="Manrope SemiBold"/>
              <a:sym typeface="Manrope SemiBold"/>
            </a:endParaRPr>
          </a:p>
        </p:txBody>
      </p:sp>
      <p:sp>
        <p:nvSpPr>
          <p:cNvPr id="68" name="Google Shape;68;p14"/>
          <p:cNvSpPr txBox="1"/>
          <p:nvPr/>
        </p:nvSpPr>
        <p:spPr>
          <a:xfrm>
            <a:off x="1946700" y="2086975"/>
            <a:ext cx="2180700" cy="901500"/>
          </a:xfrm>
          <a:prstGeom prst="rect">
            <a:avLst/>
          </a:prstGeom>
          <a:noFill/>
          <a:ln>
            <a:noFill/>
          </a:ln>
        </p:spPr>
        <p:txBody>
          <a:bodyPr spcFirstLastPara="1" wrap="square" lIns="0" tIns="0" rIns="0" bIns="0" anchor="t" anchorCtr="0">
            <a:spAutoFit/>
          </a:bodyPr>
          <a:lstStyle/>
          <a:p>
            <a:pPr marL="0" marR="0" lvl="1" indent="0" algn="l" rtl="0">
              <a:lnSpc>
                <a:spcPct val="133010"/>
              </a:lnSpc>
              <a:spcBef>
                <a:spcPts val="0"/>
              </a:spcBef>
              <a:spcAft>
                <a:spcPts val="0"/>
              </a:spcAft>
              <a:buNone/>
            </a:pPr>
            <a:r>
              <a:rPr lang="en" sz="1600">
                <a:latin typeface="Manrope"/>
                <a:ea typeface="Manrope"/>
                <a:cs typeface="Manrope"/>
                <a:sym typeface="Manrope"/>
              </a:rPr>
              <a:t>Sintaxis básica: variables, tipos de datos, operadores</a:t>
            </a:r>
            <a:endParaRPr sz="1600">
              <a:latin typeface="Manrope"/>
              <a:ea typeface="Manrope"/>
              <a:cs typeface="Manrope"/>
              <a:sym typeface="Manrope"/>
            </a:endParaRPr>
          </a:p>
        </p:txBody>
      </p:sp>
      <p:cxnSp>
        <p:nvCxnSpPr>
          <p:cNvPr id="69" name="Google Shape;69;p14"/>
          <p:cNvCxnSpPr/>
          <p:nvPr/>
        </p:nvCxnSpPr>
        <p:spPr>
          <a:xfrm>
            <a:off x="610850" y="1366625"/>
            <a:ext cx="7941000" cy="0"/>
          </a:xfrm>
          <a:prstGeom prst="straightConnector1">
            <a:avLst/>
          </a:prstGeom>
          <a:noFill/>
          <a:ln w="9525" cap="flat" cmpd="sng">
            <a:solidFill>
              <a:srgbClr val="F06BF7"/>
            </a:solidFill>
            <a:prstDash val="solid"/>
            <a:round/>
            <a:headEnd type="none" w="med" len="med"/>
            <a:tailEnd type="none" w="med" len="med"/>
          </a:ln>
        </p:spPr>
      </p:cxnSp>
      <p:sp>
        <p:nvSpPr>
          <p:cNvPr id="70" name="Google Shape;70;p14"/>
          <p:cNvSpPr/>
          <p:nvPr/>
        </p:nvSpPr>
        <p:spPr>
          <a:xfrm>
            <a:off x="1497675" y="2029300"/>
            <a:ext cx="357600" cy="358200"/>
          </a:xfrm>
          <a:prstGeom prst="roundRect">
            <a:avLst>
              <a:gd name="adj" fmla="val 16667"/>
            </a:avLst>
          </a:prstGeom>
          <a:solidFill>
            <a:srgbClr val="F06BF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 name="Google Shape;71;p14"/>
          <p:cNvSpPr txBox="1"/>
          <p:nvPr/>
        </p:nvSpPr>
        <p:spPr>
          <a:xfrm>
            <a:off x="1497675" y="1987029"/>
            <a:ext cx="357600" cy="292500"/>
          </a:xfrm>
          <a:prstGeom prst="rect">
            <a:avLst/>
          </a:prstGeom>
          <a:noFill/>
          <a:ln>
            <a:noFill/>
          </a:ln>
        </p:spPr>
        <p:txBody>
          <a:bodyPr spcFirstLastPara="1" wrap="square" lIns="0" tIns="0" rIns="0" bIns="0" anchor="t" anchorCtr="0">
            <a:spAutoFit/>
          </a:bodyPr>
          <a:lstStyle/>
          <a:p>
            <a:pPr marL="0" marR="0" lvl="1" indent="0" algn="ctr" rtl="0">
              <a:lnSpc>
                <a:spcPct val="155013"/>
              </a:lnSpc>
              <a:spcBef>
                <a:spcPts val="0"/>
              </a:spcBef>
              <a:spcAft>
                <a:spcPts val="0"/>
              </a:spcAft>
              <a:buNone/>
            </a:pPr>
            <a:r>
              <a:rPr lang="en" sz="1900" dirty="0">
                <a:solidFill>
                  <a:schemeClr val="lt1"/>
                </a:solidFill>
                <a:latin typeface="Manrope SemiBold"/>
                <a:ea typeface="Manrope SemiBold"/>
                <a:cs typeface="Manrope SemiBold"/>
                <a:sym typeface="Manrope SemiBold"/>
              </a:rPr>
              <a:t>1</a:t>
            </a:r>
            <a:endParaRPr sz="1900" dirty="0">
              <a:solidFill>
                <a:schemeClr val="lt1"/>
              </a:solidFill>
              <a:latin typeface="Manrope SemiBold"/>
              <a:ea typeface="Manrope SemiBold"/>
              <a:cs typeface="Manrope SemiBold"/>
              <a:sym typeface="Manrope SemiBold"/>
            </a:endParaRPr>
          </a:p>
        </p:txBody>
      </p:sp>
      <p:sp>
        <p:nvSpPr>
          <p:cNvPr id="72" name="Google Shape;72;p14"/>
          <p:cNvSpPr/>
          <p:nvPr/>
        </p:nvSpPr>
        <p:spPr>
          <a:xfrm>
            <a:off x="4905625" y="2029300"/>
            <a:ext cx="357600" cy="358200"/>
          </a:xfrm>
          <a:prstGeom prst="roundRect">
            <a:avLst>
              <a:gd name="adj" fmla="val 16667"/>
            </a:avLst>
          </a:prstGeom>
          <a:solidFill>
            <a:srgbClr val="F06BF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3" name="Google Shape;73;p14"/>
          <p:cNvSpPr txBox="1"/>
          <p:nvPr/>
        </p:nvSpPr>
        <p:spPr>
          <a:xfrm>
            <a:off x="4905625" y="1987029"/>
            <a:ext cx="357600" cy="292500"/>
          </a:xfrm>
          <a:prstGeom prst="rect">
            <a:avLst/>
          </a:prstGeom>
          <a:noFill/>
          <a:ln>
            <a:noFill/>
          </a:ln>
        </p:spPr>
        <p:txBody>
          <a:bodyPr spcFirstLastPara="1" wrap="square" lIns="0" tIns="0" rIns="0" bIns="0" anchor="t" anchorCtr="0">
            <a:spAutoFit/>
          </a:bodyPr>
          <a:lstStyle/>
          <a:p>
            <a:pPr marL="0" marR="0" lvl="1" indent="0" algn="ctr" rtl="0">
              <a:lnSpc>
                <a:spcPct val="155013"/>
              </a:lnSpc>
              <a:spcBef>
                <a:spcPts val="0"/>
              </a:spcBef>
              <a:spcAft>
                <a:spcPts val="0"/>
              </a:spcAft>
              <a:buNone/>
            </a:pPr>
            <a:r>
              <a:rPr lang="en" sz="1900" dirty="0">
                <a:solidFill>
                  <a:schemeClr val="lt1"/>
                </a:solidFill>
                <a:latin typeface="Manrope SemiBold"/>
                <a:ea typeface="Manrope SemiBold"/>
                <a:cs typeface="Manrope SemiBold"/>
                <a:sym typeface="Manrope SemiBold"/>
              </a:rPr>
              <a:t>2</a:t>
            </a:r>
            <a:endParaRPr sz="1900" dirty="0">
              <a:solidFill>
                <a:schemeClr val="lt1"/>
              </a:solidFill>
              <a:latin typeface="Manrope SemiBold"/>
              <a:ea typeface="Manrope SemiBold"/>
              <a:cs typeface="Manrope SemiBold"/>
              <a:sym typeface="Manrope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1"/>
        <p:cNvGrpSpPr/>
        <p:nvPr/>
      </p:nvGrpSpPr>
      <p:grpSpPr>
        <a:xfrm>
          <a:off x="0" y="0"/>
          <a:ext cx="0" cy="0"/>
          <a:chOff x="0" y="0"/>
          <a:chExt cx="0" cy="0"/>
        </a:xfrm>
      </p:grpSpPr>
      <p:sp>
        <p:nvSpPr>
          <p:cNvPr id="262" name="Google Shape;262;p34"/>
          <p:cNvSpPr txBox="1">
            <a:spLocks noGrp="1"/>
          </p:cNvSpPr>
          <p:nvPr>
            <p:ph type="body" idx="4294967295"/>
          </p:nvPr>
        </p:nvSpPr>
        <p:spPr>
          <a:xfrm>
            <a:off x="970975" y="1364700"/>
            <a:ext cx="7731600" cy="824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300">
                <a:solidFill>
                  <a:schemeClr val="dk1"/>
                </a:solidFill>
                <a:highlight>
                  <a:srgbClr val="FFFFFF"/>
                </a:highlight>
                <a:latin typeface="Manrope"/>
                <a:ea typeface="Manrope"/>
                <a:cs typeface="Manrope"/>
                <a:sym typeface="Manrope"/>
              </a:rPr>
              <a:t>Analizaremos este ejemplo de manera completa en clase y, en el material complementario vas a tener más ejemplos y su análisis para mejorar tu comprensión.</a:t>
            </a:r>
            <a:endParaRPr sz="1300">
              <a:latin typeface="Manrope"/>
              <a:ea typeface="Manrope"/>
              <a:cs typeface="Manrope"/>
              <a:sym typeface="Manrope"/>
            </a:endParaRPr>
          </a:p>
        </p:txBody>
      </p:sp>
      <p:sp>
        <p:nvSpPr>
          <p:cNvPr id="263" name="Google Shape;263;p34"/>
          <p:cNvSpPr txBox="1">
            <a:spLocks noGrp="1"/>
          </p:cNvSpPr>
          <p:nvPr>
            <p:ph type="title" idx="4294967295"/>
          </p:nvPr>
        </p:nvSpPr>
        <p:spPr>
          <a:xfrm>
            <a:off x="540300" y="674125"/>
            <a:ext cx="4572300" cy="637200"/>
          </a:xfrm>
          <a:prstGeom prst="rect">
            <a:avLst/>
          </a:prstGeom>
        </p:spPr>
        <p:txBody>
          <a:bodyPr spcFirstLastPara="1" wrap="square" lIns="91425" tIns="91425" rIns="91425" bIns="91425" anchor="t" anchorCtr="0">
            <a:normAutofit/>
          </a:bodyPr>
          <a:lstStyle/>
          <a:p>
            <a:pPr marL="0" lvl="0" indent="0" algn="l" rtl="0">
              <a:lnSpc>
                <a:spcPct val="103993"/>
              </a:lnSpc>
              <a:spcBef>
                <a:spcPts val="0"/>
              </a:spcBef>
              <a:spcAft>
                <a:spcPts val="0"/>
              </a:spcAft>
              <a:buNone/>
            </a:pPr>
            <a:r>
              <a:rPr lang="en">
                <a:latin typeface="Manrope SemiBold"/>
                <a:ea typeface="Manrope SemiBold"/>
                <a:cs typeface="Manrope SemiBold"/>
                <a:sym typeface="Manrope SemiBold"/>
              </a:rPr>
              <a:t>Ejemplo 4</a:t>
            </a:r>
            <a:endParaRPr>
              <a:latin typeface="Manrope SemiBold"/>
              <a:ea typeface="Manrope SemiBold"/>
              <a:cs typeface="Manrope SemiBold"/>
              <a:sym typeface="Manrope SemiBold"/>
            </a:endParaRPr>
          </a:p>
        </p:txBody>
      </p:sp>
      <p:cxnSp>
        <p:nvCxnSpPr>
          <p:cNvPr id="264" name="Google Shape;264;p34"/>
          <p:cNvCxnSpPr/>
          <p:nvPr/>
        </p:nvCxnSpPr>
        <p:spPr>
          <a:xfrm>
            <a:off x="610850" y="1290425"/>
            <a:ext cx="2566800" cy="0"/>
          </a:xfrm>
          <a:prstGeom prst="straightConnector1">
            <a:avLst/>
          </a:prstGeom>
          <a:noFill/>
          <a:ln w="9525" cap="flat" cmpd="sng">
            <a:solidFill>
              <a:srgbClr val="F06BF7"/>
            </a:solidFill>
            <a:prstDash val="solid"/>
            <a:round/>
            <a:headEnd type="none" w="med" len="med"/>
            <a:tailEnd type="none" w="med" len="med"/>
          </a:ln>
        </p:spPr>
      </p:cxnSp>
      <p:sp>
        <p:nvSpPr>
          <p:cNvPr id="265" name="Google Shape;265;p34"/>
          <p:cNvSpPr txBox="1"/>
          <p:nvPr/>
        </p:nvSpPr>
        <p:spPr>
          <a:xfrm>
            <a:off x="610850" y="1466575"/>
            <a:ext cx="333300" cy="400200"/>
          </a:xfrm>
          <a:prstGeom prst="rect">
            <a:avLst/>
          </a:prstGeom>
          <a:noFill/>
          <a:ln>
            <a:noFill/>
          </a:ln>
        </p:spPr>
        <p:txBody>
          <a:bodyPr spcFirstLastPara="1" wrap="square" lIns="91425" tIns="91425" rIns="91425" bIns="91425" anchor="t" anchorCtr="0">
            <a:spAutoFit/>
          </a:bodyPr>
          <a:lstStyle/>
          <a:p>
            <a:pPr marL="0" lvl="0" indent="0" algn="l" rtl="0">
              <a:lnSpc>
                <a:spcPct val="177029"/>
              </a:lnSpc>
              <a:spcBef>
                <a:spcPts val="0"/>
              </a:spcBef>
              <a:spcAft>
                <a:spcPts val="0"/>
              </a:spcAft>
              <a:buNone/>
            </a:pPr>
            <a:r>
              <a:rPr lang="en">
                <a:solidFill>
                  <a:srgbClr val="F06BF7"/>
                </a:solidFill>
              </a:rPr>
              <a:t>▶</a:t>
            </a:r>
            <a:endParaRPr/>
          </a:p>
        </p:txBody>
      </p:sp>
      <p:pic>
        <p:nvPicPr>
          <p:cNvPr id="266" name="Google Shape;266;p34"/>
          <p:cNvPicPr preferRelativeResize="0"/>
          <p:nvPr/>
        </p:nvPicPr>
        <p:blipFill>
          <a:blip r:embed="rId4">
            <a:alphaModFix/>
          </a:blip>
          <a:stretch>
            <a:fillRect/>
          </a:stretch>
        </p:blipFill>
        <p:spPr>
          <a:xfrm>
            <a:off x="2487076" y="2045575"/>
            <a:ext cx="4169844" cy="283755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0"/>
        <p:cNvGrpSpPr/>
        <p:nvPr/>
      </p:nvGrpSpPr>
      <p:grpSpPr>
        <a:xfrm>
          <a:off x="0" y="0"/>
          <a:ext cx="0" cy="0"/>
          <a:chOff x="0" y="0"/>
          <a:chExt cx="0" cy="0"/>
        </a:xfrm>
      </p:grpSpPr>
      <p:sp>
        <p:nvSpPr>
          <p:cNvPr id="271" name="Google Shape;271;p35"/>
          <p:cNvSpPr txBox="1"/>
          <p:nvPr/>
        </p:nvSpPr>
        <p:spPr>
          <a:xfrm>
            <a:off x="1974325" y="1788234"/>
            <a:ext cx="6577500" cy="215400"/>
          </a:xfrm>
          <a:prstGeom prst="rect">
            <a:avLst/>
          </a:prstGeom>
          <a:noFill/>
          <a:ln>
            <a:noFill/>
          </a:ln>
        </p:spPr>
        <p:txBody>
          <a:bodyPr spcFirstLastPara="1" wrap="square" lIns="0" tIns="0" rIns="0" bIns="0" anchor="t" anchorCtr="0">
            <a:spAutoFit/>
          </a:bodyPr>
          <a:lstStyle/>
          <a:p>
            <a:pPr marL="0" marR="0" lvl="0" indent="0" algn="l" rtl="0">
              <a:lnSpc>
                <a:spcPct val="177029"/>
              </a:lnSpc>
              <a:spcBef>
                <a:spcPts val="0"/>
              </a:spcBef>
              <a:spcAft>
                <a:spcPts val="0"/>
              </a:spcAft>
              <a:buNone/>
            </a:pPr>
            <a:r>
              <a:rPr lang="en" dirty="0">
                <a:latin typeface="Manrope"/>
                <a:ea typeface="Manrope"/>
                <a:cs typeface="Manrope"/>
                <a:sym typeface="Manrope"/>
              </a:rPr>
              <a:t>Aprendimos de sintaxis básica: variables, tipos de datos, operadores.</a:t>
            </a:r>
            <a:endParaRPr dirty="0">
              <a:latin typeface="Manrope"/>
              <a:ea typeface="Manrope"/>
              <a:cs typeface="Manrope"/>
              <a:sym typeface="Manrope"/>
            </a:endParaRPr>
          </a:p>
        </p:txBody>
      </p:sp>
      <p:sp>
        <p:nvSpPr>
          <p:cNvPr id="272" name="Google Shape;272;p35"/>
          <p:cNvSpPr txBox="1"/>
          <p:nvPr/>
        </p:nvSpPr>
        <p:spPr>
          <a:xfrm>
            <a:off x="1974325" y="2442502"/>
            <a:ext cx="4786200" cy="215400"/>
          </a:xfrm>
          <a:prstGeom prst="rect">
            <a:avLst/>
          </a:prstGeom>
          <a:noFill/>
          <a:ln>
            <a:noFill/>
          </a:ln>
        </p:spPr>
        <p:txBody>
          <a:bodyPr spcFirstLastPara="1" wrap="square" lIns="0" tIns="0" rIns="0" bIns="0" anchor="t" anchorCtr="0">
            <a:spAutoFit/>
          </a:bodyPr>
          <a:lstStyle/>
          <a:p>
            <a:pPr marL="0" marR="0" lvl="0" indent="0" algn="l" rtl="0">
              <a:lnSpc>
                <a:spcPct val="177029"/>
              </a:lnSpc>
              <a:spcBef>
                <a:spcPts val="0"/>
              </a:spcBef>
              <a:spcAft>
                <a:spcPts val="0"/>
              </a:spcAft>
              <a:buNone/>
            </a:pPr>
            <a:r>
              <a:rPr lang="en" dirty="0">
                <a:latin typeface="Manrope"/>
                <a:ea typeface="Manrope"/>
                <a:cs typeface="Manrope"/>
                <a:sym typeface="Manrope"/>
              </a:rPr>
              <a:t>Pseudocódigo y su estructura.</a:t>
            </a:r>
            <a:endParaRPr dirty="0">
              <a:latin typeface="Manrope"/>
              <a:ea typeface="Manrope"/>
              <a:cs typeface="Manrope"/>
              <a:sym typeface="Manrope"/>
            </a:endParaRPr>
          </a:p>
        </p:txBody>
      </p:sp>
      <p:sp>
        <p:nvSpPr>
          <p:cNvPr id="273" name="Google Shape;273;p35"/>
          <p:cNvSpPr txBox="1"/>
          <p:nvPr/>
        </p:nvSpPr>
        <p:spPr>
          <a:xfrm>
            <a:off x="1974325" y="3122431"/>
            <a:ext cx="6577500" cy="215400"/>
          </a:xfrm>
          <a:prstGeom prst="rect">
            <a:avLst/>
          </a:prstGeom>
          <a:noFill/>
          <a:ln>
            <a:noFill/>
          </a:ln>
        </p:spPr>
        <p:txBody>
          <a:bodyPr spcFirstLastPara="1" wrap="square" lIns="0" tIns="0" rIns="0" bIns="0" anchor="t" anchorCtr="0">
            <a:spAutoFit/>
          </a:bodyPr>
          <a:lstStyle/>
          <a:p>
            <a:pPr marL="0" marR="0" lvl="0" indent="0" algn="l" rtl="0">
              <a:lnSpc>
                <a:spcPct val="177029"/>
              </a:lnSpc>
              <a:spcBef>
                <a:spcPts val="0"/>
              </a:spcBef>
              <a:spcAft>
                <a:spcPts val="0"/>
              </a:spcAft>
              <a:buNone/>
            </a:pPr>
            <a:r>
              <a:rPr lang="en" dirty="0">
                <a:latin typeface="Manrope"/>
                <a:ea typeface="Manrope"/>
                <a:cs typeface="Manrope"/>
                <a:sym typeface="Manrope"/>
              </a:rPr>
              <a:t>Conocimos la herramienta Pseint, algunas funciones y características.</a:t>
            </a:r>
            <a:endParaRPr dirty="0">
              <a:latin typeface="Manrope"/>
              <a:ea typeface="Manrope"/>
              <a:cs typeface="Manrope"/>
              <a:sym typeface="Manrope"/>
            </a:endParaRPr>
          </a:p>
        </p:txBody>
      </p:sp>
      <p:sp>
        <p:nvSpPr>
          <p:cNvPr id="274" name="Google Shape;274;p35"/>
          <p:cNvSpPr txBox="1"/>
          <p:nvPr/>
        </p:nvSpPr>
        <p:spPr>
          <a:xfrm>
            <a:off x="545775" y="761250"/>
            <a:ext cx="8222100" cy="415500"/>
          </a:xfrm>
          <a:prstGeom prst="rect">
            <a:avLst/>
          </a:prstGeom>
          <a:noFill/>
          <a:ln>
            <a:noFill/>
          </a:ln>
        </p:spPr>
        <p:txBody>
          <a:bodyPr spcFirstLastPara="1" wrap="square" lIns="0" tIns="0" rIns="0" bIns="0" anchor="t" anchorCtr="0">
            <a:spAutoFit/>
          </a:bodyPr>
          <a:lstStyle/>
          <a:p>
            <a:pPr marL="0" marR="0" lvl="0" indent="0" algn="ctr" rtl="0">
              <a:lnSpc>
                <a:spcPct val="103993"/>
              </a:lnSpc>
              <a:spcBef>
                <a:spcPts val="0"/>
              </a:spcBef>
              <a:spcAft>
                <a:spcPts val="0"/>
              </a:spcAft>
              <a:buNone/>
            </a:pPr>
            <a:r>
              <a:rPr lang="en" sz="2700">
                <a:latin typeface="Manrope SemiBold"/>
                <a:ea typeface="Manrope SemiBold"/>
                <a:cs typeface="Manrope SemiBold"/>
                <a:sym typeface="Manrope SemiBold"/>
              </a:rPr>
              <a:t>Lo que vimos en clase</a:t>
            </a:r>
            <a:endParaRPr sz="2700">
              <a:latin typeface="Manrope SemiBold"/>
              <a:ea typeface="Manrope SemiBold"/>
              <a:cs typeface="Manrope SemiBold"/>
              <a:sym typeface="Manrope SemiBold"/>
            </a:endParaRPr>
          </a:p>
        </p:txBody>
      </p:sp>
      <p:cxnSp>
        <p:nvCxnSpPr>
          <p:cNvPr id="275" name="Google Shape;275;p35"/>
          <p:cNvCxnSpPr/>
          <p:nvPr/>
        </p:nvCxnSpPr>
        <p:spPr>
          <a:xfrm>
            <a:off x="610850" y="1366625"/>
            <a:ext cx="7941000" cy="0"/>
          </a:xfrm>
          <a:prstGeom prst="straightConnector1">
            <a:avLst/>
          </a:prstGeom>
          <a:noFill/>
          <a:ln w="9525" cap="flat" cmpd="sng">
            <a:solidFill>
              <a:srgbClr val="F06BF7"/>
            </a:solidFill>
            <a:prstDash val="solid"/>
            <a:round/>
            <a:headEnd type="none" w="med" len="med"/>
            <a:tailEnd type="none" w="med" len="med"/>
          </a:ln>
        </p:spPr>
      </p:cxnSp>
      <p:grpSp>
        <p:nvGrpSpPr>
          <p:cNvPr id="5" name="Group 4">
            <a:extLst>
              <a:ext uri="{FF2B5EF4-FFF2-40B4-BE49-F238E27FC236}">
                <a16:creationId xmlns:a16="http://schemas.microsoft.com/office/drawing/2014/main" id="{2BFCD5F4-7BCA-2C4D-58B2-D74DBB0AEF46}"/>
              </a:ext>
            </a:extLst>
          </p:cNvPr>
          <p:cNvGrpSpPr/>
          <p:nvPr/>
        </p:nvGrpSpPr>
        <p:grpSpPr>
          <a:xfrm>
            <a:off x="1446486" y="1711056"/>
            <a:ext cx="357600" cy="397119"/>
            <a:chOff x="1466600" y="1790149"/>
            <a:chExt cx="357600" cy="397119"/>
          </a:xfrm>
        </p:grpSpPr>
        <p:sp>
          <p:nvSpPr>
            <p:cNvPr id="276" name="Google Shape;276;p35"/>
            <p:cNvSpPr/>
            <p:nvPr/>
          </p:nvSpPr>
          <p:spPr>
            <a:xfrm>
              <a:off x="1466600" y="1829068"/>
              <a:ext cx="357600" cy="358200"/>
            </a:xfrm>
            <a:prstGeom prst="roundRect">
              <a:avLst>
                <a:gd name="adj" fmla="val 16667"/>
              </a:avLst>
            </a:prstGeom>
            <a:solidFill>
              <a:srgbClr val="F06BF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7" name="Google Shape;277;p35"/>
            <p:cNvSpPr txBox="1"/>
            <p:nvPr/>
          </p:nvSpPr>
          <p:spPr>
            <a:xfrm>
              <a:off x="1466600" y="1790149"/>
              <a:ext cx="357600" cy="292500"/>
            </a:xfrm>
            <a:prstGeom prst="rect">
              <a:avLst/>
            </a:prstGeom>
            <a:noFill/>
            <a:ln>
              <a:noFill/>
            </a:ln>
          </p:spPr>
          <p:txBody>
            <a:bodyPr spcFirstLastPara="1" wrap="square" lIns="0" tIns="0" rIns="0" bIns="0" anchor="t" anchorCtr="0">
              <a:spAutoFit/>
            </a:bodyPr>
            <a:lstStyle/>
            <a:p>
              <a:pPr marL="0" marR="0" lvl="1" indent="0" algn="ctr" rtl="0">
                <a:lnSpc>
                  <a:spcPct val="155013"/>
                </a:lnSpc>
                <a:spcBef>
                  <a:spcPts val="0"/>
                </a:spcBef>
                <a:spcAft>
                  <a:spcPts val="0"/>
                </a:spcAft>
                <a:buNone/>
              </a:pPr>
              <a:r>
                <a:rPr lang="en" sz="1900" dirty="0">
                  <a:solidFill>
                    <a:schemeClr val="lt1"/>
                  </a:solidFill>
                  <a:latin typeface="Manrope SemiBold"/>
                  <a:ea typeface="Manrope SemiBold"/>
                  <a:cs typeface="Manrope SemiBold"/>
                  <a:sym typeface="Manrope SemiBold"/>
                </a:rPr>
                <a:t>1</a:t>
              </a:r>
              <a:endParaRPr sz="1900" dirty="0">
                <a:solidFill>
                  <a:schemeClr val="lt1"/>
                </a:solidFill>
                <a:latin typeface="Manrope SemiBold"/>
                <a:ea typeface="Manrope SemiBold"/>
                <a:cs typeface="Manrope SemiBold"/>
                <a:sym typeface="Manrope SemiBold"/>
              </a:endParaRPr>
            </a:p>
          </p:txBody>
        </p:sp>
      </p:grpSp>
      <p:grpSp>
        <p:nvGrpSpPr>
          <p:cNvPr id="4" name="Group 3">
            <a:extLst>
              <a:ext uri="{FF2B5EF4-FFF2-40B4-BE49-F238E27FC236}">
                <a16:creationId xmlns:a16="http://schemas.microsoft.com/office/drawing/2014/main" id="{60A405E7-8C05-8ACA-1202-2D302ADE9001}"/>
              </a:ext>
            </a:extLst>
          </p:cNvPr>
          <p:cNvGrpSpPr/>
          <p:nvPr/>
        </p:nvGrpSpPr>
        <p:grpSpPr>
          <a:xfrm>
            <a:off x="1446486" y="2370525"/>
            <a:ext cx="357600" cy="413160"/>
            <a:chOff x="1466600" y="2454498"/>
            <a:chExt cx="357600" cy="413160"/>
          </a:xfrm>
        </p:grpSpPr>
        <p:sp>
          <p:nvSpPr>
            <p:cNvPr id="278" name="Google Shape;278;p35"/>
            <p:cNvSpPr/>
            <p:nvPr/>
          </p:nvSpPr>
          <p:spPr>
            <a:xfrm>
              <a:off x="1466600" y="2509458"/>
              <a:ext cx="357600" cy="358200"/>
            </a:xfrm>
            <a:prstGeom prst="roundRect">
              <a:avLst>
                <a:gd name="adj" fmla="val 16667"/>
              </a:avLst>
            </a:prstGeom>
            <a:solidFill>
              <a:srgbClr val="F06BF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9" name="Google Shape;279;p35"/>
            <p:cNvSpPr txBox="1"/>
            <p:nvPr/>
          </p:nvSpPr>
          <p:spPr>
            <a:xfrm>
              <a:off x="1466600" y="2454498"/>
              <a:ext cx="357600" cy="292500"/>
            </a:xfrm>
            <a:prstGeom prst="rect">
              <a:avLst/>
            </a:prstGeom>
            <a:noFill/>
            <a:ln>
              <a:noFill/>
            </a:ln>
          </p:spPr>
          <p:txBody>
            <a:bodyPr spcFirstLastPara="1" wrap="square" lIns="0" tIns="0" rIns="0" bIns="0" anchor="t" anchorCtr="0">
              <a:spAutoFit/>
            </a:bodyPr>
            <a:lstStyle/>
            <a:p>
              <a:pPr marL="0" marR="0" lvl="1" indent="0" algn="ctr" rtl="0">
                <a:lnSpc>
                  <a:spcPct val="155013"/>
                </a:lnSpc>
                <a:spcBef>
                  <a:spcPts val="0"/>
                </a:spcBef>
                <a:spcAft>
                  <a:spcPts val="0"/>
                </a:spcAft>
                <a:buNone/>
              </a:pPr>
              <a:r>
                <a:rPr lang="en" sz="1900" dirty="0">
                  <a:solidFill>
                    <a:schemeClr val="lt1"/>
                  </a:solidFill>
                  <a:latin typeface="Manrope SemiBold"/>
                  <a:ea typeface="Manrope SemiBold"/>
                  <a:cs typeface="Manrope SemiBold"/>
                  <a:sym typeface="Manrope SemiBold"/>
                </a:rPr>
                <a:t>2</a:t>
              </a:r>
              <a:endParaRPr sz="1900" dirty="0">
                <a:solidFill>
                  <a:schemeClr val="lt1"/>
                </a:solidFill>
                <a:latin typeface="Manrope SemiBold"/>
                <a:ea typeface="Manrope SemiBold"/>
                <a:cs typeface="Manrope SemiBold"/>
                <a:sym typeface="Manrope SemiBold"/>
              </a:endParaRPr>
            </a:p>
          </p:txBody>
        </p:sp>
      </p:grpSp>
      <p:grpSp>
        <p:nvGrpSpPr>
          <p:cNvPr id="3" name="Group 2">
            <a:extLst>
              <a:ext uri="{FF2B5EF4-FFF2-40B4-BE49-F238E27FC236}">
                <a16:creationId xmlns:a16="http://schemas.microsoft.com/office/drawing/2014/main" id="{F6107AE7-735E-9DDD-47A4-FCB1BE91E86D}"/>
              </a:ext>
            </a:extLst>
          </p:cNvPr>
          <p:cNvGrpSpPr/>
          <p:nvPr/>
        </p:nvGrpSpPr>
        <p:grpSpPr>
          <a:xfrm>
            <a:off x="1446486" y="3045331"/>
            <a:ext cx="357600" cy="422325"/>
            <a:chOff x="1466600" y="3113385"/>
            <a:chExt cx="357600" cy="422325"/>
          </a:xfrm>
        </p:grpSpPr>
        <p:sp>
          <p:nvSpPr>
            <p:cNvPr id="280" name="Google Shape;280;p35"/>
            <p:cNvSpPr/>
            <p:nvPr/>
          </p:nvSpPr>
          <p:spPr>
            <a:xfrm>
              <a:off x="1466600" y="3177510"/>
              <a:ext cx="357600" cy="358200"/>
            </a:xfrm>
            <a:prstGeom prst="roundRect">
              <a:avLst>
                <a:gd name="adj" fmla="val 16667"/>
              </a:avLst>
            </a:prstGeom>
            <a:solidFill>
              <a:srgbClr val="F06BF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1" name="Google Shape;281;p35"/>
            <p:cNvSpPr txBox="1"/>
            <p:nvPr/>
          </p:nvSpPr>
          <p:spPr>
            <a:xfrm>
              <a:off x="1466600" y="3113385"/>
              <a:ext cx="357600" cy="292500"/>
            </a:xfrm>
            <a:prstGeom prst="rect">
              <a:avLst/>
            </a:prstGeom>
            <a:noFill/>
            <a:ln>
              <a:noFill/>
            </a:ln>
          </p:spPr>
          <p:txBody>
            <a:bodyPr spcFirstLastPara="1" wrap="square" lIns="0" tIns="0" rIns="0" bIns="0" anchor="t" anchorCtr="0">
              <a:spAutoFit/>
            </a:bodyPr>
            <a:lstStyle/>
            <a:p>
              <a:pPr marL="0" marR="0" lvl="1" indent="0" algn="ctr" rtl="0">
                <a:lnSpc>
                  <a:spcPct val="155013"/>
                </a:lnSpc>
                <a:spcBef>
                  <a:spcPts val="0"/>
                </a:spcBef>
                <a:spcAft>
                  <a:spcPts val="0"/>
                </a:spcAft>
                <a:buNone/>
              </a:pPr>
              <a:r>
                <a:rPr lang="en" sz="1900" dirty="0">
                  <a:solidFill>
                    <a:schemeClr val="lt1"/>
                  </a:solidFill>
                  <a:latin typeface="Manrope SemiBold"/>
                  <a:ea typeface="Manrope SemiBold"/>
                  <a:cs typeface="Manrope SemiBold"/>
                  <a:sym typeface="Manrope SemiBold"/>
                </a:rPr>
                <a:t>3</a:t>
              </a:r>
              <a:endParaRPr sz="1900" dirty="0">
                <a:solidFill>
                  <a:schemeClr val="lt1"/>
                </a:solidFill>
                <a:latin typeface="Manrope SemiBold"/>
                <a:ea typeface="Manrope SemiBold"/>
                <a:cs typeface="Manrope SemiBold"/>
                <a:sym typeface="Manrope SemiBold"/>
              </a:endParaRPr>
            </a:p>
          </p:txBody>
        </p:sp>
      </p:grpSp>
      <p:grpSp>
        <p:nvGrpSpPr>
          <p:cNvPr id="2" name="Group 1">
            <a:extLst>
              <a:ext uri="{FF2B5EF4-FFF2-40B4-BE49-F238E27FC236}">
                <a16:creationId xmlns:a16="http://schemas.microsoft.com/office/drawing/2014/main" id="{30383E58-F899-D5C6-0500-7D7A9E7C1AFE}"/>
              </a:ext>
            </a:extLst>
          </p:cNvPr>
          <p:cNvGrpSpPr/>
          <p:nvPr/>
        </p:nvGrpSpPr>
        <p:grpSpPr>
          <a:xfrm>
            <a:off x="1446486" y="3734341"/>
            <a:ext cx="357600" cy="405494"/>
            <a:chOff x="1466600" y="3535710"/>
            <a:chExt cx="357600" cy="405494"/>
          </a:xfrm>
        </p:grpSpPr>
        <p:sp>
          <p:nvSpPr>
            <p:cNvPr id="282" name="Google Shape;282;p35"/>
            <p:cNvSpPr/>
            <p:nvPr/>
          </p:nvSpPr>
          <p:spPr>
            <a:xfrm>
              <a:off x="1466600" y="3583004"/>
              <a:ext cx="357600" cy="358200"/>
            </a:xfrm>
            <a:prstGeom prst="roundRect">
              <a:avLst>
                <a:gd name="adj" fmla="val 16667"/>
              </a:avLst>
            </a:prstGeom>
            <a:solidFill>
              <a:srgbClr val="F06BF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3" name="Google Shape;283;p35"/>
            <p:cNvSpPr txBox="1"/>
            <p:nvPr/>
          </p:nvSpPr>
          <p:spPr>
            <a:xfrm>
              <a:off x="1466600" y="3535710"/>
              <a:ext cx="357600" cy="292500"/>
            </a:xfrm>
            <a:prstGeom prst="rect">
              <a:avLst/>
            </a:prstGeom>
            <a:noFill/>
            <a:ln>
              <a:noFill/>
            </a:ln>
          </p:spPr>
          <p:txBody>
            <a:bodyPr spcFirstLastPara="1" wrap="square" lIns="0" tIns="0" rIns="0" bIns="0" anchor="t" anchorCtr="0">
              <a:spAutoFit/>
            </a:bodyPr>
            <a:lstStyle/>
            <a:p>
              <a:pPr marL="0" marR="0" lvl="1" indent="0" algn="ctr" rtl="0">
                <a:lnSpc>
                  <a:spcPct val="155013"/>
                </a:lnSpc>
                <a:spcBef>
                  <a:spcPts val="0"/>
                </a:spcBef>
                <a:spcAft>
                  <a:spcPts val="0"/>
                </a:spcAft>
                <a:buNone/>
              </a:pPr>
              <a:r>
                <a:rPr lang="en" sz="1900" dirty="0">
                  <a:solidFill>
                    <a:schemeClr val="lt1"/>
                  </a:solidFill>
                  <a:latin typeface="Manrope SemiBold"/>
                  <a:ea typeface="Manrope SemiBold"/>
                  <a:cs typeface="Manrope SemiBold"/>
                  <a:sym typeface="Manrope SemiBold"/>
                </a:rPr>
                <a:t>4</a:t>
              </a:r>
              <a:endParaRPr sz="1900" dirty="0">
                <a:solidFill>
                  <a:schemeClr val="lt1"/>
                </a:solidFill>
                <a:latin typeface="Manrope SemiBold"/>
                <a:ea typeface="Manrope SemiBold"/>
                <a:cs typeface="Manrope SemiBold"/>
                <a:sym typeface="Manrope SemiBold"/>
              </a:endParaRPr>
            </a:p>
          </p:txBody>
        </p:sp>
      </p:grpSp>
      <p:sp>
        <p:nvSpPr>
          <p:cNvPr id="284" name="Google Shape;284;p35"/>
          <p:cNvSpPr txBox="1"/>
          <p:nvPr/>
        </p:nvSpPr>
        <p:spPr>
          <a:xfrm>
            <a:off x="1974325" y="3802360"/>
            <a:ext cx="5500800" cy="215400"/>
          </a:xfrm>
          <a:prstGeom prst="rect">
            <a:avLst/>
          </a:prstGeom>
          <a:noFill/>
          <a:ln>
            <a:noFill/>
          </a:ln>
        </p:spPr>
        <p:txBody>
          <a:bodyPr spcFirstLastPara="1" wrap="square" lIns="0" tIns="0" rIns="0" bIns="0" anchor="t" anchorCtr="0">
            <a:spAutoFit/>
          </a:bodyPr>
          <a:lstStyle/>
          <a:p>
            <a:pPr marL="0" marR="0" lvl="0" indent="0" algn="l" rtl="0">
              <a:lnSpc>
                <a:spcPct val="177029"/>
              </a:lnSpc>
              <a:spcBef>
                <a:spcPts val="0"/>
              </a:spcBef>
              <a:spcAft>
                <a:spcPts val="0"/>
              </a:spcAft>
              <a:buNone/>
            </a:pPr>
            <a:r>
              <a:rPr lang="en" dirty="0">
                <a:latin typeface="Manrope"/>
                <a:ea typeface="Manrope"/>
                <a:cs typeface="Manrope"/>
                <a:sym typeface="Manrope"/>
              </a:rPr>
              <a:t>Practicaste y ejercitaste con ejemplos simples en pseudocódigo.</a:t>
            </a:r>
            <a:endParaRPr dirty="0">
              <a:latin typeface="Manrope"/>
              <a:ea typeface="Manrope"/>
              <a:cs typeface="Manrope"/>
              <a:sym typeface="Manrop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8"/>
        <p:cNvGrpSpPr/>
        <p:nvPr/>
      </p:nvGrpSpPr>
      <p:grpSpPr>
        <a:xfrm>
          <a:off x="0" y="0"/>
          <a:ext cx="0" cy="0"/>
          <a:chOff x="0" y="0"/>
          <a:chExt cx="0" cy="0"/>
        </a:xfrm>
      </p:grpSpPr>
      <p:sp>
        <p:nvSpPr>
          <p:cNvPr id="289" name="Google Shape;289;p36"/>
          <p:cNvSpPr/>
          <p:nvPr/>
        </p:nvSpPr>
        <p:spPr>
          <a:xfrm>
            <a:off x="4160350" y="1159250"/>
            <a:ext cx="624300" cy="612600"/>
          </a:xfrm>
          <a:prstGeom prst="roundRect">
            <a:avLst>
              <a:gd name="adj" fmla="val 16667"/>
            </a:avLst>
          </a:prstGeom>
          <a:solidFill>
            <a:srgbClr val="F06BF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0" name="Google Shape;290;p36"/>
          <p:cNvSpPr txBox="1"/>
          <p:nvPr/>
        </p:nvSpPr>
        <p:spPr>
          <a:xfrm>
            <a:off x="888525" y="2742275"/>
            <a:ext cx="7421400" cy="1479600"/>
          </a:xfrm>
          <a:prstGeom prst="rect">
            <a:avLst/>
          </a:prstGeom>
          <a:noFill/>
          <a:ln>
            <a:noFill/>
          </a:ln>
        </p:spPr>
        <p:txBody>
          <a:bodyPr spcFirstLastPara="1" wrap="square" lIns="0" tIns="0" rIns="0" bIns="0" anchor="t" anchorCtr="0">
            <a:noAutofit/>
          </a:bodyPr>
          <a:lstStyle/>
          <a:p>
            <a:pPr marL="0" marR="0" lvl="0" indent="0" algn="ctr" rtl="0">
              <a:lnSpc>
                <a:spcPct val="150000"/>
              </a:lnSpc>
              <a:spcBef>
                <a:spcPts val="0"/>
              </a:spcBef>
              <a:spcAft>
                <a:spcPts val="0"/>
              </a:spcAft>
              <a:buNone/>
            </a:pPr>
            <a:r>
              <a:rPr lang="en" sz="1300">
                <a:solidFill>
                  <a:srgbClr val="001E38"/>
                </a:solidFill>
                <a:latin typeface="Manrope"/>
                <a:ea typeface="Manrope"/>
                <a:cs typeface="Manrope"/>
                <a:sym typeface="Manrope"/>
              </a:rPr>
              <a:t>Aparte de estos slides, te recordamos que en el campus encontrarás material complementario  donde se pueden ver estos temas con una mayor profundidad, por lo que te recomendamos que   ¡no los pases por alto! </a:t>
            </a:r>
            <a:r>
              <a:rPr lang="en" sz="2400">
                <a:solidFill>
                  <a:schemeClr val="lt1"/>
                </a:solidFill>
                <a:latin typeface="Manrope"/>
                <a:ea typeface="Manrope"/>
                <a:cs typeface="Manrope"/>
                <a:sym typeface="Manrope"/>
              </a:rPr>
              <a:t>👆</a:t>
            </a:r>
            <a:endParaRPr sz="100">
              <a:solidFill>
                <a:srgbClr val="001E38"/>
              </a:solidFill>
              <a:latin typeface="Manrope"/>
              <a:ea typeface="Manrope"/>
              <a:cs typeface="Manrope"/>
              <a:sym typeface="Manrope"/>
            </a:endParaRPr>
          </a:p>
          <a:p>
            <a:pPr marL="0" marR="0" lvl="0" indent="0" algn="ctr" rtl="0">
              <a:lnSpc>
                <a:spcPct val="150000"/>
              </a:lnSpc>
              <a:spcBef>
                <a:spcPts val="0"/>
              </a:spcBef>
              <a:spcAft>
                <a:spcPts val="0"/>
              </a:spcAft>
              <a:buNone/>
            </a:pPr>
            <a:r>
              <a:rPr lang="en" sz="1300">
                <a:solidFill>
                  <a:srgbClr val="001E38"/>
                </a:solidFill>
                <a:latin typeface="Manrope"/>
                <a:ea typeface="Manrope"/>
                <a:cs typeface="Manrope"/>
                <a:sym typeface="Manrope"/>
              </a:rPr>
              <a:t>Además, la asistencia a clases despejará tus dudas y en las mentorías vas a poder practicar para ¡consolidar los conocimientos! </a:t>
            </a:r>
            <a:r>
              <a:rPr lang="en" sz="2400">
                <a:solidFill>
                  <a:schemeClr val="lt1"/>
                </a:solidFill>
                <a:latin typeface="Manrope"/>
                <a:ea typeface="Manrope"/>
                <a:cs typeface="Manrope"/>
                <a:sym typeface="Manrope"/>
              </a:rPr>
              <a:t>😉</a:t>
            </a:r>
            <a:endParaRPr sz="2400">
              <a:solidFill>
                <a:schemeClr val="lt1"/>
              </a:solidFill>
              <a:latin typeface="Manrope"/>
              <a:ea typeface="Manrope"/>
              <a:cs typeface="Manrope"/>
              <a:sym typeface="Manrope"/>
            </a:endParaRPr>
          </a:p>
          <a:p>
            <a:pPr marL="0" marR="0" lvl="0" indent="0" algn="ctr" rtl="0">
              <a:lnSpc>
                <a:spcPct val="177014"/>
              </a:lnSpc>
              <a:spcBef>
                <a:spcPts val="0"/>
              </a:spcBef>
              <a:spcAft>
                <a:spcPts val="0"/>
              </a:spcAft>
              <a:buNone/>
            </a:pPr>
            <a:endParaRPr sz="3600">
              <a:solidFill>
                <a:schemeClr val="lt1"/>
              </a:solidFill>
              <a:latin typeface="Manrope"/>
              <a:ea typeface="Manrope"/>
              <a:cs typeface="Manrope"/>
              <a:sym typeface="Manrope"/>
            </a:endParaRPr>
          </a:p>
        </p:txBody>
      </p:sp>
      <p:sp>
        <p:nvSpPr>
          <p:cNvPr id="291" name="Google Shape;291;p36"/>
          <p:cNvSpPr txBox="1"/>
          <p:nvPr/>
        </p:nvSpPr>
        <p:spPr>
          <a:xfrm>
            <a:off x="1660800" y="1850325"/>
            <a:ext cx="5822400" cy="701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400" b="1">
                <a:solidFill>
                  <a:srgbClr val="001E38"/>
                </a:solidFill>
                <a:highlight>
                  <a:srgbClr val="F06BF7"/>
                </a:highlight>
                <a:latin typeface="Manrope"/>
                <a:ea typeface="Manrope"/>
                <a:cs typeface="Manrope"/>
                <a:sym typeface="Manrope"/>
              </a:rPr>
              <a:t>Recordá profundizar</a:t>
            </a:r>
            <a:endParaRPr sz="3400" b="1">
              <a:solidFill>
                <a:srgbClr val="001E38"/>
              </a:solidFill>
              <a:highlight>
                <a:srgbClr val="F06BF7"/>
              </a:highlight>
              <a:latin typeface="Manrope"/>
              <a:ea typeface="Manrope"/>
              <a:cs typeface="Manrope"/>
              <a:sym typeface="Manrope"/>
            </a:endParaRPr>
          </a:p>
        </p:txBody>
      </p:sp>
      <p:sp>
        <p:nvSpPr>
          <p:cNvPr id="292" name="Google Shape;292;p36"/>
          <p:cNvSpPr/>
          <p:nvPr/>
        </p:nvSpPr>
        <p:spPr>
          <a:xfrm>
            <a:off x="4252987" y="1245075"/>
            <a:ext cx="439030" cy="440947"/>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6"/>
        <p:cNvGrpSpPr/>
        <p:nvPr/>
      </p:nvGrpSpPr>
      <p:grpSpPr>
        <a:xfrm>
          <a:off x="0" y="0"/>
          <a:ext cx="0" cy="0"/>
          <a:chOff x="0" y="0"/>
          <a:chExt cx="0" cy="0"/>
        </a:xfrm>
      </p:grpSpPr>
      <p:sp>
        <p:nvSpPr>
          <p:cNvPr id="297" name="Google Shape;297;p37"/>
          <p:cNvSpPr/>
          <p:nvPr/>
        </p:nvSpPr>
        <p:spPr>
          <a:xfrm>
            <a:off x="4947775" y="1992475"/>
            <a:ext cx="2703900" cy="1686000"/>
          </a:xfrm>
          <a:prstGeom prst="roundRect">
            <a:avLst>
              <a:gd name="adj" fmla="val 16667"/>
            </a:avLst>
          </a:prstGeom>
          <a:solidFill>
            <a:srgbClr val="2B2B2B"/>
          </a:solidFill>
          <a:ln>
            <a:noFill/>
          </a:ln>
          <a:effectLst>
            <a:outerShdw blurRad="57150" dist="19050" dir="5400000" algn="bl" rotWithShape="0">
              <a:srgbClr val="000000">
                <a:alpha val="50000"/>
              </a:srgbClr>
            </a:outerShdw>
            <a:reflection stA="65000" endPos="37000" dist="85725" dir="5400000" fadeDir="5400012" sy="-100000" algn="bl" rotWithShape="0"/>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2B2B2B"/>
              </a:solidFill>
            </a:endParaRPr>
          </a:p>
        </p:txBody>
      </p:sp>
      <p:sp>
        <p:nvSpPr>
          <p:cNvPr id="298" name="Google Shape;298;p37"/>
          <p:cNvSpPr txBox="1"/>
          <p:nvPr/>
        </p:nvSpPr>
        <p:spPr>
          <a:xfrm>
            <a:off x="656338" y="2248825"/>
            <a:ext cx="3893100" cy="11733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4500" b="1">
                <a:solidFill>
                  <a:schemeClr val="lt1"/>
                </a:solidFill>
                <a:highlight>
                  <a:srgbClr val="001E38"/>
                </a:highlight>
                <a:latin typeface="Manrope"/>
                <a:ea typeface="Manrope"/>
                <a:cs typeface="Manrope"/>
                <a:sym typeface="Manrope"/>
              </a:rPr>
              <a:t>¡Nos vemos</a:t>
            </a:r>
            <a:endParaRPr sz="4500" b="1">
              <a:solidFill>
                <a:schemeClr val="lt1"/>
              </a:solidFill>
              <a:highlight>
                <a:srgbClr val="001E38"/>
              </a:highlight>
              <a:latin typeface="Manrope"/>
              <a:ea typeface="Manrope"/>
              <a:cs typeface="Manrope"/>
              <a:sym typeface="Manrope"/>
            </a:endParaRPr>
          </a:p>
          <a:p>
            <a:pPr marL="0" lvl="0" indent="0" algn="l" rtl="0">
              <a:lnSpc>
                <a:spcPct val="90000"/>
              </a:lnSpc>
              <a:spcBef>
                <a:spcPts val="0"/>
              </a:spcBef>
              <a:spcAft>
                <a:spcPts val="0"/>
              </a:spcAft>
              <a:buNone/>
            </a:pPr>
            <a:r>
              <a:rPr lang="en" sz="4500" b="1">
                <a:solidFill>
                  <a:schemeClr val="lt1"/>
                </a:solidFill>
                <a:highlight>
                  <a:srgbClr val="001E38"/>
                </a:highlight>
                <a:latin typeface="Manrope"/>
                <a:ea typeface="Manrope"/>
                <a:cs typeface="Manrope"/>
                <a:sym typeface="Manrope"/>
              </a:rPr>
              <a:t>En la próxima clase!</a:t>
            </a:r>
            <a:endParaRPr sz="4500" b="1">
              <a:solidFill>
                <a:schemeClr val="lt1"/>
              </a:solidFill>
              <a:highlight>
                <a:srgbClr val="001E38"/>
              </a:highlight>
              <a:latin typeface="Manrope"/>
              <a:ea typeface="Manrope"/>
              <a:cs typeface="Manrope"/>
              <a:sym typeface="Manrope"/>
            </a:endParaRPr>
          </a:p>
        </p:txBody>
      </p:sp>
      <p:pic>
        <p:nvPicPr>
          <p:cNvPr id="299" name="Google Shape;299;p37"/>
          <p:cNvPicPr preferRelativeResize="0"/>
          <p:nvPr/>
        </p:nvPicPr>
        <p:blipFill>
          <a:blip r:embed="rId4">
            <a:alphaModFix/>
          </a:blip>
          <a:stretch>
            <a:fillRect/>
          </a:stretch>
        </p:blipFill>
        <p:spPr>
          <a:xfrm>
            <a:off x="2206625" y="1371850"/>
            <a:ext cx="792525" cy="792525"/>
          </a:xfrm>
          <a:prstGeom prst="rect">
            <a:avLst/>
          </a:prstGeom>
          <a:noFill/>
          <a:ln>
            <a:noFill/>
          </a:ln>
        </p:spPr>
      </p:pic>
      <p:sp>
        <p:nvSpPr>
          <p:cNvPr id="300" name="Google Shape;300;p37"/>
          <p:cNvSpPr/>
          <p:nvPr/>
        </p:nvSpPr>
        <p:spPr>
          <a:xfrm>
            <a:off x="5548168" y="2232641"/>
            <a:ext cx="1503113" cy="1189168"/>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FFFFFF"/>
          </a:solidFill>
          <a:ln>
            <a:noFill/>
          </a:ln>
          <a:effectLst>
            <a:reflection stA="28000" endPos="30000" dist="5429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7"/>
        <p:cNvGrpSpPr/>
        <p:nvPr/>
      </p:nvGrpSpPr>
      <p:grpSpPr>
        <a:xfrm>
          <a:off x="0" y="0"/>
          <a:ext cx="0" cy="0"/>
          <a:chOff x="0" y="0"/>
          <a:chExt cx="0" cy="0"/>
        </a:xfrm>
      </p:grpSpPr>
      <p:sp>
        <p:nvSpPr>
          <p:cNvPr id="78" name="Google Shape;78;p15"/>
          <p:cNvSpPr/>
          <p:nvPr/>
        </p:nvSpPr>
        <p:spPr>
          <a:xfrm>
            <a:off x="4160350" y="1159250"/>
            <a:ext cx="624300" cy="612600"/>
          </a:xfrm>
          <a:prstGeom prst="roundRect">
            <a:avLst>
              <a:gd name="adj" fmla="val 16667"/>
            </a:avLst>
          </a:prstGeom>
          <a:solidFill>
            <a:srgbClr val="F06BF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 name="Google Shape;79;p15"/>
          <p:cNvSpPr txBox="1"/>
          <p:nvPr/>
        </p:nvSpPr>
        <p:spPr>
          <a:xfrm>
            <a:off x="643950" y="1850325"/>
            <a:ext cx="7955400" cy="11598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4400" b="1">
                <a:solidFill>
                  <a:srgbClr val="001E38"/>
                </a:solidFill>
                <a:highlight>
                  <a:srgbClr val="F06BF7"/>
                </a:highlight>
                <a:latin typeface="Manrope"/>
                <a:ea typeface="Manrope"/>
                <a:cs typeface="Manrope"/>
                <a:sym typeface="Manrope"/>
              </a:rPr>
              <a:t>Sintaxis básica</a:t>
            </a:r>
            <a:endParaRPr sz="4400" b="1">
              <a:solidFill>
                <a:srgbClr val="001E38"/>
              </a:solidFill>
              <a:highlight>
                <a:srgbClr val="F06BF7"/>
              </a:highlight>
              <a:latin typeface="Manrope"/>
              <a:ea typeface="Manrope"/>
              <a:cs typeface="Manrope"/>
              <a:sym typeface="Manrope"/>
            </a:endParaRPr>
          </a:p>
        </p:txBody>
      </p:sp>
      <p:sp>
        <p:nvSpPr>
          <p:cNvPr id="80" name="Google Shape;80;p15"/>
          <p:cNvSpPr txBox="1"/>
          <p:nvPr/>
        </p:nvSpPr>
        <p:spPr>
          <a:xfrm>
            <a:off x="4241950" y="1003850"/>
            <a:ext cx="12009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800" b="1">
                <a:solidFill>
                  <a:schemeClr val="lt1"/>
                </a:solidFill>
                <a:latin typeface="Manrope"/>
                <a:ea typeface="Manrope"/>
                <a:cs typeface="Manrope"/>
                <a:sym typeface="Manrope"/>
              </a:rPr>
              <a:t>1</a:t>
            </a:r>
            <a:endParaRPr sz="4800" b="1">
              <a:solidFill>
                <a:schemeClr val="lt1"/>
              </a:solidFill>
              <a:latin typeface="Manrope"/>
              <a:ea typeface="Manrope"/>
              <a:cs typeface="Manrope"/>
              <a:sym typeface="Manrope"/>
            </a:endParaRPr>
          </a:p>
        </p:txBody>
      </p:sp>
      <p:sp>
        <p:nvSpPr>
          <p:cNvPr id="81" name="Google Shape;81;p15"/>
          <p:cNvSpPr txBox="1"/>
          <p:nvPr/>
        </p:nvSpPr>
        <p:spPr>
          <a:xfrm>
            <a:off x="992750" y="2742275"/>
            <a:ext cx="7257900" cy="1401900"/>
          </a:xfrm>
          <a:prstGeom prst="rect">
            <a:avLst/>
          </a:prstGeom>
          <a:noFill/>
          <a:ln>
            <a:noFill/>
          </a:ln>
        </p:spPr>
        <p:txBody>
          <a:bodyPr spcFirstLastPara="1" wrap="square" lIns="0" tIns="0" rIns="0" bIns="0" anchor="t" anchorCtr="0">
            <a:noAutofit/>
          </a:bodyPr>
          <a:lstStyle/>
          <a:p>
            <a:pPr marL="0" marR="0" lvl="0" indent="0" algn="ctr" rtl="0">
              <a:lnSpc>
                <a:spcPct val="177014"/>
              </a:lnSpc>
              <a:spcBef>
                <a:spcPts val="0"/>
              </a:spcBef>
              <a:spcAft>
                <a:spcPts val="0"/>
              </a:spcAft>
              <a:buNone/>
            </a:pPr>
            <a:r>
              <a:rPr lang="en" sz="1300">
                <a:solidFill>
                  <a:srgbClr val="001E38"/>
                </a:solidFill>
                <a:latin typeface="Manrope"/>
                <a:ea typeface="Manrope"/>
                <a:cs typeface="Manrope"/>
                <a:sym typeface="Manrope"/>
              </a:rPr>
              <a:t>Para seguir con el aprendizaje, ahora veremos otros conceptos básicos propios de la programación. </a:t>
            </a:r>
            <a:endParaRPr sz="1300">
              <a:solidFill>
                <a:srgbClr val="001E38"/>
              </a:solidFill>
              <a:latin typeface="Manrope"/>
              <a:ea typeface="Manrope"/>
              <a:cs typeface="Manrope"/>
              <a:sym typeface="Manrope"/>
            </a:endParaRPr>
          </a:p>
          <a:p>
            <a:pPr marL="0" marR="0" lvl="0" indent="0" algn="ctr" rtl="0">
              <a:lnSpc>
                <a:spcPct val="177014"/>
              </a:lnSpc>
              <a:spcBef>
                <a:spcPts val="0"/>
              </a:spcBef>
              <a:spcAft>
                <a:spcPts val="0"/>
              </a:spcAft>
              <a:buNone/>
            </a:pPr>
            <a:r>
              <a:rPr lang="en" sz="1300">
                <a:solidFill>
                  <a:srgbClr val="001E38"/>
                </a:solidFill>
                <a:latin typeface="Manrope"/>
                <a:ea typeface="Manrope"/>
                <a:cs typeface="Manrope"/>
                <a:sym typeface="Manrope"/>
              </a:rPr>
              <a:t>En la primer clase estuvimos usando algunos de estos conceptos pero ahora vamos a darle nombre, además de ver sus propiedades.</a:t>
            </a:r>
            <a:endParaRPr sz="1300">
              <a:solidFill>
                <a:srgbClr val="001E38"/>
              </a:solidFill>
              <a:latin typeface="Manrope"/>
              <a:ea typeface="Manrope"/>
              <a:cs typeface="Manrope"/>
              <a:sym typeface="Manrop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5"/>
        <p:cNvGrpSpPr/>
        <p:nvPr/>
      </p:nvGrpSpPr>
      <p:grpSpPr>
        <a:xfrm>
          <a:off x="0" y="0"/>
          <a:ext cx="0" cy="0"/>
          <a:chOff x="0" y="0"/>
          <a:chExt cx="0" cy="0"/>
        </a:xfrm>
      </p:grpSpPr>
      <p:sp>
        <p:nvSpPr>
          <p:cNvPr id="86" name="Google Shape;86;p16"/>
          <p:cNvSpPr/>
          <p:nvPr/>
        </p:nvSpPr>
        <p:spPr>
          <a:xfrm>
            <a:off x="1114700" y="1604750"/>
            <a:ext cx="2452200" cy="493500"/>
          </a:xfrm>
          <a:prstGeom prst="roundRect">
            <a:avLst>
              <a:gd name="adj" fmla="val 16667"/>
            </a:avLst>
          </a:prstGeom>
          <a:solidFill>
            <a:srgbClr val="F06BF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7" name="Google Shape;87;p16"/>
          <p:cNvSpPr/>
          <p:nvPr/>
        </p:nvSpPr>
        <p:spPr>
          <a:xfrm>
            <a:off x="5486150" y="1600538"/>
            <a:ext cx="2452200" cy="493500"/>
          </a:xfrm>
          <a:prstGeom prst="roundRect">
            <a:avLst>
              <a:gd name="adj" fmla="val 16667"/>
            </a:avLst>
          </a:prstGeom>
          <a:solidFill>
            <a:srgbClr val="F06BF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8" name="Google Shape;88;p16"/>
          <p:cNvSpPr txBox="1"/>
          <p:nvPr/>
        </p:nvSpPr>
        <p:spPr>
          <a:xfrm>
            <a:off x="610850" y="2313875"/>
            <a:ext cx="3459900" cy="2617200"/>
          </a:xfrm>
          <a:prstGeom prst="rect">
            <a:avLst/>
          </a:prstGeom>
          <a:noFill/>
          <a:ln>
            <a:noFill/>
          </a:ln>
        </p:spPr>
        <p:txBody>
          <a:bodyPr spcFirstLastPara="1" wrap="square" lIns="0" tIns="0" rIns="0" bIns="0" anchor="t" anchorCtr="0">
            <a:noAutofit/>
          </a:bodyPr>
          <a:lstStyle/>
          <a:p>
            <a:pPr marL="0" marR="0" lvl="0" indent="0" algn="just" rtl="0">
              <a:lnSpc>
                <a:spcPct val="177014"/>
              </a:lnSpc>
              <a:spcBef>
                <a:spcPts val="0"/>
              </a:spcBef>
              <a:spcAft>
                <a:spcPts val="0"/>
              </a:spcAft>
              <a:buNone/>
            </a:pPr>
            <a:r>
              <a:rPr lang="en" sz="1050">
                <a:solidFill>
                  <a:schemeClr val="dk1"/>
                </a:solidFill>
                <a:highlight>
                  <a:srgbClr val="FFFFFF"/>
                </a:highlight>
                <a:latin typeface="Manrope"/>
                <a:ea typeface="Manrope"/>
                <a:cs typeface="Manrope"/>
                <a:sym typeface="Manrope"/>
              </a:rPr>
              <a:t>Esta representa un espacio en memoria donde se pueden almacenar datos de distintos tipos, realizar operaciones o cambiar de valor o tipo de dato.</a:t>
            </a:r>
            <a:endParaRPr sz="1050">
              <a:solidFill>
                <a:schemeClr val="dk1"/>
              </a:solidFill>
              <a:highlight>
                <a:srgbClr val="FFFFFF"/>
              </a:highlight>
              <a:latin typeface="Manrope"/>
              <a:ea typeface="Manrope"/>
              <a:cs typeface="Manrope"/>
              <a:sym typeface="Manrope"/>
            </a:endParaRPr>
          </a:p>
          <a:p>
            <a:pPr marL="0" marR="0" lvl="0" indent="0" algn="just" rtl="0">
              <a:lnSpc>
                <a:spcPct val="177014"/>
              </a:lnSpc>
              <a:spcBef>
                <a:spcPts val="0"/>
              </a:spcBef>
              <a:spcAft>
                <a:spcPts val="0"/>
              </a:spcAft>
              <a:buNone/>
            </a:pPr>
            <a:r>
              <a:rPr lang="en" sz="1050">
                <a:solidFill>
                  <a:schemeClr val="dk1"/>
                </a:solidFill>
                <a:highlight>
                  <a:srgbClr val="FFFFFF"/>
                </a:highlight>
                <a:latin typeface="Manrope"/>
                <a:ea typeface="Manrope"/>
                <a:cs typeface="Manrope"/>
                <a:sym typeface="Manrope"/>
              </a:rPr>
              <a:t>Las variables tienen ciertas características como un nombre único, un valor que  puede cambiar, aceptan distintos tipos de datos y pueden ser globales o locales.</a:t>
            </a:r>
            <a:endParaRPr sz="1050">
              <a:solidFill>
                <a:schemeClr val="dk1"/>
              </a:solidFill>
              <a:highlight>
                <a:srgbClr val="FFFFFF"/>
              </a:highlight>
              <a:latin typeface="Manrope"/>
              <a:ea typeface="Manrope"/>
              <a:cs typeface="Manrope"/>
              <a:sym typeface="Manrope"/>
            </a:endParaRPr>
          </a:p>
          <a:p>
            <a:pPr marL="0" marR="0" lvl="0" indent="0" algn="just" rtl="0">
              <a:lnSpc>
                <a:spcPct val="177014"/>
              </a:lnSpc>
              <a:spcBef>
                <a:spcPts val="0"/>
              </a:spcBef>
              <a:spcAft>
                <a:spcPts val="0"/>
              </a:spcAft>
              <a:buNone/>
            </a:pPr>
            <a:r>
              <a:rPr lang="en" sz="1050">
                <a:solidFill>
                  <a:schemeClr val="dk1"/>
                </a:solidFill>
                <a:highlight>
                  <a:srgbClr val="FFFFFF"/>
                </a:highlight>
                <a:latin typeface="Manrope"/>
                <a:ea typeface="Manrope"/>
                <a:cs typeface="Manrope"/>
                <a:sym typeface="Manrope"/>
              </a:rPr>
              <a:t>Las variables son de los recursos más valiosos que usaremos en nuestra vida como programadores. </a:t>
            </a:r>
            <a:endParaRPr sz="1050">
              <a:solidFill>
                <a:schemeClr val="dk1"/>
              </a:solidFill>
              <a:highlight>
                <a:srgbClr val="FFFFFF"/>
              </a:highlight>
              <a:latin typeface="Manrope"/>
              <a:ea typeface="Manrope"/>
              <a:cs typeface="Manrope"/>
              <a:sym typeface="Manrope"/>
            </a:endParaRPr>
          </a:p>
          <a:p>
            <a:pPr marL="0" marR="0" lvl="0" indent="0" algn="just" rtl="0">
              <a:lnSpc>
                <a:spcPct val="177014"/>
              </a:lnSpc>
              <a:spcBef>
                <a:spcPts val="0"/>
              </a:spcBef>
              <a:spcAft>
                <a:spcPts val="0"/>
              </a:spcAft>
              <a:buNone/>
            </a:pPr>
            <a:endParaRPr sz="1050">
              <a:solidFill>
                <a:schemeClr val="dk1"/>
              </a:solidFill>
              <a:highlight>
                <a:srgbClr val="FFFFFF"/>
              </a:highlight>
              <a:latin typeface="Manrope"/>
              <a:ea typeface="Manrope"/>
              <a:cs typeface="Manrope"/>
              <a:sym typeface="Manrope"/>
            </a:endParaRPr>
          </a:p>
        </p:txBody>
      </p:sp>
      <p:sp>
        <p:nvSpPr>
          <p:cNvPr id="89" name="Google Shape;89;p16"/>
          <p:cNvSpPr txBox="1"/>
          <p:nvPr/>
        </p:nvSpPr>
        <p:spPr>
          <a:xfrm>
            <a:off x="1114700" y="1739875"/>
            <a:ext cx="2452200" cy="215400"/>
          </a:xfrm>
          <a:prstGeom prst="rect">
            <a:avLst/>
          </a:prstGeom>
          <a:noFill/>
          <a:ln>
            <a:noFill/>
          </a:ln>
        </p:spPr>
        <p:txBody>
          <a:bodyPr spcFirstLastPara="1" wrap="square" lIns="0" tIns="0" rIns="0" bIns="0" anchor="t" anchorCtr="0">
            <a:spAutoFit/>
          </a:bodyPr>
          <a:lstStyle/>
          <a:p>
            <a:pPr marL="0" marR="0" lvl="1" indent="0" algn="ctr" rtl="0">
              <a:lnSpc>
                <a:spcPct val="155013"/>
              </a:lnSpc>
              <a:spcBef>
                <a:spcPts val="0"/>
              </a:spcBef>
              <a:spcAft>
                <a:spcPts val="0"/>
              </a:spcAft>
              <a:buNone/>
            </a:pPr>
            <a:r>
              <a:rPr lang="en">
                <a:solidFill>
                  <a:schemeClr val="lt1"/>
                </a:solidFill>
                <a:latin typeface="Manrope SemiBold"/>
                <a:ea typeface="Manrope SemiBold"/>
                <a:cs typeface="Manrope SemiBold"/>
                <a:sym typeface="Manrope SemiBold"/>
              </a:rPr>
              <a:t>Variable</a:t>
            </a:r>
            <a:endParaRPr>
              <a:solidFill>
                <a:schemeClr val="lt1"/>
              </a:solidFill>
              <a:latin typeface="Manrope SemiBold"/>
              <a:ea typeface="Manrope SemiBold"/>
              <a:cs typeface="Manrope SemiBold"/>
              <a:sym typeface="Manrope SemiBold"/>
            </a:endParaRPr>
          </a:p>
        </p:txBody>
      </p:sp>
      <p:sp>
        <p:nvSpPr>
          <p:cNvPr id="90" name="Google Shape;90;p16"/>
          <p:cNvSpPr txBox="1"/>
          <p:nvPr/>
        </p:nvSpPr>
        <p:spPr>
          <a:xfrm>
            <a:off x="5486300" y="1739875"/>
            <a:ext cx="2452200" cy="192300"/>
          </a:xfrm>
          <a:prstGeom prst="rect">
            <a:avLst/>
          </a:prstGeom>
          <a:noFill/>
          <a:ln>
            <a:noFill/>
          </a:ln>
        </p:spPr>
        <p:txBody>
          <a:bodyPr spcFirstLastPara="1" wrap="square" lIns="0" tIns="0" rIns="0" bIns="0" anchor="t" anchorCtr="0">
            <a:spAutoFit/>
          </a:bodyPr>
          <a:lstStyle/>
          <a:p>
            <a:pPr marL="0" marR="0" lvl="1" indent="0" algn="ctr" rtl="0">
              <a:lnSpc>
                <a:spcPct val="155013"/>
              </a:lnSpc>
              <a:spcBef>
                <a:spcPts val="0"/>
              </a:spcBef>
              <a:spcAft>
                <a:spcPts val="0"/>
              </a:spcAft>
              <a:buNone/>
            </a:pPr>
            <a:r>
              <a:rPr lang="en" sz="1250">
                <a:solidFill>
                  <a:schemeClr val="lt1"/>
                </a:solidFill>
                <a:latin typeface="Manrope SemiBold"/>
                <a:ea typeface="Manrope SemiBold"/>
                <a:cs typeface="Manrope SemiBold"/>
                <a:sym typeface="Manrope SemiBold"/>
              </a:rPr>
              <a:t>Características de una variable</a:t>
            </a:r>
            <a:endParaRPr sz="1250">
              <a:solidFill>
                <a:schemeClr val="lt1"/>
              </a:solidFill>
              <a:latin typeface="Manrope SemiBold"/>
              <a:ea typeface="Manrope SemiBold"/>
              <a:cs typeface="Manrope SemiBold"/>
              <a:sym typeface="Manrope SemiBold"/>
            </a:endParaRPr>
          </a:p>
        </p:txBody>
      </p:sp>
      <p:sp>
        <p:nvSpPr>
          <p:cNvPr id="91" name="Google Shape;91;p16"/>
          <p:cNvSpPr txBox="1"/>
          <p:nvPr/>
        </p:nvSpPr>
        <p:spPr>
          <a:xfrm>
            <a:off x="545775" y="761250"/>
            <a:ext cx="8222100" cy="415500"/>
          </a:xfrm>
          <a:prstGeom prst="rect">
            <a:avLst/>
          </a:prstGeom>
          <a:noFill/>
          <a:ln>
            <a:noFill/>
          </a:ln>
        </p:spPr>
        <p:txBody>
          <a:bodyPr spcFirstLastPara="1" wrap="square" lIns="0" tIns="0" rIns="0" bIns="0" anchor="t" anchorCtr="0">
            <a:spAutoFit/>
          </a:bodyPr>
          <a:lstStyle/>
          <a:p>
            <a:pPr marL="0" marR="0" lvl="0" indent="0" algn="ctr" rtl="0">
              <a:lnSpc>
                <a:spcPct val="103993"/>
              </a:lnSpc>
              <a:spcBef>
                <a:spcPts val="0"/>
              </a:spcBef>
              <a:spcAft>
                <a:spcPts val="0"/>
              </a:spcAft>
              <a:buNone/>
            </a:pPr>
            <a:r>
              <a:rPr lang="en" sz="2700">
                <a:latin typeface="Manrope SemiBold"/>
                <a:ea typeface="Manrope SemiBold"/>
                <a:cs typeface="Manrope SemiBold"/>
                <a:sym typeface="Manrope SemiBold"/>
              </a:rPr>
              <a:t>Variable, tipos de datos, operadores</a:t>
            </a:r>
            <a:endParaRPr sz="2700">
              <a:latin typeface="Manrope SemiBold"/>
              <a:ea typeface="Manrope SemiBold"/>
              <a:cs typeface="Manrope SemiBold"/>
              <a:sym typeface="Manrope SemiBold"/>
            </a:endParaRPr>
          </a:p>
        </p:txBody>
      </p:sp>
      <p:cxnSp>
        <p:nvCxnSpPr>
          <p:cNvPr id="92" name="Google Shape;92;p16"/>
          <p:cNvCxnSpPr/>
          <p:nvPr/>
        </p:nvCxnSpPr>
        <p:spPr>
          <a:xfrm>
            <a:off x="610850" y="1366625"/>
            <a:ext cx="7941000" cy="0"/>
          </a:xfrm>
          <a:prstGeom prst="straightConnector1">
            <a:avLst/>
          </a:prstGeom>
          <a:noFill/>
          <a:ln w="9525" cap="flat" cmpd="sng">
            <a:solidFill>
              <a:srgbClr val="F06BF7"/>
            </a:solidFill>
            <a:prstDash val="solid"/>
            <a:round/>
            <a:headEnd type="none" w="med" len="med"/>
            <a:tailEnd type="none" w="med" len="med"/>
          </a:ln>
        </p:spPr>
      </p:cxnSp>
      <p:sp>
        <p:nvSpPr>
          <p:cNvPr id="93" name="Google Shape;93;p16"/>
          <p:cNvSpPr txBox="1"/>
          <p:nvPr/>
        </p:nvSpPr>
        <p:spPr>
          <a:xfrm>
            <a:off x="4872800" y="2327950"/>
            <a:ext cx="3678900" cy="2082600"/>
          </a:xfrm>
          <a:prstGeom prst="rect">
            <a:avLst/>
          </a:prstGeom>
          <a:noFill/>
          <a:ln>
            <a:noFill/>
          </a:ln>
        </p:spPr>
        <p:txBody>
          <a:bodyPr spcFirstLastPara="1" wrap="square" lIns="0" tIns="0" rIns="0" bIns="0" anchor="t" anchorCtr="0">
            <a:noAutofit/>
          </a:bodyPr>
          <a:lstStyle/>
          <a:p>
            <a:pPr marL="0" marR="0" lvl="0" indent="0" algn="just" rtl="0">
              <a:lnSpc>
                <a:spcPct val="150000"/>
              </a:lnSpc>
              <a:spcBef>
                <a:spcPts val="0"/>
              </a:spcBef>
              <a:spcAft>
                <a:spcPts val="0"/>
              </a:spcAft>
              <a:buNone/>
            </a:pPr>
            <a:r>
              <a:rPr lang="en" sz="1050" b="1">
                <a:solidFill>
                  <a:schemeClr val="dk1"/>
                </a:solidFill>
                <a:highlight>
                  <a:srgbClr val="FFFFFF"/>
                </a:highlight>
                <a:latin typeface="Manrope"/>
                <a:ea typeface="Manrope"/>
                <a:cs typeface="Manrope"/>
                <a:sym typeface="Manrope"/>
              </a:rPr>
              <a:t>Nombre único</a:t>
            </a:r>
            <a:r>
              <a:rPr lang="en" sz="1050">
                <a:solidFill>
                  <a:schemeClr val="dk1"/>
                </a:solidFill>
                <a:highlight>
                  <a:srgbClr val="FFFFFF"/>
                </a:highlight>
                <a:latin typeface="Manrope"/>
                <a:ea typeface="Manrope"/>
                <a:cs typeface="Manrope"/>
                <a:sym typeface="Manrope"/>
              </a:rPr>
              <a:t>: cada variable tiene que tener un nombre descriptivo o que identifique a que se refiere el valor que se estará guardando. Por ejemplo: para una variable donde se guardará una edad, el nombre de la misma debería ser “edad”.</a:t>
            </a:r>
            <a:endParaRPr sz="1050">
              <a:solidFill>
                <a:schemeClr val="dk1"/>
              </a:solidFill>
              <a:highlight>
                <a:srgbClr val="FFFFFF"/>
              </a:highlight>
              <a:latin typeface="Manrope"/>
              <a:ea typeface="Manrope"/>
              <a:cs typeface="Manrope"/>
              <a:sym typeface="Manrope"/>
            </a:endParaRPr>
          </a:p>
          <a:p>
            <a:pPr marL="0" marR="0" lvl="0" indent="0" algn="just" rtl="0">
              <a:lnSpc>
                <a:spcPct val="150000"/>
              </a:lnSpc>
              <a:spcBef>
                <a:spcPts val="0"/>
              </a:spcBef>
              <a:spcAft>
                <a:spcPts val="0"/>
              </a:spcAft>
              <a:buNone/>
            </a:pPr>
            <a:r>
              <a:rPr lang="en" sz="1050" b="1">
                <a:solidFill>
                  <a:schemeClr val="dk1"/>
                </a:solidFill>
                <a:highlight>
                  <a:srgbClr val="FFFFFF"/>
                </a:highlight>
                <a:latin typeface="Manrope"/>
                <a:ea typeface="Manrope"/>
                <a:cs typeface="Manrope"/>
                <a:sym typeface="Manrope"/>
              </a:rPr>
              <a:t>Valor cambiante</a:t>
            </a:r>
            <a:r>
              <a:rPr lang="en" sz="1050">
                <a:solidFill>
                  <a:schemeClr val="dk1"/>
                </a:solidFill>
                <a:highlight>
                  <a:srgbClr val="FFFFFF"/>
                </a:highlight>
                <a:latin typeface="Manrope"/>
                <a:ea typeface="Manrope"/>
                <a:cs typeface="Manrope"/>
                <a:sym typeface="Manrope"/>
              </a:rPr>
              <a:t>: durante la ejecución el programa, el valor almacenado dentro de la variable puede cambiar. Siguiendo con el ejemplo anterior, la variable “edad” no va a tener siempre la edad fija de 18 supongamos. Durante la ejecución del programa este valor puede ser 21 o 45 o 72, es decir, puede cambiar a lo largo de la ejecución del programa.</a:t>
            </a:r>
            <a:endParaRPr sz="1050">
              <a:solidFill>
                <a:schemeClr val="dk1"/>
              </a:solidFill>
              <a:highlight>
                <a:srgbClr val="FFFFFF"/>
              </a:highlight>
              <a:latin typeface="Manrope"/>
              <a:ea typeface="Manrope"/>
              <a:cs typeface="Manrope"/>
              <a:sym typeface="Manrop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7"/>
        <p:cNvGrpSpPr/>
        <p:nvPr/>
      </p:nvGrpSpPr>
      <p:grpSpPr>
        <a:xfrm>
          <a:off x="0" y="0"/>
          <a:ext cx="0" cy="0"/>
          <a:chOff x="0" y="0"/>
          <a:chExt cx="0" cy="0"/>
        </a:xfrm>
      </p:grpSpPr>
      <p:sp>
        <p:nvSpPr>
          <p:cNvPr id="98" name="Google Shape;98;p17"/>
          <p:cNvSpPr/>
          <p:nvPr/>
        </p:nvSpPr>
        <p:spPr>
          <a:xfrm>
            <a:off x="1114700" y="1604750"/>
            <a:ext cx="2452200" cy="493500"/>
          </a:xfrm>
          <a:prstGeom prst="roundRect">
            <a:avLst>
              <a:gd name="adj" fmla="val 16667"/>
            </a:avLst>
          </a:prstGeom>
          <a:solidFill>
            <a:srgbClr val="F06BF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9" name="Google Shape;99;p17"/>
          <p:cNvSpPr txBox="1"/>
          <p:nvPr/>
        </p:nvSpPr>
        <p:spPr>
          <a:xfrm>
            <a:off x="610850" y="2313875"/>
            <a:ext cx="3184500" cy="2617200"/>
          </a:xfrm>
          <a:prstGeom prst="rect">
            <a:avLst/>
          </a:prstGeom>
          <a:noFill/>
          <a:ln>
            <a:noFill/>
          </a:ln>
        </p:spPr>
        <p:txBody>
          <a:bodyPr spcFirstLastPara="1" wrap="square" lIns="0" tIns="0" rIns="0" bIns="0" anchor="t" anchorCtr="0">
            <a:noAutofit/>
          </a:bodyPr>
          <a:lstStyle/>
          <a:p>
            <a:pPr marL="0" marR="0" lvl="0" indent="0" algn="just" rtl="0">
              <a:lnSpc>
                <a:spcPct val="177014"/>
              </a:lnSpc>
              <a:spcBef>
                <a:spcPts val="0"/>
              </a:spcBef>
              <a:spcAft>
                <a:spcPts val="0"/>
              </a:spcAft>
              <a:buNone/>
            </a:pPr>
            <a:r>
              <a:rPr lang="en" sz="1050" b="1">
                <a:solidFill>
                  <a:schemeClr val="dk1"/>
                </a:solidFill>
                <a:highlight>
                  <a:srgbClr val="FFFFFF"/>
                </a:highlight>
                <a:latin typeface="Manrope"/>
                <a:ea typeface="Manrope"/>
                <a:cs typeface="Manrope"/>
                <a:sym typeface="Manrope"/>
              </a:rPr>
              <a:t>Alcance</a:t>
            </a:r>
            <a:r>
              <a:rPr lang="en" sz="1050">
                <a:solidFill>
                  <a:schemeClr val="dk1"/>
                </a:solidFill>
                <a:highlight>
                  <a:srgbClr val="FFFFFF"/>
                </a:highlight>
                <a:latin typeface="Manrope"/>
                <a:ea typeface="Manrope"/>
                <a:cs typeface="Manrope"/>
                <a:sym typeface="Manrope"/>
              </a:rPr>
              <a:t>: con esto nos referimos a que las variables puede tener un alcance global o local, es decir, éstas pueden ser accesibles dentro de un bloque de código o fuera de él, refiriéndonos a estas variables como “globales” pero, si solo pueden ser accesibles dentro de un bloque de código y no fuera de él, éstas son variables “locales”.</a:t>
            </a:r>
            <a:endParaRPr sz="1050">
              <a:solidFill>
                <a:schemeClr val="dk1"/>
              </a:solidFill>
              <a:highlight>
                <a:srgbClr val="FFFFFF"/>
              </a:highlight>
              <a:latin typeface="Manrope"/>
              <a:ea typeface="Manrope"/>
              <a:cs typeface="Manrope"/>
              <a:sym typeface="Manrope"/>
            </a:endParaRPr>
          </a:p>
          <a:p>
            <a:pPr marL="0" marR="0" lvl="0" indent="0" algn="just" rtl="0">
              <a:lnSpc>
                <a:spcPct val="177014"/>
              </a:lnSpc>
              <a:spcBef>
                <a:spcPts val="0"/>
              </a:spcBef>
              <a:spcAft>
                <a:spcPts val="0"/>
              </a:spcAft>
              <a:buNone/>
            </a:pPr>
            <a:r>
              <a:rPr lang="en" sz="1050">
                <a:solidFill>
                  <a:schemeClr val="dk1"/>
                </a:solidFill>
                <a:highlight>
                  <a:srgbClr val="FFFFFF"/>
                </a:highlight>
                <a:latin typeface="Manrope"/>
                <a:ea typeface="Manrope"/>
                <a:cs typeface="Manrope"/>
                <a:sym typeface="Manrope"/>
              </a:rPr>
              <a:t>Lo vemos en un ejemplo de código con Python:</a:t>
            </a:r>
            <a:endParaRPr sz="1050">
              <a:solidFill>
                <a:schemeClr val="dk1"/>
              </a:solidFill>
              <a:highlight>
                <a:srgbClr val="FFFFFF"/>
              </a:highlight>
              <a:latin typeface="Manrope"/>
              <a:ea typeface="Manrope"/>
              <a:cs typeface="Manrope"/>
              <a:sym typeface="Manrope"/>
            </a:endParaRPr>
          </a:p>
          <a:p>
            <a:pPr marL="0" marR="0" lvl="0" indent="0" algn="just" rtl="0">
              <a:lnSpc>
                <a:spcPct val="177014"/>
              </a:lnSpc>
              <a:spcBef>
                <a:spcPts val="0"/>
              </a:spcBef>
              <a:spcAft>
                <a:spcPts val="0"/>
              </a:spcAft>
              <a:buNone/>
            </a:pPr>
            <a:endParaRPr sz="1050">
              <a:solidFill>
                <a:schemeClr val="dk1"/>
              </a:solidFill>
              <a:highlight>
                <a:srgbClr val="FFFFFF"/>
              </a:highlight>
              <a:latin typeface="Manrope"/>
              <a:ea typeface="Manrope"/>
              <a:cs typeface="Manrope"/>
              <a:sym typeface="Manrope"/>
            </a:endParaRPr>
          </a:p>
        </p:txBody>
      </p:sp>
      <p:sp>
        <p:nvSpPr>
          <p:cNvPr id="100" name="Google Shape;100;p17"/>
          <p:cNvSpPr txBox="1"/>
          <p:nvPr/>
        </p:nvSpPr>
        <p:spPr>
          <a:xfrm>
            <a:off x="1114700" y="1739875"/>
            <a:ext cx="2452200" cy="192300"/>
          </a:xfrm>
          <a:prstGeom prst="rect">
            <a:avLst/>
          </a:prstGeom>
          <a:noFill/>
          <a:ln>
            <a:noFill/>
          </a:ln>
        </p:spPr>
        <p:txBody>
          <a:bodyPr spcFirstLastPara="1" wrap="square" lIns="0" tIns="0" rIns="0" bIns="0" anchor="t" anchorCtr="0">
            <a:spAutoFit/>
          </a:bodyPr>
          <a:lstStyle/>
          <a:p>
            <a:pPr marL="0" lvl="1" indent="0" algn="ctr" rtl="0">
              <a:lnSpc>
                <a:spcPct val="155013"/>
              </a:lnSpc>
              <a:spcBef>
                <a:spcPts val="0"/>
              </a:spcBef>
              <a:spcAft>
                <a:spcPts val="0"/>
              </a:spcAft>
              <a:buNone/>
            </a:pPr>
            <a:r>
              <a:rPr lang="en" sz="1250">
                <a:solidFill>
                  <a:schemeClr val="lt1"/>
                </a:solidFill>
                <a:latin typeface="Manrope SemiBold"/>
                <a:ea typeface="Manrope SemiBold"/>
                <a:cs typeface="Manrope SemiBold"/>
                <a:sym typeface="Manrope SemiBold"/>
              </a:rPr>
              <a:t>Características de una variable</a:t>
            </a:r>
            <a:endParaRPr>
              <a:solidFill>
                <a:schemeClr val="lt1"/>
              </a:solidFill>
              <a:latin typeface="Manrope SemiBold"/>
              <a:ea typeface="Manrope SemiBold"/>
              <a:cs typeface="Manrope SemiBold"/>
              <a:sym typeface="Manrope SemiBold"/>
            </a:endParaRPr>
          </a:p>
        </p:txBody>
      </p:sp>
      <p:sp>
        <p:nvSpPr>
          <p:cNvPr id="101" name="Google Shape;101;p17"/>
          <p:cNvSpPr txBox="1"/>
          <p:nvPr/>
        </p:nvSpPr>
        <p:spPr>
          <a:xfrm>
            <a:off x="545775" y="761250"/>
            <a:ext cx="8222100" cy="415500"/>
          </a:xfrm>
          <a:prstGeom prst="rect">
            <a:avLst/>
          </a:prstGeom>
          <a:noFill/>
          <a:ln>
            <a:noFill/>
          </a:ln>
        </p:spPr>
        <p:txBody>
          <a:bodyPr spcFirstLastPara="1" wrap="square" lIns="0" tIns="0" rIns="0" bIns="0" anchor="t" anchorCtr="0">
            <a:spAutoFit/>
          </a:bodyPr>
          <a:lstStyle/>
          <a:p>
            <a:pPr marL="0" marR="0" lvl="0" indent="0" algn="ctr" rtl="0">
              <a:lnSpc>
                <a:spcPct val="103993"/>
              </a:lnSpc>
              <a:spcBef>
                <a:spcPts val="0"/>
              </a:spcBef>
              <a:spcAft>
                <a:spcPts val="0"/>
              </a:spcAft>
              <a:buNone/>
            </a:pPr>
            <a:r>
              <a:rPr lang="en" sz="2700">
                <a:latin typeface="Manrope SemiBold"/>
                <a:ea typeface="Manrope SemiBold"/>
                <a:cs typeface="Manrope SemiBold"/>
                <a:sym typeface="Manrope SemiBold"/>
              </a:rPr>
              <a:t>Variable, tipos de datos, operadores</a:t>
            </a:r>
            <a:endParaRPr sz="2700">
              <a:latin typeface="Manrope SemiBold"/>
              <a:ea typeface="Manrope SemiBold"/>
              <a:cs typeface="Manrope SemiBold"/>
              <a:sym typeface="Manrope SemiBold"/>
            </a:endParaRPr>
          </a:p>
        </p:txBody>
      </p:sp>
      <p:cxnSp>
        <p:nvCxnSpPr>
          <p:cNvPr id="102" name="Google Shape;102;p17"/>
          <p:cNvCxnSpPr/>
          <p:nvPr/>
        </p:nvCxnSpPr>
        <p:spPr>
          <a:xfrm>
            <a:off x="610850" y="1366625"/>
            <a:ext cx="7941000" cy="0"/>
          </a:xfrm>
          <a:prstGeom prst="straightConnector1">
            <a:avLst/>
          </a:prstGeom>
          <a:noFill/>
          <a:ln w="9525" cap="flat" cmpd="sng">
            <a:solidFill>
              <a:srgbClr val="F06BF7"/>
            </a:solidFill>
            <a:prstDash val="solid"/>
            <a:round/>
            <a:headEnd type="none" w="med" len="med"/>
            <a:tailEnd type="none" w="med" len="med"/>
          </a:ln>
        </p:spPr>
      </p:cxnSp>
      <p:pic>
        <p:nvPicPr>
          <p:cNvPr id="103" name="Google Shape;103;p17"/>
          <p:cNvPicPr preferRelativeResize="0"/>
          <p:nvPr/>
        </p:nvPicPr>
        <p:blipFill>
          <a:blip r:embed="rId4">
            <a:alphaModFix/>
          </a:blip>
          <a:stretch>
            <a:fillRect/>
          </a:stretch>
        </p:blipFill>
        <p:spPr>
          <a:xfrm>
            <a:off x="4078850" y="1604750"/>
            <a:ext cx="4768451" cy="3171965"/>
          </a:xfrm>
          <a:prstGeom prst="rect">
            <a:avLst/>
          </a:prstGeom>
          <a:noFill/>
          <a:ln>
            <a:noFill/>
          </a:ln>
        </p:spPr>
      </p:pic>
      <p:sp>
        <p:nvSpPr>
          <p:cNvPr id="104" name="Google Shape;104;p17"/>
          <p:cNvSpPr/>
          <p:nvPr/>
        </p:nvSpPr>
        <p:spPr>
          <a:xfrm flipH="1">
            <a:off x="5787950" y="1690774"/>
            <a:ext cx="192507" cy="292383"/>
          </a:xfrm>
          <a:custGeom>
            <a:avLst/>
            <a:gdLst/>
            <a:ahLst/>
            <a:cxnLst/>
            <a:rect l="l" t="t" r="r" b="b"/>
            <a:pathLst>
              <a:path w="15233" h="20707" extrusionOk="0">
                <a:moveTo>
                  <a:pt x="5330" y="122"/>
                </a:moveTo>
                <a:lnTo>
                  <a:pt x="4916" y="170"/>
                </a:lnTo>
                <a:lnTo>
                  <a:pt x="4551" y="219"/>
                </a:lnTo>
                <a:lnTo>
                  <a:pt x="4162" y="292"/>
                </a:lnTo>
                <a:lnTo>
                  <a:pt x="3797" y="389"/>
                </a:lnTo>
                <a:lnTo>
                  <a:pt x="3432" y="511"/>
                </a:lnTo>
                <a:lnTo>
                  <a:pt x="3042" y="657"/>
                </a:lnTo>
                <a:lnTo>
                  <a:pt x="2872" y="754"/>
                </a:lnTo>
                <a:lnTo>
                  <a:pt x="2775" y="827"/>
                </a:lnTo>
                <a:lnTo>
                  <a:pt x="2726" y="900"/>
                </a:lnTo>
                <a:lnTo>
                  <a:pt x="2702" y="925"/>
                </a:lnTo>
                <a:lnTo>
                  <a:pt x="2702" y="973"/>
                </a:lnTo>
                <a:lnTo>
                  <a:pt x="2726" y="1022"/>
                </a:lnTo>
                <a:lnTo>
                  <a:pt x="2750" y="1046"/>
                </a:lnTo>
                <a:lnTo>
                  <a:pt x="2848" y="1071"/>
                </a:lnTo>
                <a:lnTo>
                  <a:pt x="3018" y="1071"/>
                </a:lnTo>
                <a:lnTo>
                  <a:pt x="3115" y="1046"/>
                </a:lnTo>
                <a:lnTo>
                  <a:pt x="3432" y="900"/>
                </a:lnTo>
                <a:lnTo>
                  <a:pt x="3845" y="754"/>
                </a:lnTo>
                <a:lnTo>
                  <a:pt x="4283" y="633"/>
                </a:lnTo>
                <a:lnTo>
                  <a:pt x="4721" y="584"/>
                </a:lnTo>
                <a:lnTo>
                  <a:pt x="5159" y="511"/>
                </a:lnTo>
                <a:lnTo>
                  <a:pt x="6084" y="511"/>
                </a:lnTo>
                <a:lnTo>
                  <a:pt x="6546" y="584"/>
                </a:lnTo>
                <a:lnTo>
                  <a:pt x="6984" y="681"/>
                </a:lnTo>
                <a:lnTo>
                  <a:pt x="7447" y="803"/>
                </a:lnTo>
                <a:lnTo>
                  <a:pt x="7885" y="949"/>
                </a:lnTo>
                <a:lnTo>
                  <a:pt x="8761" y="1265"/>
                </a:lnTo>
                <a:lnTo>
                  <a:pt x="9539" y="1533"/>
                </a:lnTo>
                <a:lnTo>
                  <a:pt x="10318" y="1776"/>
                </a:lnTo>
                <a:lnTo>
                  <a:pt x="10731" y="1874"/>
                </a:lnTo>
                <a:lnTo>
                  <a:pt x="11121" y="1947"/>
                </a:lnTo>
                <a:lnTo>
                  <a:pt x="11534" y="2020"/>
                </a:lnTo>
                <a:lnTo>
                  <a:pt x="11948" y="2044"/>
                </a:lnTo>
                <a:lnTo>
                  <a:pt x="12337" y="2044"/>
                </a:lnTo>
                <a:lnTo>
                  <a:pt x="12727" y="2020"/>
                </a:lnTo>
                <a:lnTo>
                  <a:pt x="13116" y="1971"/>
                </a:lnTo>
                <a:lnTo>
                  <a:pt x="13481" y="1898"/>
                </a:lnTo>
                <a:lnTo>
                  <a:pt x="13749" y="1825"/>
                </a:lnTo>
                <a:lnTo>
                  <a:pt x="13992" y="1703"/>
                </a:lnTo>
                <a:lnTo>
                  <a:pt x="14454" y="1460"/>
                </a:lnTo>
                <a:lnTo>
                  <a:pt x="14357" y="1703"/>
                </a:lnTo>
                <a:lnTo>
                  <a:pt x="14065" y="2214"/>
                </a:lnTo>
                <a:lnTo>
                  <a:pt x="13943" y="2458"/>
                </a:lnTo>
                <a:lnTo>
                  <a:pt x="13797" y="2725"/>
                </a:lnTo>
                <a:lnTo>
                  <a:pt x="13238" y="4112"/>
                </a:lnTo>
                <a:lnTo>
                  <a:pt x="12921" y="4794"/>
                </a:lnTo>
                <a:lnTo>
                  <a:pt x="12605" y="5451"/>
                </a:lnTo>
                <a:lnTo>
                  <a:pt x="12581" y="5548"/>
                </a:lnTo>
                <a:lnTo>
                  <a:pt x="12581" y="5621"/>
                </a:lnTo>
                <a:lnTo>
                  <a:pt x="12605" y="5670"/>
                </a:lnTo>
                <a:lnTo>
                  <a:pt x="12654" y="5718"/>
                </a:lnTo>
                <a:lnTo>
                  <a:pt x="12629" y="5816"/>
                </a:lnTo>
                <a:lnTo>
                  <a:pt x="12654" y="5913"/>
                </a:lnTo>
                <a:lnTo>
                  <a:pt x="12946" y="6326"/>
                </a:lnTo>
                <a:lnTo>
                  <a:pt x="13238" y="6764"/>
                </a:lnTo>
                <a:lnTo>
                  <a:pt x="13554" y="7178"/>
                </a:lnTo>
                <a:lnTo>
                  <a:pt x="13895" y="7543"/>
                </a:lnTo>
                <a:lnTo>
                  <a:pt x="14527" y="8176"/>
                </a:lnTo>
                <a:lnTo>
                  <a:pt x="14625" y="8297"/>
                </a:lnTo>
                <a:lnTo>
                  <a:pt x="14260" y="8516"/>
                </a:lnTo>
                <a:lnTo>
                  <a:pt x="13870" y="8687"/>
                </a:lnTo>
                <a:lnTo>
                  <a:pt x="13505" y="8833"/>
                </a:lnTo>
                <a:lnTo>
                  <a:pt x="13116" y="8930"/>
                </a:lnTo>
                <a:lnTo>
                  <a:pt x="12727" y="9003"/>
                </a:lnTo>
                <a:lnTo>
                  <a:pt x="12313" y="9027"/>
                </a:lnTo>
                <a:lnTo>
                  <a:pt x="11875" y="9052"/>
                </a:lnTo>
                <a:lnTo>
                  <a:pt x="11461" y="9027"/>
                </a:lnTo>
                <a:lnTo>
                  <a:pt x="11023" y="9003"/>
                </a:lnTo>
                <a:lnTo>
                  <a:pt x="10610" y="8954"/>
                </a:lnTo>
                <a:lnTo>
                  <a:pt x="10196" y="8881"/>
                </a:lnTo>
                <a:lnTo>
                  <a:pt x="9783" y="8784"/>
                </a:lnTo>
                <a:lnTo>
                  <a:pt x="8955" y="8565"/>
                </a:lnTo>
                <a:lnTo>
                  <a:pt x="8177" y="8297"/>
                </a:lnTo>
                <a:lnTo>
                  <a:pt x="7544" y="8103"/>
                </a:lnTo>
                <a:lnTo>
                  <a:pt x="6838" y="7884"/>
                </a:lnTo>
                <a:lnTo>
                  <a:pt x="6449" y="7786"/>
                </a:lnTo>
                <a:lnTo>
                  <a:pt x="6084" y="7713"/>
                </a:lnTo>
                <a:lnTo>
                  <a:pt x="5695" y="7640"/>
                </a:lnTo>
                <a:lnTo>
                  <a:pt x="5305" y="7592"/>
                </a:lnTo>
                <a:lnTo>
                  <a:pt x="4940" y="7567"/>
                </a:lnTo>
                <a:lnTo>
                  <a:pt x="4575" y="7567"/>
                </a:lnTo>
                <a:lnTo>
                  <a:pt x="4210" y="7616"/>
                </a:lnTo>
                <a:lnTo>
                  <a:pt x="3845" y="7689"/>
                </a:lnTo>
                <a:lnTo>
                  <a:pt x="3529" y="7811"/>
                </a:lnTo>
                <a:lnTo>
                  <a:pt x="3213" y="7957"/>
                </a:lnTo>
                <a:lnTo>
                  <a:pt x="2921" y="8176"/>
                </a:lnTo>
                <a:lnTo>
                  <a:pt x="2799" y="8297"/>
                </a:lnTo>
                <a:lnTo>
                  <a:pt x="2677" y="8443"/>
                </a:lnTo>
                <a:lnTo>
                  <a:pt x="2653" y="8492"/>
                </a:lnTo>
                <a:lnTo>
                  <a:pt x="2629" y="8541"/>
                </a:lnTo>
                <a:lnTo>
                  <a:pt x="2653" y="8589"/>
                </a:lnTo>
                <a:lnTo>
                  <a:pt x="2677" y="8638"/>
                </a:lnTo>
                <a:lnTo>
                  <a:pt x="2702" y="8662"/>
                </a:lnTo>
                <a:lnTo>
                  <a:pt x="2750" y="8687"/>
                </a:lnTo>
                <a:lnTo>
                  <a:pt x="2799" y="8687"/>
                </a:lnTo>
                <a:lnTo>
                  <a:pt x="2848" y="8662"/>
                </a:lnTo>
                <a:lnTo>
                  <a:pt x="3213" y="8443"/>
                </a:lnTo>
                <a:lnTo>
                  <a:pt x="3553" y="8273"/>
                </a:lnTo>
                <a:lnTo>
                  <a:pt x="3918" y="8176"/>
                </a:lnTo>
                <a:lnTo>
                  <a:pt x="4283" y="8078"/>
                </a:lnTo>
                <a:lnTo>
                  <a:pt x="4648" y="8054"/>
                </a:lnTo>
                <a:lnTo>
                  <a:pt x="5038" y="8054"/>
                </a:lnTo>
                <a:lnTo>
                  <a:pt x="5403" y="8078"/>
                </a:lnTo>
                <a:lnTo>
                  <a:pt x="5768" y="8127"/>
                </a:lnTo>
                <a:lnTo>
                  <a:pt x="6157" y="8200"/>
                </a:lnTo>
                <a:lnTo>
                  <a:pt x="6522" y="8297"/>
                </a:lnTo>
                <a:lnTo>
                  <a:pt x="7276" y="8516"/>
                </a:lnTo>
                <a:lnTo>
                  <a:pt x="8031" y="8760"/>
                </a:lnTo>
                <a:lnTo>
                  <a:pt x="8761" y="8979"/>
                </a:lnTo>
                <a:lnTo>
                  <a:pt x="9564" y="9198"/>
                </a:lnTo>
                <a:lnTo>
                  <a:pt x="10391" y="9368"/>
                </a:lnTo>
                <a:lnTo>
                  <a:pt x="10804" y="9441"/>
                </a:lnTo>
                <a:lnTo>
                  <a:pt x="11218" y="9490"/>
                </a:lnTo>
                <a:lnTo>
                  <a:pt x="11632" y="9514"/>
                </a:lnTo>
                <a:lnTo>
                  <a:pt x="12459" y="9514"/>
                </a:lnTo>
                <a:lnTo>
                  <a:pt x="12848" y="9465"/>
                </a:lnTo>
                <a:lnTo>
                  <a:pt x="13238" y="9392"/>
                </a:lnTo>
                <a:lnTo>
                  <a:pt x="13603" y="9295"/>
                </a:lnTo>
                <a:lnTo>
                  <a:pt x="13968" y="9173"/>
                </a:lnTo>
                <a:lnTo>
                  <a:pt x="14308" y="9003"/>
                </a:lnTo>
                <a:lnTo>
                  <a:pt x="14649" y="8833"/>
                </a:lnTo>
                <a:lnTo>
                  <a:pt x="14990" y="8614"/>
                </a:lnTo>
                <a:lnTo>
                  <a:pt x="15063" y="8614"/>
                </a:lnTo>
                <a:lnTo>
                  <a:pt x="15111" y="8589"/>
                </a:lnTo>
                <a:lnTo>
                  <a:pt x="15160" y="8565"/>
                </a:lnTo>
                <a:lnTo>
                  <a:pt x="15209" y="8516"/>
                </a:lnTo>
                <a:lnTo>
                  <a:pt x="15233" y="8443"/>
                </a:lnTo>
                <a:lnTo>
                  <a:pt x="15233" y="8370"/>
                </a:lnTo>
                <a:lnTo>
                  <a:pt x="15209" y="8273"/>
                </a:lnTo>
                <a:lnTo>
                  <a:pt x="15184" y="8200"/>
                </a:lnTo>
                <a:lnTo>
                  <a:pt x="15087" y="8054"/>
                </a:lnTo>
                <a:lnTo>
                  <a:pt x="14941" y="7884"/>
                </a:lnTo>
                <a:lnTo>
                  <a:pt x="14625" y="7592"/>
                </a:lnTo>
                <a:lnTo>
                  <a:pt x="14381" y="7373"/>
                </a:lnTo>
                <a:lnTo>
                  <a:pt x="14187" y="7178"/>
                </a:lnTo>
                <a:lnTo>
                  <a:pt x="14016" y="6959"/>
                </a:lnTo>
                <a:lnTo>
                  <a:pt x="13700" y="6545"/>
                </a:lnTo>
                <a:lnTo>
                  <a:pt x="13359" y="6108"/>
                </a:lnTo>
                <a:lnTo>
                  <a:pt x="13165" y="5913"/>
                </a:lnTo>
                <a:lnTo>
                  <a:pt x="12970" y="5743"/>
                </a:lnTo>
                <a:lnTo>
                  <a:pt x="12970" y="5718"/>
                </a:lnTo>
                <a:lnTo>
                  <a:pt x="12994" y="5694"/>
                </a:lnTo>
                <a:lnTo>
                  <a:pt x="13359" y="4940"/>
                </a:lnTo>
                <a:lnTo>
                  <a:pt x="13676" y="4161"/>
                </a:lnTo>
                <a:lnTo>
                  <a:pt x="14333" y="2628"/>
                </a:lnTo>
                <a:lnTo>
                  <a:pt x="14479" y="2336"/>
                </a:lnTo>
                <a:lnTo>
                  <a:pt x="14698" y="1971"/>
                </a:lnTo>
                <a:lnTo>
                  <a:pt x="14795" y="1776"/>
                </a:lnTo>
                <a:lnTo>
                  <a:pt x="14868" y="1557"/>
                </a:lnTo>
                <a:lnTo>
                  <a:pt x="14917" y="1363"/>
                </a:lnTo>
                <a:lnTo>
                  <a:pt x="14917" y="1192"/>
                </a:lnTo>
                <a:lnTo>
                  <a:pt x="14965" y="1144"/>
                </a:lnTo>
                <a:lnTo>
                  <a:pt x="14965" y="1071"/>
                </a:lnTo>
                <a:lnTo>
                  <a:pt x="14965" y="998"/>
                </a:lnTo>
                <a:lnTo>
                  <a:pt x="14917" y="925"/>
                </a:lnTo>
                <a:lnTo>
                  <a:pt x="14868" y="876"/>
                </a:lnTo>
                <a:lnTo>
                  <a:pt x="14795" y="827"/>
                </a:lnTo>
                <a:lnTo>
                  <a:pt x="14722" y="827"/>
                </a:lnTo>
                <a:lnTo>
                  <a:pt x="14625" y="852"/>
                </a:lnTo>
                <a:lnTo>
                  <a:pt x="14284" y="1022"/>
                </a:lnTo>
                <a:lnTo>
                  <a:pt x="13943" y="1217"/>
                </a:lnTo>
                <a:lnTo>
                  <a:pt x="13578" y="1387"/>
                </a:lnTo>
                <a:lnTo>
                  <a:pt x="13408" y="1460"/>
                </a:lnTo>
                <a:lnTo>
                  <a:pt x="13213" y="1509"/>
                </a:lnTo>
                <a:lnTo>
                  <a:pt x="12751" y="1582"/>
                </a:lnTo>
                <a:lnTo>
                  <a:pt x="12289" y="1606"/>
                </a:lnTo>
                <a:lnTo>
                  <a:pt x="11826" y="1582"/>
                </a:lnTo>
                <a:lnTo>
                  <a:pt x="11364" y="1557"/>
                </a:lnTo>
                <a:lnTo>
                  <a:pt x="10926" y="1484"/>
                </a:lnTo>
                <a:lnTo>
                  <a:pt x="10512" y="1387"/>
                </a:lnTo>
                <a:lnTo>
                  <a:pt x="10123" y="1265"/>
                </a:lnTo>
                <a:lnTo>
                  <a:pt x="9710" y="1144"/>
                </a:lnTo>
                <a:lnTo>
                  <a:pt x="8907" y="876"/>
                </a:lnTo>
                <a:lnTo>
                  <a:pt x="8104" y="584"/>
                </a:lnTo>
                <a:lnTo>
                  <a:pt x="7714" y="462"/>
                </a:lnTo>
                <a:lnTo>
                  <a:pt x="7325" y="341"/>
                </a:lnTo>
                <a:lnTo>
                  <a:pt x="6936" y="268"/>
                </a:lnTo>
                <a:lnTo>
                  <a:pt x="6522" y="195"/>
                </a:lnTo>
                <a:lnTo>
                  <a:pt x="6133" y="146"/>
                </a:lnTo>
                <a:lnTo>
                  <a:pt x="5743" y="122"/>
                </a:lnTo>
                <a:close/>
                <a:moveTo>
                  <a:pt x="1388" y="438"/>
                </a:moveTo>
                <a:lnTo>
                  <a:pt x="1461" y="487"/>
                </a:lnTo>
                <a:lnTo>
                  <a:pt x="1558" y="535"/>
                </a:lnTo>
                <a:lnTo>
                  <a:pt x="1704" y="657"/>
                </a:lnTo>
                <a:lnTo>
                  <a:pt x="1510" y="803"/>
                </a:lnTo>
                <a:lnTo>
                  <a:pt x="1218" y="1022"/>
                </a:lnTo>
                <a:lnTo>
                  <a:pt x="1120" y="1095"/>
                </a:lnTo>
                <a:lnTo>
                  <a:pt x="1072" y="1119"/>
                </a:lnTo>
                <a:lnTo>
                  <a:pt x="1047" y="1144"/>
                </a:lnTo>
                <a:lnTo>
                  <a:pt x="1023" y="1168"/>
                </a:lnTo>
                <a:lnTo>
                  <a:pt x="1047" y="1217"/>
                </a:lnTo>
                <a:lnTo>
                  <a:pt x="1072" y="1290"/>
                </a:lnTo>
                <a:lnTo>
                  <a:pt x="1120" y="1338"/>
                </a:lnTo>
                <a:lnTo>
                  <a:pt x="1266" y="1338"/>
                </a:lnTo>
                <a:lnTo>
                  <a:pt x="1364" y="1314"/>
                </a:lnTo>
                <a:lnTo>
                  <a:pt x="1437" y="1265"/>
                </a:lnTo>
                <a:lnTo>
                  <a:pt x="1656" y="1144"/>
                </a:lnTo>
                <a:lnTo>
                  <a:pt x="1826" y="998"/>
                </a:lnTo>
                <a:lnTo>
                  <a:pt x="1899" y="973"/>
                </a:lnTo>
                <a:lnTo>
                  <a:pt x="1923" y="1046"/>
                </a:lnTo>
                <a:lnTo>
                  <a:pt x="1972" y="1217"/>
                </a:lnTo>
                <a:lnTo>
                  <a:pt x="1826" y="1265"/>
                </a:lnTo>
                <a:lnTo>
                  <a:pt x="1680" y="1387"/>
                </a:lnTo>
                <a:lnTo>
                  <a:pt x="1388" y="1630"/>
                </a:lnTo>
                <a:lnTo>
                  <a:pt x="1145" y="1898"/>
                </a:lnTo>
                <a:lnTo>
                  <a:pt x="1023" y="2093"/>
                </a:lnTo>
                <a:lnTo>
                  <a:pt x="1023" y="2117"/>
                </a:lnTo>
                <a:lnTo>
                  <a:pt x="1023" y="2141"/>
                </a:lnTo>
                <a:lnTo>
                  <a:pt x="1047" y="2166"/>
                </a:lnTo>
                <a:lnTo>
                  <a:pt x="1096" y="2166"/>
                </a:lnTo>
                <a:lnTo>
                  <a:pt x="1193" y="2141"/>
                </a:lnTo>
                <a:lnTo>
                  <a:pt x="1291" y="2093"/>
                </a:lnTo>
                <a:lnTo>
                  <a:pt x="1461" y="1995"/>
                </a:lnTo>
                <a:lnTo>
                  <a:pt x="1826" y="1728"/>
                </a:lnTo>
                <a:lnTo>
                  <a:pt x="1996" y="1630"/>
                </a:lnTo>
                <a:lnTo>
                  <a:pt x="1996" y="1655"/>
                </a:lnTo>
                <a:lnTo>
                  <a:pt x="1923" y="2044"/>
                </a:lnTo>
                <a:lnTo>
                  <a:pt x="1777" y="2117"/>
                </a:lnTo>
                <a:lnTo>
                  <a:pt x="1656" y="2214"/>
                </a:lnTo>
                <a:lnTo>
                  <a:pt x="1315" y="2458"/>
                </a:lnTo>
                <a:lnTo>
                  <a:pt x="1193" y="2579"/>
                </a:lnTo>
                <a:lnTo>
                  <a:pt x="1120" y="2652"/>
                </a:lnTo>
                <a:lnTo>
                  <a:pt x="1096" y="2725"/>
                </a:lnTo>
                <a:lnTo>
                  <a:pt x="1096" y="2774"/>
                </a:lnTo>
                <a:lnTo>
                  <a:pt x="1120" y="2823"/>
                </a:lnTo>
                <a:lnTo>
                  <a:pt x="1193" y="2847"/>
                </a:lnTo>
                <a:lnTo>
                  <a:pt x="1291" y="2847"/>
                </a:lnTo>
                <a:lnTo>
                  <a:pt x="1461" y="2774"/>
                </a:lnTo>
                <a:lnTo>
                  <a:pt x="1631" y="2677"/>
                </a:lnTo>
                <a:lnTo>
                  <a:pt x="1777" y="2604"/>
                </a:lnTo>
                <a:lnTo>
                  <a:pt x="1874" y="2531"/>
                </a:lnTo>
                <a:lnTo>
                  <a:pt x="1874" y="2823"/>
                </a:lnTo>
                <a:lnTo>
                  <a:pt x="1874" y="2920"/>
                </a:lnTo>
                <a:lnTo>
                  <a:pt x="1364" y="3285"/>
                </a:lnTo>
                <a:lnTo>
                  <a:pt x="1169" y="3455"/>
                </a:lnTo>
                <a:lnTo>
                  <a:pt x="1072" y="3553"/>
                </a:lnTo>
                <a:lnTo>
                  <a:pt x="1023" y="3650"/>
                </a:lnTo>
                <a:lnTo>
                  <a:pt x="999" y="3699"/>
                </a:lnTo>
                <a:lnTo>
                  <a:pt x="1023" y="3723"/>
                </a:lnTo>
                <a:lnTo>
                  <a:pt x="1072" y="3747"/>
                </a:lnTo>
                <a:lnTo>
                  <a:pt x="1193" y="3723"/>
                </a:lnTo>
                <a:lnTo>
                  <a:pt x="1339" y="3674"/>
                </a:lnTo>
                <a:lnTo>
                  <a:pt x="1583" y="3528"/>
                </a:lnTo>
                <a:lnTo>
                  <a:pt x="1874" y="3334"/>
                </a:lnTo>
                <a:lnTo>
                  <a:pt x="1874" y="3772"/>
                </a:lnTo>
                <a:lnTo>
                  <a:pt x="1704" y="3869"/>
                </a:lnTo>
                <a:lnTo>
                  <a:pt x="1534" y="3966"/>
                </a:lnTo>
                <a:lnTo>
                  <a:pt x="1266" y="4137"/>
                </a:lnTo>
                <a:lnTo>
                  <a:pt x="1145" y="4258"/>
                </a:lnTo>
                <a:lnTo>
                  <a:pt x="1096" y="4307"/>
                </a:lnTo>
                <a:lnTo>
                  <a:pt x="1047" y="4380"/>
                </a:lnTo>
                <a:lnTo>
                  <a:pt x="1047" y="4429"/>
                </a:lnTo>
                <a:lnTo>
                  <a:pt x="1096" y="4477"/>
                </a:lnTo>
                <a:lnTo>
                  <a:pt x="1242" y="4477"/>
                </a:lnTo>
                <a:lnTo>
                  <a:pt x="1388" y="4453"/>
                </a:lnTo>
                <a:lnTo>
                  <a:pt x="1680" y="4331"/>
                </a:lnTo>
                <a:lnTo>
                  <a:pt x="1874" y="4258"/>
                </a:lnTo>
                <a:lnTo>
                  <a:pt x="1874" y="4623"/>
                </a:lnTo>
                <a:lnTo>
                  <a:pt x="1680" y="4721"/>
                </a:lnTo>
                <a:lnTo>
                  <a:pt x="1485" y="4818"/>
                </a:lnTo>
                <a:lnTo>
                  <a:pt x="1218" y="4988"/>
                </a:lnTo>
                <a:lnTo>
                  <a:pt x="1096" y="5086"/>
                </a:lnTo>
                <a:lnTo>
                  <a:pt x="999" y="5183"/>
                </a:lnTo>
                <a:lnTo>
                  <a:pt x="999" y="5232"/>
                </a:lnTo>
                <a:lnTo>
                  <a:pt x="974" y="5256"/>
                </a:lnTo>
                <a:lnTo>
                  <a:pt x="1023" y="5329"/>
                </a:lnTo>
                <a:lnTo>
                  <a:pt x="1072" y="5378"/>
                </a:lnTo>
                <a:lnTo>
                  <a:pt x="1145" y="5378"/>
                </a:lnTo>
                <a:lnTo>
                  <a:pt x="1388" y="5280"/>
                </a:lnTo>
                <a:lnTo>
                  <a:pt x="1607" y="5159"/>
                </a:lnTo>
                <a:lnTo>
                  <a:pt x="1874" y="5037"/>
                </a:lnTo>
                <a:lnTo>
                  <a:pt x="1874" y="5451"/>
                </a:lnTo>
                <a:lnTo>
                  <a:pt x="1656" y="5524"/>
                </a:lnTo>
                <a:lnTo>
                  <a:pt x="1510" y="5597"/>
                </a:lnTo>
                <a:lnTo>
                  <a:pt x="1339" y="5694"/>
                </a:lnTo>
                <a:lnTo>
                  <a:pt x="1193" y="5791"/>
                </a:lnTo>
                <a:lnTo>
                  <a:pt x="1145" y="5864"/>
                </a:lnTo>
                <a:lnTo>
                  <a:pt x="1120" y="5937"/>
                </a:lnTo>
                <a:lnTo>
                  <a:pt x="1120" y="5986"/>
                </a:lnTo>
                <a:lnTo>
                  <a:pt x="1145" y="6035"/>
                </a:lnTo>
                <a:lnTo>
                  <a:pt x="1169" y="6059"/>
                </a:lnTo>
                <a:lnTo>
                  <a:pt x="1218" y="6059"/>
                </a:lnTo>
                <a:lnTo>
                  <a:pt x="1388" y="6035"/>
                </a:lnTo>
                <a:lnTo>
                  <a:pt x="1558" y="5962"/>
                </a:lnTo>
                <a:lnTo>
                  <a:pt x="1704" y="5889"/>
                </a:lnTo>
                <a:lnTo>
                  <a:pt x="1874" y="5816"/>
                </a:lnTo>
                <a:lnTo>
                  <a:pt x="1874" y="6059"/>
                </a:lnTo>
                <a:lnTo>
                  <a:pt x="1680" y="6156"/>
                </a:lnTo>
                <a:lnTo>
                  <a:pt x="1485" y="6254"/>
                </a:lnTo>
                <a:lnTo>
                  <a:pt x="1291" y="6375"/>
                </a:lnTo>
                <a:lnTo>
                  <a:pt x="1096" y="6521"/>
                </a:lnTo>
                <a:lnTo>
                  <a:pt x="1072" y="6545"/>
                </a:lnTo>
                <a:lnTo>
                  <a:pt x="1072" y="6570"/>
                </a:lnTo>
                <a:lnTo>
                  <a:pt x="1096" y="6594"/>
                </a:lnTo>
                <a:lnTo>
                  <a:pt x="1242" y="6594"/>
                </a:lnTo>
                <a:lnTo>
                  <a:pt x="1364" y="6570"/>
                </a:lnTo>
                <a:lnTo>
                  <a:pt x="1583" y="6497"/>
                </a:lnTo>
                <a:lnTo>
                  <a:pt x="1874" y="6375"/>
                </a:lnTo>
                <a:lnTo>
                  <a:pt x="1874" y="6764"/>
                </a:lnTo>
                <a:lnTo>
                  <a:pt x="1704" y="6886"/>
                </a:lnTo>
                <a:lnTo>
                  <a:pt x="1534" y="7008"/>
                </a:lnTo>
                <a:lnTo>
                  <a:pt x="1364" y="7129"/>
                </a:lnTo>
                <a:lnTo>
                  <a:pt x="1218" y="7275"/>
                </a:lnTo>
                <a:lnTo>
                  <a:pt x="1096" y="7470"/>
                </a:lnTo>
                <a:lnTo>
                  <a:pt x="1096" y="7494"/>
                </a:lnTo>
                <a:lnTo>
                  <a:pt x="1120" y="7494"/>
                </a:lnTo>
                <a:lnTo>
                  <a:pt x="1315" y="7446"/>
                </a:lnTo>
                <a:lnTo>
                  <a:pt x="1461" y="7373"/>
                </a:lnTo>
                <a:lnTo>
                  <a:pt x="1802" y="7202"/>
                </a:lnTo>
                <a:lnTo>
                  <a:pt x="1899" y="7154"/>
                </a:lnTo>
                <a:lnTo>
                  <a:pt x="1899" y="7446"/>
                </a:lnTo>
                <a:lnTo>
                  <a:pt x="1656" y="7567"/>
                </a:lnTo>
                <a:lnTo>
                  <a:pt x="1437" y="7738"/>
                </a:lnTo>
                <a:lnTo>
                  <a:pt x="1339" y="7811"/>
                </a:lnTo>
                <a:lnTo>
                  <a:pt x="1266" y="7908"/>
                </a:lnTo>
                <a:lnTo>
                  <a:pt x="1145" y="8078"/>
                </a:lnTo>
                <a:lnTo>
                  <a:pt x="1145" y="8127"/>
                </a:lnTo>
                <a:lnTo>
                  <a:pt x="1169" y="8127"/>
                </a:lnTo>
                <a:lnTo>
                  <a:pt x="1291" y="8103"/>
                </a:lnTo>
                <a:lnTo>
                  <a:pt x="1388" y="8078"/>
                </a:lnTo>
                <a:lnTo>
                  <a:pt x="1485" y="8054"/>
                </a:lnTo>
                <a:lnTo>
                  <a:pt x="1583" y="8005"/>
                </a:lnTo>
                <a:lnTo>
                  <a:pt x="1899" y="7835"/>
                </a:lnTo>
                <a:lnTo>
                  <a:pt x="1923" y="8346"/>
                </a:lnTo>
                <a:lnTo>
                  <a:pt x="1899" y="8370"/>
                </a:lnTo>
                <a:lnTo>
                  <a:pt x="1461" y="8638"/>
                </a:lnTo>
                <a:lnTo>
                  <a:pt x="1242" y="8760"/>
                </a:lnTo>
                <a:lnTo>
                  <a:pt x="1145" y="8857"/>
                </a:lnTo>
                <a:lnTo>
                  <a:pt x="1047" y="8930"/>
                </a:lnTo>
                <a:lnTo>
                  <a:pt x="1047" y="9003"/>
                </a:lnTo>
                <a:lnTo>
                  <a:pt x="1072" y="9052"/>
                </a:lnTo>
                <a:lnTo>
                  <a:pt x="1169" y="9076"/>
                </a:lnTo>
                <a:lnTo>
                  <a:pt x="1388" y="9076"/>
                </a:lnTo>
                <a:lnTo>
                  <a:pt x="1510" y="9027"/>
                </a:lnTo>
                <a:lnTo>
                  <a:pt x="1729" y="8930"/>
                </a:lnTo>
                <a:lnTo>
                  <a:pt x="1923" y="8784"/>
                </a:lnTo>
                <a:lnTo>
                  <a:pt x="1947" y="9149"/>
                </a:lnTo>
                <a:lnTo>
                  <a:pt x="1874" y="9173"/>
                </a:lnTo>
                <a:lnTo>
                  <a:pt x="1656" y="9344"/>
                </a:lnTo>
                <a:lnTo>
                  <a:pt x="1461" y="9514"/>
                </a:lnTo>
                <a:lnTo>
                  <a:pt x="1096" y="9879"/>
                </a:lnTo>
                <a:lnTo>
                  <a:pt x="1096" y="9928"/>
                </a:lnTo>
                <a:lnTo>
                  <a:pt x="1120" y="9928"/>
                </a:lnTo>
                <a:lnTo>
                  <a:pt x="1339" y="9830"/>
                </a:lnTo>
                <a:lnTo>
                  <a:pt x="1558" y="9733"/>
                </a:lnTo>
                <a:lnTo>
                  <a:pt x="1947" y="9465"/>
                </a:lnTo>
                <a:lnTo>
                  <a:pt x="1972" y="10049"/>
                </a:lnTo>
                <a:lnTo>
                  <a:pt x="1874" y="10098"/>
                </a:lnTo>
                <a:lnTo>
                  <a:pt x="1680" y="10171"/>
                </a:lnTo>
                <a:lnTo>
                  <a:pt x="1510" y="10293"/>
                </a:lnTo>
                <a:lnTo>
                  <a:pt x="1364" y="10366"/>
                </a:lnTo>
                <a:lnTo>
                  <a:pt x="1242" y="10512"/>
                </a:lnTo>
                <a:lnTo>
                  <a:pt x="1193" y="10560"/>
                </a:lnTo>
                <a:lnTo>
                  <a:pt x="1169" y="10658"/>
                </a:lnTo>
                <a:lnTo>
                  <a:pt x="1169" y="10731"/>
                </a:lnTo>
                <a:lnTo>
                  <a:pt x="1169" y="10804"/>
                </a:lnTo>
                <a:lnTo>
                  <a:pt x="1218" y="10852"/>
                </a:lnTo>
                <a:lnTo>
                  <a:pt x="1242" y="10877"/>
                </a:lnTo>
                <a:lnTo>
                  <a:pt x="1291" y="10877"/>
                </a:lnTo>
                <a:lnTo>
                  <a:pt x="1412" y="10804"/>
                </a:lnTo>
                <a:lnTo>
                  <a:pt x="1510" y="10731"/>
                </a:lnTo>
                <a:lnTo>
                  <a:pt x="1607" y="10633"/>
                </a:lnTo>
                <a:lnTo>
                  <a:pt x="1729" y="10560"/>
                </a:lnTo>
                <a:lnTo>
                  <a:pt x="1850" y="10487"/>
                </a:lnTo>
                <a:lnTo>
                  <a:pt x="1996" y="10439"/>
                </a:lnTo>
                <a:lnTo>
                  <a:pt x="1996" y="10682"/>
                </a:lnTo>
                <a:lnTo>
                  <a:pt x="1850" y="10755"/>
                </a:lnTo>
                <a:lnTo>
                  <a:pt x="1729" y="10828"/>
                </a:lnTo>
                <a:lnTo>
                  <a:pt x="1485" y="11023"/>
                </a:lnTo>
                <a:lnTo>
                  <a:pt x="1266" y="11217"/>
                </a:lnTo>
                <a:lnTo>
                  <a:pt x="1072" y="11436"/>
                </a:lnTo>
                <a:lnTo>
                  <a:pt x="1072" y="11461"/>
                </a:lnTo>
                <a:lnTo>
                  <a:pt x="1096" y="11485"/>
                </a:lnTo>
                <a:lnTo>
                  <a:pt x="1120" y="11509"/>
                </a:lnTo>
                <a:lnTo>
                  <a:pt x="1388" y="11436"/>
                </a:lnTo>
                <a:lnTo>
                  <a:pt x="1656" y="11315"/>
                </a:lnTo>
                <a:lnTo>
                  <a:pt x="2020" y="11096"/>
                </a:lnTo>
                <a:lnTo>
                  <a:pt x="2020" y="11680"/>
                </a:lnTo>
                <a:lnTo>
                  <a:pt x="1802" y="11801"/>
                </a:lnTo>
                <a:lnTo>
                  <a:pt x="1607" y="11947"/>
                </a:lnTo>
                <a:lnTo>
                  <a:pt x="1364" y="12166"/>
                </a:lnTo>
                <a:lnTo>
                  <a:pt x="1242" y="12264"/>
                </a:lnTo>
                <a:lnTo>
                  <a:pt x="1096" y="12361"/>
                </a:lnTo>
                <a:lnTo>
                  <a:pt x="1096" y="12385"/>
                </a:lnTo>
                <a:lnTo>
                  <a:pt x="1096" y="12410"/>
                </a:lnTo>
                <a:lnTo>
                  <a:pt x="1120" y="12410"/>
                </a:lnTo>
                <a:lnTo>
                  <a:pt x="1388" y="12385"/>
                </a:lnTo>
                <a:lnTo>
                  <a:pt x="1534" y="12337"/>
                </a:lnTo>
                <a:lnTo>
                  <a:pt x="1656" y="12288"/>
                </a:lnTo>
                <a:lnTo>
                  <a:pt x="2045" y="12069"/>
                </a:lnTo>
                <a:lnTo>
                  <a:pt x="2045" y="12483"/>
                </a:lnTo>
                <a:lnTo>
                  <a:pt x="1874" y="12556"/>
                </a:lnTo>
                <a:lnTo>
                  <a:pt x="1729" y="12629"/>
                </a:lnTo>
                <a:lnTo>
                  <a:pt x="1558" y="12702"/>
                </a:lnTo>
                <a:lnTo>
                  <a:pt x="1388" y="12799"/>
                </a:lnTo>
                <a:lnTo>
                  <a:pt x="1242" y="12921"/>
                </a:lnTo>
                <a:lnTo>
                  <a:pt x="1169" y="12994"/>
                </a:lnTo>
                <a:lnTo>
                  <a:pt x="1120" y="13067"/>
                </a:lnTo>
                <a:lnTo>
                  <a:pt x="1120" y="13115"/>
                </a:lnTo>
                <a:lnTo>
                  <a:pt x="1120" y="13164"/>
                </a:lnTo>
                <a:lnTo>
                  <a:pt x="1169" y="13213"/>
                </a:lnTo>
                <a:lnTo>
                  <a:pt x="1218" y="13213"/>
                </a:lnTo>
                <a:lnTo>
                  <a:pt x="1388" y="13188"/>
                </a:lnTo>
                <a:lnTo>
                  <a:pt x="1558" y="13140"/>
                </a:lnTo>
                <a:lnTo>
                  <a:pt x="1874" y="12994"/>
                </a:lnTo>
                <a:lnTo>
                  <a:pt x="2069" y="12921"/>
                </a:lnTo>
                <a:lnTo>
                  <a:pt x="2069" y="13067"/>
                </a:lnTo>
                <a:lnTo>
                  <a:pt x="1923" y="13091"/>
                </a:lnTo>
                <a:lnTo>
                  <a:pt x="1777" y="13140"/>
                </a:lnTo>
                <a:lnTo>
                  <a:pt x="1631" y="13213"/>
                </a:lnTo>
                <a:lnTo>
                  <a:pt x="1485" y="13286"/>
                </a:lnTo>
                <a:lnTo>
                  <a:pt x="1339" y="13407"/>
                </a:lnTo>
                <a:lnTo>
                  <a:pt x="1242" y="13505"/>
                </a:lnTo>
                <a:lnTo>
                  <a:pt x="1145" y="13626"/>
                </a:lnTo>
                <a:lnTo>
                  <a:pt x="1072" y="13772"/>
                </a:lnTo>
                <a:lnTo>
                  <a:pt x="1047" y="13797"/>
                </a:lnTo>
                <a:lnTo>
                  <a:pt x="1072" y="13821"/>
                </a:lnTo>
                <a:lnTo>
                  <a:pt x="1096" y="13845"/>
                </a:lnTo>
                <a:lnTo>
                  <a:pt x="1120" y="13870"/>
                </a:lnTo>
                <a:lnTo>
                  <a:pt x="1242" y="13845"/>
                </a:lnTo>
                <a:lnTo>
                  <a:pt x="1364" y="13821"/>
                </a:lnTo>
                <a:lnTo>
                  <a:pt x="1583" y="13699"/>
                </a:lnTo>
                <a:lnTo>
                  <a:pt x="1826" y="13578"/>
                </a:lnTo>
                <a:lnTo>
                  <a:pt x="2069" y="13432"/>
                </a:lnTo>
                <a:lnTo>
                  <a:pt x="2069" y="13772"/>
                </a:lnTo>
                <a:lnTo>
                  <a:pt x="1972" y="13797"/>
                </a:lnTo>
                <a:lnTo>
                  <a:pt x="1850" y="13870"/>
                </a:lnTo>
                <a:lnTo>
                  <a:pt x="1680" y="13967"/>
                </a:lnTo>
                <a:lnTo>
                  <a:pt x="1461" y="14113"/>
                </a:lnTo>
                <a:lnTo>
                  <a:pt x="1242" y="14283"/>
                </a:lnTo>
                <a:lnTo>
                  <a:pt x="1145" y="14380"/>
                </a:lnTo>
                <a:lnTo>
                  <a:pt x="1072" y="14478"/>
                </a:lnTo>
                <a:lnTo>
                  <a:pt x="1047" y="14551"/>
                </a:lnTo>
                <a:lnTo>
                  <a:pt x="1023" y="14648"/>
                </a:lnTo>
                <a:lnTo>
                  <a:pt x="999" y="14672"/>
                </a:lnTo>
                <a:lnTo>
                  <a:pt x="1023" y="14721"/>
                </a:lnTo>
                <a:lnTo>
                  <a:pt x="1047" y="14745"/>
                </a:lnTo>
                <a:lnTo>
                  <a:pt x="1096" y="14745"/>
                </a:lnTo>
                <a:lnTo>
                  <a:pt x="1218" y="14721"/>
                </a:lnTo>
                <a:lnTo>
                  <a:pt x="1266" y="14697"/>
                </a:lnTo>
                <a:lnTo>
                  <a:pt x="1339" y="14672"/>
                </a:lnTo>
                <a:lnTo>
                  <a:pt x="1753" y="14429"/>
                </a:lnTo>
                <a:lnTo>
                  <a:pt x="2069" y="14259"/>
                </a:lnTo>
                <a:lnTo>
                  <a:pt x="2069" y="14770"/>
                </a:lnTo>
                <a:lnTo>
                  <a:pt x="1947" y="14794"/>
                </a:lnTo>
                <a:lnTo>
                  <a:pt x="1826" y="14867"/>
                </a:lnTo>
                <a:lnTo>
                  <a:pt x="1607" y="14989"/>
                </a:lnTo>
                <a:lnTo>
                  <a:pt x="1461" y="15110"/>
                </a:lnTo>
                <a:lnTo>
                  <a:pt x="1315" y="15232"/>
                </a:lnTo>
                <a:lnTo>
                  <a:pt x="1193" y="15378"/>
                </a:lnTo>
                <a:lnTo>
                  <a:pt x="1145" y="15475"/>
                </a:lnTo>
                <a:lnTo>
                  <a:pt x="1145" y="15548"/>
                </a:lnTo>
                <a:lnTo>
                  <a:pt x="1169" y="15597"/>
                </a:lnTo>
                <a:lnTo>
                  <a:pt x="1218" y="15621"/>
                </a:lnTo>
                <a:lnTo>
                  <a:pt x="1291" y="15621"/>
                </a:lnTo>
                <a:lnTo>
                  <a:pt x="1388" y="15597"/>
                </a:lnTo>
                <a:lnTo>
                  <a:pt x="1510" y="15500"/>
                </a:lnTo>
                <a:lnTo>
                  <a:pt x="1899" y="15256"/>
                </a:lnTo>
                <a:lnTo>
                  <a:pt x="2069" y="15159"/>
                </a:lnTo>
                <a:lnTo>
                  <a:pt x="2069" y="15402"/>
                </a:lnTo>
                <a:lnTo>
                  <a:pt x="1947" y="15451"/>
                </a:lnTo>
                <a:lnTo>
                  <a:pt x="1802" y="15524"/>
                </a:lnTo>
                <a:lnTo>
                  <a:pt x="1583" y="15743"/>
                </a:lnTo>
                <a:lnTo>
                  <a:pt x="1339" y="15913"/>
                </a:lnTo>
                <a:lnTo>
                  <a:pt x="1218" y="16035"/>
                </a:lnTo>
                <a:lnTo>
                  <a:pt x="1145" y="16157"/>
                </a:lnTo>
                <a:lnTo>
                  <a:pt x="1145" y="16230"/>
                </a:lnTo>
                <a:lnTo>
                  <a:pt x="1193" y="16254"/>
                </a:lnTo>
                <a:lnTo>
                  <a:pt x="1339" y="16254"/>
                </a:lnTo>
                <a:lnTo>
                  <a:pt x="1485" y="16205"/>
                </a:lnTo>
                <a:lnTo>
                  <a:pt x="1631" y="16132"/>
                </a:lnTo>
                <a:lnTo>
                  <a:pt x="1753" y="16035"/>
                </a:lnTo>
                <a:lnTo>
                  <a:pt x="2069" y="15840"/>
                </a:lnTo>
                <a:lnTo>
                  <a:pt x="2069" y="16205"/>
                </a:lnTo>
                <a:lnTo>
                  <a:pt x="1826" y="16278"/>
                </a:lnTo>
                <a:lnTo>
                  <a:pt x="1534" y="16400"/>
                </a:lnTo>
                <a:lnTo>
                  <a:pt x="1412" y="16473"/>
                </a:lnTo>
                <a:lnTo>
                  <a:pt x="1315" y="16570"/>
                </a:lnTo>
                <a:lnTo>
                  <a:pt x="1242" y="16668"/>
                </a:lnTo>
                <a:lnTo>
                  <a:pt x="1193" y="16789"/>
                </a:lnTo>
                <a:lnTo>
                  <a:pt x="1193" y="16838"/>
                </a:lnTo>
                <a:lnTo>
                  <a:pt x="1193" y="16862"/>
                </a:lnTo>
                <a:lnTo>
                  <a:pt x="1218" y="16887"/>
                </a:lnTo>
                <a:lnTo>
                  <a:pt x="1412" y="16887"/>
                </a:lnTo>
                <a:lnTo>
                  <a:pt x="1558" y="16814"/>
                </a:lnTo>
                <a:lnTo>
                  <a:pt x="1996" y="16643"/>
                </a:lnTo>
                <a:lnTo>
                  <a:pt x="2045" y="16643"/>
                </a:lnTo>
                <a:lnTo>
                  <a:pt x="2020" y="17154"/>
                </a:lnTo>
                <a:lnTo>
                  <a:pt x="1826" y="17276"/>
                </a:lnTo>
                <a:lnTo>
                  <a:pt x="1631" y="17398"/>
                </a:lnTo>
                <a:lnTo>
                  <a:pt x="1534" y="17471"/>
                </a:lnTo>
                <a:lnTo>
                  <a:pt x="1437" y="17544"/>
                </a:lnTo>
                <a:lnTo>
                  <a:pt x="1364" y="17665"/>
                </a:lnTo>
                <a:lnTo>
                  <a:pt x="1339" y="17787"/>
                </a:lnTo>
                <a:lnTo>
                  <a:pt x="1339" y="17811"/>
                </a:lnTo>
                <a:lnTo>
                  <a:pt x="1485" y="17811"/>
                </a:lnTo>
                <a:lnTo>
                  <a:pt x="1607" y="17787"/>
                </a:lnTo>
                <a:lnTo>
                  <a:pt x="1826" y="17714"/>
                </a:lnTo>
                <a:lnTo>
                  <a:pt x="1996" y="17617"/>
                </a:lnTo>
                <a:lnTo>
                  <a:pt x="1996" y="17811"/>
                </a:lnTo>
                <a:lnTo>
                  <a:pt x="1947" y="17811"/>
                </a:lnTo>
                <a:lnTo>
                  <a:pt x="1729" y="17909"/>
                </a:lnTo>
                <a:lnTo>
                  <a:pt x="1485" y="18030"/>
                </a:lnTo>
                <a:lnTo>
                  <a:pt x="1388" y="18103"/>
                </a:lnTo>
                <a:lnTo>
                  <a:pt x="1291" y="18176"/>
                </a:lnTo>
                <a:lnTo>
                  <a:pt x="1193" y="18274"/>
                </a:lnTo>
                <a:lnTo>
                  <a:pt x="1145" y="18371"/>
                </a:lnTo>
                <a:lnTo>
                  <a:pt x="1120" y="18420"/>
                </a:lnTo>
                <a:lnTo>
                  <a:pt x="1145" y="18468"/>
                </a:lnTo>
                <a:lnTo>
                  <a:pt x="1193" y="18493"/>
                </a:lnTo>
                <a:lnTo>
                  <a:pt x="1242" y="18517"/>
                </a:lnTo>
                <a:lnTo>
                  <a:pt x="1437" y="18468"/>
                </a:lnTo>
                <a:lnTo>
                  <a:pt x="1631" y="18395"/>
                </a:lnTo>
                <a:lnTo>
                  <a:pt x="1996" y="18225"/>
                </a:lnTo>
                <a:lnTo>
                  <a:pt x="1972" y="18687"/>
                </a:lnTo>
                <a:lnTo>
                  <a:pt x="1753" y="18809"/>
                </a:lnTo>
                <a:lnTo>
                  <a:pt x="1558" y="18931"/>
                </a:lnTo>
                <a:lnTo>
                  <a:pt x="1315" y="19101"/>
                </a:lnTo>
                <a:lnTo>
                  <a:pt x="1242" y="19198"/>
                </a:lnTo>
                <a:lnTo>
                  <a:pt x="1169" y="19296"/>
                </a:lnTo>
                <a:lnTo>
                  <a:pt x="1169" y="19344"/>
                </a:lnTo>
                <a:lnTo>
                  <a:pt x="1169" y="19369"/>
                </a:lnTo>
                <a:lnTo>
                  <a:pt x="1193" y="19393"/>
                </a:lnTo>
                <a:lnTo>
                  <a:pt x="1242" y="19393"/>
                </a:lnTo>
                <a:lnTo>
                  <a:pt x="1339" y="19369"/>
                </a:lnTo>
                <a:lnTo>
                  <a:pt x="1437" y="19344"/>
                </a:lnTo>
                <a:lnTo>
                  <a:pt x="1729" y="19223"/>
                </a:lnTo>
                <a:lnTo>
                  <a:pt x="1996" y="19101"/>
                </a:lnTo>
                <a:lnTo>
                  <a:pt x="1996" y="19393"/>
                </a:lnTo>
                <a:lnTo>
                  <a:pt x="1899" y="19417"/>
                </a:lnTo>
                <a:lnTo>
                  <a:pt x="1802" y="19466"/>
                </a:lnTo>
                <a:lnTo>
                  <a:pt x="1631" y="19588"/>
                </a:lnTo>
                <a:lnTo>
                  <a:pt x="1412" y="19758"/>
                </a:lnTo>
                <a:lnTo>
                  <a:pt x="1193" y="19928"/>
                </a:lnTo>
                <a:lnTo>
                  <a:pt x="1169" y="20001"/>
                </a:lnTo>
                <a:lnTo>
                  <a:pt x="1169" y="20050"/>
                </a:lnTo>
                <a:lnTo>
                  <a:pt x="1169" y="20123"/>
                </a:lnTo>
                <a:lnTo>
                  <a:pt x="1218" y="20172"/>
                </a:lnTo>
                <a:lnTo>
                  <a:pt x="901" y="20172"/>
                </a:lnTo>
                <a:lnTo>
                  <a:pt x="561" y="20196"/>
                </a:lnTo>
                <a:lnTo>
                  <a:pt x="512" y="19052"/>
                </a:lnTo>
                <a:lnTo>
                  <a:pt x="488" y="17909"/>
                </a:lnTo>
                <a:lnTo>
                  <a:pt x="488" y="16765"/>
                </a:lnTo>
                <a:lnTo>
                  <a:pt x="488" y="15646"/>
                </a:lnTo>
                <a:lnTo>
                  <a:pt x="536" y="13359"/>
                </a:lnTo>
                <a:lnTo>
                  <a:pt x="561" y="11096"/>
                </a:lnTo>
                <a:lnTo>
                  <a:pt x="585" y="8735"/>
                </a:lnTo>
                <a:lnTo>
                  <a:pt x="609" y="6375"/>
                </a:lnTo>
                <a:lnTo>
                  <a:pt x="634" y="4039"/>
                </a:lnTo>
                <a:lnTo>
                  <a:pt x="609" y="1679"/>
                </a:lnTo>
                <a:lnTo>
                  <a:pt x="658" y="1606"/>
                </a:lnTo>
                <a:lnTo>
                  <a:pt x="682" y="1533"/>
                </a:lnTo>
                <a:lnTo>
                  <a:pt x="707" y="1265"/>
                </a:lnTo>
                <a:lnTo>
                  <a:pt x="780" y="1022"/>
                </a:lnTo>
                <a:lnTo>
                  <a:pt x="877" y="803"/>
                </a:lnTo>
                <a:lnTo>
                  <a:pt x="1023" y="584"/>
                </a:lnTo>
                <a:lnTo>
                  <a:pt x="1120" y="511"/>
                </a:lnTo>
                <a:lnTo>
                  <a:pt x="1193" y="462"/>
                </a:lnTo>
                <a:lnTo>
                  <a:pt x="1291" y="438"/>
                </a:lnTo>
                <a:close/>
                <a:moveTo>
                  <a:pt x="2045" y="19855"/>
                </a:moveTo>
                <a:lnTo>
                  <a:pt x="2069" y="20196"/>
                </a:lnTo>
                <a:lnTo>
                  <a:pt x="1461" y="20172"/>
                </a:lnTo>
                <a:lnTo>
                  <a:pt x="1631" y="20099"/>
                </a:lnTo>
                <a:lnTo>
                  <a:pt x="1802" y="20001"/>
                </a:lnTo>
                <a:lnTo>
                  <a:pt x="2045" y="19855"/>
                </a:lnTo>
                <a:close/>
                <a:moveTo>
                  <a:pt x="1291" y="0"/>
                </a:moveTo>
                <a:lnTo>
                  <a:pt x="1145" y="24"/>
                </a:lnTo>
                <a:lnTo>
                  <a:pt x="1023" y="73"/>
                </a:lnTo>
                <a:lnTo>
                  <a:pt x="901" y="122"/>
                </a:lnTo>
                <a:lnTo>
                  <a:pt x="780" y="219"/>
                </a:lnTo>
                <a:lnTo>
                  <a:pt x="682" y="316"/>
                </a:lnTo>
                <a:lnTo>
                  <a:pt x="585" y="438"/>
                </a:lnTo>
                <a:lnTo>
                  <a:pt x="488" y="560"/>
                </a:lnTo>
                <a:lnTo>
                  <a:pt x="415" y="706"/>
                </a:lnTo>
                <a:lnTo>
                  <a:pt x="366" y="852"/>
                </a:lnTo>
                <a:lnTo>
                  <a:pt x="317" y="1022"/>
                </a:lnTo>
                <a:lnTo>
                  <a:pt x="293" y="1168"/>
                </a:lnTo>
                <a:lnTo>
                  <a:pt x="293" y="1338"/>
                </a:lnTo>
                <a:lnTo>
                  <a:pt x="269" y="1387"/>
                </a:lnTo>
                <a:lnTo>
                  <a:pt x="171" y="6156"/>
                </a:lnTo>
                <a:lnTo>
                  <a:pt x="123" y="10901"/>
                </a:lnTo>
                <a:lnTo>
                  <a:pt x="74" y="13286"/>
                </a:lnTo>
                <a:lnTo>
                  <a:pt x="1" y="15694"/>
                </a:lnTo>
                <a:lnTo>
                  <a:pt x="1" y="16887"/>
                </a:lnTo>
                <a:lnTo>
                  <a:pt x="1" y="18079"/>
                </a:lnTo>
                <a:lnTo>
                  <a:pt x="25" y="19271"/>
                </a:lnTo>
                <a:lnTo>
                  <a:pt x="98" y="20464"/>
                </a:lnTo>
                <a:lnTo>
                  <a:pt x="123" y="20561"/>
                </a:lnTo>
                <a:lnTo>
                  <a:pt x="171" y="20634"/>
                </a:lnTo>
                <a:lnTo>
                  <a:pt x="244" y="20658"/>
                </a:lnTo>
                <a:lnTo>
                  <a:pt x="317" y="20683"/>
                </a:lnTo>
                <a:lnTo>
                  <a:pt x="390" y="20707"/>
                </a:lnTo>
                <a:lnTo>
                  <a:pt x="463" y="20683"/>
                </a:lnTo>
                <a:lnTo>
                  <a:pt x="536" y="20634"/>
                </a:lnTo>
                <a:lnTo>
                  <a:pt x="561" y="20585"/>
                </a:lnTo>
                <a:lnTo>
                  <a:pt x="926" y="20634"/>
                </a:lnTo>
                <a:lnTo>
                  <a:pt x="1315" y="20658"/>
                </a:lnTo>
                <a:lnTo>
                  <a:pt x="2069" y="20634"/>
                </a:lnTo>
                <a:lnTo>
                  <a:pt x="2118" y="20634"/>
                </a:lnTo>
                <a:lnTo>
                  <a:pt x="2166" y="20610"/>
                </a:lnTo>
                <a:lnTo>
                  <a:pt x="2215" y="20658"/>
                </a:lnTo>
                <a:lnTo>
                  <a:pt x="2288" y="20683"/>
                </a:lnTo>
                <a:lnTo>
                  <a:pt x="2361" y="20683"/>
                </a:lnTo>
                <a:lnTo>
                  <a:pt x="2410" y="20658"/>
                </a:lnTo>
                <a:lnTo>
                  <a:pt x="2483" y="20610"/>
                </a:lnTo>
                <a:lnTo>
                  <a:pt x="2507" y="20561"/>
                </a:lnTo>
                <a:lnTo>
                  <a:pt x="2556" y="20488"/>
                </a:lnTo>
                <a:lnTo>
                  <a:pt x="2556" y="20415"/>
                </a:lnTo>
                <a:lnTo>
                  <a:pt x="2458" y="19807"/>
                </a:lnTo>
                <a:lnTo>
                  <a:pt x="2434" y="19223"/>
                </a:lnTo>
                <a:lnTo>
                  <a:pt x="2410" y="18614"/>
                </a:lnTo>
                <a:lnTo>
                  <a:pt x="2410" y="18006"/>
                </a:lnTo>
                <a:lnTo>
                  <a:pt x="2483" y="16814"/>
                </a:lnTo>
                <a:lnTo>
                  <a:pt x="2531" y="15621"/>
                </a:lnTo>
                <a:lnTo>
                  <a:pt x="2531" y="14308"/>
                </a:lnTo>
                <a:lnTo>
                  <a:pt x="2507" y="13018"/>
                </a:lnTo>
                <a:lnTo>
                  <a:pt x="2434" y="10390"/>
                </a:lnTo>
                <a:lnTo>
                  <a:pt x="2361" y="8638"/>
                </a:lnTo>
                <a:lnTo>
                  <a:pt x="2312" y="6886"/>
                </a:lnTo>
                <a:lnTo>
                  <a:pt x="2361" y="6837"/>
                </a:lnTo>
                <a:lnTo>
                  <a:pt x="2385" y="6764"/>
                </a:lnTo>
                <a:lnTo>
                  <a:pt x="2385" y="6691"/>
                </a:lnTo>
                <a:lnTo>
                  <a:pt x="2361" y="6667"/>
                </a:lnTo>
                <a:lnTo>
                  <a:pt x="2337" y="6643"/>
                </a:lnTo>
                <a:lnTo>
                  <a:pt x="2312" y="6643"/>
                </a:lnTo>
                <a:lnTo>
                  <a:pt x="2312" y="5280"/>
                </a:lnTo>
                <a:lnTo>
                  <a:pt x="2312" y="4283"/>
                </a:lnTo>
                <a:lnTo>
                  <a:pt x="2288" y="3285"/>
                </a:lnTo>
                <a:lnTo>
                  <a:pt x="2312" y="2823"/>
                </a:lnTo>
                <a:lnTo>
                  <a:pt x="2361" y="2701"/>
                </a:lnTo>
                <a:lnTo>
                  <a:pt x="2385" y="2531"/>
                </a:lnTo>
                <a:lnTo>
                  <a:pt x="2434" y="2214"/>
                </a:lnTo>
                <a:lnTo>
                  <a:pt x="2458" y="1582"/>
                </a:lnTo>
                <a:lnTo>
                  <a:pt x="2458" y="1387"/>
                </a:lnTo>
                <a:lnTo>
                  <a:pt x="2434" y="1192"/>
                </a:lnTo>
                <a:lnTo>
                  <a:pt x="2410" y="998"/>
                </a:lnTo>
                <a:lnTo>
                  <a:pt x="2337" y="827"/>
                </a:lnTo>
                <a:lnTo>
                  <a:pt x="2264" y="657"/>
                </a:lnTo>
                <a:lnTo>
                  <a:pt x="2166" y="487"/>
                </a:lnTo>
                <a:lnTo>
                  <a:pt x="2045" y="341"/>
                </a:lnTo>
                <a:lnTo>
                  <a:pt x="1899" y="219"/>
                </a:lnTo>
                <a:lnTo>
                  <a:pt x="1753" y="122"/>
                </a:lnTo>
                <a:lnTo>
                  <a:pt x="1583" y="49"/>
                </a:lnTo>
                <a:lnTo>
                  <a:pt x="14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p:cNvSpPr/>
          <p:nvPr/>
        </p:nvSpPr>
        <p:spPr>
          <a:xfrm flipH="1">
            <a:off x="6111450" y="2127999"/>
            <a:ext cx="192507" cy="292383"/>
          </a:xfrm>
          <a:custGeom>
            <a:avLst/>
            <a:gdLst/>
            <a:ahLst/>
            <a:cxnLst/>
            <a:rect l="l" t="t" r="r" b="b"/>
            <a:pathLst>
              <a:path w="15233" h="20707" extrusionOk="0">
                <a:moveTo>
                  <a:pt x="5330" y="122"/>
                </a:moveTo>
                <a:lnTo>
                  <a:pt x="4916" y="170"/>
                </a:lnTo>
                <a:lnTo>
                  <a:pt x="4551" y="219"/>
                </a:lnTo>
                <a:lnTo>
                  <a:pt x="4162" y="292"/>
                </a:lnTo>
                <a:lnTo>
                  <a:pt x="3797" y="389"/>
                </a:lnTo>
                <a:lnTo>
                  <a:pt x="3432" y="511"/>
                </a:lnTo>
                <a:lnTo>
                  <a:pt x="3042" y="657"/>
                </a:lnTo>
                <a:lnTo>
                  <a:pt x="2872" y="754"/>
                </a:lnTo>
                <a:lnTo>
                  <a:pt x="2775" y="827"/>
                </a:lnTo>
                <a:lnTo>
                  <a:pt x="2726" y="900"/>
                </a:lnTo>
                <a:lnTo>
                  <a:pt x="2702" y="925"/>
                </a:lnTo>
                <a:lnTo>
                  <a:pt x="2702" y="973"/>
                </a:lnTo>
                <a:lnTo>
                  <a:pt x="2726" y="1022"/>
                </a:lnTo>
                <a:lnTo>
                  <a:pt x="2750" y="1046"/>
                </a:lnTo>
                <a:lnTo>
                  <a:pt x="2848" y="1071"/>
                </a:lnTo>
                <a:lnTo>
                  <a:pt x="3018" y="1071"/>
                </a:lnTo>
                <a:lnTo>
                  <a:pt x="3115" y="1046"/>
                </a:lnTo>
                <a:lnTo>
                  <a:pt x="3432" y="900"/>
                </a:lnTo>
                <a:lnTo>
                  <a:pt x="3845" y="754"/>
                </a:lnTo>
                <a:lnTo>
                  <a:pt x="4283" y="633"/>
                </a:lnTo>
                <a:lnTo>
                  <a:pt x="4721" y="584"/>
                </a:lnTo>
                <a:lnTo>
                  <a:pt x="5159" y="511"/>
                </a:lnTo>
                <a:lnTo>
                  <a:pt x="6084" y="511"/>
                </a:lnTo>
                <a:lnTo>
                  <a:pt x="6546" y="584"/>
                </a:lnTo>
                <a:lnTo>
                  <a:pt x="6984" y="681"/>
                </a:lnTo>
                <a:lnTo>
                  <a:pt x="7447" y="803"/>
                </a:lnTo>
                <a:lnTo>
                  <a:pt x="7885" y="949"/>
                </a:lnTo>
                <a:lnTo>
                  <a:pt x="8761" y="1265"/>
                </a:lnTo>
                <a:lnTo>
                  <a:pt x="9539" y="1533"/>
                </a:lnTo>
                <a:lnTo>
                  <a:pt x="10318" y="1776"/>
                </a:lnTo>
                <a:lnTo>
                  <a:pt x="10731" y="1874"/>
                </a:lnTo>
                <a:lnTo>
                  <a:pt x="11121" y="1947"/>
                </a:lnTo>
                <a:lnTo>
                  <a:pt x="11534" y="2020"/>
                </a:lnTo>
                <a:lnTo>
                  <a:pt x="11948" y="2044"/>
                </a:lnTo>
                <a:lnTo>
                  <a:pt x="12337" y="2044"/>
                </a:lnTo>
                <a:lnTo>
                  <a:pt x="12727" y="2020"/>
                </a:lnTo>
                <a:lnTo>
                  <a:pt x="13116" y="1971"/>
                </a:lnTo>
                <a:lnTo>
                  <a:pt x="13481" y="1898"/>
                </a:lnTo>
                <a:lnTo>
                  <a:pt x="13749" y="1825"/>
                </a:lnTo>
                <a:lnTo>
                  <a:pt x="13992" y="1703"/>
                </a:lnTo>
                <a:lnTo>
                  <a:pt x="14454" y="1460"/>
                </a:lnTo>
                <a:lnTo>
                  <a:pt x="14357" y="1703"/>
                </a:lnTo>
                <a:lnTo>
                  <a:pt x="14065" y="2214"/>
                </a:lnTo>
                <a:lnTo>
                  <a:pt x="13943" y="2458"/>
                </a:lnTo>
                <a:lnTo>
                  <a:pt x="13797" y="2725"/>
                </a:lnTo>
                <a:lnTo>
                  <a:pt x="13238" y="4112"/>
                </a:lnTo>
                <a:lnTo>
                  <a:pt x="12921" y="4794"/>
                </a:lnTo>
                <a:lnTo>
                  <a:pt x="12605" y="5451"/>
                </a:lnTo>
                <a:lnTo>
                  <a:pt x="12581" y="5548"/>
                </a:lnTo>
                <a:lnTo>
                  <a:pt x="12581" y="5621"/>
                </a:lnTo>
                <a:lnTo>
                  <a:pt x="12605" y="5670"/>
                </a:lnTo>
                <a:lnTo>
                  <a:pt x="12654" y="5718"/>
                </a:lnTo>
                <a:lnTo>
                  <a:pt x="12629" y="5816"/>
                </a:lnTo>
                <a:lnTo>
                  <a:pt x="12654" y="5913"/>
                </a:lnTo>
                <a:lnTo>
                  <a:pt x="12946" y="6326"/>
                </a:lnTo>
                <a:lnTo>
                  <a:pt x="13238" y="6764"/>
                </a:lnTo>
                <a:lnTo>
                  <a:pt x="13554" y="7178"/>
                </a:lnTo>
                <a:lnTo>
                  <a:pt x="13895" y="7543"/>
                </a:lnTo>
                <a:lnTo>
                  <a:pt x="14527" y="8176"/>
                </a:lnTo>
                <a:lnTo>
                  <a:pt x="14625" y="8297"/>
                </a:lnTo>
                <a:lnTo>
                  <a:pt x="14260" y="8516"/>
                </a:lnTo>
                <a:lnTo>
                  <a:pt x="13870" y="8687"/>
                </a:lnTo>
                <a:lnTo>
                  <a:pt x="13505" y="8833"/>
                </a:lnTo>
                <a:lnTo>
                  <a:pt x="13116" y="8930"/>
                </a:lnTo>
                <a:lnTo>
                  <a:pt x="12727" y="9003"/>
                </a:lnTo>
                <a:lnTo>
                  <a:pt x="12313" y="9027"/>
                </a:lnTo>
                <a:lnTo>
                  <a:pt x="11875" y="9052"/>
                </a:lnTo>
                <a:lnTo>
                  <a:pt x="11461" y="9027"/>
                </a:lnTo>
                <a:lnTo>
                  <a:pt x="11023" y="9003"/>
                </a:lnTo>
                <a:lnTo>
                  <a:pt x="10610" y="8954"/>
                </a:lnTo>
                <a:lnTo>
                  <a:pt x="10196" y="8881"/>
                </a:lnTo>
                <a:lnTo>
                  <a:pt x="9783" y="8784"/>
                </a:lnTo>
                <a:lnTo>
                  <a:pt x="8955" y="8565"/>
                </a:lnTo>
                <a:lnTo>
                  <a:pt x="8177" y="8297"/>
                </a:lnTo>
                <a:lnTo>
                  <a:pt x="7544" y="8103"/>
                </a:lnTo>
                <a:lnTo>
                  <a:pt x="6838" y="7884"/>
                </a:lnTo>
                <a:lnTo>
                  <a:pt x="6449" y="7786"/>
                </a:lnTo>
                <a:lnTo>
                  <a:pt x="6084" y="7713"/>
                </a:lnTo>
                <a:lnTo>
                  <a:pt x="5695" y="7640"/>
                </a:lnTo>
                <a:lnTo>
                  <a:pt x="5305" y="7592"/>
                </a:lnTo>
                <a:lnTo>
                  <a:pt x="4940" y="7567"/>
                </a:lnTo>
                <a:lnTo>
                  <a:pt x="4575" y="7567"/>
                </a:lnTo>
                <a:lnTo>
                  <a:pt x="4210" y="7616"/>
                </a:lnTo>
                <a:lnTo>
                  <a:pt x="3845" y="7689"/>
                </a:lnTo>
                <a:lnTo>
                  <a:pt x="3529" y="7811"/>
                </a:lnTo>
                <a:lnTo>
                  <a:pt x="3213" y="7957"/>
                </a:lnTo>
                <a:lnTo>
                  <a:pt x="2921" y="8176"/>
                </a:lnTo>
                <a:lnTo>
                  <a:pt x="2799" y="8297"/>
                </a:lnTo>
                <a:lnTo>
                  <a:pt x="2677" y="8443"/>
                </a:lnTo>
                <a:lnTo>
                  <a:pt x="2653" y="8492"/>
                </a:lnTo>
                <a:lnTo>
                  <a:pt x="2629" y="8541"/>
                </a:lnTo>
                <a:lnTo>
                  <a:pt x="2653" y="8589"/>
                </a:lnTo>
                <a:lnTo>
                  <a:pt x="2677" y="8638"/>
                </a:lnTo>
                <a:lnTo>
                  <a:pt x="2702" y="8662"/>
                </a:lnTo>
                <a:lnTo>
                  <a:pt x="2750" y="8687"/>
                </a:lnTo>
                <a:lnTo>
                  <a:pt x="2799" y="8687"/>
                </a:lnTo>
                <a:lnTo>
                  <a:pt x="2848" y="8662"/>
                </a:lnTo>
                <a:lnTo>
                  <a:pt x="3213" y="8443"/>
                </a:lnTo>
                <a:lnTo>
                  <a:pt x="3553" y="8273"/>
                </a:lnTo>
                <a:lnTo>
                  <a:pt x="3918" y="8176"/>
                </a:lnTo>
                <a:lnTo>
                  <a:pt x="4283" y="8078"/>
                </a:lnTo>
                <a:lnTo>
                  <a:pt x="4648" y="8054"/>
                </a:lnTo>
                <a:lnTo>
                  <a:pt x="5038" y="8054"/>
                </a:lnTo>
                <a:lnTo>
                  <a:pt x="5403" y="8078"/>
                </a:lnTo>
                <a:lnTo>
                  <a:pt x="5768" y="8127"/>
                </a:lnTo>
                <a:lnTo>
                  <a:pt x="6157" y="8200"/>
                </a:lnTo>
                <a:lnTo>
                  <a:pt x="6522" y="8297"/>
                </a:lnTo>
                <a:lnTo>
                  <a:pt x="7276" y="8516"/>
                </a:lnTo>
                <a:lnTo>
                  <a:pt x="8031" y="8760"/>
                </a:lnTo>
                <a:lnTo>
                  <a:pt x="8761" y="8979"/>
                </a:lnTo>
                <a:lnTo>
                  <a:pt x="9564" y="9198"/>
                </a:lnTo>
                <a:lnTo>
                  <a:pt x="10391" y="9368"/>
                </a:lnTo>
                <a:lnTo>
                  <a:pt x="10804" y="9441"/>
                </a:lnTo>
                <a:lnTo>
                  <a:pt x="11218" y="9490"/>
                </a:lnTo>
                <a:lnTo>
                  <a:pt x="11632" y="9514"/>
                </a:lnTo>
                <a:lnTo>
                  <a:pt x="12459" y="9514"/>
                </a:lnTo>
                <a:lnTo>
                  <a:pt x="12848" y="9465"/>
                </a:lnTo>
                <a:lnTo>
                  <a:pt x="13238" y="9392"/>
                </a:lnTo>
                <a:lnTo>
                  <a:pt x="13603" y="9295"/>
                </a:lnTo>
                <a:lnTo>
                  <a:pt x="13968" y="9173"/>
                </a:lnTo>
                <a:lnTo>
                  <a:pt x="14308" y="9003"/>
                </a:lnTo>
                <a:lnTo>
                  <a:pt x="14649" y="8833"/>
                </a:lnTo>
                <a:lnTo>
                  <a:pt x="14990" y="8614"/>
                </a:lnTo>
                <a:lnTo>
                  <a:pt x="15063" y="8614"/>
                </a:lnTo>
                <a:lnTo>
                  <a:pt x="15111" y="8589"/>
                </a:lnTo>
                <a:lnTo>
                  <a:pt x="15160" y="8565"/>
                </a:lnTo>
                <a:lnTo>
                  <a:pt x="15209" y="8516"/>
                </a:lnTo>
                <a:lnTo>
                  <a:pt x="15233" y="8443"/>
                </a:lnTo>
                <a:lnTo>
                  <a:pt x="15233" y="8370"/>
                </a:lnTo>
                <a:lnTo>
                  <a:pt x="15209" y="8273"/>
                </a:lnTo>
                <a:lnTo>
                  <a:pt x="15184" y="8200"/>
                </a:lnTo>
                <a:lnTo>
                  <a:pt x="15087" y="8054"/>
                </a:lnTo>
                <a:lnTo>
                  <a:pt x="14941" y="7884"/>
                </a:lnTo>
                <a:lnTo>
                  <a:pt x="14625" y="7592"/>
                </a:lnTo>
                <a:lnTo>
                  <a:pt x="14381" y="7373"/>
                </a:lnTo>
                <a:lnTo>
                  <a:pt x="14187" y="7178"/>
                </a:lnTo>
                <a:lnTo>
                  <a:pt x="14016" y="6959"/>
                </a:lnTo>
                <a:lnTo>
                  <a:pt x="13700" y="6545"/>
                </a:lnTo>
                <a:lnTo>
                  <a:pt x="13359" y="6108"/>
                </a:lnTo>
                <a:lnTo>
                  <a:pt x="13165" y="5913"/>
                </a:lnTo>
                <a:lnTo>
                  <a:pt x="12970" y="5743"/>
                </a:lnTo>
                <a:lnTo>
                  <a:pt x="12970" y="5718"/>
                </a:lnTo>
                <a:lnTo>
                  <a:pt x="12994" y="5694"/>
                </a:lnTo>
                <a:lnTo>
                  <a:pt x="13359" y="4940"/>
                </a:lnTo>
                <a:lnTo>
                  <a:pt x="13676" y="4161"/>
                </a:lnTo>
                <a:lnTo>
                  <a:pt x="14333" y="2628"/>
                </a:lnTo>
                <a:lnTo>
                  <a:pt x="14479" y="2336"/>
                </a:lnTo>
                <a:lnTo>
                  <a:pt x="14698" y="1971"/>
                </a:lnTo>
                <a:lnTo>
                  <a:pt x="14795" y="1776"/>
                </a:lnTo>
                <a:lnTo>
                  <a:pt x="14868" y="1557"/>
                </a:lnTo>
                <a:lnTo>
                  <a:pt x="14917" y="1363"/>
                </a:lnTo>
                <a:lnTo>
                  <a:pt x="14917" y="1192"/>
                </a:lnTo>
                <a:lnTo>
                  <a:pt x="14965" y="1144"/>
                </a:lnTo>
                <a:lnTo>
                  <a:pt x="14965" y="1071"/>
                </a:lnTo>
                <a:lnTo>
                  <a:pt x="14965" y="998"/>
                </a:lnTo>
                <a:lnTo>
                  <a:pt x="14917" y="925"/>
                </a:lnTo>
                <a:lnTo>
                  <a:pt x="14868" y="876"/>
                </a:lnTo>
                <a:lnTo>
                  <a:pt x="14795" y="827"/>
                </a:lnTo>
                <a:lnTo>
                  <a:pt x="14722" y="827"/>
                </a:lnTo>
                <a:lnTo>
                  <a:pt x="14625" y="852"/>
                </a:lnTo>
                <a:lnTo>
                  <a:pt x="14284" y="1022"/>
                </a:lnTo>
                <a:lnTo>
                  <a:pt x="13943" y="1217"/>
                </a:lnTo>
                <a:lnTo>
                  <a:pt x="13578" y="1387"/>
                </a:lnTo>
                <a:lnTo>
                  <a:pt x="13408" y="1460"/>
                </a:lnTo>
                <a:lnTo>
                  <a:pt x="13213" y="1509"/>
                </a:lnTo>
                <a:lnTo>
                  <a:pt x="12751" y="1582"/>
                </a:lnTo>
                <a:lnTo>
                  <a:pt x="12289" y="1606"/>
                </a:lnTo>
                <a:lnTo>
                  <a:pt x="11826" y="1582"/>
                </a:lnTo>
                <a:lnTo>
                  <a:pt x="11364" y="1557"/>
                </a:lnTo>
                <a:lnTo>
                  <a:pt x="10926" y="1484"/>
                </a:lnTo>
                <a:lnTo>
                  <a:pt x="10512" y="1387"/>
                </a:lnTo>
                <a:lnTo>
                  <a:pt x="10123" y="1265"/>
                </a:lnTo>
                <a:lnTo>
                  <a:pt x="9710" y="1144"/>
                </a:lnTo>
                <a:lnTo>
                  <a:pt x="8907" y="876"/>
                </a:lnTo>
                <a:lnTo>
                  <a:pt x="8104" y="584"/>
                </a:lnTo>
                <a:lnTo>
                  <a:pt x="7714" y="462"/>
                </a:lnTo>
                <a:lnTo>
                  <a:pt x="7325" y="341"/>
                </a:lnTo>
                <a:lnTo>
                  <a:pt x="6936" y="268"/>
                </a:lnTo>
                <a:lnTo>
                  <a:pt x="6522" y="195"/>
                </a:lnTo>
                <a:lnTo>
                  <a:pt x="6133" y="146"/>
                </a:lnTo>
                <a:lnTo>
                  <a:pt x="5743" y="122"/>
                </a:lnTo>
                <a:close/>
                <a:moveTo>
                  <a:pt x="1388" y="438"/>
                </a:moveTo>
                <a:lnTo>
                  <a:pt x="1461" y="487"/>
                </a:lnTo>
                <a:lnTo>
                  <a:pt x="1558" y="535"/>
                </a:lnTo>
                <a:lnTo>
                  <a:pt x="1704" y="657"/>
                </a:lnTo>
                <a:lnTo>
                  <a:pt x="1510" y="803"/>
                </a:lnTo>
                <a:lnTo>
                  <a:pt x="1218" y="1022"/>
                </a:lnTo>
                <a:lnTo>
                  <a:pt x="1120" y="1095"/>
                </a:lnTo>
                <a:lnTo>
                  <a:pt x="1072" y="1119"/>
                </a:lnTo>
                <a:lnTo>
                  <a:pt x="1047" y="1144"/>
                </a:lnTo>
                <a:lnTo>
                  <a:pt x="1023" y="1168"/>
                </a:lnTo>
                <a:lnTo>
                  <a:pt x="1047" y="1217"/>
                </a:lnTo>
                <a:lnTo>
                  <a:pt x="1072" y="1290"/>
                </a:lnTo>
                <a:lnTo>
                  <a:pt x="1120" y="1338"/>
                </a:lnTo>
                <a:lnTo>
                  <a:pt x="1266" y="1338"/>
                </a:lnTo>
                <a:lnTo>
                  <a:pt x="1364" y="1314"/>
                </a:lnTo>
                <a:lnTo>
                  <a:pt x="1437" y="1265"/>
                </a:lnTo>
                <a:lnTo>
                  <a:pt x="1656" y="1144"/>
                </a:lnTo>
                <a:lnTo>
                  <a:pt x="1826" y="998"/>
                </a:lnTo>
                <a:lnTo>
                  <a:pt x="1899" y="973"/>
                </a:lnTo>
                <a:lnTo>
                  <a:pt x="1923" y="1046"/>
                </a:lnTo>
                <a:lnTo>
                  <a:pt x="1972" y="1217"/>
                </a:lnTo>
                <a:lnTo>
                  <a:pt x="1826" y="1265"/>
                </a:lnTo>
                <a:lnTo>
                  <a:pt x="1680" y="1387"/>
                </a:lnTo>
                <a:lnTo>
                  <a:pt x="1388" y="1630"/>
                </a:lnTo>
                <a:lnTo>
                  <a:pt x="1145" y="1898"/>
                </a:lnTo>
                <a:lnTo>
                  <a:pt x="1023" y="2093"/>
                </a:lnTo>
                <a:lnTo>
                  <a:pt x="1023" y="2117"/>
                </a:lnTo>
                <a:lnTo>
                  <a:pt x="1023" y="2141"/>
                </a:lnTo>
                <a:lnTo>
                  <a:pt x="1047" y="2166"/>
                </a:lnTo>
                <a:lnTo>
                  <a:pt x="1096" y="2166"/>
                </a:lnTo>
                <a:lnTo>
                  <a:pt x="1193" y="2141"/>
                </a:lnTo>
                <a:lnTo>
                  <a:pt x="1291" y="2093"/>
                </a:lnTo>
                <a:lnTo>
                  <a:pt x="1461" y="1995"/>
                </a:lnTo>
                <a:lnTo>
                  <a:pt x="1826" y="1728"/>
                </a:lnTo>
                <a:lnTo>
                  <a:pt x="1996" y="1630"/>
                </a:lnTo>
                <a:lnTo>
                  <a:pt x="1996" y="1655"/>
                </a:lnTo>
                <a:lnTo>
                  <a:pt x="1923" y="2044"/>
                </a:lnTo>
                <a:lnTo>
                  <a:pt x="1777" y="2117"/>
                </a:lnTo>
                <a:lnTo>
                  <a:pt x="1656" y="2214"/>
                </a:lnTo>
                <a:lnTo>
                  <a:pt x="1315" y="2458"/>
                </a:lnTo>
                <a:lnTo>
                  <a:pt x="1193" y="2579"/>
                </a:lnTo>
                <a:lnTo>
                  <a:pt x="1120" y="2652"/>
                </a:lnTo>
                <a:lnTo>
                  <a:pt x="1096" y="2725"/>
                </a:lnTo>
                <a:lnTo>
                  <a:pt x="1096" y="2774"/>
                </a:lnTo>
                <a:lnTo>
                  <a:pt x="1120" y="2823"/>
                </a:lnTo>
                <a:lnTo>
                  <a:pt x="1193" y="2847"/>
                </a:lnTo>
                <a:lnTo>
                  <a:pt x="1291" y="2847"/>
                </a:lnTo>
                <a:lnTo>
                  <a:pt x="1461" y="2774"/>
                </a:lnTo>
                <a:lnTo>
                  <a:pt x="1631" y="2677"/>
                </a:lnTo>
                <a:lnTo>
                  <a:pt x="1777" y="2604"/>
                </a:lnTo>
                <a:lnTo>
                  <a:pt x="1874" y="2531"/>
                </a:lnTo>
                <a:lnTo>
                  <a:pt x="1874" y="2823"/>
                </a:lnTo>
                <a:lnTo>
                  <a:pt x="1874" y="2920"/>
                </a:lnTo>
                <a:lnTo>
                  <a:pt x="1364" y="3285"/>
                </a:lnTo>
                <a:lnTo>
                  <a:pt x="1169" y="3455"/>
                </a:lnTo>
                <a:lnTo>
                  <a:pt x="1072" y="3553"/>
                </a:lnTo>
                <a:lnTo>
                  <a:pt x="1023" y="3650"/>
                </a:lnTo>
                <a:lnTo>
                  <a:pt x="999" y="3699"/>
                </a:lnTo>
                <a:lnTo>
                  <a:pt x="1023" y="3723"/>
                </a:lnTo>
                <a:lnTo>
                  <a:pt x="1072" y="3747"/>
                </a:lnTo>
                <a:lnTo>
                  <a:pt x="1193" y="3723"/>
                </a:lnTo>
                <a:lnTo>
                  <a:pt x="1339" y="3674"/>
                </a:lnTo>
                <a:lnTo>
                  <a:pt x="1583" y="3528"/>
                </a:lnTo>
                <a:lnTo>
                  <a:pt x="1874" y="3334"/>
                </a:lnTo>
                <a:lnTo>
                  <a:pt x="1874" y="3772"/>
                </a:lnTo>
                <a:lnTo>
                  <a:pt x="1704" y="3869"/>
                </a:lnTo>
                <a:lnTo>
                  <a:pt x="1534" y="3966"/>
                </a:lnTo>
                <a:lnTo>
                  <a:pt x="1266" y="4137"/>
                </a:lnTo>
                <a:lnTo>
                  <a:pt x="1145" y="4258"/>
                </a:lnTo>
                <a:lnTo>
                  <a:pt x="1096" y="4307"/>
                </a:lnTo>
                <a:lnTo>
                  <a:pt x="1047" y="4380"/>
                </a:lnTo>
                <a:lnTo>
                  <a:pt x="1047" y="4429"/>
                </a:lnTo>
                <a:lnTo>
                  <a:pt x="1096" y="4477"/>
                </a:lnTo>
                <a:lnTo>
                  <a:pt x="1242" y="4477"/>
                </a:lnTo>
                <a:lnTo>
                  <a:pt x="1388" y="4453"/>
                </a:lnTo>
                <a:lnTo>
                  <a:pt x="1680" y="4331"/>
                </a:lnTo>
                <a:lnTo>
                  <a:pt x="1874" y="4258"/>
                </a:lnTo>
                <a:lnTo>
                  <a:pt x="1874" y="4623"/>
                </a:lnTo>
                <a:lnTo>
                  <a:pt x="1680" y="4721"/>
                </a:lnTo>
                <a:lnTo>
                  <a:pt x="1485" y="4818"/>
                </a:lnTo>
                <a:lnTo>
                  <a:pt x="1218" y="4988"/>
                </a:lnTo>
                <a:lnTo>
                  <a:pt x="1096" y="5086"/>
                </a:lnTo>
                <a:lnTo>
                  <a:pt x="999" y="5183"/>
                </a:lnTo>
                <a:lnTo>
                  <a:pt x="999" y="5232"/>
                </a:lnTo>
                <a:lnTo>
                  <a:pt x="974" y="5256"/>
                </a:lnTo>
                <a:lnTo>
                  <a:pt x="1023" y="5329"/>
                </a:lnTo>
                <a:lnTo>
                  <a:pt x="1072" y="5378"/>
                </a:lnTo>
                <a:lnTo>
                  <a:pt x="1145" y="5378"/>
                </a:lnTo>
                <a:lnTo>
                  <a:pt x="1388" y="5280"/>
                </a:lnTo>
                <a:lnTo>
                  <a:pt x="1607" y="5159"/>
                </a:lnTo>
                <a:lnTo>
                  <a:pt x="1874" y="5037"/>
                </a:lnTo>
                <a:lnTo>
                  <a:pt x="1874" y="5451"/>
                </a:lnTo>
                <a:lnTo>
                  <a:pt x="1656" y="5524"/>
                </a:lnTo>
                <a:lnTo>
                  <a:pt x="1510" y="5597"/>
                </a:lnTo>
                <a:lnTo>
                  <a:pt x="1339" y="5694"/>
                </a:lnTo>
                <a:lnTo>
                  <a:pt x="1193" y="5791"/>
                </a:lnTo>
                <a:lnTo>
                  <a:pt x="1145" y="5864"/>
                </a:lnTo>
                <a:lnTo>
                  <a:pt x="1120" y="5937"/>
                </a:lnTo>
                <a:lnTo>
                  <a:pt x="1120" y="5986"/>
                </a:lnTo>
                <a:lnTo>
                  <a:pt x="1145" y="6035"/>
                </a:lnTo>
                <a:lnTo>
                  <a:pt x="1169" y="6059"/>
                </a:lnTo>
                <a:lnTo>
                  <a:pt x="1218" y="6059"/>
                </a:lnTo>
                <a:lnTo>
                  <a:pt x="1388" y="6035"/>
                </a:lnTo>
                <a:lnTo>
                  <a:pt x="1558" y="5962"/>
                </a:lnTo>
                <a:lnTo>
                  <a:pt x="1704" y="5889"/>
                </a:lnTo>
                <a:lnTo>
                  <a:pt x="1874" y="5816"/>
                </a:lnTo>
                <a:lnTo>
                  <a:pt x="1874" y="6059"/>
                </a:lnTo>
                <a:lnTo>
                  <a:pt x="1680" y="6156"/>
                </a:lnTo>
                <a:lnTo>
                  <a:pt x="1485" y="6254"/>
                </a:lnTo>
                <a:lnTo>
                  <a:pt x="1291" y="6375"/>
                </a:lnTo>
                <a:lnTo>
                  <a:pt x="1096" y="6521"/>
                </a:lnTo>
                <a:lnTo>
                  <a:pt x="1072" y="6545"/>
                </a:lnTo>
                <a:lnTo>
                  <a:pt x="1072" y="6570"/>
                </a:lnTo>
                <a:lnTo>
                  <a:pt x="1096" y="6594"/>
                </a:lnTo>
                <a:lnTo>
                  <a:pt x="1242" y="6594"/>
                </a:lnTo>
                <a:lnTo>
                  <a:pt x="1364" y="6570"/>
                </a:lnTo>
                <a:lnTo>
                  <a:pt x="1583" y="6497"/>
                </a:lnTo>
                <a:lnTo>
                  <a:pt x="1874" y="6375"/>
                </a:lnTo>
                <a:lnTo>
                  <a:pt x="1874" y="6764"/>
                </a:lnTo>
                <a:lnTo>
                  <a:pt x="1704" y="6886"/>
                </a:lnTo>
                <a:lnTo>
                  <a:pt x="1534" y="7008"/>
                </a:lnTo>
                <a:lnTo>
                  <a:pt x="1364" y="7129"/>
                </a:lnTo>
                <a:lnTo>
                  <a:pt x="1218" y="7275"/>
                </a:lnTo>
                <a:lnTo>
                  <a:pt x="1096" y="7470"/>
                </a:lnTo>
                <a:lnTo>
                  <a:pt x="1096" y="7494"/>
                </a:lnTo>
                <a:lnTo>
                  <a:pt x="1120" y="7494"/>
                </a:lnTo>
                <a:lnTo>
                  <a:pt x="1315" y="7446"/>
                </a:lnTo>
                <a:lnTo>
                  <a:pt x="1461" y="7373"/>
                </a:lnTo>
                <a:lnTo>
                  <a:pt x="1802" y="7202"/>
                </a:lnTo>
                <a:lnTo>
                  <a:pt x="1899" y="7154"/>
                </a:lnTo>
                <a:lnTo>
                  <a:pt x="1899" y="7446"/>
                </a:lnTo>
                <a:lnTo>
                  <a:pt x="1656" y="7567"/>
                </a:lnTo>
                <a:lnTo>
                  <a:pt x="1437" y="7738"/>
                </a:lnTo>
                <a:lnTo>
                  <a:pt x="1339" y="7811"/>
                </a:lnTo>
                <a:lnTo>
                  <a:pt x="1266" y="7908"/>
                </a:lnTo>
                <a:lnTo>
                  <a:pt x="1145" y="8078"/>
                </a:lnTo>
                <a:lnTo>
                  <a:pt x="1145" y="8127"/>
                </a:lnTo>
                <a:lnTo>
                  <a:pt x="1169" y="8127"/>
                </a:lnTo>
                <a:lnTo>
                  <a:pt x="1291" y="8103"/>
                </a:lnTo>
                <a:lnTo>
                  <a:pt x="1388" y="8078"/>
                </a:lnTo>
                <a:lnTo>
                  <a:pt x="1485" y="8054"/>
                </a:lnTo>
                <a:lnTo>
                  <a:pt x="1583" y="8005"/>
                </a:lnTo>
                <a:lnTo>
                  <a:pt x="1899" y="7835"/>
                </a:lnTo>
                <a:lnTo>
                  <a:pt x="1923" y="8346"/>
                </a:lnTo>
                <a:lnTo>
                  <a:pt x="1899" y="8370"/>
                </a:lnTo>
                <a:lnTo>
                  <a:pt x="1461" y="8638"/>
                </a:lnTo>
                <a:lnTo>
                  <a:pt x="1242" y="8760"/>
                </a:lnTo>
                <a:lnTo>
                  <a:pt x="1145" y="8857"/>
                </a:lnTo>
                <a:lnTo>
                  <a:pt x="1047" y="8930"/>
                </a:lnTo>
                <a:lnTo>
                  <a:pt x="1047" y="9003"/>
                </a:lnTo>
                <a:lnTo>
                  <a:pt x="1072" y="9052"/>
                </a:lnTo>
                <a:lnTo>
                  <a:pt x="1169" y="9076"/>
                </a:lnTo>
                <a:lnTo>
                  <a:pt x="1388" y="9076"/>
                </a:lnTo>
                <a:lnTo>
                  <a:pt x="1510" y="9027"/>
                </a:lnTo>
                <a:lnTo>
                  <a:pt x="1729" y="8930"/>
                </a:lnTo>
                <a:lnTo>
                  <a:pt x="1923" y="8784"/>
                </a:lnTo>
                <a:lnTo>
                  <a:pt x="1947" y="9149"/>
                </a:lnTo>
                <a:lnTo>
                  <a:pt x="1874" y="9173"/>
                </a:lnTo>
                <a:lnTo>
                  <a:pt x="1656" y="9344"/>
                </a:lnTo>
                <a:lnTo>
                  <a:pt x="1461" y="9514"/>
                </a:lnTo>
                <a:lnTo>
                  <a:pt x="1096" y="9879"/>
                </a:lnTo>
                <a:lnTo>
                  <a:pt x="1096" y="9928"/>
                </a:lnTo>
                <a:lnTo>
                  <a:pt x="1120" y="9928"/>
                </a:lnTo>
                <a:lnTo>
                  <a:pt x="1339" y="9830"/>
                </a:lnTo>
                <a:lnTo>
                  <a:pt x="1558" y="9733"/>
                </a:lnTo>
                <a:lnTo>
                  <a:pt x="1947" y="9465"/>
                </a:lnTo>
                <a:lnTo>
                  <a:pt x="1972" y="10049"/>
                </a:lnTo>
                <a:lnTo>
                  <a:pt x="1874" y="10098"/>
                </a:lnTo>
                <a:lnTo>
                  <a:pt x="1680" y="10171"/>
                </a:lnTo>
                <a:lnTo>
                  <a:pt x="1510" y="10293"/>
                </a:lnTo>
                <a:lnTo>
                  <a:pt x="1364" y="10366"/>
                </a:lnTo>
                <a:lnTo>
                  <a:pt x="1242" y="10512"/>
                </a:lnTo>
                <a:lnTo>
                  <a:pt x="1193" y="10560"/>
                </a:lnTo>
                <a:lnTo>
                  <a:pt x="1169" y="10658"/>
                </a:lnTo>
                <a:lnTo>
                  <a:pt x="1169" y="10731"/>
                </a:lnTo>
                <a:lnTo>
                  <a:pt x="1169" y="10804"/>
                </a:lnTo>
                <a:lnTo>
                  <a:pt x="1218" y="10852"/>
                </a:lnTo>
                <a:lnTo>
                  <a:pt x="1242" y="10877"/>
                </a:lnTo>
                <a:lnTo>
                  <a:pt x="1291" y="10877"/>
                </a:lnTo>
                <a:lnTo>
                  <a:pt x="1412" y="10804"/>
                </a:lnTo>
                <a:lnTo>
                  <a:pt x="1510" y="10731"/>
                </a:lnTo>
                <a:lnTo>
                  <a:pt x="1607" y="10633"/>
                </a:lnTo>
                <a:lnTo>
                  <a:pt x="1729" y="10560"/>
                </a:lnTo>
                <a:lnTo>
                  <a:pt x="1850" y="10487"/>
                </a:lnTo>
                <a:lnTo>
                  <a:pt x="1996" y="10439"/>
                </a:lnTo>
                <a:lnTo>
                  <a:pt x="1996" y="10682"/>
                </a:lnTo>
                <a:lnTo>
                  <a:pt x="1850" y="10755"/>
                </a:lnTo>
                <a:lnTo>
                  <a:pt x="1729" y="10828"/>
                </a:lnTo>
                <a:lnTo>
                  <a:pt x="1485" y="11023"/>
                </a:lnTo>
                <a:lnTo>
                  <a:pt x="1266" y="11217"/>
                </a:lnTo>
                <a:lnTo>
                  <a:pt x="1072" y="11436"/>
                </a:lnTo>
                <a:lnTo>
                  <a:pt x="1072" y="11461"/>
                </a:lnTo>
                <a:lnTo>
                  <a:pt x="1096" y="11485"/>
                </a:lnTo>
                <a:lnTo>
                  <a:pt x="1120" y="11509"/>
                </a:lnTo>
                <a:lnTo>
                  <a:pt x="1388" y="11436"/>
                </a:lnTo>
                <a:lnTo>
                  <a:pt x="1656" y="11315"/>
                </a:lnTo>
                <a:lnTo>
                  <a:pt x="2020" y="11096"/>
                </a:lnTo>
                <a:lnTo>
                  <a:pt x="2020" y="11680"/>
                </a:lnTo>
                <a:lnTo>
                  <a:pt x="1802" y="11801"/>
                </a:lnTo>
                <a:lnTo>
                  <a:pt x="1607" y="11947"/>
                </a:lnTo>
                <a:lnTo>
                  <a:pt x="1364" y="12166"/>
                </a:lnTo>
                <a:lnTo>
                  <a:pt x="1242" y="12264"/>
                </a:lnTo>
                <a:lnTo>
                  <a:pt x="1096" y="12361"/>
                </a:lnTo>
                <a:lnTo>
                  <a:pt x="1096" y="12385"/>
                </a:lnTo>
                <a:lnTo>
                  <a:pt x="1096" y="12410"/>
                </a:lnTo>
                <a:lnTo>
                  <a:pt x="1120" y="12410"/>
                </a:lnTo>
                <a:lnTo>
                  <a:pt x="1388" y="12385"/>
                </a:lnTo>
                <a:lnTo>
                  <a:pt x="1534" y="12337"/>
                </a:lnTo>
                <a:lnTo>
                  <a:pt x="1656" y="12288"/>
                </a:lnTo>
                <a:lnTo>
                  <a:pt x="2045" y="12069"/>
                </a:lnTo>
                <a:lnTo>
                  <a:pt x="2045" y="12483"/>
                </a:lnTo>
                <a:lnTo>
                  <a:pt x="1874" y="12556"/>
                </a:lnTo>
                <a:lnTo>
                  <a:pt x="1729" y="12629"/>
                </a:lnTo>
                <a:lnTo>
                  <a:pt x="1558" y="12702"/>
                </a:lnTo>
                <a:lnTo>
                  <a:pt x="1388" y="12799"/>
                </a:lnTo>
                <a:lnTo>
                  <a:pt x="1242" y="12921"/>
                </a:lnTo>
                <a:lnTo>
                  <a:pt x="1169" y="12994"/>
                </a:lnTo>
                <a:lnTo>
                  <a:pt x="1120" y="13067"/>
                </a:lnTo>
                <a:lnTo>
                  <a:pt x="1120" y="13115"/>
                </a:lnTo>
                <a:lnTo>
                  <a:pt x="1120" y="13164"/>
                </a:lnTo>
                <a:lnTo>
                  <a:pt x="1169" y="13213"/>
                </a:lnTo>
                <a:lnTo>
                  <a:pt x="1218" y="13213"/>
                </a:lnTo>
                <a:lnTo>
                  <a:pt x="1388" y="13188"/>
                </a:lnTo>
                <a:lnTo>
                  <a:pt x="1558" y="13140"/>
                </a:lnTo>
                <a:lnTo>
                  <a:pt x="1874" y="12994"/>
                </a:lnTo>
                <a:lnTo>
                  <a:pt x="2069" y="12921"/>
                </a:lnTo>
                <a:lnTo>
                  <a:pt x="2069" y="13067"/>
                </a:lnTo>
                <a:lnTo>
                  <a:pt x="1923" y="13091"/>
                </a:lnTo>
                <a:lnTo>
                  <a:pt x="1777" y="13140"/>
                </a:lnTo>
                <a:lnTo>
                  <a:pt x="1631" y="13213"/>
                </a:lnTo>
                <a:lnTo>
                  <a:pt x="1485" y="13286"/>
                </a:lnTo>
                <a:lnTo>
                  <a:pt x="1339" y="13407"/>
                </a:lnTo>
                <a:lnTo>
                  <a:pt x="1242" y="13505"/>
                </a:lnTo>
                <a:lnTo>
                  <a:pt x="1145" y="13626"/>
                </a:lnTo>
                <a:lnTo>
                  <a:pt x="1072" y="13772"/>
                </a:lnTo>
                <a:lnTo>
                  <a:pt x="1047" y="13797"/>
                </a:lnTo>
                <a:lnTo>
                  <a:pt x="1072" y="13821"/>
                </a:lnTo>
                <a:lnTo>
                  <a:pt x="1096" y="13845"/>
                </a:lnTo>
                <a:lnTo>
                  <a:pt x="1120" y="13870"/>
                </a:lnTo>
                <a:lnTo>
                  <a:pt x="1242" y="13845"/>
                </a:lnTo>
                <a:lnTo>
                  <a:pt x="1364" y="13821"/>
                </a:lnTo>
                <a:lnTo>
                  <a:pt x="1583" y="13699"/>
                </a:lnTo>
                <a:lnTo>
                  <a:pt x="1826" y="13578"/>
                </a:lnTo>
                <a:lnTo>
                  <a:pt x="2069" y="13432"/>
                </a:lnTo>
                <a:lnTo>
                  <a:pt x="2069" y="13772"/>
                </a:lnTo>
                <a:lnTo>
                  <a:pt x="1972" y="13797"/>
                </a:lnTo>
                <a:lnTo>
                  <a:pt x="1850" y="13870"/>
                </a:lnTo>
                <a:lnTo>
                  <a:pt x="1680" y="13967"/>
                </a:lnTo>
                <a:lnTo>
                  <a:pt x="1461" y="14113"/>
                </a:lnTo>
                <a:lnTo>
                  <a:pt x="1242" y="14283"/>
                </a:lnTo>
                <a:lnTo>
                  <a:pt x="1145" y="14380"/>
                </a:lnTo>
                <a:lnTo>
                  <a:pt x="1072" y="14478"/>
                </a:lnTo>
                <a:lnTo>
                  <a:pt x="1047" y="14551"/>
                </a:lnTo>
                <a:lnTo>
                  <a:pt x="1023" y="14648"/>
                </a:lnTo>
                <a:lnTo>
                  <a:pt x="999" y="14672"/>
                </a:lnTo>
                <a:lnTo>
                  <a:pt x="1023" y="14721"/>
                </a:lnTo>
                <a:lnTo>
                  <a:pt x="1047" y="14745"/>
                </a:lnTo>
                <a:lnTo>
                  <a:pt x="1096" y="14745"/>
                </a:lnTo>
                <a:lnTo>
                  <a:pt x="1218" y="14721"/>
                </a:lnTo>
                <a:lnTo>
                  <a:pt x="1266" y="14697"/>
                </a:lnTo>
                <a:lnTo>
                  <a:pt x="1339" y="14672"/>
                </a:lnTo>
                <a:lnTo>
                  <a:pt x="1753" y="14429"/>
                </a:lnTo>
                <a:lnTo>
                  <a:pt x="2069" y="14259"/>
                </a:lnTo>
                <a:lnTo>
                  <a:pt x="2069" y="14770"/>
                </a:lnTo>
                <a:lnTo>
                  <a:pt x="1947" y="14794"/>
                </a:lnTo>
                <a:lnTo>
                  <a:pt x="1826" y="14867"/>
                </a:lnTo>
                <a:lnTo>
                  <a:pt x="1607" y="14989"/>
                </a:lnTo>
                <a:lnTo>
                  <a:pt x="1461" y="15110"/>
                </a:lnTo>
                <a:lnTo>
                  <a:pt x="1315" y="15232"/>
                </a:lnTo>
                <a:lnTo>
                  <a:pt x="1193" y="15378"/>
                </a:lnTo>
                <a:lnTo>
                  <a:pt x="1145" y="15475"/>
                </a:lnTo>
                <a:lnTo>
                  <a:pt x="1145" y="15548"/>
                </a:lnTo>
                <a:lnTo>
                  <a:pt x="1169" y="15597"/>
                </a:lnTo>
                <a:lnTo>
                  <a:pt x="1218" y="15621"/>
                </a:lnTo>
                <a:lnTo>
                  <a:pt x="1291" y="15621"/>
                </a:lnTo>
                <a:lnTo>
                  <a:pt x="1388" y="15597"/>
                </a:lnTo>
                <a:lnTo>
                  <a:pt x="1510" y="15500"/>
                </a:lnTo>
                <a:lnTo>
                  <a:pt x="1899" y="15256"/>
                </a:lnTo>
                <a:lnTo>
                  <a:pt x="2069" y="15159"/>
                </a:lnTo>
                <a:lnTo>
                  <a:pt x="2069" y="15402"/>
                </a:lnTo>
                <a:lnTo>
                  <a:pt x="1947" y="15451"/>
                </a:lnTo>
                <a:lnTo>
                  <a:pt x="1802" y="15524"/>
                </a:lnTo>
                <a:lnTo>
                  <a:pt x="1583" y="15743"/>
                </a:lnTo>
                <a:lnTo>
                  <a:pt x="1339" y="15913"/>
                </a:lnTo>
                <a:lnTo>
                  <a:pt x="1218" y="16035"/>
                </a:lnTo>
                <a:lnTo>
                  <a:pt x="1145" y="16157"/>
                </a:lnTo>
                <a:lnTo>
                  <a:pt x="1145" y="16230"/>
                </a:lnTo>
                <a:lnTo>
                  <a:pt x="1193" y="16254"/>
                </a:lnTo>
                <a:lnTo>
                  <a:pt x="1339" y="16254"/>
                </a:lnTo>
                <a:lnTo>
                  <a:pt x="1485" y="16205"/>
                </a:lnTo>
                <a:lnTo>
                  <a:pt x="1631" y="16132"/>
                </a:lnTo>
                <a:lnTo>
                  <a:pt x="1753" y="16035"/>
                </a:lnTo>
                <a:lnTo>
                  <a:pt x="2069" y="15840"/>
                </a:lnTo>
                <a:lnTo>
                  <a:pt x="2069" y="16205"/>
                </a:lnTo>
                <a:lnTo>
                  <a:pt x="1826" y="16278"/>
                </a:lnTo>
                <a:lnTo>
                  <a:pt x="1534" y="16400"/>
                </a:lnTo>
                <a:lnTo>
                  <a:pt x="1412" y="16473"/>
                </a:lnTo>
                <a:lnTo>
                  <a:pt x="1315" y="16570"/>
                </a:lnTo>
                <a:lnTo>
                  <a:pt x="1242" y="16668"/>
                </a:lnTo>
                <a:lnTo>
                  <a:pt x="1193" y="16789"/>
                </a:lnTo>
                <a:lnTo>
                  <a:pt x="1193" y="16838"/>
                </a:lnTo>
                <a:lnTo>
                  <a:pt x="1193" y="16862"/>
                </a:lnTo>
                <a:lnTo>
                  <a:pt x="1218" y="16887"/>
                </a:lnTo>
                <a:lnTo>
                  <a:pt x="1412" y="16887"/>
                </a:lnTo>
                <a:lnTo>
                  <a:pt x="1558" y="16814"/>
                </a:lnTo>
                <a:lnTo>
                  <a:pt x="1996" y="16643"/>
                </a:lnTo>
                <a:lnTo>
                  <a:pt x="2045" y="16643"/>
                </a:lnTo>
                <a:lnTo>
                  <a:pt x="2020" y="17154"/>
                </a:lnTo>
                <a:lnTo>
                  <a:pt x="1826" y="17276"/>
                </a:lnTo>
                <a:lnTo>
                  <a:pt x="1631" y="17398"/>
                </a:lnTo>
                <a:lnTo>
                  <a:pt x="1534" y="17471"/>
                </a:lnTo>
                <a:lnTo>
                  <a:pt x="1437" y="17544"/>
                </a:lnTo>
                <a:lnTo>
                  <a:pt x="1364" y="17665"/>
                </a:lnTo>
                <a:lnTo>
                  <a:pt x="1339" y="17787"/>
                </a:lnTo>
                <a:lnTo>
                  <a:pt x="1339" y="17811"/>
                </a:lnTo>
                <a:lnTo>
                  <a:pt x="1485" y="17811"/>
                </a:lnTo>
                <a:lnTo>
                  <a:pt x="1607" y="17787"/>
                </a:lnTo>
                <a:lnTo>
                  <a:pt x="1826" y="17714"/>
                </a:lnTo>
                <a:lnTo>
                  <a:pt x="1996" y="17617"/>
                </a:lnTo>
                <a:lnTo>
                  <a:pt x="1996" y="17811"/>
                </a:lnTo>
                <a:lnTo>
                  <a:pt x="1947" y="17811"/>
                </a:lnTo>
                <a:lnTo>
                  <a:pt x="1729" y="17909"/>
                </a:lnTo>
                <a:lnTo>
                  <a:pt x="1485" y="18030"/>
                </a:lnTo>
                <a:lnTo>
                  <a:pt x="1388" y="18103"/>
                </a:lnTo>
                <a:lnTo>
                  <a:pt x="1291" y="18176"/>
                </a:lnTo>
                <a:lnTo>
                  <a:pt x="1193" y="18274"/>
                </a:lnTo>
                <a:lnTo>
                  <a:pt x="1145" y="18371"/>
                </a:lnTo>
                <a:lnTo>
                  <a:pt x="1120" y="18420"/>
                </a:lnTo>
                <a:lnTo>
                  <a:pt x="1145" y="18468"/>
                </a:lnTo>
                <a:lnTo>
                  <a:pt x="1193" y="18493"/>
                </a:lnTo>
                <a:lnTo>
                  <a:pt x="1242" y="18517"/>
                </a:lnTo>
                <a:lnTo>
                  <a:pt x="1437" y="18468"/>
                </a:lnTo>
                <a:lnTo>
                  <a:pt x="1631" y="18395"/>
                </a:lnTo>
                <a:lnTo>
                  <a:pt x="1996" y="18225"/>
                </a:lnTo>
                <a:lnTo>
                  <a:pt x="1972" y="18687"/>
                </a:lnTo>
                <a:lnTo>
                  <a:pt x="1753" y="18809"/>
                </a:lnTo>
                <a:lnTo>
                  <a:pt x="1558" y="18931"/>
                </a:lnTo>
                <a:lnTo>
                  <a:pt x="1315" y="19101"/>
                </a:lnTo>
                <a:lnTo>
                  <a:pt x="1242" y="19198"/>
                </a:lnTo>
                <a:lnTo>
                  <a:pt x="1169" y="19296"/>
                </a:lnTo>
                <a:lnTo>
                  <a:pt x="1169" y="19344"/>
                </a:lnTo>
                <a:lnTo>
                  <a:pt x="1169" y="19369"/>
                </a:lnTo>
                <a:lnTo>
                  <a:pt x="1193" y="19393"/>
                </a:lnTo>
                <a:lnTo>
                  <a:pt x="1242" y="19393"/>
                </a:lnTo>
                <a:lnTo>
                  <a:pt x="1339" y="19369"/>
                </a:lnTo>
                <a:lnTo>
                  <a:pt x="1437" y="19344"/>
                </a:lnTo>
                <a:lnTo>
                  <a:pt x="1729" y="19223"/>
                </a:lnTo>
                <a:lnTo>
                  <a:pt x="1996" y="19101"/>
                </a:lnTo>
                <a:lnTo>
                  <a:pt x="1996" y="19393"/>
                </a:lnTo>
                <a:lnTo>
                  <a:pt x="1899" y="19417"/>
                </a:lnTo>
                <a:lnTo>
                  <a:pt x="1802" y="19466"/>
                </a:lnTo>
                <a:lnTo>
                  <a:pt x="1631" y="19588"/>
                </a:lnTo>
                <a:lnTo>
                  <a:pt x="1412" y="19758"/>
                </a:lnTo>
                <a:lnTo>
                  <a:pt x="1193" y="19928"/>
                </a:lnTo>
                <a:lnTo>
                  <a:pt x="1169" y="20001"/>
                </a:lnTo>
                <a:lnTo>
                  <a:pt x="1169" y="20050"/>
                </a:lnTo>
                <a:lnTo>
                  <a:pt x="1169" y="20123"/>
                </a:lnTo>
                <a:lnTo>
                  <a:pt x="1218" y="20172"/>
                </a:lnTo>
                <a:lnTo>
                  <a:pt x="901" y="20172"/>
                </a:lnTo>
                <a:lnTo>
                  <a:pt x="561" y="20196"/>
                </a:lnTo>
                <a:lnTo>
                  <a:pt x="512" y="19052"/>
                </a:lnTo>
                <a:lnTo>
                  <a:pt x="488" y="17909"/>
                </a:lnTo>
                <a:lnTo>
                  <a:pt x="488" y="16765"/>
                </a:lnTo>
                <a:lnTo>
                  <a:pt x="488" y="15646"/>
                </a:lnTo>
                <a:lnTo>
                  <a:pt x="536" y="13359"/>
                </a:lnTo>
                <a:lnTo>
                  <a:pt x="561" y="11096"/>
                </a:lnTo>
                <a:lnTo>
                  <a:pt x="585" y="8735"/>
                </a:lnTo>
                <a:lnTo>
                  <a:pt x="609" y="6375"/>
                </a:lnTo>
                <a:lnTo>
                  <a:pt x="634" y="4039"/>
                </a:lnTo>
                <a:lnTo>
                  <a:pt x="609" y="1679"/>
                </a:lnTo>
                <a:lnTo>
                  <a:pt x="658" y="1606"/>
                </a:lnTo>
                <a:lnTo>
                  <a:pt x="682" y="1533"/>
                </a:lnTo>
                <a:lnTo>
                  <a:pt x="707" y="1265"/>
                </a:lnTo>
                <a:lnTo>
                  <a:pt x="780" y="1022"/>
                </a:lnTo>
                <a:lnTo>
                  <a:pt x="877" y="803"/>
                </a:lnTo>
                <a:lnTo>
                  <a:pt x="1023" y="584"/>
                </a:lnTo>
                <a:lnTo>
                  <a:pt x="1120" y="511"/>
                </a:lnTo>
                <a:lnTo>
                  <a:pt x="1193" y="462"/>
                </a:lnTo>
                <a:lnTo>
                  <a:pt x="1291" y="438"/>
                </a:lnTo>
                <a:close/>
                <a:moveTo>
                  <a:pt x="2045" y="19855"/>
                </a:moveTo>
                <a:lnTo>
                  <a:pt x="2069" y="20196"/>
                </a:lnTo>
                <a:lnTo>
                  <a:pt x="1461" y="20172"/>
                </a:lnTo>
                <a:lnTo>
                  <a:pt x="1631" y="20099"/>
                </a:lnTo>
                <a:lnTo>
                  <a:pt x="1802" y="20001"/>
                </a:lnTo>
                <a:lnTo>
                  <a:pt x="2045" y="19855"/>
                </a:lnTo>
                <a:close/>
                <a:moveTo>
                  <a:pt x="1291" y="0"/>
                </a:moveTo>
                <a:lnTo>
                  <a:pt x="1145" y="24"/>
                </a:lnTo>
                <a:lnTo>
                  <a:pt x="1023" y="73"/>
                </a:lnTo>
                <a:lnTo>
                  <a:pt x="901" y="122"/>
                </a:lnTo>
                <a:lnTo>
                  <a:pt x="780" y="219"/>
                </a:lnTo>
                <a:lnTo>
                  <a:pt x="682" y="316"/>
                </a:lnTo>
                <a:lnTo>
                  <a:pt x="585" y="438"/>
                </a:lnTo>
                <a:lnTo>
                  <a:pt x="488" y="560"/>
                </a:lnTo>
                <a:lnTo>
                  <a:pt x="415" y="706"/>
                </a:lnTo>
                <a:lnTo>
                  <a:pt x="366" y="852"/>
                </a:lnTo>
                <a:lnTo>
                  <a:pt x="317" y="1022"/>
                </a:lnTo>
                <a:lnTo>
                  <a:pt x="293" y="1168"/>
                </a:lnTo>
                <a:lnTo>
                  <a:pt x="293" y="1338"/>
                </a:lnTo>
                <a:lnTo>
                  <a:pt x="269" y="1387"/>
                </a:lnTo>
                <a:lnTo>
                  <a:pt x="171" y="6156"/>
                </a:lnTo>
                <a:lnTo>
                  <a:pt x="123" y="10901"/>
                </a:lnTo>
                <a:lnTo>
                  <a:pt x="74" y="13286"/>
                </a:lnTo>
                <a:lnTo>
                  <a:pt x="1" y="15694"/>
                </a:lnTo>
                <a:lnTo>
                  <a:pt x="1" y="16887"/>
                </a:lnTo>
                <a:lnTo>
                  <a:pt x="1" y="18079"/>
                </a:lnTo>
                <a:lnTo>
                  <a:pt x="25" y="19271"/>
                </a:lnTo>
                <a:lnTo>
                  <a:pt x="98" y="20464"/>
                </a:lnTo>
                <a:lnTo>
                  <a:pt x="123" y="20561"/>
                </a:lnTo>
                <a:lnTo>
                  <a:pt x="171" y="20634"/>
                </a:lnTo>
                <a:lnTo>
                  <a:pt x="244" y="20658"/>
                </a:lnTo>
                <a:lnTo>
                  <a:pt x="317" y="20683"/>
                </a:lnTo>
                <a:lnTo>
                  <a:pt x="390" y="20707"/>
                </a:lnTo>
                <a:lnTo>
                  <a:pt x="463" y="20683"/>
                </a:lnTo>
                <a:lnTo>
                  <a:pt x="536" y="20634"/>
                </a:lnTo>
                <a:lnTo>
                  <a:pt x="561" y="20585"/>
                </a:lnTo>
                <a:lnTo>
                  <a:pt x="926" y="20634"/>
                </a:lnTo>
                <a:lnTo>
                  <a:pt x="1315" y="20658"/>
                </a:lnTo>
                <a:lnTo>
                  <a:pt x="2069" y="20634"/>
                </a:lnTo>
                <a:lnTo>
                  <a:pt x="2118" y="20634"/>
                </a:lnTo>
                <a:lnTo>
                  <a:pt x="2166" y="20610"/>
                </a:lnTo>
                <a:lnTo>
                  <a:pt x="2215" y="20658"/>
                </a:lnTo>
                <a:lnTo>
                  <a:pt x="2288" y="20683"/>
                </a:lnTo>
                <a:lnTo>
                  <a:pt x="2361" y="20683"/>
                </a:lnTo>
                <a:lnTo>
                  <a:pt x="2410" y="20658"/>
                </a:lnTo>
                <a:lnTo>
                  <a:pt x="2483" y="20610"/>
                </a:lnTo>
                <a:lnTo>
                  <a:pt x="2507" y="20561"/>
                </a:lnTo>
                <a:lnTo>
                  <a:pt x="2556" y="20488"/>
                </a:lnTo>
                <a:lnTo>
                  <a:pt x="2556" y="20415"/>
                </a:lnTo>
                <a:lnTo>
                  <a:pt x="2458" y="19807"/>
                </a:lnTo>
                <a:lnTo>
                  <a:pt x="2434" y="19223"/>
                </a:lnTo>
                <a:lnTo>
                  <a:pt x="2410" y="18614"/>
                </a:lnTo>
                <a:lnTo>
                  <a:pt x="2410" y="18006"/>
                </a:lnTo>
                <a:lnTo>
                  <a:pt x="2483" y="16814"/>
                </a:lnTo>
                <a:lnTo>
                  <a:pt x="2531" y="15621"/>
                </a:lnTo>
                <a:lnTo>
                  <a:pt x="2531" y="14308"/>
                </a:lnTo>
                <a:lnTo>
                  <a:pt x="2507" y="13018"/>
                </a:lnTo>
                <a:lnTo>
                  <a:pt x="2434" y="10390"/>
                </a:lnTo>
                <a:lnTo>
                  <a:pt x="2361" y="8638"/>
                </a:lnTo>
                <a:lnTo>
                  <a:pt x="2312" y="6886"/>
                </a:lnTo>
                <a:lnTo>
                  <a:pt x="2361" y="6837"/>
                </a:lnTo>
                <a:lnTo>
                  <a:pt x="2385" y="6764"/>
                </a:lnTo>
                <a:lnTo>
                  <a:pt x="2385" y="6691"/>
                </a:lnTo>
                <a:lnTo>
                  <a:pt x="2361" y="6667"/>
                </a:lnTo>
                <a:lnTo>
                  <a:pt x="2337" y="6643"/>
                </a:lnTo>
                <a:lnTo>
                  <a:pt x="2312" y="6643"/>
                </a:lnTo>
                <a:lnTo>
                  <a:pt x="2312" y="5280"/>
                </a:lnTo>
                <a:lnTo>
                  <a:pt x="2312" y="4283"/>
                </a:lnTo>
                <a:lnTo>
                  <a:pt x="2288" y="3285"/>
                </a:lnTo>
                <a:lnTo>
                  <a:pt x="2312" y="2823"/>
                </a:lnTo>
                <a:lnTo>
                  <a:pt x="2361" y="2701"/>
                </a:lnTo>
                <a:lnTo>
                  <a:pt x="2385" y="2531"/>
                </a:lnTo>
                <a:lnTo>
                  <a:pt x="2434" y="2214"/>
                </a:lnTo>
                <a:lnTo>
                  <a:pt x="2458" y="1582"/>
                </a:lnTo>
                <a:lnTo>
                  <a:pt x="2458" y="1387"/>
                </a:lnTo>
                <a:lnTo>
                  <a:pt x="2434" y="1192"/>
                </a:lnTo>
                <a:lnTo>
                  <a:pt x="2410" y="998"/>
                </a:lnTo>
                <a:lnTo>
                  <a:pt x="2337" y="827"/>
                </a:lnTo>
                <a:lnTo>
                  <a:pt x="2264" y="657"/>
                </a:lnTo>
                <a:lnTo>
                  <a:pt x="2166" y="487"/>
                </a:lnTo>
                <a:lnTo>
                  <a:pt x="2045" y="341"/>
                </a:lnTo>
                <a:lnTo>
                  <a:pt x="1899" y="219"/>
                </a:lnTo>
                <a:lnTo>
                  <a:pt x="1753" y="122"/>
                </a:lnTo>
                <a:lnTo>
                  <a:pt x="1583" y="49"/>
                </a:lnTo>
                <a:lnTo>
                  <a:pt x="14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flipH="1">
            <a:off x="6230775" y="3676074"/>
            <a:ext cx="192507" cy="292383"/>
          </a:xfrm>
          <a:custGeom>
            <a:avLst/>
            <a:gdLst/>
            <a:ahLst/>
            <a:cxnLst/>
            <a:rect l="l" t="t" r="r" b="b"/>
            <a:pathLst>
              <a:path w="15233" h="20707" extrusionOk="0">
                <a:moveTo>
                  <a:pt x="5330" y="122"/>
                </a:moveTo>
                <a:lnTo>
                  <a:pt x="4916" y="170"/>
                </a:lnTo>
                <a:lnTo>
                  <a:pt x="4551" y="219"/>
                </a:lnTo>
                <a:lnTo>
                  <a:pt x="4162" y="292"/>
                </a:lnTo>
                <a:lnTo>
                  <a:pt x="3797" y="389"/>
                </a:lnTo>
                <a:lnTo>
                  <a:pt x="3432" y="511"/>
                </a:lnTo>
                <a:lnTo>
                  <a:pt x="3042" y="657"/>
                </a:lnTo>
                <a:lnTo>
                  <a:pt x="2872" y="754"/>
                </a:lnTo>
                <a:lnTo>
                  <a:pt x="2775" y="827"/>
                </a:lnTo>
                <a:lnTo>
                  <a:pt x="2726" y="900"/>
                </a:lnTo>
                <a:lnTo>
                  <a:pt x="2702" y="925"/>
                </a:lnTo>
                <a:lnTo>
                  <a:pt x="2702" y="973"/>
                </a:lnTo>
                <a:lnTo>
                  <a:pt x="2726" y="1022"/>
                </a:lnTo>
                <a:lnTo>
                  <a:pt x="2750" y="1046"/>
                </a:lnTo>
                <a:lnTo>
                  <a:pt x="2848" y="1071"/>
                </a:lnTo>
                <a:lnTo>
                  <a:pt x="3018" y="1071"/>
                </a:lnTo>
                <a:lnTo>
                  <a:pt x="3115" y="1046"/>
                </a:lnTo>
                <a:lnTo>
                  <a:pt x="3432" y="900"/>
                </a:lnTo>
                <a:lnTo>
                  <a:pt x="3845" y="754"/>
                </a:lnTo>
                <a:lnTo>
                  <a:pt x="4283" y="633"/>
                </a:lnTo>
                <a:lnTo>
                  <a:pt x="4721" y="584"/>
                </a:lnTo>
                <a:lnTo>
                  <a:pt x="5159" y="511"/>
                </a:lnTo>
                <a:lnTo>
                  <a:pt x="6084" y="511"/>
                </a:lnTo>
                <a:lnTo>
                  <a:pt x="6546" y="584"/>
                </a:lnTo>
                <a:lnTo>
                  <a:pt x="6984" y="681"/>
                </a:lnTo>
                <a:lnTo>
                  <a:pt x="7447" y="803"/>
                </a:lnTo>
                <a:lnTo>
                  <a:pt x="7885" y="949"/>
                </a:lnTo>
                <a:lnTo>
                  <a:pt x="8761" y="1265"/>
                </a:lnTo>
                <a:lnTo>
                  <a:pt x="9539" y="1533"/>
                </a:lnTo>
                <a:lnTo>
                  <a:pt x="10318" y="1776"/>
                </a:lnTo>
                <a:lnTo>
                  <a:pt x="10731" y="1874"/>
                </a:lnTo>
                <a:lnTo>
                  <a:pt x="11121" y="1947"/>
                </a:lnTo>
                <a:lnTo>
                  <a:pt x="11534" y="2020"/>
                </a:lnTo>
                <a:lnTo>
                  <a:pt x="11948" y="2044"/>
                </a:lnTo>
                <a:lnTo>
                  <a:pt x="12337" y="2044"/>
                </a:lnTo>
                <a:lnTo>
                  <a:pt x="12727" y="2020"/>
                </a:lnTo>
                <a:lnTo>
                  <a:pt x="13116" y="1971"/>
                </a:lnTo>
                <a:lnTo>
                  <a:pt x="13481" y="1898"/>
                </a:lnTo>
                <a:lnTo>
                  <a:pt x="13749" y="1825"/>
                </a:lnTo>
                <a:lnTo>
                  <a:pt x="13992" y="1703"/>
                </a:lnTo>
                <a:lnTo>
                  <a:pt x="14454" y="1460"/>
                </a:lnTo>
                <a:lnTo>
                  <a:pt x="14357" y="1703"/>
                </a:lnTo>
                <a:lnTo>
                  <a:pt x="14065" y="2214"/>
                </a:lnTo>
                <a:lnTo>
                  <a:pt x="13943" y="2458"/>
                </a:lnTo>
                <a:lnTo>
                  <a:pt x="13797" y="2725"/>
                </a:lnTo>
                <a:lnTo>
                  <a:pt x="13238" y="4112"/>
                </a:lnTo>
                <a:lnTo>
                  <a:pt x="12921" y="4794"/>
                </a:lnTo>
                <a:lnTo>
                  <a:pt x="12605" y="5451"/>
                </a:lnTo>
                <a:lnTo>
                  <a:pt x="12581" y="5548"/>
                </a:lnTo>
                <a:lnTo>
                  <a:pt x="12581" y="5621"/>
                </a:lnTo>
                <a:lnTo>
                  <a:pt x="12605" y="5670"/>
                </a:lnTo>
                <a:lnTo>
                  <a:pt x="12654" y="5718"/>
                </a:lnTo>
                <a:lnTo>
                  <a:pt x="12629" y="5816"/>
                </a:lnTo>
                <a:lnTo>
                  <a:pt x="12654" y="5913"/>
                </a:lnTo>
                <a:lnTo>
                  <a:pt x="12946" y="6326"/>
                </a:lnTo>
                <a:lnTo>
                  <a:pt x="13238" y="6764"/>
                </a:lnTo>
                <a:lnTo>
                  <a:pt x="13554" y="7178"/>
                </a:lnTo>
                <a:lnTo>
                  <a:pt x="13895" y="7543"/>
                </a:lnTo>
                <a:lnTo>
                  <a:pt x="14527" y="8176"/>
                </a:lnTo>
                <a:lnTo>
                  <a:pt x="14625" y="8297"/>
                </a:lnTo>
                <a:lnTo>
                  <a:pt x="14260" y="8516"/>
                </a:lnTo>
                <a:lnTo>
                  <a:pt x="13870" y="8687"/>
                </a:lnTo>
                <a:lnTo>
                  <a:pt x="13505" y="8833"/>
                </a:lnTo>
                <a:lnTo>
                  <a:pt x="13116" y="8930"/>
                </a:lnTo>
                <a:lnTo>
                  <a:pt x="12727" y="9003"/>
                </a:lnTo>
                <a:lnTo>
                  <a:pt x="12313" y="9027"/>
                </a:lnTo>
                <a:lnTo>
                  <a:pt x="11875" y="9052"/>
                </a:lnTo>
                <a:lnTo>
                  <a:pt x="11461" y="9027"/>
                </a:lnTo>
                <a:lnTo>
                  <a:pt x="11023" y="9003"/>
                </a:lnTo>
                <a:lnTo>
                  <a:pt x="10610" y="8954"/>
                </a:lnTo>
                <a:lnTo>
                  <a:pt x="10196" y="8881"/>
                </a:lnTo>
                <a:lnTo>
                  <a:pt x="9783" y="8784"/>
                </a:lnTo>
                <a:lnTo>
                  <a:pt x="8955" y="8565"/>
                </a:lnTo>
                <a:lnTo>
                  <a:pt x="8177" y="8297"/>
                </a:lnTo>
                <a:lnTo>
                  <a:pt x="7544" y="8103"/>
                </a:lnTo>
                <a:lnTo>
                  <a:pt x="6838" y="7884"/>
                </a:lnTo>
                <a:lnTo>
                  <a:pt x="6449" y="7786"/>
                </a:lnTo>
                <a:lnTo>
                  <a:pt x="6084" y="7713"/>
                </a:lnTo>
                <a:lnTo>
                  <a:pt x="5695" y="7640"/>
                </a:lnTo>
                <a:lnTo>
                  <a:pt x="5305" y="7592"/>
                </a:lnTo>
                <a:lnTo>
                  <a:pt x="4940" y="7567"/>
                </a:lnTo>
                <a:lnTo>
                  <a:pt x="4575" y="7567"/>
                </a:lnTo>
                <a:lnTo>
                  <a:pt x="4210" y="7616"/>
                </a:lnTo>
                <a:lnTo>
                  <a:pt x="3845" y="7689"/>
                </a:lnTo>
                <a:lnTo>
                  <a:pt x="3529" y="7811"/>
                </a:lnTo>
                <a:lnTo>
                  <a:pt x="3213" y="7957"/>
                </a:lnTo>
                <a:lnTo>
                  <a:pt x="2921" y="8176"/>
                </a:lnTo>
                <a:lnTo>
                  <a:pt x="2799" y="8297"/>
                </a:lnTo>
                <a:lnTo>
                  <a:pt x="2677" y="8443"/>
                </a:lnTo>
                <a:lnTo>
                  <a:pt x="2653" y="8492"/>
                </a:lnTo>
                <a:lnTo>
                  <a:pt x="2629" y="8541"/>
                </a:lnTo>
                <a:lnTo>
                  <a:pt x="2653" y="8589"/>
                </a:lnTo>
                <a:lnTo>
                  <a:pt x="2677" y="8638"/>
                </a:lnTo>
                <a:lnTo>
                  <a:pt x="2702" y="8662"/>
                </a:lnTo>
                <a:lnTo>
                  <a:pt x="2750" y="8687"/>
                </a:lnTo>
                <a:lnTo>
                  <a:pt x="2799" y="8687"/>
                </a:lnTo>
                <a:lnTo>
                  <a:pt x="2848" y="8662"/>
                </a:lnTo>
                <a:lnTo>
                  <a:pt x="3213" y="8443"/>
                </a:lnTo>
                <a:lnTo>
                  <a:pt x="3553" y="8273"/>
                </a:lnTo>
                <a:lnTo>
                  <a:pt x="3918" y="8176"/>
                </a:lnTo>
                <a:lnTo>
                  <a:pt x="4283" y="8078"/>
                </a:lnTo>
                <a:lnTo>
                  <a:pt x="4648" y="8054"/>
                </a:lnTo>
                <a:lnTo>
                  <a:pt x="5038" y="8054"/>
                </a:lnTo>
                <a:lnTo>
                  <a:pt x="5403" y="8078"/>
                </a:lnTo>
                <a:lnTo>
                  <a:pt x="5768" y="8127"/>
                </a:lnTo>
                <a:lnTo>
                  <a:pt x="6157" y="8200"/>
                </a:lnTo>
                <a:lnTo>
                  <a:pt x="6522" y="8297"/>
                </a:lnTo>
                <a:lnTo>
                  <a:pt x="7276" y="8516"/>
                </a:lnTo>
                <a:lnTo>
                  <a:pt x="8031" y="8760"/>
                </a:lnTo>
                <a:lnTo>
                  <a:pt x="8761" y="8979"/>
                </a:lnTo>
                <a:lnTo>
                  <a:pt x="9564" y="9198"/>
                </a:lnTo>
                <a:lnTo>
                  <a:pt x="10391" y="9368"/>
                </a:lnTo>
                <a:lnTo>
                  <a:pt x="10804" y="9441"/>
                </a:lnTo>
                <a:lnTo>
                  <a:pt x="11218" y="9490"/>
                </a:lnTo>
                <a:lnTo>
                  <a:pt x="11632" y="9514"/>
                </a:lnTo>
                <a:lnTo>
                  <a:pt x="12459" y="9514"/>
                </a:lnTo>
                <a:lnTo>
                  <a:pt x="12848" y="9465"/>
                </a:lnTo>
                <a:lnTo>
                  <a:pt x="13238" y="9392"/>
                </a:lnTo>
                <a:lnTo>
                  <a:pt x="13603" y="9295"/>
                </a:lnTo>
                <a:lnTo>
                  <a:pt x="13968" y="9173"/>
                </a:lnTo>
                <a:lnTo>
                  <a:pt x="14308" y="9003"/>
                </a:lnTo>
                <a:lnTo>
                  <a:pt x="14649" y="8833"/>
                </a:lnTo>
                <a:lnTo>
                  <a:pt x="14990" y="8614"/>
                </a:lnTo>
                <a:lnTo>
                  <a:pt x="15063" y="8614"/>
                </a:lnTo>
                <a:lnTo>
                  <a:pt x="15111" y="8589"/>
                </a:lnTo>
                <a:lnTo>
                  <a:pt x="15160" y="8565"/>
                </a:lnTo>
                <a:lnTo>
                  <a:pt x="15209" y="8516"/>
                </a:lnTo>
                <a:lnTo>
                  <a:pt x="15233" y="8443"/>
                </a:lnTo>
                <a:lnTo>
                  <a:pt x="15233" y="8370"/>
                </a:lnTo>
                <a:lnTo>
                  <a:pt x="15209" y="8273"/>
                </a:lnTo>
                <a:lnTo>
                  <a:pt x="15184" y="8200"/>
                </a:lnTo>
                <a:lnTo>
                  <a:pt x="15087" y="8054"/>
                </a:lnTo>
                <a:lnTo>
                  <a:pt x="14941" y="7884"/>
                </a:lnTo>
                <a:lnTo>
                  <a:pt x="14625" y="7592"/>
                </a:lnTo>
                <a:lnTo>
                  <a:pt x="14381" y="7373"/>
                </a:lnTo>
                <a:lnTo>
                  <a:pt x="14187" y="7178"/>
                </a:lnTo>
                <a:lnTo>
                  <a:pt x="14016" y="6959"/>
                </a:lnTo>
                <a:lnTo>
                  <a:pt x="13700" y="6545"/>
                </a:lnTo>
                <a:lnTo>
                  <a:pt x="13359" y="6108"/>
                </a:lnTo>
                <a:lnTo>
                  <a:pt x="13165" y="5913"/>
                </a:lnTo>
                <a:lnTo>
                  <a:pt x="12970" y="5743"/>
                </a:lnTo>
                <a:lnTo>
                  <a:pt x="12970" y="5718"/>
                </a:lnTo>
                <a:lnTo>
                  <a:pt x="12994" y="5694"/>
                </a:lnTo>
                <a:lnTo>
                  <a:pt x="13359" y="4940"/>
                </a:lnTo>
                <a:lnTo>
                  <a:pt x="13676" y="4161"/>
                </a:lnTo>
                <a:lnTo>
                  <a:pt x="14333" y="2628"/>
                </a:lnTo>
                <a:lnTo>
                  <a:pt x="14479" y="2336"/>
                </a:lnTo>
                <a:lnTo>
                  <a:pt x="14698" y="1971"/>
                </a:lnTo>
                <a:lnTo>
                  <a:pt x="14795" y="1776"/>
                </a:lnTo>
                <a:lnTo>
                  <a:pt x="14868" y="1557"/>
                </a:lnTo>
                <a:lnTo>
                  <a:pt x="14917" y="1363"/>
                </a:lnTo>
                <a:lnTo>
                  <a:pt x="14917" y="1192"/>
                </a:lnTo>
                <a:lnTo>
                  <a:pt x="14965" y="1144"/>
                </a:lnTo>
                <a:lnTo>
                  <a:pt x="14965" y="1071"/>
                </a:lnTo>
                <a:lnTo>
                  <a:pt x="14965" y="998"/>
                </a:lnTo>
                <a:lnTo>
                  <a:pt x="14917" y="925"/>
                </a:lnTo>
                <a:lnTo>
                  <a:pt x="14868" y="876"/>
                </a:lnTo>
                <a:lnTo>
                  <a:pt x="14795" y="827"/>
                </a:lnTo>
                <a:lnTo>
                  <a:pt x="14722" y="827"/>
                </a:lnTo>
                <a:lnTo>
                  <a:pt x="14625" y="852"/>
                </a:lnTo>
                <a:lnTo>
                  <a:pt x="14284" y="1022"/>
                </a:lnTo>
                <a:lnTo>
                  <a:pt x="13943" y="1217"/>
                </a:lnTo>
                <a:lnTo>
                  <a:pt x="13578" y="1387"/>
                </a:lnTo>
                <a:lnTo>
                  <a:pt x="13408" y="1460"/>
                </a:lnTo>
                <a:lnTo>
                  <a:pt x="13213" y="1509"/>
                </a:lnTo>
                <a:lnTo>
                  <a:pt x="12751" y="1582"/>
                </a:lnTo>
                <a:lnTo>
                  <a:pt x="12289" y="1606"/>
                </a:lnTo>
                <a:lnTo>
                  <a:pt x="11826" y="1582"/>
                </a:lnTo>
                <a:lnTo>
                  <a:pt x="11364" y="1557"/>
                </a:lnTo>
                <a:lnTo>
                  <a:pt x="10926" y="1484"/>
                </a:lnTo>
                <a:lnTo>
                  <a:pt x="10512" y="1387"/>
                </a:lnTo>
                <a:lnTo>
                  <a:pt x="10123" y="1265"/>
                </a:lnTo>
                <a:lnTo>
                  <a:pt x="9710" y="1144"/>
                </a:lnTo>
                <a:lnTo>
                  <a:pt x="8907" y="876"/>
                </a:lnTo>
                <a:lnTo>
                  <a:pt x="8104" y="584"/>
                </a:lnTo>
                <a:lnTo>
                  <a:pt x="7714" y="462"/>
                </a:lnTo>
                <a:lnTo>
                  <a:pt x="7325" y="341"/>
                </a:lnTo>
                <a:lnTo>
                  <a:pt x="6936" y="268"/>
                </a:lnTo>
                <a:lnTo>
                  <a:pt x="6522" y="195"/>
                </a:lnTo>
                <a:lnTo>
                  <a:pt x="6133" y="146"/>
                </a:lnTo>
                <a:lnTo>
                  <a:pt x="5743" y="122"/>
                </a:lnTo>
                <a:close/>
                <a:moveTo>
                  <a:pt x="1388" y="438"/>
                </a:moveTo>
                <a:lnTo>
                  <a:pt x="1461" y="487"/>
                </a:lnTo>
                <a:lnTo>
                  <a:pt x="1558" y="535"/>
                </a:lnTo>
                <a:lnTo>
                  <a:pt x="1704" y="657"/>
                </a:lnTo>
                <a:lnTo>
                  <a:pt x="1510" y="803"/>
                </a:lnTo>
                <a:lnTo>
                  <a:pt x="1218" y="1022"/>
                </a:lnTo>
                <a:lnTo>
                  <a:pt x="1120" y="1095"/>
                </a:lnTo>
                <a:lnTo>
                  <a:pt x="1072" y="1119"/>
                </a:lnTo>
                <a:lnTo>
                  <a:pt x="1047" y="1144"/>
                </a:lnTo>
                <a:lnTo>
                  <a:pt x="1023" y="1168"/>
                </a:lnTo>
                <a:lnTo>
                  <a:pt x="1047" y="1217"/>
                </a:lnTo>
                <a:lnTo>
                  <a:pt x="1072" y="1290"/>
                </a:lnTo>
                <a:lnTo>
                  <a:pt x="1120" y="1338"/>
                </a:lnTo>
                <a:lnTo>
                  <a:pt x="1266" y="1338"/>
                </a:lnTo>
                <a:lnTo>
                  <a:pt x="1364" y="1314"/>
                </a:lnTo>
                <a:lnTo>
                  <a:pt x="1437" y="1265"/>
                </a:lnTo>
                <a:lnTo>
                  <a:pt x="1656" y="1144"/>
                </a:lnTo>
                <a:lnTo>
                  <a:pt x="1826" y="998"/>
                </a:lnTo>
                <a:lnTo>
                  <a:pt x="1899" y="973"/>
                </a:lnTo>
                <a:lnTo>
                  <a:pt x="1923" y="1046"/>
                </a:lnTo>
                <a:lnTo>
                  <a:pt x="1972" y="1217"/>
                </a:lnTo>
                <a:lnTo>
                  <a:pt x="1826" y="1265"/>
                </a:lnTo>
                <a:lnTo>
                  <a:pt x="1680" y="1387"/>
                </a:lnTo>
                <a:lnTo>
                  <a:pt x="1388" y="1630"/>
                </a:lnTo>
                <a:lnTo>
                  <a:pt x="1145" y="1898"/>
                </a:lnTo>
                <a:lnTo>
                  <a:pt x="1023" y="2093"/>
                </a:lnTo>
                <a:lnTo>
                  <a:pt x="1023" y="2117"/>
                </a:lnTo>
                <a:lnTo>
                  <a:pt x="1023" y="2141"/>
                </a:lnTo>
                <a:lnTo>
                  <a:pt x="1047" y="2166"/>
                </a:lnTo>
                <a:lnTo>
                  <a:pt x="1096" y="2166"/>
                </a:lnTo>
                <a:lnTo>
                  <a:pt x="1193" y="2141"/>
                </a:lnTo>
                <a:lnTo>
                  <a:pt x="1291" y="2093"/>
                </a:lnTo>
                <a:lnTo>
                  <a:pt x="1461" y="1995"/>
                </a:lnTo>
                <a:lnTo>
                  <a:pt x="1826" y="1728"/>
                </a:lnTo>
                <a:lnTo>
                  <a:pt x="1996" y="1630"/>
                </a:lnTo>
                <a:lnTo>
                  <a:pt x="1996" y="1655"/>
                </a:lnTo>
                <a:lnTo>
                  <a:pt x="1923" y="2044"/>
                </a:lnTo>
                <a:lnTo>
                  <a:pt x="1777" y="2117"/>
                </a:lnTo>
                <a:lnTo>
                  <a:pt x="1656" y="2214"/>
                </a:lnTo>
                <a:lnTo>
                  <a:pt x="1315" y="2458"/>
                </a:lnTo>
                <a:lnTo>
                  <a:pt x="1193" y="2579"/>
                </a:lnTo>
                <a:lnTo>
                  <a:pt x="1120" y="2652"/>
                </a:lnTo>
                <a:lnTo>
                  <a:pt x="1096" y="2725"/>
                </a:lnTo>
                <a:lnTo>
                  <a:pt x="1096" y="2774"/>
                </a:lnTo>
                <a:lnTo>
                  <a:pt x="1120" y="2823"/>
                </a:lnTo>
                <a:lnTo>
                  <a:pt x="1193" y="2847"/>
                </a:lnTo>
                <a:lnTo>
                  <a:pt x="1291" y="2847"/>
                </a:lnTo>
                <a:lnTo>
                  <a:pt x="1461" y="2774"/>
                </a:lnTo>
                <a:lnTo>
                  <a:pt x="1631" y="2677"/>
                </a:lnTo>
                <a:lnTo>
                  <a:pt x="1777" y="2604"/>
                </a:lnTo>
                <a:lnTo>
                  <a:pt x="1874" y="2531"/>
                </a:lnTo>
                <a:lnTo>
                  <a:pt x="1874" y="2823"/>
                </a:lnTo>
                <a:lnTo>
                  <a:pt x="1874" y="2920"/>
                </a:lnTo>
                <a:lnTo>
                  <a:pt x="1364" y="3285"/>
                </a:lnTo>
                <a:lnTo>
                  <a:pt x="1169" y="3455"/>
                </a:lnTo>
                <a:lnTo>
                  <a:pt x="1072" y="3553"/>
                </a:lnTo>
                <a:lnTo>
                  <a:pt x="1023" y="3650"/>
                </a:lnTo>
                <a:lnTo>
                  <a:pt x="999" y="3699"/>
                </a:lnTo>
                <a:lnTo>
                  <a:pt x="1023" y="3723"/>
                </a:lnTo>
                <a:lnTo>
                  <a:pt x="1072" y="3747"/>
                </a:lnTo>
                <a:lnTo>
                  <a:pt x="1193" y="3723"/>
                </a:lnTo>
                <a:lnTo>
                  <a:pt x="1339" y="3674"/>
                </a:lnTo>
                <a:lnTo>
                  <a:pt x="1583" y="3528"/>
                </a:lnTo>
                <a:lnTo>
                  <a:pt x="1874" y="3334"/>
                </a:lnTo>
                <a:lnTo>
                  <a:pt x="1874" y="3772"/>
                </a:lnTo>
                <a:lnTo>
                  <a:pt x="1704" y="3869"/>
                </a:lnTo>
                <a:lnTo>
                  <a:pt x="1534" y="3966"/>
                </a:lnTo>
                <a:lnTo>
                  <a:pt x="1266" y="4137"/>
                </a:lnTo>
                <a:lnTo>
                  <a:pt x="1145" y="4258"/>
                </a:lnTo>
                <a:lnTo>
                  <a:pt x="1096" y="4307"/>
                </a:lnTo>
                <a:lnTo>
                  <a:pt x="1047" y="4380"/>
                </a:lnTo>
                <a:lnTo>
                  <a:pt x="1047" y="4429"/>
                </a:lnTo>
                <a:lnTo>
                  <a:pt x="1096" y="4477"/>
                </a:lnTo>
                <a:lnTo>
                  <a:pt x="1242" y="4477"/>
                </a:lnTo>
                <a:lnTo>
                  <a:pt x="1388" y="4453"/>
                </a:lnTo>
                <a:lnTo>
                  <a:pt x="1680" y="4331"/>
                </a:lnTo>
                <a:lnTo>
                  <a:pt x="1874" y="4258"/>
                </a:lnTo>
                <a:lnTo>
                  <a:pt x="1874" y="4623"/>
                </a:lnTo>
                <a:lnTo>
                  <a:pt x="1680" y="4721"/>
                </a:lnTo>
                <a:lnTo>
                  <a:pt x="1485" y="4818"/>
                </a:lnTo>
                <a:lnTo>
                  <a:pt x="1218" y="4988"/>
                </a:lnTo>
                <a:lnTo>
                  <a:pt x="1096" y="5086"/>
                </a:lnTo>
                <a:lnTo>
                  <a:pt x="999" y="5183"/>
                </a:lnTo>
                <a:lnTo>
                  <a:pt x="999" y="5232"/>
                </a:lnTo>
                <a:lnTo>
                  <a:pt x="974" y="5256"/>
                </a:lnTo>
                <a:lnTo>
                  <a:pt x="1023" y="5329"/>
                </a:lnTo>
                <a:lnTo>
                  <a:pt x="1072" y="5378"/>
                </a:lnTo>
                <a:lnTo>
                  <a:pt x="1145" y="5378"/>
                </a:lnTo>
                <a:lnTo>
                  <a:pt x="1388" y="5280"/>
                </a:lnTo>
                <a:lnTo>
                  <a:pt x="1607" y="5159"/>
                </a:lnTo>
                <a:lnTo>
                  <a:pt x="1874" y="5037"/>
                </a:lnTo>
                <a:lnTo>
                  <a:pt x="1874" y="5451"/>
                </a:lnTo>
                <a:lnTo>
                  <a:pt x="1656" y="5524"/>
                </a:lnTo>
                <a:lnTo>
                  <a:pt x="1510" y="5597"/>
                </a:lnTo>
                <a:lnTo>
                  <a:pt x="1339" y="5694"/>
                </a:lnTo>
                <a:lnTo>
                  <a:pt x="1193" y="5791"/>
                </a:lnTo>
                <a:lnTo>
                  <a:pt x="1145" y="5864"/>
                </a:lnTo>
                <a:lnTo>
                  <a:pt x="1120" y="5937"/>
                </a:lnTo>
                <a:lnTo>
                  <a:pt x="1120" y="5986"/>
                </a:lnTo>
                <a:lnTo>
                  <a:pt x="1145" y="6035"/>
                </a:lnTo>
                <a:lnTo>
                  <a:pt x="1169" y="6059"/>
                </a:lnTo>
                <a:lnTo>
                  <a:pt x="1218" y="6059"/>
                </a:lnTo>
                <a:lnTo>
                  <a:pt x="1388" y="6035"/>
                </a:lnTo>
                <a:lnTo>
                  <a:pt x="1558" y="5962"/>
                </a:lnTo>
                <a:lnTo>
                  <a:pt x="1704" y="5889"/>
                </a:lnTo>
                <a:lnTo>
                  <a:pt x="1874" y="5816"/>
                </a:lnTo>
                <a:lnTo>
                  <a:pt x="1874" y="6059"/>
                </a:lnTo>
                <a:lnTo>
                  <a:pt x="1680" y="6156"/>
                </a:lnTo>
                <a:lnTo>
                  <a:pt x="1485" y="6254"/>
                </a:lnTo>
                <a:lnTo>
                  <a:pt x="1291" y="6375"/>
                </a:lnTo>
                <a:lnTo>
                  <a:pt x="1096" y="6521"/>
                </a:lnTo>
                <a:lnTo>
                  <a:pt x="1072" y="6545"/>
                </a:lnTo>
                <a:lnTo>
                  <a:pt x="1072" y="6570"/>
                </a:lnTo>
                <a:lnTo>
                  <a:pt x="1096" y="6594"/>
                </a:lnTo>
                <a:lnTo>
                  <a:pt x="1242" y="6594"/>
                </a:lnTo>
                <a:lnTo>
                  <a:pt x="1364" y="6570"/>
                </a:lnTo>
                <a:lnTo>
                  <a:pt x="1583" y="6497"/>
                </a:lnTo>
                <a:lnTo>
                  <a:pt x="1874" y="6375"/>
                </a:lnTo>
                <a:lnTo>
                  <a:pt x="1874" y="6764"/>
                </a:lnTo>
                <a:lnTo>
                  <a:pt x="1704" y="6886"/>
                </a:lnTo>
                <a:lnTo>
                  <a:pt x="1534" y="7008"/>
                </a:lnTo>
                <a:lnTo>
                  <a:pt x="1364" y="7129"/>
                </a:lnTo>
                <a:lnTo>
                  <a:pt x="1218" y="7275"/>
                </a:lnTo>
                <a:lnTo>
                  <a:pt x="1096" y="7470"/>
                </a:lnTo>
                <a:lnTo>
                  <a:pt x="1096" y="7494"/>
                </a:lnTo>
                <a:lnTo>
                  <a:pt x="1120" y="7494"/>
                </a:lnTo>
                <a:lnTo>
                  <a:pt x="1315" y="7446"/>
                </a:lnTo>
                <a:lnTo>
                  <a:pt x="1461" y="7373"/>
                </a:lnTo>
                <a:lnTo>
                  <a:pt x="1802" y="7202"/>
                </a:lnTo>
                <a:lnTo>
                  <a:pt x="1899" y="7154"/>
                </a:lnTo>
                <a:lnTo>
                  <a:pt x="1899" y="7446"/>
                </a:lnTo>
                <a:lnTo>
                  <a:pt x="1656" y="7567"/>
                </a:lnTo>
                <a:lnTo>
                  <a:pt x="1437" y="7738"/>
                </a:lnTo>
                <a:lnTo>
                  <a:pt x="1339" y="7811"/>
                </a:lnTo>
                <a:lnTo>
                  <a:pt x="1266" y="7908"/>
                </a:lnTo>
                <a:lnTo>
                  <a:pt x="1145" y="8078"/>
                </a:lnTo>
                <a:lnTo>
                  <a:pt x="1145" y="8127"/>
                </a:lnTo>
                <a:lnTo>
                  <a:pt x="1169" y="8127"/>
                </a:lnTo>
                <a:lnTo>
                  <a:pt x="1291" y="8103"/>
                </a:lnTo>
                <a:lnTo>
                  <a:pt x="1388" y="8078"/>
                </a:lnTo>
                <a:lnTo>
                  <a:pt x="1485" y="8054"/>
                </a:lnTo>
                <a:lnTo>
                  <a:pt x="1583" y="8005"/>
                </a:lnTo>
                <a:lnTo>
                  <a:pt x="1899" y="7835"/>
                </a:lnTo>
                <a:lnTo>
                  <a:pt x="1923" y="8346"/>
                </a:lnTo>
                <a:lnTo>
                  <a:pt x="1899" y="8370"/>
                </a:lnTo>
                <a:lnTo>
                  <a:pt x="1461" y="8638"/>
                </a:lnTo>
                <a:lnTo>
                  <a:pt x="1242" y="8760"/>
                </a:lnTo>
                <a:lnTo>
                  <a:pt x="1145" y="8857"/>
                </a:lnTo>
                <a:lnTo>
                  <a:pt x="1047" y="8930"/>
                </a:lnTo>
                <a:lnTo>
                  <a:pt x="1047" y="9003"/>
                </a:lnTo>
                <a:lnTo>
                  <a:pt x="1072" y="9052"/>
                </a:lnTo>
                <a:lnTo>
                  <a:pt x="1169" y="9076"/>
                </a:lnTo>
                <a:lnTo>
                  <a:pt x="1388" y="9076"/>
                </a:lnTo>
                <a:lnTo>
                  <a:pt x="1510" y="9027"/>
                </a:lnTo>
                <a:lnTo>
                  <a:pt x="1729" y="8930"/>
                </a:lnTo>
                <a:lnTo>
                  <a:pt x="1923" y="8784"/>
                </a:lnTo>
                <a:lnTo>
                  <a:pt x="1947" y="9149"/>
                </a:lnTo>
                <a:lnTo>
                  <a:pt x="1874" y="9173"/>
                </a:lnTo>
                <a:lnTo>
                  <a:pt x="1656" y="9344"/>
                </a:lnTo>
                <a:lnTo>
                  <a:pt x="1461" y="9514"/>
                </a:lnTo>
                <a:lnTo>
                  <a:pt x="1096" y="9879"/>
                </a:lnTo>
                <a:lnTo>
                  <a:pt x="1096" y="9928"/>
                </a:lnTo>
                <a:lnTo>
                  <a:pt x="1120" y="9928"/>
                </a:lnTo>
                <a:lnTo>
                  <a:pt x="1339" y="9830"/>
                </a:lnTo>
                <a:lnTo>
                  <a:pt x="1558" y="9733"/>
                </a:lnTo>
                <a:lnTo>
                  <a:pt x="1947" y="9465"/>
                </a:lnTo>
                <a:lnTo>
                  <a:pt x="1972" y="10049"/>
                </a:lnTo>
                <a:lnTo>
                  <a:pt x="1874" y="10098"/>
                </a:lnTo>
                <a:lnTo>
                  <a:pt x="1680" y="10171"/>
                </a:lnTo>
                <a:lnTo>
                  <a:pt x="1510" y="10293"/>
                </a:lnTo>
                <a:lnTo>
                  <a:pt x="1364" y="10366"/>
                </a:lnTo>
                <a:lnTo>
                  <a:pt x="1242" y="10512"/>
                </a:lnTo>
                <a:lnTo>
                  <a:pt x="1193" y="10560"/>
                </a:lnTo>
                <a:lnTo>
                  <a:pt x="1169" y="10658"/>
                </a:lnTo>
                <a:lnTo>
                  <a:pt x="1169" y="10731"/>
                </a:lnTo>
                <a:lnTo>
                  <a:pt x="1169" y="10804"/>
                </a:lnTo>
                <a:lnTo>
                  <a:pt x="1218" y="10852"/>
                </a:lnTo>
                <a:lnTo>
                  <a:pt x="1242" y="10877"/>
                </a:lnTo>
                <a:lnTo>
                  <a:pt x="1291" y="10877"/>
                </a:lnTo>
                <a:lnTo>
                  <a:pt x="1412" y="10804"/>
                </a:lnTo>
                <a:lnTo>
                  <a:pt x="1510" y="10731"/>
                </a:lnTo>
                <a:lnTo>
                  <a:pt x="1607" y="10633"/>
                </a:lnTo>
                <a:lnTo>
                  <a:pt x="1729" y="10560"/>
                </a:lnTo>
                <a:lnTo>
                  <a:pt x="1850" y="10487"/>
                </a:lnTo>
                <a:lnTo>
                  <a:pt x="1996" y="10439"/>
                </a:lnTo>
                <a:lnTo>
                  <a:pt x="1996" y="10682"/>
                </a:lnTo>
                <a:lnTo>
                  <a:pt x="1850" y="10755"/>
                </a:lnTo>
                <a:lnTo>
                  <a:pt x="1729" y="10828"/>
                </a:lnTo>
                <a:lnTo>
                  <a:pt x="1485" y="11023"/>
                </a:lnTo>
                <a:lnTo>
                  <a:pt x="1266" y="11217"/>
                </a:lnTo>
                <a:lnTo>
                  <a:pt x="1072" y="11436"/>
                </a:lnTo>
                <a:lnTo>
                  <a:pt x="1072" y="11461"/>
                </a:lnTo>
                <a:lnTo>
                  <a:pt x="1096" y="11485"/>
                </a:lnTo>
                <a:lnTo>
                  <a:pt x="1120" y="11509"/>
                </a:lnTo>
                <a:lnTo>
                  <a:pt x="1388" y="11436"/>
                </a:lnTo>
                <a:lnTo>
                  <a:pt x="1656" y="11315"/>
                </a:lnTo>
                <a:lnTo>
                  <a:pt x="2020" y="11096"/>
                </a:lnTo>
                <a:lnTo>
                  <a:pt x="2020" y="11680"/>
                </a:lnTo>
                <a:lnTo>
                  <a:pt x="1802" y="11801"/>
                </a:lnTo>
                <a:lnTo>
                  <a:pt x="1607" y="11947"/>
                </a:lnTo>
                <a:lnTo>
                  <a:pt x="1364" y="12166"/>
                </a:lnTo>
                <a:lnTo>
                  <a:pt x="1242" y="12264"/>
                </a:lnTo>
                <a:lnTo>
                  <a:pt x="1096" y="12361"/>
                </a:lnTo>
                <a:lnTo>
                  <a:pt x="1096" y="12385"/>
                </a:lnTo>
                <a:lnTo>
                  <a:pt x="1096" y="12410"/>
                </a:lnTo>
                <a:lnTo>
                  <a:pt x="1120" y="12410"/>
                </a:lnTo>
                <a:lnTo>
                  <a:pt x="1388" y="12385"/>
                </a:lnTo>
                <a:lnTo>
                  <a:pt x="1534" y="12337"/>
                </a:lnTo>
                <a:lnTo>
                  <a:pt x="1656" y="12288"/>
                </a:lnTo>
                <a:lnTo>
                  <a:pt x="2045" y="12069"/>
                </a:lnTo>
                <a:lnTo>
                  <a:pt x="2045" y="12483"/>
                </a:lnTo>
                <a:lnTo>
                  <a:pt x="1874" y="12556"/>
                </a:lnTo>
                <a:lnTo>
                  <a:pt x="1729" y="12629"/>
                </a:lnTo>
                <a:lnTo>
                  <a:pt x="1558" y="12702"/>
                </a:lnTo>
                <a:lnTo>
                  <a:pt x="1388" y="12799"/>
                </a:lnTo>
                <a:lnTo>
                  <a:pt x="1242" y="12921"/>
                </a:lnTo>
                <a:lnTo>
                  <a:pt x="1169" y="12994"/>
                </a:lnTo>
                <a:lnTo>
                  <a:pt x="1120" y="13067"/>
                </a:lnTo>
                <a:lnTo>
                  <a:pt x="1120" y="13115"/>
                </a:lnTo>
                <a:lnTo>
                  <a:pt x="1120" y="13164"/>
                </a:lnTo>
                <a:lnTo>
                  <a:pt x="1169" y="13213"/>
                </a:lnTo>
                <a:lnTo>
                  <a:pt x="1218" y="13213"/>
                </a:lnTo>
                <a:lnTo>
                  <a:pt x="1388" y="13188"/>
                </a:lnTo>
                <a:lnTo>
                  <a:pt x="1558" y="13140"/>
                </a:lnTo>
                <a:lnTo>
                  <a:pt x="1874" y="12994"/>
                </a:lnTo>
                <a:lnTo>
                  <a:pt x="2069" y="12921"/>
                </a:lnTo>
                <a:lnTo>
                  <a:pt x="2069" y="13067"/>
                </a:lnTo>
                <a:lnTo>
                  <a:pt x="1923" y="13091"/>
                </a:lnTo>
                <a:lnTo>
                  <a:pt x="1777" y="13140"/>
                </a:lnTo>
                <a:lnTo>
                  <a:pt x="1631" y="13213"/>
                </a:lnTo>
                <a:lnTo>
                  <a:pt x="1485" y="13286"/>
                </a:lnTo>
                <a:lnTo>
                  <a:pt x="1339" y="13407"/>
                </a:lnTo>
                <a:lnTo>
                  <a:pt x="1242" y="13505"/>
                </a:lnTo>
                <a:lnTo>
                  <a:pt x="1145" y="13626"/>
                </a:lnTo>
                <a:lnTo>
                  <a:pt x="1072" y="13772"/>
                </a:lnTo>
                <a:lnTo>
                  <a:pt x="1047" y="13797"/>
                </a:lnTo>
                <a:lnTo>
                  <a:pt x="1072" y="13821"/>
                </a:lnTo>
                <a:lnTo>
                  <a:pt x="1096" y="13845"/>
                </a:lnTo>
                <a:lnTo>
                  <a:pt x="1120" y="13870"/>
                </a:lnTo>
                <a:lnTo>
                  <a:pt x="1242" y="13845"/>
                </a:lnTo>
                <a:lnTo>
                  <a:pt x="1364" y="13821"/>
                </a:lnTo>
                <a:lnTo>
                  <a:pt x="1583" y="13699"/>
                </a:lnTo>
                <a:lnTo>
                  <a:pt x="1826" y="13578"/>
                </a:lnTo>
                <a:lnTo>
                  <a:pt x="2069" y="13432"/>
                </a:lnTo>
                <a:lnTo>
                  <a:pt x="2069" y="13772"/>
                </a:lnTo>
                <a:lnTo>
                  <a:pt x="1972" y="13797"/>
                </a:lnTo>
                <a:lnTo>
                  <a:pt x="1850" y="13870"/>
                </a:lnTo>
                <a:lnTo>
                  <a:pt x="1680" y="13967"/>
                </a:lnTo>
                <a:lnTo>
                  <a:pt x="1461" y="14113"/>
                </a:lnTo>
                <a:lnTo>
                  <a:pt x="1242" y="14283"/>
                </a:lnTo>
                <a:lnTo>
                  <a:pt x="1145" y="14380"/>
                </a:lnTo>
                <a:lnTo>
                  <a:pt x="1072" y="14478"/>
                </a:lnTo>
                <a:lnTo>
                  <a:pt x="1047" y="14551"/>
                </a:lnTo>
                <a:lnTo>
                  <a:pt x="1023" y="14648"/>
                </a:lnTo>
                <a:lnTo>
                  <a:pt x="999" y="14672"/>
                </a:lnTo>
                <a:lnTo>
                  <a:pt x="1023" y="14721"/>
                </a:lnTo>
                <a:lnTo>
                  <a:pt x="1047" y="14745"/>
                </a:lnTo>
                <a:lnTo>
                  <a:pt x="1096" y="14745"/>
                </a:lnTo>
                <a:lnTo>
                  <a:pt x="1218" y="14721"/>
                </a:lnTo>
                <a:lnTo>
                  <a:pt x="1266" y="14697"/>
                </a:lnTo>
                <a:lnTo>
                  <a:pt x="1339" y="14672"/>
                </a:lnTo>
                <a:lnTo>
                  <a:pt x="1753" y="14429"/>
                </a:lnTo>
                <a:lnTo>
                  <a:pt x="2069" y="14259"/>
                </a:lnTo>
                <a:lnTo>
                  <a:pt x="2069" y="14770"/>
                </a:lnTo>
                <a:lnTo>
                  <a:pt x="1947" y="14794"/>
                </a:lnTo>
                <a:lnTo>
                  <a:pt x="1826" y="14867"/>
                </a:lnTo>
                <a:lnTo>
                  <a:pt x="1607" y="14989"/>
                </a:lnTo>
                <a:lnTo>
                  <a:pt x="1461" y="15110"/>
                </a:lnTo>
                <a:lnTo>
                  <a:pt x="1315" y="15232"/>
                </a:lnTo>
                <a:lnTo>
                  <a:pt x="1193" y="15378"/>
                </a:lnTo>
                <a:lnTo>
                  <a:pt x="1145" y="15475"/>
                </a:lnTo>
                <a:lnTo>
                  <a:pt x="1145" y="15548"/>
                </a:lnTo>
                <a:lnTo>
                  <a:pt x="1169" y="15597"/>
                </a:lnTo>
                <a:lnTo>
                  <a:pt x="1218" y="15621"/>
                </a:lnTo>
                <a:lnTo>
                  <a:pt x="1291" y="15621"/>
                </a:lnTo>
                <a:lnTo>
                  <a:pt x="1388" y="15597"/>
                </a:lnTo>
                <a:lnTo>
                  <a:pt x="1510" y="15500"/>
                </a:lnTo>
                <a:lnTo>
                  <a:pt x="1899" y="15256"/>
                </a:lnTo>
                <a:lnTo>
                  <a:pt x="2069" y="15159"/>
                </a:lnTo>
                <a:lnTo>
                  <a:pt x="2069" y="15402"/>
                </a:lnTo>
                <a:lnTo>
                  <a:pt x="1947" y="15451"/>
                </a:lnTo>
                <a:lnTo>
                  <a:pt x="1802" y="15524"/>
                </a:lnTo>
                <a:lnTo>
                  <a:pt x="1583" y="15743"/>
                </a:lnTo>
                <a:lnTo>
                  <a:pt x="1339" y="15913"/>
                </a:lnTo>
                <a:lnTo>
                  <a:pt x="1218" y="16035"/>
                </a:lnTo>
                <a:lnTo>
                  <a:pt x="1145" y="16157"/>
                </a:lnTo>
                <a:lnTo>
                  <a:pt x="1145" y="16230"/>
                </a:lnTo>
                <a:lnTo>
                  <a:pt x="1193" y="16254"/>
                </a:lnTo>
                <a:lnTo>
                  <a:pt x="1339" y="16254"/>
                </a:lnTo>
                <a:lnTo>
                  <a:pt x="1485" y="16205"/>
                </a:lnTo>
                <a:lnTo>
                  <a:pt x="1631" y="16132"/>
                </a:lnTo>
                <a:lnTo>
                  <a:pt x="1753" y="16035"/>
                </a:lnTo>
                <a:lnTo>
                  <a:pt x="2069" y="15840"/>
                </a:lnTo>
                <a:lnTo>
                  <a:pt x="2069" y="16205"/>
                </a:lnTo>
                <a:lnTo>
                  <a:pt x="1826" y="16278"/>
                </a:lnTo>
                <a:lnTo>
                  <a:pt x="1534" y="16400"/>
                </a:lnTo>
                <a:lnTo>
                  <a:pt x="1412" y="16473"/>
                </a:lnTo>
                <a:lnTo>
                  <a:pt x="1315" y="16570"/>
                </a:lnTo>
                <a:lnTo>
                  <a:pt x="1242" y="16668"/>
                </a:lnTo>
                <a:lnTo>
                  <a:pt x="1193" y="16789"/>
                </a:lnTo>
                <a:lnTo>
                  <a:pt x="1193" y="16838"/>
                </a:lnTo>
                <a:lnTo>
                  <a:pt x="1193" y="16862"/>
                </a:lnTo>
                <a:lnTo>
                  <a:pt x="1218" y="16887"/>
                </a:lnTo>
                <a:lnTo>
                  <a:pt x="1412" y="16887"/>
                </a:lnTo>
                <a:lnTo>
                  <a:pt x="1558" y="16814"/>
                </a:lnTo>
                <a:lnTo>
                  <a:pt x="1996" y="16643"/>
                </a:lnTo>
                <a:lnTo>
                  <a:pt x="2045" y="16643"/>
                </a:lnTo>
                <a:lnTo>
                  <a:pt x="2020" y="17154"/>
                </a:lnTo>
                <a:lnTo>
                  <a:pt x="1826" y="17276"/>
                </a:lnTo>
                <a:lnTo>
                  <a:pt x="1631" y="17398"/>
                </a:lnTo>
                <a:lnTo>
                  <a:pt x="1534" y="17471"/>
                </a:lnTo>
                <a:lnTo>
                  <a:pt x="1437" y="17544"/>
                </a:lnTo>
                <a:lnTo>
                  <a:pt x="1364" y="17665"/>
                </a:lnTo>
                <a:lnTo>
                  <a:pt x="1339" y="17787"/>
                </a:lnTo>
                <a:lnTo>
                  <a:pt x="1339" y="17811"/>
                </a:lnTo>
                <a:lnTo>
                  <a:pt x="1485" y="17811"/>
                </a:lnTo>
                <a:lnTo>
                  <a:pt x="1607" y="17787"/>
                </a:lnTo>
                <a:lnTo>
                  <a:pt x="1826" y="17714"/>
                </a:lnTo>
                <a:lnTo>
                  <a:pt x="1996" y="17617"/>
                </a:lnTo>
                <a:lnTo>
                  <a:pt x="1996" y="17811"/>
                </a:lnTo>
                <a:lnTo>
                  <a:pt x="1947" y="17811"/>
                </a:lnTo>
                <a:lnTo>
                  <a:pt x="1729" y="17909"/>
                </a:lnTo>
                <a:lnTo>
                  <a:pt x="1485" y="18030"/>
                </a:lnTo>
                <a:lnTo>
                  <a:pt x="1388" y="18103"/>
                </a:lnTo>
                <a:lnTo>
                  <a:pt x="1291" y="18176"/>
                </a:lnTo>
                <a:lnTo>
                  <a:pt x="1193" y="18274"/>
                </a:lnTo>
                <a:lnTo>
                  <a:pt x="1145" y="18371"/>
                </a:lnTo>
                <a:lnTo>
                  <a:pt x="1120" y="18420"/>
                </a:lnTo>
                <a:lnTo>
                  <a:pt x="1145" y="18468"/>
                </a:lnTo>
                <a:lnTo>
                  <a:pt x="1193" y="18493"/>
                </a:lnTo>
                <a:lnTo>
                  <a:pt x="1242" y="18517"/>
                </a:lnTo>
                <a:lnTo>
                  <a:pt x="1437" y="18468"/>
                </a:lnTo>
                <a:lnTo>
                  <a:pt x="1631" y="18395"/>
                </a:lnTo>
                <a:lnTo>
                  <a:pt x="1996" y="18225"/>
                </a:lnTo>
                <a:lnTo>
                  <a:pt x="1972" y="18687"/>
                </a:lnTo>
                <a:lnTo>
                  <a:pt x="1753" y="18809"/>
                </a:lnTo>
                <a:lnTo>
                  <a:pt x="1558" y="18931"/>
                </a:lnTo>
                <a:lnTo>
                  <a:pt x="1315" y="19101"/>
                </a:lnTo>
                <a:lnTo>
                  <a:pt x="1242" y="19198"/>
                </a:lnTo>
                <a:lnTo>
                  <a:pt x="1169" y="19296"/>
                </a:lnTo>
                <a:lnTo>
                  <a:pt x="1169" y="19344"/>
                </a:lnTo>
                <a:lnTo>
                  <a:pt x="1169" y="19369"/>
                </a:lnTo>
                <a:lnTo>
                  <a:pt x="1193" y="19393"/>
                </a:lnTo>
                <a:lnTo>
                  <a:pt x="1242" y="19393"/>
                </a:lnTo>
                <a:lnTo>
                  <a:pt x="1339" y="19369"/>
                </a:lnTo>
                <a:lnTo>
                  <a:pt x="1437" y="19344"/>
                </a:lnTo>
                <a:lnTo>
                  <a:pt x="1729" y="19223"/>
                </a:lnTo>
                <a:lnTo>
                  <a:pt x="1996" y="19101"/>
                </a:lnTo>
                <a:lnTo>
                  <a:pt x="1996" y="19393"/>
                </a:lnTo>
                <a:lnTo>
                  <a:pt x="1899" y="19417"/>
                </a:lnTo>
                <a:lnTo>
                  <a:pt x="1802" y="19466"/>
                </a:lnTo>
                <a:lnTo>
                  <a:pt x="1631" y="19588"/>
                </a:lnTo>
                <a:lnTo>
                  <a:pt x="1412" y="19758"/>
                </a:lnTo>
                <a:lnTo>
                  <a:pt x="1193" y="19928"/>
                </a:lnTo>
                <a:lnTo>
                  <a:pt x="1169" y="20001"/>
                </a:lnTo>
                <a:lnTo>
                  <a:pt x="1169" y="20050"/>
                </a:lnTo>
                <a:lnTo>
                  <a:pt x="1169" y="20123"/>
                </a:lnTo>
                <a:lnTo>
                  <a:pt x="1218" y="20172"/>
                </a:lnTo>
                <a:lnTo>
                  <a:pt x="901" y="20172"/>
                </a:lnTo>
                <a:lnTo>
                  <a:pt x="561" y="20196"/>
                </a:lnTo>
                <a:lnTo>
                  <a:pt x="512" y="19052"/>
                </a:lnTo>
                <a:lnTo>
                  <a:pt x="488" y="17909"/>
                </a:lnTo>
                <a:lnTo>
                  <a:pt x="488" y="16765"/>
                </a:lnTo>
                <a:lnTo>
                  <a:pt x="488" y="15646"/>
                </a:lnTo>
                <a:lnTo>
                  <a:pt x="536" y="13359"/>
                </a:lnTo>
                <a:lnTo>
                  <a:pt x="561" y="11096"/>
                </a:lnTo>
                <a:lnTo>
                  <a:pt x="585" y="8735"/>
                </a:lnTo>
                <a:lnTo>
                  <a:pt x="609" y="6375"/>
                </a:lnTo>
                <a:lnTo>
                  <a:pt x="634" y="4039"/>
                </a:lnTo>
                <a:lnTo>
                  <a:pt x="609" y="1679"/>
                </a:lnTo>
                <a:lnTo>
                  <a:pt x="658" y="1606"/>
                </a:lnTo>
                <a:lnTo>
                  <a:pt x="682" y="1533"/>
                </a:lnTo>
                <a:lnTo>
                  <a:pt x="707" y="1265"/>
                </a:lnTo>
                <a:lnTo>
                  <a:pt x="780" y="1022"/>
                </a:lnTo>
                <a:lnTo>
                  <a:pt x="877" y="803"/>
                </a:lnTo>
                <a:lnTo>
                  <a:pt x="1023" y="584"/>
                </a:lnTo>
                <a:lnTo>
                  <a:pt x="1120" y="511"/>
                </a:lnTo>
                <a:lnTo>
                  <a:pt x="1193" y="462"/>
                </a:lnTo>
                <a:lnTo>
                  <a:pt x="1291" y="438"/>
                </a:lnTo>
                <a:close/>
                <a:moveTo>
                  <a:pt x="2045" y="19855"/>
                </a:moveTo>
                <a:lnTo>
                  <a:pt x="2069" y="20196"/>
                </a:lnTo>
                <a:lnTo>
                  <a:pt x="1461" y="20172"/>
                </a:lnTo>
                <a:lnTo>
                  <a:pt x="1631" y="20099"/>
                </a:lnTo>
                <a:lnTo>
                  <a:pt x="1802" y="20001"/>
                </a:lnTo>
                <a:lnTo>
                  <a:pt x="2045" y="19855"/>
                </a:lnTo>
                <a:close/>
                <a:moveTo>
                  <a:pt x="1291" y="0"/>
                </a:moveTo>
                <a:lnTo>
                  <a:pt x="1145" y="24"/>
                </a:lnTo>
                <a:lnTo>
                  <a:pt x="1023" y="73"/>
                </a:lnTo>
                <a:lnTo>
                  <a:pt x="901" y="122"/>
                </a:lnTo>
                <a:lnTo>
                  <a:pt x="780" y="219"/>
                </a:lnTo>
                <a:lnTo>
                  <a:pt x="682" y="316"/>
                </a:lnTo>
                <a:lnTo>
                  <a:pt x="585" y="438"/>
                </a:lnTo>
                <a:lnTo>
                  <a:pt x="488" y="560"/>
                </a:lnTo>
                <a:lnTo>
                  <a:pt x="415" y="706"/>
                </a:lnTo>
                <a:lnTo>
                  <a:pt x="366" y="852"/>
                </a:lnTo>
                <a:lnTo>
                  <a:pt x="317" y="1022"/>
                </a:lnTo>
                <a:lnTo>
                  <a:pt x="293" y="1168"/>
                </a:lnTo>
                <a:lnTo>
                  <a:pt x="293" y="1338"/>
                </a:lnTo>
                <a:lnTo>
                  <a:pt x="269" y="1387"/>
                </a:lnTo>
                <a:lnTo>
                  <a:pt x="171" y="6156"/>
                </a:lnTo>
                <a:lnTo>
                  <a:pt x="123" y="10901"/>
                </a:lnTo>
                <a:lnTo>
                  <a:pt x="74" y="13286"/>
                </a:lnTo>
                <a:lnTo>
                  <a:pt x="1" y="15694"/>
                </a:lnTo>
                <a:lnTo>
                  <a:pt x="1" y="16887"/>
                </a:lnTo>
                <a:lnTo>
                  <a:pt x="1" y="18079"/>
                </a:lnTo>
                <a:lnTo>
                  <a:pt x="25" y="19271"/>
                </a:lnTo>
                <a:lnTo>
                  <a:pt x="98" y="20464"/>
                </a:lnTo>
                <a:lnTo>
                  <a:pt x="123" y="20561"/>
                </a:lnTo>
                <a:lnTo>
                  <a:pt x="171" y="20634"/>
                </a:lnTo>
                <a:lnTo>
                  <a:pt x="244" y="20658"/>
                </a:lnTo>
                <a:lnTo>
                  <a:pt x="317" y="20683"/>
                </a:lnTo>
                <a:lnTo>
                  <a:pt x="390" y="20707"/>
                </a:lnTo>
                <a:lnTo>
                  <a:pt x="463" y="20683"/>
                </a:lnTo>
                <a:lnTo>
                  <a:pt x="536" y="20634"/>
                </a:lnTo>
                <a:lnTo>
                  <a:pt x="561" y="20585"/>
                </a:lnTo>
                <a:lnTo>
                  <a:pt x="926" y="20634"/>
                </a:lnTo>
                <a:lnTo>
                  <a:pt x="1315" y="20658"/>
                </a:lnTo>
                <a:lnTo>
                  <a:pt x="2069" y="20634"/>
                </a:lnTo>
                <a:lnTo>
                  <a:pt x="2118" y="20634"/>
                </a:lnTo>
                <a:lnTo>
                  <a:pt x="2166" y="20610"/>
                </a:lnTo>
                <a:lnTo>
                  <a:pt x="2215" y="20658"/>
                </a:lnTo>
                <a:lnTo>
                  <a:pt x="2288" y="20683"/>
                </a:lnTo>
                <a:lnTo>
                  <a:pt x="2361" y="20683"/>
                </a:lnTo>
                <a:lnTo>
                  <a:pt x="2410" y="20658"/>
                </a:lnTo>
                <a:lnTo>
                  <a:pt x="2483" y="20610"/>
                </a:lnTo>
                <a:lnTo>
                  <a:pt x="2507" y="20561"/>
                </a:lnTo>
                <a:lnTo>
                  <a:pt x="2556" y="20488"/>
                </a:lnTo>
                <a:lnTo>
                  <a:pt x="2556" y="20415"/>
                </a:lnTo>
                <a:lnTo>
                  <a:pt x="2458" y="19807"/>
                </a:lnTo>
                <a:lnTo>
                  <a:pt x="2434" y="19223"/>
                </a:lnTo>
                <a:lnTo>
                  <a:pt x="2410" y="18614"/>
                </a:lnTo>
                <a:lnTo>
                  <a:pt x="2410" y="18006"/>
                </a:lnTo>
                <a:lnTo>
                  <a:pt x="2483" y="16814"/>
                </a:lnTo>
                <a:lnTo>
                  <a:pt x="2531" y="15621"/>
                </a:lnTo>
                <a:lnTo>
                  <a:pt x="2531" y="14308"/>
                </a:lnTo>
                <a:lnTo>
                  <a:pt x="2507" y="13018"/>
                </a:lnTo>
                <a:lnTo>
                  <a:pt x="2434" y="10390"/>
                </a:lnTo>
                <a:lnTo>
                  <a:pt x="2361" y="8638"/>
                </a:lnTo>
                <a:lnTo>
                  <a:pt x="2312" y="6886"/>
                </a:lnTo>
                <a:lnTo>
                  <a:pt x="2361" y="6837"/>
                </a:lnTo>
                <a:lnTo>
                  <a:pt x="2385" y="6764"/>
                </a:lnTo>
                <a:lnTo>
                  <a:pt x="2385" y="6691"/>
                </a:lnTo>
                <a:lnTo>
                  <a:pt x="2361" y="6667"/>
                </a:lnTo>
                <a:lnTo>
                  <a:pt x="2337" y="6643"/>
                </a:lnTo>
                <a:lnTo>
                  <a:pt x="2312" y="6643"/>
                </a:lnTo>
                <a:lnTo>
                  <a:pt x="2312" y="5280"/>
                </a:lnTo>
                <a:lnTo>
                  <a:pt x="2312" y="4283"/>
                </a:lnTo>
                <a:lnTo>
                  <a:pt x="2288" y="3285"/>
                </a:lnTo>
                <a:lnTo>
                  <a:pt x="2312" y="2823"/>
                </a:lnTo>
                <a:lnTo>
                  <a:pt x="2361" y="2701"/>
                </a:lnTo>
                <a:lnTo>
                  <a:pt x="2385" y="2531"/>
                </a:lnTo>
                <a:lnTo>
                  <a:pt x="2434" y="2214"/>
                </a:lnTo>
                <a:lnTo>
                  <a:pt x="2458" y="1582"/>
                </a:lnTo>
                <a:lnTo>
                  <a:pt x="2458" y="1387"/>
                </a:lnTo>
                <a:lnTo>
                  <a:pt x="2434" y="1192"/>
                </a:lnTo>
                <a:lnTo>
                  <a:pt x="2410" y="998"/>
                </a:lnTo>
                <a:lnTo>
                  <a:pt x="2337" y="827"/>
                </a:lnTo>
                <a:lnTo>
                  <a:pt x="2264" y="657"/>
                </a:lnTo>
                <a:lnTo>
                  <a:pt x="2166" y="487"/>
                </a:lnTo>
                <a:lnTo>
                  <a:pt x="2045" y="341"/>
                </a:lnTo>
                <a:lnTo>
                  <a:pt x="1899" y="219"/>
                </a:lnTo>
                <a:lnTo>
                  <a:pt x="1753" y="122"/>
                </a:lnTo>
                <a:lnTo>
                  <a:pt x="1583" y="49"/>
                </a:lnTo>
                <a:lnTo>
                  <a:pt x="14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a:off x="5258700" y="3699525"/>
            <a:ext cx="135498" cy="245481"/>
          </a:xfrm>
          <a:custGeom>
            <a:avLst/>
            <a:gdLst/>
            <a:ahLst/>
            <a:cxnLst/>
            <a:rect l="l" t="t" r="r" b="b"/>
            <a:pathLst>
              <a:path w="15233" h="20707" extrusionOk="0">
                <a:moveTo>
                  <a:pt x="5330" y="122"/>
                </a:moveTo>
                <a:lnTo>
                  <a:pt x="4916" y="170"/>
                </a:lnTo>
                <a:lnTo>
                  <a:pt x="4551" y="219"/>
                </a:lnTo>
                <a:lnTo>
                  <a:pt x="4162" y="292"/>
                </a:lnTo>
                <a:lnTo>
                  <a:pt x="3797" y="389"/>
                </a:lnTo>
                <a:lnTo>
                  <a:pt x="3432" y="511"/>
                </a:lnTo>
                <a:lnTo>
                  <a:pt x="3042" y="657"/>
                </a:lnTo>
                <a:lnTo>
                  <a:pt x="2872" y="754"/>
                </a:lnTo>
                <a:lnTo>
                  <a:pt x="2775" y="827"/>
                </a:lnTo>
                <a:lnTo>
                  <a:pt x="2726" y="900"/>
                </a:lnTo>
                <a:lnTo>
                  <a:pt x="2702" y="925"/>
                </a:lnTo>
                <a:lnTo>
                  <a:pt x="2702" y="973"/>
                </a:lnTo>
                <a:lnTo>
                  <a:pt x="2726" y="1022"/>
                </a:lnTo>
                <a:lnTo>
                  <a:pt x="2750" y="1046"/>
                </a:lnTo>
                <a:lnTo>
                  <a:pt x="2848" y="1071"/>
                </a:lnTo>
                <a:lnTo>
                  <a:pt x="3018" y="1071"/>
                </a:lnTo>
                <a:lnTo>
                  <a:pt x="3115" y="1046"/>
                </a:lnTo>
                <a:lnTo>
                  <a:pt x="3432" y="900"/>
                </a:lnTo>
                <a:lnTo>
                  <a:pt x="3845" y="754"/>
                </a:lnTo>
                <a:lnTo>
                  <a:pt x="4283" y="633"/>
                </a:lnTo>
                <a:lnTo>
                  <a:pt x="4721" y="584"/>
                </a:lnTo>
                <a:lnTo>
                  <a:pt x="5159" y="511"/>
                </a:lnTo>
                <a:lnTo>
                  <a:pt x="6084" y="511"/>
                </a:lnTo>
                <a:lnTo>
                  <a:pt x="6546" y="584"/>
                </a:lnTo>
                <a:lnTo>
                  <a:pt x="6984" y="681"/>
                </a:lnTo>
                <a:lnTo>
                  <a:pt x="7447" y="803"/>
                </a:lnTo>
                <a:lnTo>
                  <a:pt x="7885" y="949"/>
                </a:lnTo>
                <a:lnTo>
                  <a:pt x="8761" y="1265"/>
                </a:lnTo>
                <a:lnTo>
                  <a:pt x="9539" y="1533"/>
                </a:lnTo>
                <a:lnTo>
                  <a:pt x="10318" y="1776"/>
                </a:lnTo>
                <a:lnTo>
                  <a:pt x="10731" y="1874"/>
                </a:lnTo>
                <a:lnTo>
                  <a:pt x="11121" y="1947"/>
                </a:lnTo>
                <a:lnTo>
                  <a:pt x="11534" y="2020"/>
                </a:lnTo>
                <a:lnTo>
                  <a:pt x="11948" y="2044"/>
                </a:lnTo>
                <a:lnTo>
                  <a:pt x="12337" y="2044"/>
                </a:lnTo>
                <a:lnTo>
                  <a:pt x="12727" y="2020"/>
                </a:lnTo>
                <a:lnTo>
                  <a:pt x="13116" y="1971"/>
                </a:lnTo>
                <a:lnTo>
                  <a:pt x="13481" y="1898"/>
                </a:lnTo>
                <a:lnTo>
                  <a:pt x="13749" y="1825"/>
                </a:lnTo>
                <a:lnTo>
                  <a:pt x="13992" y="1703"/>
                </a:lnTo>
                <a:lnTo>
                  <a:pt x="14454" y="1460"/>
                </a:lnTo>
                <a:lnTo>
                  <a:pt x="14357" y="1703"/>
                </a:lnTo>
                <a:lnTo>
                  <a:pt x="14065" y="2214"/>
                </a:lnTo>
                <a:lnTo>
                  <a:pt x="13943" y="2458"/>
                </a:lnTo>
                <a:lnTo>
                  <a:pt x="13797" y="2725"/>
                </a:lnTo>
                <a:lnTo>
                  <a:pt x="13238" y="4112"/>
                </a:lnTo>
                <a:lnTo>
                  <a:pt x="12921" y="4794"/>
                </a:lnTo>
                <a:lnTo>
                  <a:pt x="12605" y="5451"/>
                </a:lnTo>
                <a:lnTo>
                  <a:pt x="12581" y="5548"/>
                </a:lnTo>
                <a:lnTo>
                  <a:pt x="12581" y="5621"/>
                </a:lnTo>
                <a:lnTo>
                  <a:pt x="12605" y="5670"/>
                </a:lnTo>
                <a:lnTo>
                  <a:pt x="12654" y="5718"/>
                </a:lnTo>
                <a:lnTo>
                  <a:pt x="12629" y="5816"/>
                </a:lnTo>
                <a:lnTo>
                  <a:pt x="12654" y="5913"/>
                </a:lnTo>
                <a:lnTo>
                  <a:pt x="12946" y="6326"/>
                </a:lnTo>
                <a:lnTo>
                  <a:pt x="13238" y="6764"/>
                </a:lnTo>
                <a:lnTo>
                  <a:pt x="13554" y="7178"/>
                </a:lnTo>
                <a:lnTo>
                  <a:pt x="13895" y="7543"/>
                </a:lnTo>
                <a:lnTo>
                  <a:pt x="14527" y="8176"/>
                </a:lnTo>
                <a:lnTo>
                  <a:pt x="14625" y="8297"/>
                </a:lnTo>
                <a:lnTo>
                  <a:pt x="14260" y="8516"/>
                </a:lnTo>
                <a:lnTo>
                  <a:pt x="13870" y="8687"/>
                </a:lnTo>
                <a:lnTo>
                  <a:pt x="13505" y="8833"/>
                </a:lnTo>
                <a:lnTo>
                  <a:pt x="13116" y="8930"/>
                </a:lnTo>
                <a:lnTo>
                  <a:pt x="12727" y="9003"/>
                </a:lnTo>
                <a:lnTo>
                  <a:pt x="12313" y="9027"/>
                </a:lnTo>
                <a:lnTo>
                  <a:pt x="11875" y="9052"/>
                </a:lnTo>
                <a:lnTo>
                  <a:pt x="11461" y="9027"/>
                </a:lnTo>
                <a:lnTo>
                  <a:pt x="11023" y="9003"/>
                </a:lnTo>
                <a:lnTo>
                  <a:pt x="10610" y="8954"/>
                </a:lnTo>
                <a:lnTo>
                  <a:pt x="10196" y="8881"/>
                </a:lnTo>
                <a:lnTo>
                  <a:pt x="9783" y="8784"/>
                </a:lnTo>
                <a:lnTo>
                  <a:pt x="8955" y="8565"/>
                </a:lnTo>
                <a:lnTo>
                  <a:pt x="8177" y="8297"/>
                </a:lnTo>
                <a:lnTo>
                  <a:pt x="7544" y="8103"/>
                </a:lnTo>
                <a:lnTo>
                  <a:pt x="6838" y="7884"/>
                </a:lnTo>
                <a:lnTo>
                  <a:pt x="6449" y="7786"/>
                </a:lnTo>
                <a:lnTo>
                  <a:pt x="6084" y="7713"/>
                </a:lnTo>
                <a:lnTo>
                  <a:pt x="5695" y="7640"/>
                </a:lnTo>
                <a:lnTo>
                  <a:pt x="5305" y="7592"/>
                </a:lnTo>
                <a:lnTo>
                  <a:pt x="4940" y="7567"/>
                </a:lnTo>
                <a:lnTo>
                  <a:pt x="4575" y="7567"/>
                </a:lnTo>
                <a:lnTo>
                  <a:pt x="4210" y="7616"/>
                </a:lnTo>
                <a:lnTo>
                  <a:pt x="3845" y="7689"/>
                </a:lnTo>
                <a:lnTo>
                  <a:pt x="3529" y="7811"/>
                </a:lnTo>
                <a:lnTo>
                  <a:pt x="3213" y="7957"/>
                </a:lnTo>
                <a:lnTo>
                  <a:pt x="2921" y="8176"/>
                </a:lnTo>
                <a:lnTo>
                  <a:pt x="2799" y="8297"/>
                </a:lnTo>
                <a:lnTo>
                  <a:pt x="2677" y="8443"/>
                </a:lnTo>
                <a:lnTo>
                  <a:pt x="2653" y="8492"/>
                </a:lnTo>
                <a:lnTo>
                  <a:pt x="2629" y="8541"/>
                </a:lnTo>
                <a:lnTo>
                  <a:pt x="2653" y="8589"/>
                </a:lnTo>
                <a:lnTo>
                  <a:pt x="2677" y="8638"/>
                </a:lnTo>
                <a:lnTo>
                  <a:pt x="2702" y="8662"/>
                </a:lnTo>
                <a:lnTo>
                  <a:pt x="2750" y="8687"/>
                </a:lnTo>
                <a:lnTo>
                  <a:pt x="2799" y="8687"/>
                </a:lnTo>
                <a:lnTo>
                  <a:pt x="2848" y="8662"/>
                </a:lnTo>
                <a:lnTo>
                  <a:pt x="3213" y="8443"/>
                </a:lnTo>
                <a:lnTo>
                  <a:pt x="3553" y="8273"/>
                </a:lnTo>
                <a:lnTo>
                  <a:pt x="3918" y="8176"/>
                </a:lnTo>
                <a:lnTo>
                  <a:pt x="4283" y="8078"/>
                </a:lnTo>
                <a:lnTo>
                  <a:pt x="4648" y="8054"/>
                </a:lnTo>
                <a:lnTo>
                  <a:pt x="5038" y="8054"/>
                </a:lnTo>
                <a:lnTo>
                  <a:pt x="5403" y="8078"/>
                </a:lnTo>
                <a:lnTo>
                  <a:pt x="5768" y="8127"/>
                </a:lnTo>
                <a:lnTo>
                  <a:pt x="6157" y="8200"/>
                </a:lnTo>
                <a:lnTo>
                  <a:pt x="6522" y="8297"/>
                </a:lnTo>
                <a:lnTo>
                  <a:pt x="7276" y="8516"/>
                </a:lnTo>
                <a:lnTo>
                  <a:pt x="8031" y="8760"/>
                </a:lnTo>
                <a:lnTo>
                  <a:pt x="8761" y="8979"/>
                </a:lnTo>
                <a:lnTo>
                  <a:pt x="9564" y="9198"/>
                </a:lnTo>
                <a:lnTo>
                  <a:pt x="10391" y="9368"/>
                </a:lnTo>
                <a:lnTo>
                  <a:pt x="10804" y="9441"/>
                </a:lnTo>
                <a:lnTo>
                  <a:pt x="11218" y="9490"/>
                </a:lnTo>
                <a:lnTo>
                  <a:pt x="11632" y="9514"/>
                </a:lnTo>
                <a:lnTo>
                  <a:pt x="12459" y="9514"/>
                </a:lnTo>
                <a:lnTo>
                  <a:pt x="12848" y="9465"/>
                </a:lnTo>
                <a:lnTo>
                  <a:pt x="13238" y="9392"/>
                </a:lnTo>
                <a:lnTo>
                  <a:pt x="13603" y="9295"/>
                </a:lnTo>
                <a:lnTo>
                  <a:pt x="13968" y="9173"/>
                </a:lnTo>
                <a:lnTo>
                  <a:pt x="14308" y="9003"/>
                </a:lnTo>
                <a:lnTo>
                  <a:pt x="14649" y="8833"/>
                </a:lnTo>
                <a:lnTo>
                  <a:pt x="14990" y="8614"/>
                </a:lnTo>
                <a:lnTo>
                  <a:pt x="15063" y="8614"/>
                </a:lnTo>
                <a:lnTo>
                  <a:pt x="15111" y="8589"/>
                </a:lnTo>
                <a:lnTo>
                  <a:pt x="15160" y="8565"/>
                </a:lnTo>
                <a:lnTo>
                  <a:pt x="15209" y="8516"/>
                </a:lnTo>
                <a:lnTo>
                  <a:pt x="15233" y="8443"/>
                </a:lnTo>
                <a:lnTo>
                  <a:pt x="15233" y="8370"/>
                </a:lnTo>
                <a:lnTo>
                  <a:pt x="15209" y="8273"/>
                </a:lnTo>
                <a:lnTo>
                  <a:pt x="15184" y="8200"/>
                </a:lnTo>
                <a:lnTo>
                  <a:pt x="15087" y="8054"/>
                </a:lnTo>
                <a:lnTo>
                  <a:pt x="14941" y="7884"/>
                </a:lnTo>
                <a:lnTo>
                  <a:pt x="14625" y="7592"/>
                </a:lnTo>
                <a:lnTo>
                  <a:pt x="14381" y="7373"/>
                </a:lnTo>
                <a:lnTo>
                  <a:pt x="14187" y="7178"/>
                </a:lnTo>
                <a:lnTo>
                  <a:pt x="14016" y="6959"/>
                </a:lnTo>
                <a:lnTo>
                  <a:pt x="13700" y="6545"/>
                </a:lnTo>
                <a:lnTo>
                  <a:pt x="13359" y="6108"/>
                </a:lnTo>
                <a:lnTo>
                  <a:pt x="13165" y="5913"/>
                </a:lnTo>
                <a:lnTo>
                  <a:pt x="12970" y="5743"/>
                </a:lnTo>
                <a:lnTo>
                  <a:pt x="12970" y="5718"/>
                </a:lnTo>
                <a:lnTo>
                  <a:pt x="12994" y="5694"/>
                </a:lnTo>
                <a:lnTo>
                  <a:pt x="13359" y="4940"/>
                </a:lnTo>
                <a:lnTo>
                  <a:pt x="13676" y="4161"/>
                </a:lnTo>
                <a:lnTo>
                  <a:pt x="14333" y="2628"/>
                </a:lnTo>
                <a:lnTo>
                  <a:pt x="14479" y="2336"/>
                </a:lnTo>
                <a:lnTo>
                  <a:pt x="14698" y="1971"/>
                </a:lnTo>
                <a:lnTo>
                  <a:pt x="14795" y="1776"/>
                </a:lnTo>
                <a:lnTo>
                  <a:pt x="14868" y="1557"/>
                </a:lnTo>
                <a:lnTo>
                  <a:pt x="14917" y="1363"/>
                </a:lnTo>
                <a:lnTo>
                  <a:pt x="14917" y="1192"/>
                </a:lnTo>
                <a:lnTo>
                  <a:pt x="14965" y="1144"/>
                </a:lnTo>
                <a:lnTo>
                  <a:pt x="14965" y="1071"/>
                </a:lnTo>
                <a:lnTo>
                  <a:pt x="14965" y="998"/>
                </a:lnTo>
                <a:lnTo>
                  <a:pt x="14917" y="925"/>
                </a:lnTo>
                <a:lnTo>
                  <a:pt x="14868" y="876"/>
                </a:lnTo>
                <a:lnTo>
                  <a:pt x="14795" y="827"/>
                </a:lnTo>
                <a:lnTo>
                  <a:pt x="14722" y="827"/>
                </a:lnTo>
                <a:lnTo>
                  <a:pt x="14625" y="852"/>
                </a:lnTo>
                <a:lnTo>
                  <a:pt x="14284" y="1022"/>
                </a:lnTo>
                <a:lnTo>
                  <a:pt x="13943" y="1217"/>
                </a:lnTo>
                <a:lnTo>
                  <a:pt x="13578" y="1387"/>
                </a:lnTo>
                <a:lnTo>
                  <a:pt x="13408" y="1460"/>
                </a:lnTo>
                <a:lnTo>
                  <a:pt x="13213" y="1509"/>
                </a:lnTo>
                <a:lnTo>
                  <a:pt x="12751" y="1582"/>
                </a:lnTo>
                <a:lnTo>
                  <a:pt x="12289" y="1606"/>
                </a:lnTo>
                <a:lnTo>
                  <a:pt x="11826" y="1582"/>
                </a:lnTo>
                <a:lnTo>
                  <a:pt x="11364" y="1557"/>
                </a:lnTo>
                <a:lnTo>
                  <a:pt x="10926" y="1484"/>
                </a:lnTo>
                <a:lnTo>
                  <a:pt x="10512" y="1387"/>
                </a:lnTo>
                <a:lnTo>
                  <a:pt x="10123" y="1265"/>
                </a:lnTo>
                <a:lnTo>
                  <a:pt x="9710" y="1144"/>
                </a:lnTo>
                <a:lnTo>
                  <a:pt x="8907" y="876"/>
                </a:lnTo>
                <a:lnTo>
                  <a:pt x="8104" y="584"/>
                </a:lnTo>
                <a:lnTo>
                  <a:pt x="7714" y="462"/>
                </a:lnTo>
                <a:lnTo>
                  <a:pt x="7325" y="341"/>
                </a:lnTo>
                <a:lnTo>
                  <a:pt x="6936" y="268"/>
                </a:lnTo>
                <a:lnTo>
                  <a:pt x="6522" y="195"/>
                </a:lnTo>
                <a:lnTo>
                  <a:pt x="6133" y="146"/>
                </a:lnTo>
                <a:lnTo>
                  <a:pt x="5743" y="122"/>
                </a:lnTo>
                <a:close/>
                <a:moveTo>
                  <a:pt x="1388" y="438"/>
                </a:moveTo>
                <a:lnTo>
                  <a:pt x="1461" y="487"/>
                </a:lnTo>
                <a:lnTo>
                  <a:pt x="1558" y="535"/>
                </a:lnTo>
                <a:lnTo>
                  <a:pt x="1704" y="657"/>
                </a:lnTo>
                <a:lnTo>
                  <a:pt x="1510" y="803"/>
                </a:lnTo>
                <a:lnTo>
                  <a:pt x="1218" y="1022"/>
                </a:lnTo>
                <a:lnTo>
                  <a:pt x="1120" y="1095"/>
                </a:lnTo>
                <a:lnTo>
                  <a:pt x="1072" y="1119"/>
                </a:lnTo>
                <a:lnTo>
                  <a:pt x="1047" y="1144"/>
                </a:lnTo>
                <a:lnTo>
                  <a:pt x="1023" y="1168"/>
                </a:lnTo>
                <a:lnTo>
                  <a:pt x="1047" y="1217"/>
                </a:lnTo>
                <a:lnTo>
                  <a:pt x="1072" y="1290"/>
                </a:lnTo>
                <a:lnTo>
                  <a:pt x="1120" y="1338"/>
                </a:lnTo>
                <a:lnTo>
                  <a:pt x="1266" y="1338"/>
                </a:lnTo>
                <a:lnTo>
                  <a:pt x="1364" y="1314"/>
                </a:lnTo>
                <a:lnTo>
                  <a:pt x="1437" y="1265"/>
                </a:lnTo>
                <a:lnTo>
                  <a:pt x="1656" y="1144"/>
                </a:lnTo>
                <a:lnTo>
                  <a:pt x="1826" y="998"/>
                </a:lnTo>
                <a:lnTo>
                  <a:pt x="1899" y="973"/>
                </a:lnTo>
                <a:lnTo>
                  <a:pt x="1923" y="1046"/>
                </a:lnTo>
                <a:lnTo>
                  <a:pt x="1972" y="1217"/>
                </a:lnTo>
                <a:lnTo>
                  <a:pt x="1826" y="1265"/>
                </a:lnTo>
                <a:lnTo>
                  <a:pt x="1680" y="1387"/>
                </a:lnTo>
                <a:lnTo>
                  <a:pt x="1388" y="1630"/>
                </a:lnTo>
                <a:lnTo>
                  <a:pt x="1145" y="1898"/>
                </a:lnTo>
                <a:lnTo>
                  <a:pt x="1023" y="2093"/>
                </a:lnTo>
                <a:lnTo>
                  <a:pt x="1023" y="2117"/>
                </a:lnTo>
                <a:lnTo>
                  <a:pt x="1023" y="2141"/>
                </a:lnTo>
                <a:lnTo>
                  <a:pt x="1047" y="2166"/>
                </a:lnTo>
                <a:lnTo>
                  <a:pt x="1096" y="2166"/>
                </a:lnTo>
                <a:lnTo>
                  <a:pt x="1193" y="2141"/>
                </a:lnTo>
                <a:lnTo>
                  <a:pt x="1291" y="2093"/>
                </a:lnTo>
                <a:lnTo>
                  <a:pt x="1461" y="1995"/>
                </a:lnTo>
                <a:lnTo>
                  <a:pt x="1826" y="1728"/>
                </a:lnTo>
                <a:lnTo>
                  <a:pt x="1996" y="1630"/>
                </a:lnTo>
                <a:lnTo>
                  <a:pt x="1996" y="1655"/>
                </a:lnTo>
                <a:lnTo>
                  <a:pt x="1923" y="2044"/>
                </a:lnTo>
                <a:lnTo>
                  <a:pt x="1777" y="2117"/>
                </a:lnTo>
                <a:lnTo>
                  <a:pt x="1656" y="2214"/>
                </a:lnTo>
                <a:lnTo>
                  <a:pt x="1315" y="2458"/>
                </a:lnTo>
                <a:lnTo>
                  <a:pt x="1193" y="2579"/>
                </a:lnTo>
                <a:lnTo>
                  <a:pt x="1120" y="2652"/>
                </a:lnTo>
                <a:lnTo>
                  <a:pt x="1096" y="2725"/>
                </a:lnTo>
                <a:lnTo>
                  <a:pt x="1096" y="2774"/>
                </a:lnTo>
                <a:lnTo>
                  <a:pt x="1120" y="2823"/>
                </a:lnTo>
                <a:lnTo>
                  <a:pt x="1193" y="2847"/>
                </a:lnTo>
                <a:lnTo>
                  <a:pt x="1291" y="2847"/>
                </a:lnTo>
                <a:lnTo>
                  <a:pt x="1461" y="2774"/>
                </a:lnTo>
                <a:lnTo>
                  <a:pt x="1631" y="2677"/>
                </a:lnTo>
                <a:lnTo>
                  <a:pt x="1777" y="2604"/>
                </a:lnTo>
                <a:lnTo>
                  <a:pt x="1874" y="2531"/>
                </a:lnTo>
                <a:lnTo>
                  <a:pt x="1874" y="2823"/>
                </a:lnTo>
                <a:lnTo>
                  <a:pt x="1874" y="2920"/>
                </a:lnTo>
                <a:lnTo>
                  <a:pt x="1364" y="3285"/>
                </a:lnTo>
                <a:lnTo>
                  <a:pt x="1169" y="3455"/>
                </a:lnTo>
                <a:lnTo>
                  <a:pt x="1072" y="3553"/>
                </a:lnTo>
                <a:lnTo>
                  <a:pt x="1023" y="3650"/>
                </a:lnTo>
                <a:lnTo>
                  <a:pt x="999" y="3699"/>
                </a:lnTo>
                <a:lnTo>
                  <a:pt x="1023" y="3723"/>
                </a:lnTo>
                <a:lnTo>
                  <a:pt x="1072" y="3747"/>
                </a:lnTo>
                <a:lnTo>
                  <a:pt x="1193" y="3723"/>
                </a:lnTo>
                <a:lnTo>
                  <a:pt x="1339" y="3674"/>
                </a:lnTo>
                <a:lnTo>
                  <a:pt x="1583" y="3528"/>
                </a:lnTo>
                <a:lnTo>
                  <a:pt x="1874" y="3334"/>
                </a:lnTo>
                <a:lnTo>
                  <a:pt x="1874" y="3772"/>
                </a:lnTo>
                <a:lnTo>
                  <a:pt x="1704" y="3869"/>
                </a:lnTo>
                <a:lnTo>
                  <a:pt x="1534" y="3966"/>
                </a:lnTo>
                <a:lnTo>
                  <a:pt x="1266" y="4137"/>
                </a:lnTo>
                <a:lnTo>
                  <a:pt x="1145" y="4258"/>
                </a:lnTo>
                <a:lnTo>
                  <a:pt x="1096" y="4307"/>
                </a:lnTo>
                <a:lnTo>
                  <a:pt x="1047" y="4380"/>
                </a:lnTo>
                <a:lnTo>
                  <a:pt x="1047" y="4429"/>
                </a:lnTo>
                <a:lnTo>
                  <a:pt x="1096" y="4477"/>
                </a:lnTo>
                <a:lnTo>
                  <a:pt x="1242" y="4477"/>
                </a:lnTo>
                <a:lnTo>
                  <a:pt x="1388" y="4453"/>
                </a:lnTo>
                <a:lnTo>
                  <a:pt x="1680" y="4331"/>
                </a:lnTo>
                <a:lnTo>
                  <a:pt x="1874" y="4258"/>
                </a:lnTo>
                <a:lnTo>
                  <a:pt x="1874" y="4623"/>
                </a:lnTo>
                <a:lnTo>
                  <a:pt x="1680" y="4721"/>
                </a:lnTo>
                <a:lnTo>
                  <a:pt x="1485" y="4818"/>
                </a:lnTo>
                <a:lnTo>
                  <a:pt x="1218" y="4988"/>
                </a:lnTo>
                <a:lnTo>
                  <a:pt x="1096" y="5086"/>
                </a:lnTo>
                <a:lnTo>
                  <a:pt x="999" y="5183"/>
                </a:lnTo>
                <a:lnTo>
                  <a:pt x="999" y="5232"/>
                </a:lnTo>
                <a:lnTo>
                  <a:pt x="974" y="5256"/>
                </a:lnTo>
                <a:lnTo>
                  <a:pt x="1023" y="5329"/>
                </a:lnTo>
                <a:lnTo>
                  <a:pt x="1072" y="5378"/>
                </a:lnTo>
                <a:lnTo>
                  <a:pt x="1145" y="5378"/>
                </a:lnTo>
                <a:lnTo>
                  <a:pt x="1388" y="5280"/>
                </a:lnTo>
                <a:lnTo>
                  <a:pt x="1607" y="5159"/>
                </a:lnTo>
                <a:lnTo>
                  <a:pt x="1874" y="5037"/>
                </a:lnTo>
                <a:lnTo>
                  <a:pt x="1874" y="5451"/>
                </a:lnTo>
                <a:lnTo>
                  <a:pt x="1656" y="5524"/>
                </a:lnTo>
                <a:lnTo>
                  <a:pt x="1510" y="5597"/>
                </a:lnTo>
                <a:lnTo>
                  <a:pt x="1339" y="5694"/>
                </a:lnTo>
                <a:lnTo>
                  <a:pt x="1193" y="5791"/>
                </a:lnTo>
                <a:lnTo>
                  <a:pt x="1145" y="5864"/>
                </a:lnTo>
                <a:lnTo>
                  <a:pt x="1120" y="5937"/>
                </a:lnTo>
                <a:lnTo>
                  <a:pt x="1120" y="5986"/>
                </a:lnTo>
                <a:lnTo>
                  <a:pt x="1145" y="6035"/>
                </a:lnTo>
                <a:lnTo>
                  <a:pt x="1169" y="6059"/>
                </a:lnTo>
                <a:lnTo>
                  <a:pt x="1218" y="6059"/>
                </a:lnTo>
                <a:lnTo>
                  <a:pt x="1388" y="6035"/>
                </a:lnTo>
                <a:lnTo>
                  <a:pt x="1558" y="5962"/>
                </a:lnTo>
                <a:lnTo>
                  <a:pt x="1704" y="5889"/>
                </a:lnTo>
                <a:lnTo>
                  <a:pt x="1874" y="5816"/>
                </a:lnTo>
                <a:lnTo>
                  <a:pt x="1874" y="6059"/>
                </a:lnTo>
                <a:lnTo>
                  <a:pt x="1680" y="6156"/>
                </a:lnTo>
                <a:lnTo>
                  <a:pt x="1485" y="6254"/>
                </a:lnTo>
                <a:lnTo>
                  <a:pt x="1291" y="6375"/>
                </a:lnTo>
                <a:lnTo>
                  <a:pt x="1096" y="6521"/>
                </a:lnTo>
                <a:lnTo>
                  <a:pt x="1072" y="6545"/>
                </a:lnTo>
                <a:lnTo>
                  <a:pt x="1072" y="6570"/>
                </a:lnTo>
                <a:lnTo>
                  <a:pt x="1096" y="6594"/>
                </a:lnTo>
                <a:lnTo>
                  <a:pt x="1242" y="6594"/>
                </a:lnTo>
                <a:lnTo>
                  <a:pt x="1364" y="6570"/>
                </a:lnTo>
                <a:lnTo>
                  <a:pt x="1583" y="6497"/>
                </a:lnTo>
                <a:lnTo>
                  <a:pt x="1874" y="6375"/>
                </a:lnTo>
                <a:lnTo>
                  <a:pt x="1874" y="6764"/>
                </a:lnTo>
                <a:lnTo>
                  <a:pt x="1704" y="6886"/>
                </a:lnTo>
                <a:lnTo>
                  <a:pt x="1534" y="7008"/>
                </a:lnTo>
                <a:lnTo>
                  <a:pt x="1364" y="7129"/>
                </a:lnTo>
                <a:lnTo>
                  <a:pt x="1218" y="7275"/>
                </a:lnTo>
                <a:lnTo>
                  <a:pt x="1096" y="7470"/>
                </a:lnTo>
                <a:lnTo>
                  <a:pt x="1096" y="7494"/>
                </a:lnTo>
                <a:lnTo>
                  <a:pt x="1120" y="7494"/>
                </a:lnTo>
                <a:lnTo>
                  <a:pt x="1315" y="7446"/>
                </a:lnTo>
                <a:lnTo>
                  <a:pt x="1461" y="7373"/>
                </a:lnTo>
                <a:lnTo>
                  <a:pt x="1802" y="7202"/>
                </a:lnTo>
                <a:lnTo>
                  <a:pt x="1899" y="7154"/>
                </a:lnTo>
                <a:lnTo>
                  <a:pt x="1899" y="7446"/>
                </a:lnTo>
                <a:lnTo>
                  <a:pt x="1656" y="7567"/>
                </a:lnTo>
                <a:lnTo>
                  <a:pt x="1437" y="7738"/>
                </a:lnTo>
                <a:lnTo>
                  <a:pt x="1339" y="7811"/>
                </a:lnTo>
                <a:lnTo>
                  <a:pt x="1266" y="7908"/>
                </a:lnTo>
                <a:lnTo>
                  <a:pt x="1145" y="8078"/>
                </a:lnTo>
                <a:lnTo>
                  <a:pt x="1145" y="8127"/>
                </a:lnTo>
                <a:lnTo>
                  <a:pt x="1169" y="8127"/>
                </a:lnTo>
                <a:lnTo>
                  <a:pt x="1291" y="8103"/>
                </a:lnTo>
                <a:lnTo>
                  <a:pt x="1388" y="8078"/>
                </a:lnTo>
                <a:lnTo>
                  <a:pt x="1485" y="8054"/>
                </a:lnTo>
                <a:lnTo>
                  <a:pt x="1583" y="8005"/>
                </a:lnTo>
                <a:lnTo>
                  <a:pt x="1899" y="7835"/>
                </a:lnTo>
                <a:lnTo>
                  <a:pt x="1923" y="8346"/>
                </a:lnTo>
                <a:lnTo>
                  <a:pt x="1899" y="8370"/>
                </a:lnTo>
                <a:lnTo>
                  <a:pt x="1461" y="8638"/>
                </a:lnTo>
                <a:lnTo>
                  <a:pt x="1242" y="8760"/>
                </a:lnTo>
                <a:lnTo>
                  <a:pt x="1145" y="8857"/>
                </a:lnTo>
                <a:lnTo>
                  <a:pt x="1047" y="8930"/>
                </a:lnTo>
                <a:lnTo>
                  <a:pt x="1047" y="9003"/>
                </a:lnTo>
                <a:lnTo>
                  <a:pt x="1072" y="9052"/>
                </a:lnTo>
                <a:lnTo>
                  <a:pt x="1169" y="9076"/>
                </a:lnTo>
                <a:lnTo>
                  <a:pt x="1388" y="9076"/>
                </a:lnTo>
                <a:lnTo>
                  <a:pt x="1510" y="9027"/>
                </a:lnTo>
                <a:lnTo>
                  <a:pt x="1729" y="8930"/>
                </a:lnTo>
                <a:lnTo>
                  <a:pt x="1923" y="8784"/>
                </a:lnTo>
                <a:lnTo>
                  <a:pt x="1947" y="9149"/>
                </a:lnTo>
                <a:lnTo>
                  <a:pt x="1874" y="9173"/>
                </a:lnTo>
                <a:lnTo>
                  <a:pt x="1656" y="9344"/>
                </a:lnTo>
                <a:lnTo>
                  <a:pt x="1461" y="9514"/>
                </a:lnTo>
                <a:lnTo>
                  <a:pt x="1096" y="9879"/>
                </a:lnTo>
                <a:lnTo>
                  <a:pt x="1096" y="9928"/>
                </a:lnTo>
                <a:lnTo>
                  <a:pt x="1120" y="9928"/>
                </a:lnTo>
                <a:lnTo>
                  <a:pt x="1339" y="9830"/>
                </a:lnTo>
                <a:lnTo>
                  <a:pt x="1558" y="9733"/>
                </a:lnTo>
                <a:lnTo>
                  <a:pt x="1947" y="9465"/>
                </a:lnTo>
                <a:lnTo>
                  <a:pt x="1972" y="10049"/>
                </a:lnTo>
                <a:lnTo>
                  <a:pt x="1874" y="10098"/>
                </a:lnTo>
                <a:lnTo>
                  <a:pt x="1680" y="10171"/>
                </a:lnTo>
                <a:lnTo>
                  <a:pt x="1510" y="10293"/>
                </a:lnTo>
                <a:lnTo>
                  <a:pt x="1364" y="10366"/>
                </a:lnTo>
                <a:lnTo>
                  <a:pt x="1242" y="10512"/>
                </a:lnTo>
                <a:lnTo>
                  <a:pt x="1193" y="10560"/>
                </a:lnTo>
                <a:lnTo>
                  <a:pt x="1169" y="10658"/>
                </a:lnTo>
                <a:lnTo>
                  <a:pt x="1169" y="10731"/>
                </a:lnTo>
                <a:lnTo>
                  <a:pt x="1169" y="10804"/>
                </a:lnTo>
                <a:lnTo>
                  <a:pt x="1218" y="10852"/>
                </a:lnTo>
                <a:lnTo>
                  <a:pt x="1242" y="10877"/>
                </a:lnTo>
                <a:lnTo>
                  <a:pt x="1291" y="10877"/>
                </a:lnTo>
                <a:lnTo>
                  <a:pt x="1412" y="10804"/>
                </a:lnTo>
                <a:lnTo>
                  <a:pt x="1510" y="10731"/>
                </a:lnTo>
                <a:lnTo>
                  <a:pt x="1607" y="10633"/>
                </a:lnTo>
                <a:lnTo>
                  <a:pt x="1729" y="10560"/>
                </a:lnTo>
                <a:lnTo>
                  <a:pt x="1850" y="10487"/>
                </a:lnTo>
                <a:lnTo>
                  <a:pt x="1996" y="10439"/>
                </a:lnTo>
                <a:lnTo>
                  <a:pt x="1996" y="10682"/>
                </a:lnTo>
                <a:lnTo>
                  <a:pt x="1850" y="10755"/>
                </a:lnTo>
                <a:lnTo>
                  <a:pt x="1729" y="10828"/>
                </a:lnTo>
                <a:lnTo>
                  <a:pt x="1485" y="11023"/>
                </a:lnTo>
                <a:lnTo>
                  <a:pt x="1266" y="11217"/>
                </a:lnTo>
                <a:lnTo>
                  <a:pt x="1072" y="11436"/>
                </a:lnTo>
                <a:lnTo>
                  <a:pt x="1072" y="11461"/>
                </a:lnTo>
                <a:lnTo>
                  <a:pt x="1096" y="11485"/>
                </a:lnTo>
                <a:lnTo>
                  <a:pt x="1120" y="11509"/>
                </a:lnTo>
                <a:lnTo>
                  <a:pt x="1388" y="11436"/>
                </a:lnTo>
                <a:lnTo>
                  <a:pt x="1656" y="11315"/>
                </a:lnTo>
                <a:lnTo>
                  <a:pt x="2020" y="11096"/>
                </a:lnTo>
                <a:lnTo>
                  <a:pt x="2020" y="11680"/>
                </a:lnTo>
                <a:lnTo>
                  <a:pt x="1802" y="11801"/>
                </a:lnTo>
                <a:lnTo>
                  <a:pt x="1607" y="11947"/>
                </a:lnTo>
                <a:lnTo>
                  <a:pt x="1364" y="12166"/>
                </a:lnTo>
                <a:lnTo>
                  <a:pt x="1242" y="12264"/>
                </a:lnTo>
                <a:lnTo>
                  <a:pt x="1096" y="12361"/>
                </a:lnTo>
                <a:lnTo>
                  <a:pt x="1096" y="12385"/>
                </a:lnTo>
                <a:lnTo>
                  <a:pt x="1096" y="12410"/>
                </a:lnTo>
                <a:lnTo>
                  <a:pt x="1120" y="12410"/>
                </a:lnTo>
                <a:lnTo>
                  <a:pt x="1388" y="12385"/>
                </a:lnTo>
                <a:lnTo>
                  <a:pt x="1534" y="12337"/>
                </a:lnTo>
                <a:lnTo>
                  <a:pt x="1656" y="12288"/>
                </a:lnTo>
                <a:lnTo>
                  <a:pt x="2045" y="12069"/>
                </a:lnTo>
                <a:lnTo>
                  <a:pt x="2045" y="12483"/>
                </a:lnTo>
                <a:lnTo>
                  <a:pt x="1874" y="12556"/>
                </a:lnTo>
                <a:lnTo>
                  <a:pt x="1729" y="12629"/>
                </a:lnTo>
                <a:lnTo>
                  <a:pt x="1558" y="12702"/>
                </a:lnTo>
                <a:lnTo>
                  <a:pt x="1388" y="12799"/>
                </a:lnTo>
                <a:lnTo>
                  <a:pt x="1242" y="12921"/>
                </a:lnTo>
                <a:lnTo>
                  <a:pt x="1169" y="12994"/>
                </a:lnTo>
                <a:lnTo>
                  <a:pt x="1120" y="13067"/>
                </a:lnTo>
                <a:lnTo>
                  <a:pt x="1120" y="13115"/>
                </a:lnTo>
                <a:lnTo>
                  <a:pt x="1120" y="13164"/>
                </a:lnTo>
                <a:lnTo>
                  <a:pt x="1169" y="13213"/>
                </a:lnTo>
                <a:lnTo>
                  <a:pt x="1218" y="13213"/>
                </a:lnTo>
                <a:lnTo>
                  <a:pt x="1388" y="13188"/>
                </a:lnTo>
                <a:lnTo>
                  <a:pt x="1558" y="13140"/>
                </a:lnTo>
                <a:lnTo>
                  <a:pt x="1874" y="12994"/>
                </a:lnTo>
                <a:lnTo>
                  <a:pt x="2069" y="12921"/>
                </a:lnTo>
                <a:lnTo>
                  <a:pt x="2069" y="13067"/>
                </a:lnTo>
                <a:lnTo>
                  <a:pt x="1923" y="13091"/>
                </a:lnTo>
                <a:lnTo>
                  <a:pt x="1777" y="13140"/>
                </a:lnTo>
                <a:lnTo>
                  <a:pt x="1631" y="13213"/>
                </a:lnTo>
                <a:lnTo>
                  <a:pt x="1485" y="13286"/>
                </a:lnTo>
                <a:lnTo>
                  <a:pt x="1339" y="13407"/>
                </a:lnTo>
                <a:lnTo>
                  <a:pt x="1242" y="13505"/>
                </a:lnTo>
                <a:lnTo>
                  <a:pt x="1145" y="13626"/>
                </a:lnTo>
                <a:lnTo>
                  <a:pt x="1072" y="13772"/>
                </a:lnTo>
                <a:lnTo>
                  <a:pt x="1047" y="13797"/>
                </a:lnTo>
                <a:lnTo>
                  <a:pt x="1072" y="13821"/>
                </a:lnTo>
                <a:lnTo>
                  <a:pt x="1096" y="13845"/>
                </a:lnTo>
                <a:lnTo>
                  <a:pt x="1120" y="13870"/>
                </a:lnTo>
                <a:lnTo>
                  <a:pt x="1242" y="13845"/>
                </a:lnTo>
                <a:lnTo>
                  <a:pt x="1364" y="13821"/>
                </a:lnTo>
                <a:lnTo>
                  <a:pt x="1583" y="13699"/>
                </a:lnTo>
                <a:lnTo>
                  <a:pt x="1826" y="13578"/>
                </a:lnTo>
                <a:lnTo>
                  <a:pt x="2069" y="13432"/>
                </a:lnTo>
                <a:lnTo>
                  <a:pt x="2069" y="13772"/>
                </a:lnTo>
                <a:lnTo>
                  <a:pt x="1972" y="13797"/>
                </a:lnTo>
                <a:lnTo>
                  <a:pt x="1850" y="13870"/>
                </a:lnTo>
                <a:lnTo>
                  <a:pt x="1680" y="13967"/>
                </a:lnTo>
                <a:lnTo>
                  <a:pt x="1461" y="14113"/>
                </a:lnTo>
                <a:lnTo>
                  <a:pt x="1242" y="14283"/>
                </a:lnTo>
                <a:lnTo>
                  <a:pt x="1145" y="14380"/>
                </a:lnTo>
                <a:lnTo>
                  <a:pt x="1072" y="14478"/>
                </a:lnTo>
                <a:lnTo>
                  <a:pt x="1047" y="14551"/>
                </a:lnTo>
                <a:lnTo>
                  <a:pt x="1023" y="14648"/>
                </a:lnTo>
                <a:lnTo>
                  <a:pt x="999" y="14672"/>
                </a:lnTo>
                <a:lnTo>
                  <a:pt x="1023" y="14721"/>
                </a:lnTo>
                <a:lnTo>
                  <a:pt x="1047" y="14745"/>
                </a:lnTo>
                <a:lnTo>
                  <a:pt x="1096" y="14745"/>
                </a:lnTo>
                <a:lnTo>
                  <a:pt x="1218" y="14721"/>
                </a:lnTo>
                <a:lnTo>
                  <a:pt x="1266" y="14697"/>
                </a:lnTo>
                <a:lnTo>
                  <a:pt x="1339" y="14672"/>
                </a:lnTo>
                <a:lnTo>
                  <a:pt x="1753" y="14429"/>
                </a:lnTo>
                <a:lnTo>
                  <a:pt x="2069" y="14259"/>
                </a:lnTo>
                <a:lnTo>
                  <a:pt x="2069" y="14770"/>
                </a:lnTo>
                <a:lnTo>
                  <a:pt x="1947" y="14794"/>
                </a:lnTo>
                <a:lnTo>
                  <a:pt x="1826" y="14867"/>
                </a:lnTo>
                <a:lnTo>
                  <a:pt x="1607" y="14989"/>
                </a:lnTo>
                <a:lnTo>
                  <a:pt x="1461" y="15110"/>
                </a:lnTo>
                <a:lnTo>
                  <a:pt x="1315" y="15232"/>
                </a:lnTo>
                <a:lnTo>
                  <a:pt x="1193" y="15378"/>
                </a:lnTo>
                <a:lnTo>
                  <a:pt x="1145" y="15475"/>
                </a:lnTo>
                <a:lnTo>
                  <a:pt x="1145" y="15548"/>
                </a:lnTo>
                <a:lnTo>
                  <a:pt x="1169" y="15597"/>
                </a:lnTo>
                <a:lnTo>
                  <a:pt x="1218" y="15621"/>
                </a:lnTo>
                <a:lnTo>
                  <a:pt x="1291" y="15621"/>
                </a:lnTo>
                <a:lnTo>
                  <a:pt x="1388" y="15597"/>
                </a:lnTo>
                <a:lnTo>
                  <a:pt x="1510" y="15500"/>
                </a:lnTo>
                <a:lnTo>
                  <a:pt x="1899" y="15256"/>
                </a:lnTo>
                <a:lnTo>
                  <a:pt x="2069" y="15159"/>
                </a:lnTo>
                <a:lnTo>
                  <a:pt x="2069" y="15402"/>
                </a:lnTo>
                <a:lnTo>
                  <a:pt x="1947" y="15451"/>
                </a:lnTo>
                <a:lnTo>
                  <a:pt x="1802" y="15524"/>
                </a:lnTo>
                <a:lnTo>
                  <a:pt x="1583" y="15743"/>
                </a:lnTo>
                <a:lnTo>
                  <a:pt x="1339" y="15913"/>
                </a:lnTo>
                <a:lnTo>
                  <a:pt x="1218" y="16035"/>
                </a:lnTo>
                <a:lnTo>
                  <a:pt x="1145" y="16157"/>
                </a:lnTo>
                <a:lnTo>
                  <a:pt x="1145" y="16230"/>
                </a:lnTo>
                <a:lnTo>
                  <a:pt x="1193" y="16254"/>
                </a:lnTo>
                <a:lnTo>
                  <a:pt x="1339" y="16254"/>
                </a:lnTo>
                <a:lnTo>
                  <a:pt x="1485" y="16205"/>
                </a:lnTo>
                <a:lnTo>
                  <a:pt x="1631" y="16132"/>
                </a:lnTo>
                <a:lnTo>
                  <a:pt x="1753" y="16035"/>
                </a:lnTo>
                <a:lnTo>
                  <a:pt x="2069" y="15840"/>
                </a:lnTo>
                <a:lnTo>
                  <a:pt x="2069" y="16205"/>
                </a:lnTo>
                <a:lnTo>
                  <a:pt x="1826" y="16278"/>
                </a:lnTo>
                <a:lnTo>
                  <a:pt x="1534" y="16400"/>
                </a:lnTo>
                <a:lnTo>
                  <a:pt x="1412" y="16473"/>
                </a:lnTo>
                <a:lnTo>
                  <a:pt x="1315" y="16570"/>
                </a:lnTo>
                <a:lnTo>
                  <a:pt x="1242" y="16668"/>
                </a:lnTo>
                <a:lnTo>
                  <a:pt x="1193" y="16789"/>
                </a:lnTo>
                <a:lnTo>
                  <a:pt x="1193" y="16838"/>
                </a:lnTo>
                <a:lnTo>
                  <a:pt x="1193" y="16862"/>
                </a:lnTo>
                <a:lnTo>
                  <a:pt x="1218" y="16887"/>
                </a:lnTo>
                <a:lnTo>
                  <a:pt x="1412" y="16887"/>
                </a:lnTo>
                <a:lnTo>
                  <a:pt x="1558" y="16814"/>
                </a:lnTo>
                <a:lnTo>
                  <a:pt x="1996" y="16643"/>
                </a:lnTo>
                <a:lnTo>
                  <a:pt x="2045" y="16643"/>
                </a:lnTo>
                <a:lnTo>
                  <a:pt x="2020" y="17154"/>
                </a:lnTo>
                <a:lnTo>
                  <a:pt x="1826" y="17276"/>
                </a:lnTo>
                <a:lnTo>
                  <a:pt x="1631" y="17398"/>
                </a:lnTo>
                <a:lnTo>
                  <a:pt x="1534" y="17471"/>
                </a:lnTo>
                <a:lnTo>
                  <a:pt x="1437" y="17544"/>
                </a:lnTo>
                <a:lnTo>
                  <a:pt x="1364" y="17665"/>
                </a:lnTo>
                <a:lnTo>
                  <a:pt x="1339" y="17787"/>
                </a:lnTo>
                <a:lnTo>
                  <a:pt x="1339" y="17811"/>
                </a:lnTo>
                <a:lnTo>
                  <a:pt x="1485" y="17811"/>
                </a:lnTo>
                <a:lnTo>
                  <a:pt x="1607" y="17787"/>
                </a:lnTo>
                <a:lnTo>
                  <a:pt x="1826" y="17714"/>
                </a:lnTo>
                <a:lnTo>
                  <a:pt x="1996" y="17617"/>
                </a:lnTo>
                <a:lnTo>
                  <a:pt x="1996" y="17811"/>
                </a:lnTo>
                <a:lnTo>
                  <a:pt x="1947" y="17811"/>
                </a:lnTo>
                <a:lnTo>
                  <a:pt x="1729" y="17909"/>
                </a:lnTo>
                <a:lnTo>
                  <a:pt x="1485" y="18030"/>
                </a:lnTo>
                <a:lnTo>
                  <a:pt x="1388" y="18103"/>
                </a:lnTo>
                <a:lnTo>
                  <a:pt x="1291" y="18176"/>
                </a:lnTo>
                <a:lnTo>
                  <a:pt x="1193" y="18274"/>
                </a:lnTo>
                <a:lnTo>
                  <a:pt x="1145" y="18371"/>
                </a:lnTo>
                <a:lnTo>
                  <a:pt x="1120" y="18420"/>
                </a:lnTo>
                <a:lnTo>
                  <a:pt x="1145" y="18468"/>
                </a:lnTo>
                <a:lnTo>
                  <a:pt x="1193" y="18493"/>
                </a:lnTo>
                <a:lnTo>
                  <a:pt x="1242" y="18517"/>
                </a:lnTo>
                <a:lnTo>
                  <a:pt x="1437" y="18468"/>
                </a:lnTo>
                <a:lnTo>
                  <a:pt x="1631" y="18395"/>
                </a:lnTo>
                <a:lnTo>
                  <a:pt x="1996" y="18225"/>
                </a:lnTo>
                <a:lnTo>
                  <a:pt x="1972" y="18687"/>
                </a:lnTo>
                <a:lnTo>
                  <a:pt x="1753" y="18809"/>
                </a:lnTo>
                <a:lnTo>
                  <a:pt x="1558" y="18931"/>
                </a:lnTo>
                <a:lnTo>
                  <a:pt x="1315" y="19101"/>
                </a:lnTo>
                <a:lnTo>
                  <a:pt x="1242" y="19198"/>
                </a:lnTo>
                <a:lnTo>
                  <a:pt x="1169" y="19296"/>
                </a:lnTo>
                <a:lnTo>
                  <a:pt x="1169" y="19344"/>
                </a:lnTo>
                <a:lnTo>
                  <a:pt x="1169" y="19369"/>
                </a:lnTo>
                <a:lnTo>
                  <a:pt x="1193" y="19393"/>
                </a:lnTo>
                <a:lnTo>
                  <a:pt x="1242" y="19393"/>
                </a:lnTo>
                <a:lnTo>
                  <a:pt x="1339" y="19369"/>
                </a:lnTo>
                <a:lnTo>
                  <a:pt x="1437" y="19344"/>
                </a:lnTo>
                <a:lnTo>
                  <a:pt x="1729" y="19223"/>
                </a:lnTo>
                <a:lnTo>
                  <a:pt x="1996" y="19101"/>
                </a:lnTo>
                <a:lnTo>
                  <a:pt x="1996" y="19393"/>
                </a:lnTo>
                <a:lnTo>
                  <a:pt x="1899" y="19417"/>
                </a:lnTo>
                <a:lnTo>
                  <a:pt x="1802" y="19466"/>
                </a:lnTo>
                <a:lnTo>
                  <a:pt x="1631" y="19588"/>
                </a:lnTo>
                <a:lnTo>
                  <a:pt x="1412" y="19758"/>
                </a:lnTo>
                <a:lnTo>
                  <a:pt x="1193" y="19928"/>
                </a:lnTo>
                <a:lnTo>
                  <a:pt x="1169" y="20001"/>
                </a:lnTo>
                <a:lnTo>
                  <a:pt x="1169" y="20050"/>
                </a:lnTo>
                <a:lnTo>
                  <a:pt x="1169" y="20123"/>
                </a:lnTo>
                <a:lnTo>
                  <a:pt x="1218" y="20172"/>
                </a:lnTo>
                <a:lnTo>
                  <a:pt x="901" y="20172"/>
                </a:lnTo>
                <a:lnTo>
                  <a:pt x="561" y="20196"/>
                </a:lnTo>
                <a:lnTo>
                  <a:pt x="512" y="19052"/>
                </a:lnTo>
                <a:lnTo>
                  <a:pt x="488" y="17909"/>
                </a:lnTo>
                <a:lnTo>
                  <a:pt x="488" y="16765"/>
                </a:lnTo>
                <a:lnTo>
                  <a:pt x="488" y="15646"/>
                </a:lnTo>
                <a:lnTo>
                  <a:pt x="536" y="13359"/>
                </a:lnTo>
                <a:lnTo>
                  <a:pt x="561" y="11096"/>
                </a:lnTo>
                <a:lnTo>
                  <a:pt x="585" y="8735"/>
                </a:lnTo>
                <a:lnTo>
                  <a:pt x="609" y="6375"/>
                </a:lnTo>
                <a:lnTo>
                  <a:pt x="634" y="4039"/>
                </a:lnTo>
                <a:lnTo>
                  <a:pt x="609" y="1679"/>
                </a:lnTo>
                <a:lnTo>
                  <a:pt x="658" y="1606"/>
                </a:lnTo>
                <a:lnTo>
                  <a:pt x="682" y="1533"/>
                </a:lnTo>
                <a:lnTo>
                  <a:pt x="707" y="1265"/>
                </a:lnTo>
                <a:lnTo>
                  <a:pt x="780" y="1022"/>
                </a:lnTo>
                <a:lnTo>
                  <a:pt x="877" y="803"/>
                </a:lnTo>
                <a:lnTo>
                  <a:pt x="1023" y="584"/>
                </a:lnTo>
                <a:lnTo>
                  <a:pt x="1120" y="511"/>
                </a:lnTo>
                <a:lnTo>
                  <a:pt x="1193" y="462"/>
                </a:lnTo>
                <a:lnTo>
                  <a:pt x="1291" y="438"/>
                </a:lnTo>
                <a:close/>
                <a:moveTo>
                  <a:pt x="2045" y="19855"/>
                </a:moveTo>
                <a:lnTo>
                  <a:pt x="2069" y="20196"/>
                </a:lnTo>
                <a:lnTo>
                  <a:pt x="1461" y="20172"/>
                </a:lnTo>
                <a:lnTo>
                  <a:pt x="1631" y="20099"/>
                </a:lnTo>
                <a:lnTo>
                  <a:pt x="1802" y="20001"/>
                </a:lnTo>
                <a:lnTo>
                  <a:pt x="2045" y="19855"/>
                </a:lnTo>
                <a:close/>
                <a:moveTo>
                  <a:pt x="1291" y="0"/>
                </a:moveTo>
                <a:lnTo>
                  <a:pt x="1145" y="24"/>
                </a:lnTo>
                <a:lnTo>
                  <a:pt x="1023" y="73"/>
                </a:lnTo>
                <a:lnTo>
                  <a:pt x="901" y="122"/>
                </a:lnTo>
                <a:lnTo>
                  <a:pt x="780" y="219"/>
                </a:lnTo>
                <a:lnTo>
                  <a:pt x="682" y="316"/>
                </a:lnTo>
                <a:lnTo>
                  <a:pt x="585" y="438"/>
                </a:lnTo>
                <a:lnTo>
                  <a:pt x="488" y="560"/>
                </a:lnTo>
                <a:lnTo>
                  <a:pt x="415" y="706"/>
                </a:lnTo>
                <a:lnTo>
                  <a:pt x="366" y="852"/>
                </a:lnTo>
                <a:lnTo>
                  <a:pt x="317" y="1022"/>
                </a:lnTo>
                <a:lnTo>
                  <a:pt x="293" y="1168"/>
                </a:lnTo>
                <a:lnTo>
                  <a:pt x="293" y="1338"/>
                </a:lnTo>
                <a:lnTo>
                  <a:pt x="269" y="1387"/>
                </a:lnTo>
                <a:lnTo>
                  <a:pt x="171" y="6156"/>
                </a:lnTo>
                <a:lnTo>
                  <a:pt x="123" y="10901"/>
                </a:lnTo>
                <a:lnTo>
                  <a:pt x="74" y="13286"/>
                </a:lnTo>
                <a:lnTo>
                  <a:pt x="1" y="15694"/>
                </a:lnTo>
                <a:lnTo>
                  <a:pt x="1" y="16887"/>
                </a:lnTo>
                <a:lnTo>
                  <a:pt x="1" y="18079"/>
                </a:lnTo>
                <a:lnTo>
                  <a:pt x="25" y="19271"/>
                </a:lnTo>
                <a:lnTo>
                  <a:pt x="98" y="20464"/>
                </a:lnTo>
                <a:lnTo>
                  <a:pt x="123" y="20561"/>
                </a:lnTo>
                <a:lnTo>
                  <a:pt x="171" y="20634"/>
                </a:lnTo>
                <a:lnTo>
                  <a:pt x="244" y="20658"/>
                </a:lnTo>
                <a:lnTo>
                  <a:pt x="317" y="20683"/>
                </a:lnTo>
                <a:lnTo>
                  <a:pt x="390" y="20707"/>
                </a:lnTo>
                <a:lnTo>
                  <a:pt x="463" y="20683"/>
                </a:lnTo>
                <a:lnTo>
                  <a:pt x="536" y="20634"/>
                </a:lnTo>
                <a:lnTo>
                  <a:pt x="561" y="20585"/>
                </a:lnTo>
                <a:lnTo>
                  <a:pt x="926" y="20634"/>
                </a:lnTo>
                <a:lnTo>
                  <a:pt x="1315" y="20658"/>
                </a:lnTo>
                <a:lnTo>
                  <a:pt x="2069" y="20634"/>
                </a:lnTo>
                <a:lnTo>
                  <a:pt x="2118" y="20634"/>
                </a:lnTo>
                <a:lnTo>
                  <a:pt x="2166" y="20610"/>
                </a:lnTo>
                <a:lnTo>
                  <a:pt x="2215" y="20658"/>
                </a:lnTo>
                <a:lnTo>
                  <a:pt x="2288" y="20683"/>
                </a:lnTo>
                <a:lnTo>
                  <a:pt x="2361" y="20683"/>
                </a:lnTo>
                <a:lnTo>
                  <a:pt x="2410" y="20658"/>
                </a:lnTo>
                <a:lnTo>
                  <a:pt x="2483" y="20610"/>
                </a:lnTo>
                <a:lnTo>
                  <a:pt x="2507" y="20561"/>
                </a:lnTo>
                <a:lnTo>
                  <a:pt x="2556" y="20488"/>
                </a:lnTo>
                <a:lnTo>
                  <a:pt x="2556" y="20415"/>
                </a:lnTo>
                <a:lnTo>
                  <a:pt x="2458" y="19807"/>
                </a:lnTo>
                <a:lnTo>
                  <a:pt x="2434" y="19223"/>
                </a:lnTo>
                <a:lnTo>
                  <a:pt x="2410" y="18614"/>
                </a:lnTo>
                <a:lnTo>
                  <a:pt x="2410" y="18006"/>
                </a:lnTo>
                <a:lnTo>
                  <a:pt x="2483" y="16814"/>
                </a:lnTo>
                <a:lnTo>
                  <a:pt x="2531" y="15621"/>
                </a:lnTo>
                <a:lnTo>
                  <a:pt x="2531" y="14308"/>
                </a:lnTo>
                <a:lnTo>
                  <a:pt x="2507" y="13018"/>
                </a:lnTo>
                <a:lnTo>
                  <a:pt x="2434" y="10390"/>
                </a:lnTo>
                <a:lnTo>
                  <a:pt x="2361" y="8638"/>
                </a:lnTo>
                <a:lnTo>
                  <a:pt x="2312" y="6886"/>
                </a:lnTo>
                <a:lnTo>
                  <a:pt x="2361" y="6837"/>
                </a:lnTo>
                <a:lnTo>
                  <a:pt x="2385" y="6764"/>
                </a:lnTo>
                <a:lnTo>
                  <a:pt x="2385" y="6691"/>
                </a:lnTo>
                <a:lnTo>
                  <a:pt x="2361" y="6667"/>
                </a:lnTo>
                <a:lnTo>
                  <a:pt x="2337" y="6643"/>
                </a:lnTo>
                <a:lnTo>
                  <a:pt x="2312" y="6643"/>
                </a:lnTo>
                <a:lnTo>
                  <a:pt x="2312" y="5280"/>
                </a:lnTo>
                <a:lnTo>
                  <a:pt x="2312" y="4283"/>
                </a:lnTo>
                <a:lnTo>
                  <a:pt x="2288" y="3285"/>
                </a:lnTo>
                <a:lnTo>
                  <a:pt x="2312" y="2823"/>
                </a:lnTo>
                <a:lnTo>
                  <a:pt x="2361" y="2701"/>
                </a:lnTo>
                <a:lnTo>
                  <a:pt x="2385" y="2531"/>
                </a:lnTo>
                <a:lnTo>
                  <a:pt x="2434" y="2214"/>
                </a:lnTo>
                <a:lnTo>
                  <a:pt x="2458" y="1582"/>
                </a:lnTo>
                <a:lnTo>
                  <a:pt x="2458" y="1387"/>
                </a:lnTo>
                <a:lnTo>
                  <a:pt x="2434" y="1192"/>
                </a:lnTo>
                <a:lnTo>
                  <a:pt x="2410" y="998"/>
                </a:lnTo>
                <a:lnTo>
                  <a:pt x="2337" y="827"/>
                </a:lnTo>
                <a:lnTo>
                  <a:pt x="2264" y="657"/>
                </a:lnTo>
                <a:lnTo>
                  <a:pt x="2166" y="487"/>
                </a:lnTo>
                <a:lnTo>
                  <a:pt x="2045" y="341"/>
                </a:lnTo>
                <a:lnTo>
                  <a:pt x="1899" y="219"/>
                </a:lnTo>
                <a:lnTo>
                  <a:pt x="1753" y="122"/>
                </a:lnTo>
                <a:lnTo>
                  <a:pt x="1583" y="49"/>
                </a:lnTo>
                <a:lnTo>
                  <a:pt x="14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1"/>
        <p:cNvGrpSpPr/>
        <p:nvPr/>
      </p:nvGrpSpPr>
      <p:grpSpPr>
        <a:xfrm>
          <a:off x="0" y="0"/>
          <a:ext cx="0" cy="0"/>
          <a:chOff x="0" y="0"/>
          <a:chExt cx="0" cy="0"/>
        </a:xfrm>
      </p:grpSpPr>
      <p:sp>
        <p:nvSpPr>
          <p:cNvPr id="112" name="Google Shape;112;p18"/>
          <p:cNvSpPr/>
          <p:nvPr/>
        </p:nvSpPr>
        <p:spPr>
          <a:xfrm>
            <a:off x="1114700" y="1604750"/>
            <a:ext cx="2452200" cy="493500"/>
          </a:xfrm>
          <a:prstGeom prst="roundRect">
            <a:avLst>
              <a:gd name="adj" fmla="val 16667"/>
            </a:avLst>
          </a:prstGeom>
          <a:solidFill>
            <a:srgbClr val="F06BF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3" name="Google Shape;113;p18"/>
          <p:cNvSpPr txBox="1"/>
          <p:nvPr/>
        </p:nvSpPr>
        <p:spPr>
          <a:xfrm>
            <a:off x="610850" y="2313875"/>
            <a:ext cx="3459900" cy="2617200"/>
          </a:xfrm>
          <a:prstGeom prst="rect">
            <a:avLst/>
          </a:prstGeom>
          <a:noFill/>
          <a:ln>
            <a:noFill/>
          </a:ln>
        </p:spPr>
        <p:txBody>
          <a:bodyPr spcFirstLastPara="1" wrap="square" lIns="0" tIns="0" rIns="0" bIns="0" anchor="t" anchorCtr="0">
            <a:noAutofit/>
          </a:bodyPr>
          <a:lstStyle/>
          <a:p>
            <a:pPr marL="0" marR="0" lvl="0" indent="0" algn="just" rtl="0">
              <a:lnSpc>
                <a:spcPct val="177014"/>
              </a:lnSpc>
              <a:spcBef>
                <a:spcPts val="0"/>
              </a:spcBef>
              <a:spcAft>
                <a:spcPts val="0"/>
              </a:spcAft>
              <a:buNone/>
            </a:pPr>
            <a:r>
              <a:rPr lang="en" sz="1050">
                <a:solidFill>
                  <a:schemeClr val="dk1"/>
                </a:solidFill>
                <a:highlight>
                  <a:srgbClr val="FFFFFF"/>
                </a:highlight>
                <a:latin typeface="Manrope"/>
                <a:ea typeface="Manrope"/>
                <a:cs typeface="Manrope"/>
                <a:sym typeface="Manrope"/>
              </a:rPr>
              <a:t>Una variable puede almacenar distintos tipos de datos, es decir, puede almacenar letras, números enteros o números decimales u otro tipo de datos que representan valores de verdad como Verdadero o Falso.</a:t>
            </a:r>
            <a:endParaRPr sz="1050">
              <a:solidFill>
                <a:schemeClr val="dk1"/>
              </a:solidFill>
              <a:highlight>
                <a:srgbClr val="FFFFFF"/>
              </a:highlight>
              <a:latin typeface="Manrope"/>
              <a:ea typeface="Manrope"/>
              <a:cs typeface="Manrope"/>
              <a:sym typeface="Manrope"/>
            </a:endParaRPr>
          </a:p>
          <a:p>
            <a:pPr marL="0" marR="0" lvl="0" indent="0" algn="just" rtl="0">
              <a:lnSpc>
                <a:spcPct val="177014"/>
              </a:lnSpc>
              <a:spcBef>
                <a:spcPts val="0"/>
              </a:spcBef>
              <a:spcAft>
                <a:spcPts val="0"/>
              </a:spcAft>
              <a:buNone/>
            </a:pPr>
            <a:endParaRPr sz="1050">
              <a:solidFill>
                <a:schemeClr val="dk1"/>
              </a:solidFill>
              <a:highlight>
                <a:srgbClr val="FFFFFF"/>
              </a:highlight>
              <a:latin typeface="Manrope"/>
              <a:ea typeface="Manrope"/>
              <a:cs typeface="Manrope"/>
              <a:sym typeface="Manrope"/>
            </a:endParaRPr>
          </a:p>
          <a:p>
            <a:pPr marL="0" marR="0" lvl="0" indent="0" algn="just" rtl="0">
              <a:lnSpc>
                <a:spcPct val="177014"/>
              </a:lnSpc>
              <a:spcBef>
                <a:spcPts val="0"/>
              </a:spcBef>
              <a:spcAft>
                <a:spcPts val="0"/>
              </a:spcAft>
              <a:buNone/>
            </a:pPr>
            <a:r>
              <a:rPr lang="en" sz="1050">
                <a:solidFill>
                  <a:schemeClr val="dk1"/>
                </a:solidFill>
                <a:highlight>
                  <a:srgbClr val="FFFFFF"/>
                </a:highlight>
                <a:latin typeface="Manrope"/>
                <a:ea typeface="Manrope"/>
                <a:cs typeface="Manrope"/>
                <a:sym typeface="Manrope"/>
              </a:rPr>
              <a:t>Estos tipos de datos comunes se pueden usar en diversos lenguajes de programación como Python, Java, JavaScript, C++, C#, entre otros. </a:t>
            </a:r>
            <a:endParaRPr sz="1050">
              <a:solidFill>
                <a:schemeClr val="dk1"/>
              </a:solidFill>
              <a:highlight>
                <a:srgbClr val="FFFFFF"/>
              </a:highlight>
              <a:latin typeface="Manrope"/>
              <a:ea typeface="Manrope"/>
              <a:cs typeface="Manrope"/>
              <a:sym typeface="Manrope"/>
            </a:endParaRPr>
          </a:p>
          <a:p>
            <a:pPr marL="0" marR="0" lvl="0" indent="0" algn="just" rtl="0">
              <a:lnSpc>
                <a:spcPct val="177014"/>
              </a:lnSpc>
              <a:spcBef>
                <a:spcPts val="0"/>
              </a:spcBef>
              <a:spcAft>
                <a:spcPts val="0"/>
              </a:spcAft>
              <a:buNone/>
            </a:pPr>
            <a:endParaRPr sz="1050">
              <a:solidFill>
                <a:schemeClr val="dk1"/>
              </a:solidFill>
              <a:highlight>
                <a:srgbClr val="FFFFFF"/>
              </a:highlight>
              <a:latin typeface="Manrope"/>
              <a:ea typeface="Manrope"/>
              <a:cs typeface="Manrope"/>
              <a:sym typeface="Manrope"/>
            </a:endParaRPr>
          </a:p>
        </p:txBody>
      </p:sp>
      <p:sp>
        <p:nvSpPr>
          <p:cNvPr id="114" name="Google Shape;114;p18"/>
          <p:cNvSpPr txBox="1"/>
          <p:nvPr/>
        </p:nvSpPr>
        <p:spPr>
          <a:xfrm>
            <a:off x="1114700" y="1739875"/>
            <a:ext cx="2452200" cy="215400"/>
          </a:xfrm>
          <a:prstGeom prst="rect">
            <a:avLst/>
          </a:prstGeom>
          <a:noFill/>
          <a:ln>
            <a:noFill/>
          </a:ln>
        </p:spPr>
        <p:txBody>
          <a:bodyPr spcFirstLastPara="1" wrap="square" lIns="0" tIns="0" rIns="0" bIns="0" anchor="t" anchorCtr="0">
            <a:spAutoFit/>
          </a:bodyPr>
          <a:lstStyle/>
          <a:p>
            <a:pPr marL="0" marR="0" lvl="1" indent="0" algn="ctr" rtl="0">
              <a:lnSpc>
                <a:spcPct val="155013"/>
              </a:lnSpc>
              <a:spcBef>
                <a:spcPts val="0"/>
              </a:spcBef>
              <a:spcAft>
                <a:spcPts val="0"/>
              </a:spcAft>
              <a:buNone/>
            </a:pPr>
            <a:r>
              <a:rPr lang="en">
                <a:solidFill>
                  <a:schemeClr val="lt1"/>
                </a:solidFill>
                <a:latin typeface="Manrope SemiBold"/>
                <a:ea typeface="Manrope SemiBold"/>
                <a:cs typeface="Manrope SemiBold"/>
                <a:sym typeface="Manrope SemiBold"/>
              </a:rPr>
              <a:t>Tipos de datos</a:t>
            </a:r>
            <a:endParaRPr>
              <a:solidFill>
                <a:schemeClr val="lt1"/>
              </a:solidFill>
              <a:latin typeface="Manrope SemiBold"/>
              <a:ea typeface="Manrope SemiBold"/>
              <a:cs typeface="Manrope SemiBold"/>
              <a:sym typeface="Manrope SemiBold"/>
            </a:endParaRPr>
          </a:p>
        </p:txBody>
      </p:sp>
      <p:sp>
        <p:nvSpPr>
          <p:cNvPr id="115" name="Google Shape;115;p18"/>
          <p:cNvSpPr txBox="1"/>
          <p:nvPr/>
        </p:nvSpPr>
        <p:spPr>
          <a:xfrm>
            <a:off x="545775" y="761250"/>
            <a:ext cx="8222100" cy="415500"/>
          </a:xfrm>
          <a:prstGeom prst="rect">
            <a:avLst/>
          </a:prstGeom>
          <a:noFill/>
          <a:ln>
            <a:noFill/>
          </a:ln>
        </p:spPr>
        <p:txBody>
          <a:bodyPr spcFirstLastPara="1" wrap="square" lIns="0" tIns="0" rIns="0" bIns="0" anchor="t" anchorCtr="0">
            <a:spAutoFit/>
          </a:bodyPr>
          <a:lstStyle/>
          <a:p>
            <a:pPr marL="0" marR="0" lvl="0" indent="0" algn="ctr" rtl="0">
              <a:lnSpc>
                <a:spcPct val="103993"/>
              </a:lnSpc>
              <a:spcBef>
                <a:spcPts val="0"/>
              </a:spcBef>
              <a:spcAft>
                <a:spcPts val="0"/>
              </a:spcAft>
              <a:buNone/>
            </a:pPr>
            <a:r>
              <a:rPr lang="en" sz="2700">
                <a:latin typeface="Manrope SemiBold"/>
                <a:ea typeface="Manrope SemiBold"/>
                <a:cs typeface="Manrope SemiBold"/>
                <a:sym typeface="Manrope SemiBold"/>
              </a:rPr>
              <a:t>Variable, tipos de datos, operadores</a:t>
            </a:r>
            <a:endParaRPr sz="2700">
              <a:latin typeface="Manrope SemiBold"/>
              <a:ea typeface="Manrope SemiBold"/>
              <a:cs typeface="Manrope SemiBold"/>
              <a:sym typeface="Manrope SemiBold"/>
            </a:endParaRPr>
          </a:p>
        </p:txBody>
      </p:sp>
      <p:cxnSp>
        <p:nvCxnSpPr>
          <p:cNvPr id="116" name="Google Shape;116;p18"/>
          <p:cNvCxnSpPr/>
          <p:nvPr/>
        </p:nvCxnSpPr>
        <p:spPr>
          <a:xfrm>
            <a:off x="610850" y="1366625"/>
            <a:ext cx="7941000" cy="0"/>
          </a:xfrm>
          <a:prstGeom prst="straightConnector1">
            <a:avLst/>
          </a:prstGeom>
          <a:noFill/>
          <a:ln w="9525" cap="flat" cmpd="sng">
            <a:solidFill>
              <a:srgbClr val="F06BF7"/>
            </a:solidFill>
            <a:prstDash val="solid"/>
            <a:round/>
            <a:headEnd type="none" w="med" len="med"/>
            <a:tailEnd type="none" w="med" len="med"/>
          </a:ln>
        </p:spPr>
      </p:cxnSp>
      <p:sp>
        <p:nvSpPr>
          <p:cNvPr id="117" name="Google Shape;117;p18"/>
          <p:cNvSpPr txBox="1"/>
          <p:nvPr/>
        </p:nvSpPr>
        <p:spPr>
          <a:xfrm>
            <a:off x="4872800" y="1604750"/>
            <a:ext cx="3678900" cy="3265500"/>
          </a:xfrm>
          <a:prstGeom prst="rect">
            <a:avLst/>
          </a:prstGeom>
          <a:noFill/>
          <a:ln>
            <a:noFill/>
          </a:ln>
        </p:spPr>
        <p:txBody>
          <a:bodyPr spcFirstLastPara="1" wrap="square" lIns="0" tIns="0" rIns="0" bIns="0" anchor="t" anchorCtr="0">
            <a:noAutofit/>
          </a:bodyPr>
          <a:lstStyle/>
          <a:p>
            <a:pPr marL="0" marR="0" lvl="0" indent="0" algn="just" rtl="0">
              <a:lnSpc>
                <a:spcPct val="150000"/>
              </a:lnSpc>
              <a:spcBef>
                <a:spcPts val="0"/>
              </a:spcBef>
              <a:spcAft>
                <a:spcPts val="0"/>
              </a:spcAft>
              <a:buNone/>
            </a:pPr>
            <a:r>
              <a:rPr lang="en" sz="1050" b="1">
                <a:solidFill>
                  <a:schemeClr val="dk1"/>
                </a:solidFill>
                <a:highlight>
                  <a:srgbClr val="FFFFFF"/>
                </a:highlight>
                <a:latin typeface="Manrope"/>
                <a:ea typeface="Manrope"/>
                <a:cs typeface="Manrope"/>
                <a:sym typeface="Manrope"/>
              </a:rPr>
              <a:t>Entero (int o integer)</a:t>
            </a:r>
            <a:r>
              <a:rPr lang="en" sz="1050">
                <a:solidFill>
                  <a:schemeClr val="dk1"/>
                </a:solidFill>
                <a:highlight>
                  <a:srgbClr val="FFFFFF"/>
                </a:highlight>
                <a:latin typeface="Manrope"/>
                <a:ea typeface="Manrope"/>
                <a:cs typeface="Manrope"/>
                <a:sym typeface="Manrope"/>
              </a:rPr>
              <a:t>: representan números sin la parte decimal y pueden ser positivos o negativos.</a:t>
            </a:r>
            <a:endParaRPr sz="1050">
              <a:solidFill>
                <a:schemeClr val="dk1"/>
              </a:solidFill>
              <a:highlight>
                <a:srgbClr val="FFFFFF"/>
              </a:highlight>
              <a:latin typeface="Manrope"/>
              <a:ea typeface="Manrope"/>
              <a:cs typeface="Manrope"/>
              <a:sym typeface="Manrope"/>
            </a:endParaRPr>
          </a:p>
          <a:p>
            <a:pPr marL="0" marR="0" lvl="0" indent="0" algn="just" rtl="0">
              <a:lnSpc>
                <a:spcPct val="150000"/>
              </a:lnSpc>
              <a:spcBef>
                <a:spcPts val="0"/>
              </a:spcBef>
              <a:spcAft>
                <a:spcPts val="0"/>
              </a:spcAft>
              <a:buNone/>
            </a:pPr>
            <a:r>
              <a:rPr lang="en" sz="1050" b="1">
                <a:solidFill>
                  <a:schemeClr val="dk1"/>
                </a:solidFill>
                <a:highlight>
                  <a:srgbClr val="FFFFFF"/>
                </a:highlight>
                <a:latin typeface="Manrope"/>
                <a:ea typeface="Manrope"/>
                <a:cs typeface="Manrope"/>
                <a:sym typeface="Manrope"/>
              </a:rPr>
              <a:t>Decimal (float o double)</a:t>
            </a:r>
            <a:r>
              <a:rPr lang="en" sz="1050">
                <a:solidFill>
                  <a:schemeClr val="dk1"/>
                </a:solidFill>
                <a:highlight>
                  <a:srgbClr val="FFFFFF"/>
                </a:highlight>
                <a:latin typeface="Manrope"/>
                <a:ea typeface="Manrope"/>
                <a:cs typeface="Manrope"/>
                <a:sym typeface="Manrope"/>
              </a:rPr>
              <a:t>: representan números reales con su parte decimal.</a:t>
            </a:r>
            <a:endParaRPr sz="1050">
              <a:solidFill>
                <a:schemeClr val="dk1"/>
              </a:solidFill>
              <a:highlight>
                <a:srgbClr val="FFFFFF"/>
              </a:highlight>
              <a:latin typeface="Manrope"/>
              <a:ea typeface="Manrope"/>
              <a:cs typeface="Manrope"/>
              <a:sym typeface="Manrope"/>
            </a:endParaRPr>
          </a:p>
          <a:p>
            <a:pPr marL="0" lvl="0" indent="0" algn="just" rtl="0">
              <a:lnSpc>
                <a:spcPct val="150000"/>
              </a:lnSpc>
              <a:spcBef>
                <a:spcPts val="0"/>
              </a:spcBef>
              <a:spcAft>
                <a:spcPts val="0"/>
              </a:spcAft>
              <a:buNone/>
            </a:pPr>
            <a:r>
              <a:rPr lang="en" sz="1050" b="1">
                <a:solidFill>
                  <a:schemeClr val="dk1"/>
                </a:solidFill>
                <a:highlight>
                  <a:schemeClr val="lt1"/>
                </a:highlight>
                <a:latin typeface="Manrope"/>
                <a:ea typeface="Manrope"/>
                <a:cs typeface="Manrope"/>
                <a:sym typeface="Manrope"/>
              </a:rPr>
              <a:t>Cadena de caracteres (char o string)</a:t>
            </a:r>
            <a:r>
              <a:rPr lang="en" sz="1050">
                <a:solidFill>
                  <a:schemeClr val="dk1"/>
                </a:solidFill>
                <a:highlight>
                  <a:schemeClr val="lt1"/>
                </a:highlight>
                <a:latin typeface="Manrope"/>
                <a:ea typeface="Manrope"/>
                <a:cs typeface="Manrope"/>
                <a:sym typeface="Manrope"/>
              </a:rPr>
              <a:t>: representan letras o símbolos. En este caso char hace referencia a un solo caracter (como “a” o “A”) y string hace referencia a una secuencia de caracteres (como “Hola mundo.”)</a:t>
            </a:r>
            <a:endParaRPr sz="1050">
              <a:solidFill>
                <a:schemeClr val="dk1"/>
              </a:solidFill>
              <a:highlight>
                <a:schemeClr val="lt1"/>
              </a:highlight>
              <a:latin typeface="Manrope"/>
              <a:ea typeface="Manrope"/>
              <a:cs typeface="Manrope"/>
              <a:sym typeface="Manrope"/>
            </a:endParaRPr>
          </a:p>
          <a:p>
            <a:pPr marL="0" lvl="0" indent="0" algn="just" rtl="0">
              <a:lnSpc>
                <a:spcPct val="150000"/>
              </a:lnSpc>
              <a:spcBef>
                <a:spcPts val="0"/>
              </a:spcBef>
              <a:spcAft>
                <a:spcPts val="0"/>
              </a:spcAft>
              <a:buNone/>
            </a:pPr>
            <a:r>
              <a:rPr lang="en" sz="1050" b="1">
                <a:solidFill>
                  <a:schemeClr val="dk1"/>
                </a:solidFill>
                <a:highlight>
                  <a:schemeClr val="lt1"/>
                </a:highlight>
                <a:latin typeface="Manrope"/>
                <a:ea typeface="Manrope"/>
                <a:cs typeface="Manrope"/>
                <a:sym typeface="Manrope"/>
              </a:rPr>
              <a:t>Booleanos (bool)</a:t>
            </a:r>
            <a:r>
              <a:rPr lang="en" sz="1050">
                <a:solidFill>
                  <a:schemeClr val="dk1"/>
                </a:solidFill>
                <a:highlight>
                  <a:schemeClr val="lt1"/>
                </a:highlight>
                <a:latin typeface="Manrope"/>
                <a:ea typeface="Manrope"/>
                <a:cs typeface="Manrope"/>
                <a:sym typeface="Manrope"/>
              </a:rPr>
              <a:t>: representan valores de verdad. Solo tienen estos dos valores. Verdadero (True) o Falso (False) y sirven mucho para controlar decisiones en el código.</a:t>
            </a:r>
            <a:endParaRPr sz="1050">
              <a:solidFill>
                <a:schemeClr val="dk1"/>
              </a:solidFill>
              <a:highlight>
                <a:schemeClr val="lt1"/>
              </a:highlight>
              <a:latin typeface="Manrope"/>
              <a:ea typeface="Manrope"/>
              <a:cs typeface="Manrope"/>
              <a:sym typeface="Manrope"/>
            </a:endParaRPr>
          </a:p>
          <a:p>
            <a:pPr marL="0" lvl="0" indent="0" algn="just" rtl="0">
              <a:lnSpc>
                <a:spcPct val="150000"/>
              </a:lnSpc>
              <a:spcBef>
                <a:spcPts val="0"/>
              </a:spcBef>
              <a:spcAft>
                <a:spcPts val="0"/>
              </a:spcAft>
              <a:buNone/>
            </a:pPr>
            <a:endParaRPr sz="1050">
              <a:solidFill>
                <a:schemeClr val="dk1"/>
              </a:solidFill>
              <a:highlight>
                <a:schemeClr val="lt1"/>
              </a:highlight>
              <a:latin typeface="Manrope"/>
              <a:ea typeface="Manrope"/>
              <a:cs typeface="Manrope"/>
              <a:sym typeface="Manrope"/>
            </a:endParaRPr>
          </a:p>
          <a:p>
            <a:pPr marL="0" lvl="0" indent="0" algn="just" rtl="0">
              <a:lnSpc>
                <a:spcPct val="150000"/>
              </a:lnSpc>
              <a:spcBef>
                <a:spcPts val="0"/>
              </a:spcBef>
              <a:spcAft>
                <a:spcPts val="0"/>
              </a:spcAft>
              <a:buClr>
                <a:schemeClr val="dk1"/>
              </a:buClr>
              <a:buFont typeface="Arial"/>
              <a:buNone/>
            </a:pPr>
            <a:r>
              <a:rPr lang="en" sz="1050">
                <a:solidFill>
                  <a:schemeClr val="dk1"/>
                </a:solidFill>
                <a:highlight>
                  <a:schemeClr val="lt1"/>
                </a:highlight>
                <a:latin typeface="Manrope"/>
                <a:ea typeface="Manrope"/>
                <a:cs typeface="Manrope"/>
                <a:sym typeface="Manrope"/>
              </a:rPr>
              <a:t>Existen otros tipos de datos no tan comunes que veremos a lo largo del curso, como por ejemplo null o None.</a:t>
            </a:r>
            <a:endParaRPr sz="1050">
              <a:solidFill>
                <a:schemeClr val="dk1"/>
              </a:solidFill>
              <a:highlight>
                <a:schemeClr val="lt1"/>
              </a:highlight>
              <a:latin typeface="Manrope"/>
              <a:ea typeface="Manrope"/>
              <a:cs typeface="Manrope"/>
              <a:sym typeface="Manrop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1"/>
        <p:cNvGrpSpPr/>
        <p:nvPr/>
      </p:nvGrpSpPr>
      <p:grpSpPr>
        <a:xfrm>
          <a:off x="0" y="0"/>
          <a:ext cx="0" cy="0"/>
          <a:chOff x="0" y="0"/>
          <a:chExt cx="0" cy="0"/>
        </a:xfrm>
      </p:grpSpPr>
      <p:sp>
        <p:nvSpPr>
          <p:cNvPr id="122" name="Google Shape;122;p19"/>
          <p:cNvSpPr/>
          <p:nvPr/>
        </p:nvSpPr>
        <p:spPr>
          <a:xfrm>
            <a:off x="1114700" y="1604750"/>
            <a:ext cx="2452200" cy="493500"/>
          </a:xfrm>
          <a:prstGeom prst="roundRect">
            <a:avLst>
              <a:gd name="adj" fmla="val 16667"/>
            </a:avLst>
          </a:prstGeom>
          <a:solidFill>
            <a:srgbClr val="F06BF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3" name="Google Shape;123;p19"/>
          <p:cNvSpPr txBox="1"/>
          <p:nvPr/>
        </p:nvSpPr>
        <p:spPr>
          <a:xfrm>
            <a:off x="610850" y="2313875"/>
            <a:ext cx="3459900" cy="2617200"/>
          </a:xfrm>
          <a:prstGeom prst="rect">
            <a:avLst/>
          </a:prstGeom>
          <a:noFill/>
          <a:ln>
            <a:noFill/>
          </a:ln>
        </p:spPr>
        <p:txBody>
          <a:bodyPr spcFirstLastPara="1" wrap="square" lIns="0" tIns="0" rIns="0" bIns="0" anchor="t" anchorCtr="0">
            <a:noAutofit/>
          </a:bodyPr>
          <a:lstStyle/>
          <a:p>
            <a:pPr marL="0" marR="0" lvl="0" indent="0" algn="just" rtl="0">
              <a:lnSpc>
                <a:spcPct val="177014"/>
              </a:lnSpc>
              <a:spcBef>
                <a:spcPts val="0"/>
              </a:spcBef>
              <a:spcAft>
                <a:spcPts val="0"/>
              </a:spcAft>
              <a:buNone/>
            </a:pPr>
            <a:r>
              <a:rPr lang="en" sz="1050">
                <a:solidFill>
                  <a:schemeClr val="dk1"/>
                </a:solidFill>
                <a:highlight>
                  <a:srgbClr val="FFFFFF"/>
                </a:highlight>
                <a:latin typeface="Manrope"/>
                <a:ea typeface="Manrope"/>
                <a:cs typeface="Manrope"/>
                <a:sym typeface="Manrope"/>
              </a:rPr>
              <a:t>Durante nuestra vida hemos visto y usado operadores, por lo que no te va a resultar algo muy raro. </a:t>
            </a:r>
            <a:endParaRPr sz="1050">
              <a:solidFill>
                <a:schemeClr val="dk1"/>
              </a:solidFill>
              <a:highlight>
                <a:srgbClr val="FFFFFF"/>
              </a:highlight>
              <a:latin typeface="Manrope"/>
              <a:ea typeface="Manrope"/>
              <a:cs typeface="Manrope"/>
              <a:sym typeface="Manrope"/>
            </a:endParaRPr>
          </a:p>
          <a:p>
            <a:pPr marL="0" marR="0" lvl="0" indent="0" algn="just" rtl="0">
              <a:lnSpc>
                <a:spcPct val="177014"/>
              </a:lnSpc>
              <a:spcBef>
                <a:spcPts val="0"/>
              </a:spcBef>
              <a:spcAft>
                <a:spcPts val="0"/>
              </a:spcAft>
              <a:buNone/>
            </a:pPr>
            <a:r>
              <a:rPr lang="en" sz="1050">
                <a:solidFill>
                  <a:schemeClr val="dk1"/>
                </a:solidFill>
                <a:highlight>
                  <a:srgbClr val="FFFFFF"/>
                </a:highlight>
                <a:latin typeface="Manrope"/>
                <a:ea typeface="Manrope"/>
                <a:cs typeface="Manrope"/>
                <a:sym typeface="Manrope"/>
              </a:rPr>
              <a:t>A los operadores los usamos en operaciones sobre datos ya sea con símbolos o palabras reservadas. Generalmente se usan sobre operaciones matemáticas, lógicas o de asignación. </a:t>
            </a:r>
            <a:endParaRPr sz="1050">
              <a:solidFill>
                <a:schemeClr val="dk1"/>
              </a:solidFill>
              <a:highlight>
                <a:srgbClr val="FFFFFF"/>
              </a:highlight>
              <a:latin typeface="Manrope"/>
              <a:ea typeface="Manrope"/>
              <a:cs typeface="Manrope"/>
              <a:sym typeface="Manrope"/>
            </a:endParaRPr>
          </a:p>
          <a:p>
            <a:pPr marL="0" marR="0" lvl="0" indent="0" algn="just" rtl="0">
              <a:lnSpc>
                <a:spcPct val="177014"/>
              </a:lnSpc>
              <a:spcBef>
                <a:spcPts val="0"/>
              </a:spcBef>
              <a:spcAft>
                <a:spcPts val="0"/>
              </a:spcAft>
              <a:buNone/>
            </a:pPr>
            <a:r>
              <a:rPr lang="en" sz="1050">
                <a:solidFill>
                  <a:schemeClr val="dk1"/>
                </a:solidFill>
                <a:highlight>
                  <a:srgbClr val="FFFFFF"/>
                </a:highlight>
                <a:latin typeface="Manrope"/>
                <a:ea typeface="Manrope"/>
                <a:cs typeface="Manrope"/>
                <a:sym typeface="Manrope"/>
              </a:rPr>
              <a:t>En programación veremos operadores aritméticos, operadores booleanos u operadores de asignación.</a:t>
            </a:r>
            <a:endParaRPr sz="1050">
              <a:solidFill>
                <a:schemeClr val="dk1"/>
              </a:solidFill>
              <a:highlight>
                <a:srgbClr val="FFFFFF"/>
              </a:highlight>
              <a:latin typeface="Manrope"/>
              <a:ea typeface="Manrope"/>
              <a:cs typeface="Manrope"/>
              <a:sym typeface="Manrope"/>
            </a:endParaRPr>
          </a:p>
          <a:p>
            <a:pPr marL="0" marR="0" lvl="0" indent="0" algn="just" rtl="0">
              <a:lnSpc>
                <a:spcPct val="177014"/>
              </a:lnSpc>
              <a:spcBef>
                <a:spcPts val="0"/>
              </a:spcBef>
              <a:spcAft>
                <a:spcPts val="0"/>
              </a:spcAft>
              <a:buNone/>
            </a:pPr>
            <a:endParaRPr sz="1050">
              <a:solidFill>
                <a:schemeClr val="dk1"/>
              </a:solidFill>
              <a:highlight>
                <a:srgbClr val="FFFFFF"/>
              </a:highlight>
            </a:endParaRPr>
          </a:p>
        </p:txBody>
      </p:sp>
      <p:sp>
        <p:nvSpPr>
          <p:cNvPr id="124" name="Google Shape;124;p19"/>
          <p:cNvSpPr txBox="1"/>
          <p:nvPr/>
        </p:nvSpPr>
        <p:spPr>
          <a:xfrm>
            <a:off x="1114700" y="1739875"/>
            <a:ext cx="2452200" cy="215400"/>
          </a:xfrm>
          <a:prstGeom prst="rect">
            <a:avLst/>
          </a:prstGeom>
          <a:noFill/>
          <a:ln>
            <a:noFill/>
          </a:ln>
        </p:spPr>
        <p:txBody>
          <a:bodyPr spcFirstLastPara="1" wrap="square" lIns="0" tIns="0" rIns="0" bIns="0" anchor="t" anchorCtr="0">
            <a:spAutoFit/>
          </a:bodyPr>
          <a:lstStyle/>
          <a:p>
            <a:pPr marL="0" marR="0" lvl="1" indent="0" algn="ctr" rtl="0">
              <a:lnSpc>
                <a:spcPct val="155013"/>
              </a:lnSpc>
              <a:spcBef>
                <a:spcPts val="0"/>
              </a:spcBef>
              <a:spcAft>
                <a:spcPts val="0"/>
              </a:spcAft>
              <a:buNone/>
            </a:pPr>
            <a:r>
              <a:rPr lang="en">
                <a:solidFill>
                  <a:schemeClr val="lt1"/>
                </a:solidFill>
                <a:latin typeface="Manrope SemiBold"/>
                <a:ea typeface="Manrope SemiBold"/>
                <a:cs typeface="Manrope SemiBold"/>
                <a:sym typeface="Manrope SemiBold"/>
              </a:rPr>
              <a:t>Operadores</a:t>
            </a:r>
            <a:endParaRPr>
              <a:solidFill>
                <a:schemeClr val="lt1"/>
              </a:solidFill>
              <a:latin typeface="Manrope SemiBold"/>
              <a:ea typeface="Manrope SemiBold"/>
              <a:cs typeface="Manrope SemiBold"/>
              <a:sym typeface="Manrope SemiBold"/>
            </a:endParaRPr>
          </a:p>
        </p:txBody>
      </p:sp>
      <p:sp>
        <p:nvSpPr>
          <p:cNvPr id="125" name="Google Shape;125;p19"/>
          <p:cNvSpPr txBox="1"/>
          <p:nvPr/>
        </p:nvSpPr>
        <p:spPr>
          <a:xfrm>
            <a:off x="545775" y="761250"/>
            <a:ext cx="8222100" cy="415500"/>
          </a:xfrm>
          <a:prstGeom prst="rect">
            <a:avLst/>
          </a:prstGeom>
          <a:noFill/>
          <a:ln>
            <a:noFill/>
          </a:ln>
        </p:spPr>
        <p:txBody>
          <a:bodyPr spcFirstLastPara="1" wrap="square" lIns="0" tIns="0" rIns="0" bIns="0" anchor="t" anchorCtr="0">
            <a:spAutoFit/>
          </a:bodyPr>
          <a:lstStyle/>
          <a:p>
            <a:pPr marL="0" marR="0" lvl="0" indent="0" algn="ctr" rtl="0">
              <a:lnSpc>
                <a:spcPct val="103993"/>
              </a:lnSpc>
              <a:spcBef>
                <a:spcPts val="0"/>
              </a:spcBef>
              <a:spcAft>
                <a:spcPts val="0"/>
              </a:spcAft>
              <a:buNone/>
            </a:pPr>
            <a:r>
              <a:rPr lang="en" sz="2700">
                <a:latin typeface="Manrope SemiBold"/>
                <a:ea typeface="Manrope SemiBold"/>
                <a:cs typeface="Manrope SemiBold"/>
                <a:sym typeface="Manrope SemiBold"/>
              </a:rPr>
              <a:t>Variable, tipos de datos, operadores</a:t>
            </a:r>
            <a:endParaRPr sz="2700">
              <a:latin typeface="Manrope SemiBold"/>
              <a:ea typeface="Manrope SemiBold"/>
              <a:cs typeface="Manrope SemiBold"/>
              <a:sym typeface="Manrope SemiBold"/>
            </a:endParaRPr>
          </a:p>
        </p:txBody>
      </p:sp>
      <p:cxnSp>
        <p:nvCxnSpPr>
          <p:cNvPr id="126" name="Google Shape;126;p19"/>
          <p:cNvCxnSpPr/>
          <p:nvPr/>
        </p:nvCxnSpPr>
        <p:spPr>
          <a:xfrm>
            <a:off x="610850" y="1366625"/>
            <a:ext cx="7941000" cy="0"/>
          </a:xfrm>
          <a:prstGeom prst="straightConnector1">
            <a:avLst/>
          </a:prstGeom>
          <a:noFill/>
          <a:ln w="9525" cap="flat" cmpd="sng">
            <a:solidFill>
              <a:srgbClr val="F06BF7"/>
            </a:solidFill>
            <a:prstDash val="solid"/>
            <a:round/>
            <a:headEnd type="none" w="med" len="med"/>
            <a:tailEnd type="none" w="med" len="med"/>
          </a:ln>
        </p:spPr>
      </p:cxnSp>
      <p:sp>
        <p:nvSpPr>
          <p:cNvPr id="127" name="Google Shape;127;p19"/>
          <p:cNvSpPr txBox="1"/>
          <p:nvPr/>
        </p:nvSpPr>
        <p:spPr>
          <a:xfrm>
            <a:off x="4872800" y="1604750"/>
            <a:ext cx="3678900" cy="3265500"/>
          </a:xfrm>
          <a:prstGeom prst="rect">
            <a:avLst/>
          </a:prstGeom>
          <a:noFill/>
          <a:ln>
            <a:noFill/>
          </a:ln>
        </p:spPr>
        <p:txBody>
          <a:bodyPr spcFirstLastPara="1" wrap="square" lIns="0" tIns="0" rIns="0" bIns="0" anchor="t" anchorCtr="0">
            <a:noAutofit/>
          </a:bodyPr>
          <a:lstStyle/>
          <a:p>
            <a:pPr marL="0" marR="0" lvl="0" indent="0" algn="just" rtl="0">
              <a:lnSpc>
                <a:spcPct val="150000"/>
              </a:lnSpc>
              <a:spcBef>
                <a:spcPts val="0"/>
              </a:spcBef>
              <a:spcAft>
                <a:spcPts val="0"/>
              </a:spcAft>
              <a:buNone/>
            </a:pPr>
            <a:r>
              <a:rPr lang="en" sz="1050" b="1">
                <a:solidFill>
                  <a:schemeClr val="dk1"/>
                </a:solidFill>
                <a:highlight>
                  <a:srgbClr val="FFFFFF"/>
                </a:highlight>
                <a:latin typeface="Manrope"/>
                <a:ea typeface="Manrope"/>
                <a:cs typeface="Manrope"/>
                <a:sym typeface="Manrope"/>
              </a:rPr>
              <a:t>Operadores aritméticos</a:t>
            </a:r>
            <a:r>
              <a:rPr lang="en" sz="1050">
                <a:solidFill>
                  <a:schemeClr val="dk1"/>
                </a:solidFill>
                <a:highlight>
                  <a:srgbClr val="FFFFFF"/>
                </a:highlight>
                <a:latin typeface="Manrope"/>
                <a:ea typeface="Manrope"/>
                <a:cs typeface="Manrope"/>
                <a:sym typeface="Manrope"/>
              </a:rPr>
              <a:t>: Entre los cuales se encuentran los operadores de suma (+), resta (-), multiplicación (*), división (/), entre otros.</a:t>
            </a:r>
            <a:endParaRPr sz="1050">
              <a:solidFill>
                <a:schemeClr val="dk1"/>
              </a:solidFill>
              <a:highlight>
                <a:srgbClr val="FFFFFF"/>
              </a:highlight>
              <a:latin typeface="Manrope"/>
              <a:ea typeface="Manrope"/>
              <a:cs typeface="Manrope"/>
              <a:sym typeface="Manrope"/>
            </a:endParaRPr>
          </a:p>
          <a:p>
            <a:pPr marL="0" marR="0" lvl="0" indent="0" algn="just" rtl="0">
              <a:lnSpc>
                <a:spcPct val="150000"/>
              </a:lnSpc>
              <a:spcBef>
                <a:spcPts val="0"/>
              </a:spcBef>
              <a:spcAft>
                <a:spcPts val="0"/>
              </a:spcAft>
              <a:buNone/>
            </a:pPr>
            <a:endParaRPr sz="1050">
              <a:solidFill>
                <a:schemeClr val="dk1"/>
              </a:solidFill>
              <a:highlight>
                <a:srgbClr val="FFFFFF"/>
              </a:highlight>
              <a:latin typeface="Manrope"/>
              <a:ea typeface="Manrope"/>
              <a:cs typeface="Manrope"/>
              <a:sym typeface="Manrope"/>
            </a:endParaRPr>
          </a:p>
          <a:p>
            <a:pPr marL="0" marR="0" lvl="0" indent="0" algn="just" rtl="0">
              <a:lnSpc>
                <a:spcPct val="150000"/>
              </a:lnSpc>
              <a:spcBef>
                <a:spcPts val="0"/>
              </a:spcBef>
              <a:spcAft>
                <a:spcPts val="0"/>
              </a:spcAft>
              <a:buNone/>
            </a:pPr>
            <a:r>
              <a:rPr lang="en" sz="1050" b="1">
                <a:solidFill>
                  <a:schemeClr val="dk1"/>
                </a:solidFill>
                <a:highlight>
                  <a:srgbClr val="FFFFFF"/>
                </a:highlight>
                <a:latin typeface="Manrope"/>
                <a:ea typeface="Manrope"/>
                <a:cs typeface="Manrope"/>
                <a:sym typeface="Manrope"/>
              </a:rPr>
              <a:t>Operadores booleanos</a:t>
            </a:r>
            <a:r>
              <a:rPr lang="en" sz="1050">
                <a:solidFill>
                  <a:schemeClr val="dk1"/>
                </a:solidFill>
                <a:highlight>
                  <a:srgbClr val="FFFFFF"/>
                </a:highlight>
                <a:latin typeface="Manrope"/>
                <a:ea typeface="Manrope"/>
                <a:cs typeface="Manrope"/>
                <a:sym typeface="Manrope"/>
              </a:rPr>
              <a:t>: que representan valores de verdadero o falso, True o False, respectivamente.</a:t>
            </a:r>
            <a:endParaRPr sz="1050">
              <a:solidFill>
                <a:schemeClr val="dk1"/>
              </a:solidFill>
              <a:highlight>
                <a:srgbClr val="FFFFFF"/>
              </a:highlight>
              <a:latin typeface="Manrope"/>
              <a:ea typeface="Manrope"/>
              <a:cs typeface="Manrope"/>
              <a:sym typeface="Manrope"/>
            </a:endParaRPr>
          </a:p>
          <a:p>
            <a:pPr marL="0" marR="0" lvl="0" indent="0" algn="just" rtl="0">
              <a:lnSpc>
                <a:spcPct val="150000"/>
              </a:lnSpc>
              <a:spcBef>
                <a:spcPts val="0"/>
              </a:spcBef>
              <a:spcAft>
                <a:spcPts val="0"/>
              </a:spcAft>
              <a:buNone/>
            </a:pPr>
            <a:endParaRPr sz="1050">
              <a:solidFill>
                <a:schemeClr val="dk1"/>
              </a:solidFill>
              <a:highlight>
                <a:srgbClr val="FFFFFF"/>
              </a:highlight>
              <a:latin typeface="Manrope"/>
              <a:ea typeface="Manrope"/>
              <a:cs typeface="Manrope"/>
              <a:sym typeface="Manrope"/>
            </a:endParaRPr>
          </a:p>
          <a:p>
            <a:pPr marL="0" lvl="0" indent="0" algn="just" rtl="0">
              <a:lnSpc>
                <a:spcPct val="150000"/>
              </a:lnSpc>
              <a:spcBef>
                <a:spcPts val="0"/>
              </a:spcBef>
              <a:spcAft>
                <a:spcPts val="0"/>
              </a:spcAft>
              <a:buNone/>
            </a:pPr>
            <a:r>
              <a:rPr lang="en" sz="1050" b="1">
                <a:solidFill>
                  <a:schemeClr val="dk1"/>
                </a:solidFill>
                <a:highlight>
                  <a:schemeClr val="lt1"/>
                </a:highlight>
                <a:latin typeface="Manrope"/>
                <a:ea typeface="Manrope"/>
                <a:cs typeface="Manrope"/>
                <a:sym typeface="Manrope"/>
              </a:rPr>
              <a:t>Operadores de asignación</a:t>
            </a:r>
            <a:r>
              <a:rPr lang="en" sz="1050">
                <a:solidFill>
                  <a:schemeClr val="dk1"/>
                </a:solidFill>
                <a:highlight>
                  <a:schemeClr val="lt1"/>
                </a:highlight>
                <a:latin typeface="Manrope"/>
                <a:ea typeface="Manrope"/>
                <a:cs typeface="Manrope"/>
                <a:sym typeface="Manrope"/>
              </a:rPr>
              <a:t>: los cuales utilizamos para asignar un valor (=), acumular un valor (+=), entre otros más.</a:t>
            </a:r>
            <a:endParaRPr sz="1050">
              <a:solidFill>
                <a:schemeClr val="dk1"/>
              </a:solidFill>
              <a:highlight>
                <a:schemeClr val="lt1"/>
              </a:highlight>
              <a:latin typeface="Manrope"/>
              <a:ea typeface="Manrope"/>
              <a:cs typeface="Manrope"/>
              <a:sym typeface="Manrope"/>
            </a:endParaRPr>
          </a:p>
          <a:p>
            <a:pPr marL="0" lvl="0" indent="0" algn="just" rtl="0">
              <a:lnSpc>
                <a:spcPct val="150000"/>
              </a:lnSpc>
              <a:spcBef>
                <a:spcPts val="0"/>
              </a:spcBef>
              <a:spcAft>
                <a:spcPts val="0"/>
              </a:spcAft>
              <a:buNone/>
            </a:pPr>
            <a:endParaRPr sz="1050">
              <a:solidFill>
                <a:schemeClr val="dk1"/>
              </a:solidFill>
              <a:highlight>
                <a:schemeClr val="lt1"/>
              </a:highlight>
              <a:latin typeface="Manrope"/>
              <a:ea typeface="Manrope"/>
              <a:cs typeface="Manrope"/>
              <a:sym typeface="Manrope"/>
            </a:endParaRPr>
          </a:p>
          <a:p>
            <a:pPr marL="0" lvl="0" indent="0" algn="just" rtl="0">
              <a:lnSpc>
                <a:spcPct val="150000"/>
              </a:lnSpc>
              <a:spcBef>
                <a:spcPts val="0"/>
              </a:spcBef>
              <a:spcAft>
                <a:spcPts val="0"/>
              </a:spcAft>
              <a:buNone/>
            </a:pPr>
            <a:r>
              <a:rPr lang="en" sz="1050">
                <a:solidFill>
                  <a:schemeClr val="dk1"/>
                </a:solidFill>
                <a:highlight>
                  <a:schemeClr val="lt1"/>
                </a:highlight>
                <a:latin typeface="Manrope"/>
                <a:ea typeface="Manrope"/>
                <a:cs typeface="Manrope"/>
                <a:sym typeface="Manrope"/>
              </a:rPr>
              <a:t>Todos estos operadores, entre otros, los podrás ver a detalle en el material complementario. </a:t>
            </a:r>
            <a:endParaRPr sz="1050">
              <a:solidFill>
                <a:schemeClr val="dk1"/>
              </a:solidFill>
              <a:highlight>
                <a:schemeClr val="lt1"/>
              </a:highlight>
              <a:latin typeface="Manrope"/>
              <a:ea typeface="Manrope"/>
              <a:cs typeface="Manrope"/>
              <a:sym typeface="Manrop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1"/>
        <p:cNvGrpSpPr/>
        <p:nvPr/>
      </p:nvGrpSpPr>
      <p:grpSpPr>
        <a:xfrm>
          <a:off x="0" y="0"/>
          <a:ext cx="0" cy="0"/>
          <a:chOff x="0" y="0"/>
          <a:chExt cx="0" cy="0"/>
        </a:xfrm>
      </p:grpSpPr>
      <p:sp>
        <p:nvSpPr>
          <p:cNvPr id="132" name="Google Shape;132;p20"/>
          <p:cNvSpPr/>
          <p:nvPr/>
        </p:nvSpPr>
        <p:spPr>
          <a:xfrm>
            <a:off x="4160350" y="1159250"/>
            <a:ext cx="624300" cy="612600"/>
          </a:xfrm>
          <a:prstGeom prst="roundRect">
            <a:avLst>
              <a:gd name="adj" fmla="val 16667"/>
            </a:avLst>
          </a:prstGeom>
          <a:solidFill>
            <a:srgbClr val="F06BF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 name="Google Shape;133;p20"/>
          <p:cNvSpPr txBox="1"/>
          <p:nvPr/>
        </p:nvSpPr>
        <p:spPr>
          <a:xfrm>
            <a:off x="4206070" y="1003850"/>
            <a:ext cx="57858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800" b="1" dirty="0">
                <a:solidFill>
                  <a:schemeClr val="lt1"/>
                </a:solidFill>
                <a:latin typeface="Manrope"/>
                <a:ea typeface="Manrope"/>
                <a:cs typeface="Manrope"/>
                <a:sym typeface="Manrope"/>
              </a:rPr>
              <a:t>2</a:t>
            </a:r>
            <a:endParaRPr sz="4800" b="1" dirty="0">
              <a:solidFill>
                <a:schemeClr val="lt1"/>
              </a:solidFill>
              <a:latin typeface="Manrope"/>
              <a:ea typeface="Manrope"/>
              <a:cs typeface="Manrope"/>
              <a:sym typeface="Manrope"/>
            </a:endParaRPr>
          </a:p>
        </p:txBody>
      </p:sp>
      <p:sp>
        <p:nvSpPr>
          <p:cNvPr id="134" name="Google Shape;134;p20"/>
          <p:cNvSpPr txBox="1"/>
          <p:nvPr/>
        </p:nvSpPr>
        <p:spPr>
          <a:xfrm>
            <a:off x="482950" y="2742275"/>
            <a:ext cx="8223600" cy="1479600"/>
          </a:xfrm>
          <a:prstGeom prst="rect">
            <a:avLst/>
          </a:prstGeom>
          <a:noFill/>
          <a:ln>
            <a:noFill/>
          </a:ln>
        </p:spPr>
        <p:txBody>
          <a:bodyPr spcFirstLastPara="1" wrap="square" lIns="0" tIns="0" rIns="0" bIns="0" anchor="t" anchorCtr="0">
            <a:noAutofit/>
          </a:bodyPr>
          <a:lstStyle/>
          <a:p>
            <a:pPr marL="0" marR="0" lvl="0" indent="0" algn="ctr" rtl="0">
              <a:lnSpc>
                <a:spcPct val="177014"/>
              </a:lnSpc>
              <a:spcBef>
                <a:spcPts val="0"/>
              </a:spcBef>
              <a:spcAft>
                <a:spcPts val="0"/>
              </a:spcAft>
              <a:buNone/>
            </a:pPr>
            <a:r>
              <a:rPr lang="en" sz="1300">
                <a:solidFill>
                  <a:srgbClr val="001E38"/>
                </a:solidFill>
                <a:latin typeface="Manrope"/>
                <a:ea typeface="Manrope"/>
                <a:cs typeface="Manrope"/>
                <a:sym typeface="Manrope"/>
              </a:rPr>
              <a:t>Como ya vimos de manera introductoria en la clase anterior, el pseudocódigo es un método utilizado en la programación para describir algoritmos, o procesos, mediante un lenguaje simplificado, más cercano al lenguaje humano que al un lenguaje de programación como tal.</a:t>
            </a:r>
            <a:endParaRPr sz="1300">
              <a:solidFill>
                <a:srgbClr val="001E38"/>
              </a:solidFill>
              <a:latin typeface="Manrope"/>
              <a:ea typeface="Manrope"/>
              <a:cs typeface="Manrope"/>
              <a:sym typeface="Manrope"/>
            </a:endParaRPr>
          </a:p>
          <a:p>
            <a:pPr marL="0" marR="0" lvl="0" indent="0" algn="ctr" rtl="0">
              <a:lnSpc>
                <a:spcPct val="177014"/>
              </a:lnSpc>
              <a:spcBef>
                <a:spcPts val="0"/>
              </a:spcBef>
              <a:spcAft>
                <a:spcPts val="0"/>
              </a:spcAft>
              <a:buNone/>
            </a:pPr>
            <a:r>
              <a:rPr lang="en" sz="1300">
                <a:solidFill>
                  <a:srgbClr val="001E38"/>
                </a:solidFill>
                <a:latin typeface="Manrope"/>
                <a:ea typeface="Manrope"/>
                <a:cs typeface="Manrope"/>
                <a:sym typeface="Manrope"/>
              </a:rPr>
              <a:t>En esta primer etapa veremos pseudocódigo mediante el programa Pseint, el cual, nos va a servir para ejecutar código escrito en pseudocódigo.</a:t>
            </a:r>
            <a:r>
              <a:rPr lang="en" sz="1300">
                <a:solidFill>
                  <a:srgbClr val="001E38"/>
                </a:solidFill>
              </a:rPr>
              <a:t> </a:t>
            </a:r>
            <a:endParaRPr sz="1300">
              <a:solidFill>
                <a:srgbClr val="001E38"/>
              </a:solidFill>
            </a:endParaRPr>
          </a:p>
        </p:txBody>
      </p:sp>
      <p:sp>
        <p:nvSpPr>
          <p:cNvPr id="135" name="Google Shape;135;p20"/>
          <p:cNvSpPr txBox="1"/>
          <p:nvPr/>
        </p:nvSpPr>
        <p:spPr>
          <a:xfrm>
            <a:off x="482950" y="1850325"/>
            <a:ext cx="8223600" cy="11598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4400" b="1">
                <a:solidFill>
                  <a:srgbClr val="001E38"/>
                </a:solidFill>
                <a:highlight>
                  <a:srgbClr val="F06BF7"/>
                </a:highlight>
                <a:latin typeface="Manrope"/>
                <a:ea typeface="Manrope"/>
                <a:cs typeface="Manrope"/>
                <a:sym typeface="Manrope"/>
              </a:rPr>
              <a:t>Pseudocódigo</a:t>
            </a:r>
            <a:endParaRPr sz="4400" b="1">
              <a:solidFill>
                <a:srgbClr val="001E38"/>
              </a:solidFill>
              <a:highlight>
                <a:srgbClr val="F06BF7"/>
              </a:highlight>
              <a:latin typeface="Manrope"/>
              <a:ea typeface="Manrope"/>
              <a:cs typeface="Manrope"/>
              <a:sym typeface="Manrop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sp>
        <p:nvSpPr>
          <p:cNvPr id="140" name="Google Shape;140;p21"/>
          <p:cNvSpPr txBox="1"/>
          <p:nvPr/>
        </p:nvSpPr>
        <p:spPr>
          <a:xfrm>
            <a:off x="983326" y="1561450"/>
            <a:ext cx="7568400" cy="463200"/>
          </a:xfrm>
          <a:prstGeom prst="rect">
            <a:avLst/>
          </a:prstGeom>
          <a:noFill/>
          <a:ln>
            <a:noFill/>
          </a:ln>
        </p:spPr>
        <p:txBody>
          <a:bodyPr spcFirstLastPara="1" wrap="square" lIns="0" tIns="0" rIns="0" bIns="0" anchor="t" anchorCtr="0">
            <a:spAutoFit/>
          </a:bodyPr>
          <a:lstStyle/>
          <a:p>
            <a:pPr marL="0" marR="0" lvl="0" indent="0" algn="just" rtl="0">
              <a:lnSpc>
                <a:spcPct val="115000"/>
              </a:lnSpc>
              <a:spcBef>
                <a:spcPts val="0"/>
              </a:spcBef>
              <a:spcAft>
                <a:spcPts val="0"/>
              </a:spcAft>
              <a:buNone/>
            </a:pPr>
            <a:r>
              <a:rPr lang="en" b="1">
                <a:latin typeface="Manrope"/>
                <a:ea typeface="Manrope"/>
                <a:cs typeface="Manrope"/>
                <a:sym typeface="Manrope"/>
              </a:rPr>
              <a:t>Encabezado</a:t>
            </a:r>
            <a:r>
              <a:rPr lang="en">
                <a:latin typeface="Manrope"/>
                <a:ea typeface="Manrope"/>
                <a:cs typeface="Manrope"/>
                <a:sym typeface="Manrope"/>
              </a:rPr>
              <a:t>: el cual puede describir brevemente la función del algoritmo mediante un nombre descriptivo.</a:t>
            </a:r>
            <a:endParaRPr>
              <a:latin typeface="Manrope"/>
              <a:ea typeface="Manrope"/>
              <a:cs typeface="Manrope"/>
              <a:sym typeface="Manrope"/>
            </a:endParaRPr>
          </a:p>
        </p:txBody>
      </p:sp>
      <p:sp>
        <p:nvSpPr>
          <p:cNvPr id="141" name="Google Shape;141;p21"/>
          <p:cNvSpPr txBox="1"/>
          <p:nvPr/>
        </p:nvSpPr>
        <p:spPr>
          <a:xfrm>
            <a:off x="983326" y="2186900"/>
            <a:ext cx="7568400" cy="463200"/>
          </a:xfrm>
          <a:prstGeom prst="rect">
            <a:avLst/>
          </a:prstGeom>
          <a:noFill/>
          <a:ln>
            <a:noFill/>
          </a:ln>
        </p:spPr>
        <p:txBody>
          <a:bodyPr spcFirstLastPara="1" wrap="square" lIns="0" tIns="0" rIns="0" bIns="0" anchor="t" anchorCtr="0">
            <a:spAutoFit/>
          </a:bodyPr>
          <a:lstStyle/>
          <a:p>
            <a:pPr marL="0" marR="0" lvl="0" indent="0" algn="just" rtl="0">
              <a:lnSpc>
                <a:spcPct val="115000"/>
              </a:lnSpc>
              <a:spcBef>
                <a:spcPts val="0"/>
              </a:spcBef>
              <a:spcAft>
                <a:spcPts val="0"/>
              </a:spcAft>
              <a:buNone/>
            </a:pPr>
            <a:r>
              <a:rPr lang="en" b="1">
                <a:latin typeface="Manrope"/>
                <a:ea typeface="Manrope"/>
                <a:cs typeface="Manrope"/>
                <a:sym typeface="Manrope"/>
              </a:rPr>
              <a:t>Declaración de variables</a:t>
            </a:r>
            <a:r>
              <a:rPr lang="en">
                <a:latin typeface="Manrope"/>
                <a:ea typeface="Manrope"/>
                <a:cs typeface="Manrope"/>
                <a:sym typeface="Manrope"/>
              </a:rPr>
              <a:t>: esta parte es fundamental para definir las variables que utilizaremos en el pseudocódigo.</a:t>
            </a:r>
            <a:endParaRPr>
              <a:latin typeface="Manrope"/>
              <a:ea typeface="Manrope"/>
              <a:cs typeface="Manrope"/>
              <a:sym typeface="Manrope"/>
            </a:endParaRPr>
          </a:p>
        </p:txBody>
      </p:sp>
      <p:sp>
        <p:nvSpPr>
          <p:cNvPr id="142" name="Google Shape;142;p21"/>
          <p:cNvSpPr txBox="1"/>
          <p:nvPr/>
        </p:nvSpPr>
        <p:spPr>
          <a:xfrm>
            <a:off x="545775" y="761250"/>
            <a:ext cx="8222100" cy="415500"/>
          </a:xfrm>
          <a:prstGeom prst="rect">
            <a:avLst/>
          </a:prstGeom>
          <a:noFill/>
          <a:ln>
            <a:noFill/>
          </a:ln>
        </p:spPr>
        <p:txBody>
          <a:bodyPr spcFirstLastPara="1" wrap="square" lIns="0" tIns="0" rIns="0" bIns="0" anchor="t" anchorCtr="0">
            <a:spAutoFit/>
          </a:bodyPr>
          <a:lstStyle/>
          <a:p>
            <a:pPr marL="0" marR="0" lvl="0" indent="0" algn="ctr" rtl="0">
              <a:lnSpc>
                <a:spcPct val="103993"/>
              </a:lnSpc>
              <a:spcBef>
                <a:spcPts val="0"/>
              </a:spcBef>
              <a:spcAft>
                <a:spcPts val="0"/>
              </a:spcAft>
              <a:buNone/>
            </a:pPr>
            <a:r>
              <a:rPr lang="en" sz="2700">
                <a:latin typeface="Manrope SemiBold"/>
                <a:ea typeface="Manrope SemiBold"/>
                <a:cs typeface="Manrope SemiBold"/>
                <a:sym typeface="Manrope SemiBold"/>
              </a:rPr>
              <a:t>Estructura del pseudocódigo</a:t>
            </a:r>
            <a:endParaRPr sz="2700">
              <a:latin typeface="Manrope SemiBold"/>
              <a:ea typeface="Manrope SemiBold"/>
              <a:cs typeface="Manrope SemiBold"/>
              <a:sym typeface="Manrope SemiBold"/>
            </a:endParaRPr>
          </a:p>
        </p:txBody>
      </p:sp>
      <p:cxnSp>
        <p:nvCxnSpPr>
          <p:cNvPr id="143" name="Google Shape;143;p21"/>
          <p:cNvCxnSpPr/>
          <p:nvPr/>
        </p:nvCxnSpPr>
        <p:spPr>
          <a:xfrm>
            <a:off x="610850" y="1366625"/>
            <a:ext cx="7941000" cy="0"/>
          </a:xfrm>
          <a:prstGeom prst="straightConnector1">
            <a:avLst/>
          </a:prstGeom>
          <a:noFill/>
          <a:ln w="9525" cap="flat" cmpd="sng">
            <a:solidFill>
              <a:srgbClr val="F06BF7"/>
            </a:solidFill>
            <a:prstDash val="solid"/>
            <a:round/>
            <a:headEnd type="none" w="med" len="med"/>
            <a:tailEnd type="none" w="med" len="med"/>
          </a:ln>
        </p:spPr>
      </p:cxnSp>
      <p:sp>
        <p:nvSpPr>
          <p:cNvPr id="144" name="Google Shape;144;p21"/>
          <p:cNvSpPr txBox="1"/>
          <p:nvPr/>
        </p:nvSpPr>
        <p:spPr>
          <a:xfrm>
            <a:off x="610850" y="1514550"/>
            <a:ext cx="315600" cy="400200"/>
          </a:xfrm>
          <a:prstGeom prst="rect">
            <a:avLst/>
          </a:prstGeom>
          <a:noFill/>
          <a:ln>
            <a:noFill/>
          </a:ln>
        </p:spPr>
        <p:txBody>
          <a:bodyPr spcFirstLastPara="1" wrap="square" lIns="91425" tIns="91425" rIns="91425" bIns="91425" anchor="t" anchorCtr="0">
            <a:spAutoFit/>
          </a:bodyPr>
          <a:lstStyle/>
          <a:p>
            <a:pPr marL="0" lvl="0" indent="0" algn="l" rtl="0">
              <a:lnSpc>
                <a:spcPct val="177029"/>
              </a:lnSpc>
              <a:spcBef>
                <a:spcPts val="0"/>
              </a:spcBef>
              <a:spcAft>
                <a:spcPts val="0"/>
              </a:spcAft>
              <a:buNone/>
            </a:pPr>
            <a:r>
              <a:rPr lang="en">
                <a:solidFill>
                  <a:srgbClr val="F06BF7"/>
                </a:solidFill>
              </a:rPr>
              <a:t>▷ </a:t>
            </a:r>
            <a:endParaRPr/>
          </a:p>
        </p:txBody>
      </p:sp>
      <p:sp>
        <p:nvSpPr>
          <p:cNvPr id="145" name="Google Shape;145;p21"/>
          <p:cNvSpPr txBox="1"/>
          <p:nvPr/>
        </p:nvSpPr>
        <p:spPr>
          <a:xfrm>
            <a:off x="610850" y="2170700"/>
            <a:ext cx="315600" cy="400200"/>
          </a:xfrm>
          <a:prstGeom prst="rect">
            <a:avLst/>
          </a:prstGeom>
          <a:noFill/>
          <a:ln>
            <a:noFill/>
          </a:ln>
        </p:spPr>
        <p:txBody>
          <a:bodyPr spcFirstLastPara="1" wrap="square" lIns="91425" tIns="91425" rIns="91425" bIns="91425" anchor="t" anchorCtr="0">
            <a:spAutoFit/>
          </a:bodyPr>
          <a:lstStyle/>
          <a:p>
            <a:pPr marL="0" lvl="0" indent="0" algn="l" rtl="0">
              <a:lnSpc>
                <a:spcPct val="177029"/>
              </a:lnSpc>
              <a:spcBef>
                <a:spcPts val="0"/>
              </a:spcBef>
              <a:spcAft>
                <a:spcPts val="0"/>
              </a:spcAft>
              <a:buNone/>
            </a:pPr>
            <a:r>
              <a:rPr lang="en">
                <a:solidFill>
                  <a:srgbClr val="F06BF7"/>
                </a:solidFill>
              </a:rPr>
              <a:t>▷ </a:t>
            </a:r>
            <a:endParaRPr/>
          </a:p>
        </p:txBody>
      </p:sp>
      <p:sp>
        <p:nvSpPr>
          <p:cNvPr id="146" name="Google Shape;146;p21"/>
          <p:cNvSpPr txBox="1"/>
          <p:nvPr/>
        </p:nvSpPr>
        <p:spPr>
          <a:xfrm>
            <a:off x="974026" y="2873750"/>
            <a:ext cx="7568400" cy="711000"/>
          </a:xfrm>
          <a:prstGeom prst="rect">
            <a:avLst/>
          </a:prstGeom>
          <a:noFill/>
          <a:ln>
            <a:noFill/>
          </a:ln>
        </p:spPr>
        <p:txBody>
          <a:bodyPr spcFirstLastPara="1" wrap="square" lIns="0" tIns="0" rIns="0" bIns="0" anchor="t" anchorCtr="0">
            <a:spAutoFit/>
          </a:bodyPr>
          <a:lstStyle/>
          <a:p>
            <a:pPr marL="0" marR="0" lvl="0" indent="0" algn="just" rtl="0">
              <a:lnSpc>
                <a:spcPct val="115000"/>
              </a:lnSpc>
              <a:spcBef>
                <a:spcPts val="0"/>
              </a:spcBef>
              <a:spcAft>
                <a:spcPts val="0"/>
              </a:spcAft>
              <a:buNone/>
            </a:pPr>
            <a:r>
              <a:rPr lang="en" b="1">
                <a:latin typeface="Manrope"/>
                <a:ea typeface="Manrope"/>
                <a:cs typeface="Manrope"/>
                <a:sym typeface="Manrope"/>
              </a:rPr>
              <a:t>Cuerpo o proceso</a:t>
            </a:r>
            <a:r>
              <a:rPr lang="en">
                <a:latin typeface="Manrope"/>
                <a:ea typeface="Manrope"/>
                <a:cs typeface="Manrope"/>
                <a:sym typeface="Manrope"/>
              </a:rPr>
              <a:t>: desde aquí comenzamos con las instrucciones paso a paso que se necesitarán para ejecutar el algoritmo. Esta parte incluye la lógica y las operaciones necesarias.</a:t>
            </a:r>
            <a:endParaRPr>
              <a:latin typeface="Manrope"/>
              <a:ea typeface="Manrope"/>
              <a:cs typeface="Manrope"/>
              <a:sym typeface="Manrope"/>
            </a:endParaRPr>
          </a:p>
        </p:txBody>
      </p:sp>
      <p:sp>
        <p:nvSpPr>
          <p:cNvPr id="147" name="Google Shape;147;p21"/>
          <p:cNvSpPr txBox="1"/>
          <p:nvPr/>
        </p:nvSpPr>
        <p:spPr>
          <a:xfrm>
            <a:off x="601550" y="2826850"/>
            <a:ext cx="315600" cy="400200"/>
          </a:xfrm>
          <a:prstGeom prst="rect">
            <a:avLst/>
          </a:prstGeom>
          <a:noFill/>
          <a:ln>
            <a:noFill/>
          </a:ln>
        </p:spPr>
        <p:txBody>
          <a:bodyPr spcFirstLastPara="1" wrap="square" lIns="91425" tIns="91425" rIns="91425" bIns="91425" anchor="t" anchorCtr="0">
            <a:spAutoFit/>
          </a:bodyPr>
          <a:lstStyle/>
          <a:p>
            <a:pPr marL="0" lvl="0" indent="0" algn="l" rtl="0">
              <a:lnSpc>
                <a:spcPct val="177029"/>
              </a:lnSpc>
              <a:spcBef>
                <a:spcPts val="0"/>
              </a:spcBef>
              <a:spcAft>
                <a:spcPts val="0"/>
              </a:spcAft>
              <a:buNone/>
            </a:pPr>
            <a:r>
              <a:rPr lang="en">
                <a:solidFill>
                  <a:srgbClr val="F06BF7"/>
                </a:solidFill>
              </a:rPr>
              <a:t>▷ </a:t>
            </a:r>
            <a:endParaRPr/>
          </a:p>
        </p:txBody>
      </p:sp>
      <p:sp>
        <p:nvSpPr>
          <p:cNvPr id="148" name="Google Shape;148;p21"/>
          <p:cNvSpPr txBox="1"/>
          <p:nvPr/>
        </p:nvSpPr>
        <p:spPr>
          <a:xfrm>
            <a:off x="974026" y="3947600"/>
            <a:ext cx="7568400" cy="711000"/>
          </a:xfrm>
          <a:prstGeom prst="rect">
            <a:avLst/>
          </a:prstGeom>
          <a:noFill/>
          <a:ln>
            <a:noFill/>
          </a:ln>
        </p:spPr>
        <p:txBody>
          <a:bodyPr spcFirstLastPara="1" wrap="square" lIns="0" tIns="0" rIns="0" bIns="0" anchor="t" anchorCtr="0">
            <a:spAutoFit/>
          </a:bodyPr>
          <a:lstStyle/>
          <a:p>
            <a:pPr marL="0" marR="0" lvl="0" indent="0" algn="just" rtl="0">
              <a:lnSpc>
                <a:spcPct val="115000"/>
              </a:lnSpc>
              <a:spcBef>
                <a:spcPts val="0"/>
              </a:spcBef>
              <a:spcAft>
                <a:spcPts val="0"/>
              </a:spcAft>
              <a:buNone/>
            </a:pPr>
            <a:r>
              <a:rPr lang="en">
                <a:latin typeface="Manrope"/>
                <a:ea typeface="Manrope"/>
                <a:cs typeface="Manrope"/>
                <a:sym typeface="Manrope"/>
              </a:rPr>
              <a:t>El pseudocódigo no tiene una sintaxis precisa como lo tiene que tener un lenguaje de programación, pero se debe seguir esta estructura básica para facilitar la comprensión y el análisis lógico del algoritmo.</a:t>
            </a:r>
            <a:endParaRPr>
              <a:latin typeface="Manrope"/>
              <a:ea typeface="Manrope"/>
              <a:cs typeface="Manrope"/>
              <a:sym typeface="Manrop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1511</Words>
  <Application>Microsoft Office PowerPoint</Application>
  <PresentationFormat>On-screen Show (16:9)</PresentationFormat>
  <Paragraphs>116</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Manrope</vt:lpstr>
      <vt:lpstr>Manrope SemiBold</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Primeros pasos con Pseint</vt:lpstr>
      <vt:lpstr>Primeros pasos con Pseint</vt:lpstr>
      <vt:lpstr>Primeros pasos con Pseint</vt:lpstr>
      <vt:lpstr>Partes del algoritmo en Pseint</vt:lpstr>
      <vt:lpstr>Funciones adicionales de Pseint</vt:lpstr>
      <vt:lpstr>Funciones adicionales de Pseint</vt:lpstr>
      <vt:lpstr>PowerPoint Presentation</vt:lpstr>
      <vt:lpstr>Ejemplo 1</vt:lpstr>
      <vt:lpstr>Ejemplo 2</vt:lpstr>
      <vt:lpstr>Ejemplo 3</vt:lpstr>
      <vt:lpstr>Ejemplo 4</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Cristian Guerra</cp:lastModifiedBy>
  <cp:revision>1</cp:revision>
  <dcterms:modified xsi:type="dcterms:W3CDTF">2024-07-06T19:36:29Z</dcterms:modified>
</cp:coreProperties>
</file>