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0" r:id="rId5"/>
    <p:sldId id="278" r:id="rId6"/>
    <p:sldId id="282" r:id="rId7"/>
    <p:sldId id="280" r:id="rId8"/>
    <p:sldId id="261" r:id="rId9"/>
    <p:sldId id="270" r:id="rId10"/>
    <p:sldId id="262" r:id="rId11"/>
    <p:sldId id="272" r:id="rId12"/>
    <p:sldId id="281" r:id="rId13"/>
    <p:sldId id="273" r:id="rId14"/>
    <p:sldId id="263" r:id="rId15"/>
    <p:sldId id="275" r:id="rId16"/>
    <p:sldId id="274" r:id="rId17"/>
    <p:sldId id="283" r:id="rId18"/>
    <p:sldId id="264" r:id="rId19"/>
    <p:sldId id="276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17/reg_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3A71-2F07-4D2E-A5B0-4422A27DB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digital house</a:t>
            </a:r>
            <a:br>
              <a:rPr lang="es-ES" dirty="0"/>
            </a:br>
            <a:br>
              <a:rPr lang="es-ES" dirty="0"/>
            </a:br>
            <a:r>
              <a:rPr lang="es-ES" dirty="0"/>
              <a:t>trabajo integrador</a:t>
            </a:r>
            <a:br>
              <a:rPr lang="es-ES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A34FF-9844-4F85-9C03-25E4704CC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36701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GRUPO 8 </a:t>
            </a:r>
            <a:endParaRPr lang="es-AR" dirty="0"/>
          </a:p>
          <a:p>
            <a:r>
              <a:rPr lang="es-ES" dirty="0"/>
              <a:t>I</a:t>
            </a:r>
            <a:r>
              <a:rPr lang="es-AR" dirty="0"/>
              <a:t>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</a:t>
            </a:r>
            <a:r>
              <a:rPr lang="es-AR" dirty="0"/>
              <a:t>HOCONI LUCAS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BERRA ELIEL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MINA FEDERICO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SCILLATO GERMAN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01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A074D-1EB8-4D8D-B07A-926E0213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B710C-7BD7-4456-B806-D95241EA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49782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NAIVE BAYES                      score: 0,926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C27537-3565-4685-8EB4-663A29C2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87" y="2498434"/>
            <a:ext cx="5144752" cy="3055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98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B710C-7BD7-4456-B806-D95241EA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445" y="3219853"/>
            <a:ext cx="9905999" cy="560825"/>
          </a:xfrm>
        </p:spPr>
        <p:txBody>
          <a:bodyPr/>
          <a:lstStyle/>
          <a:p>
            <a:r>
              <a:rPr lang="es-ES" dirty="0"/>
              <a:t>REGRESIÓN LOGISTICA TRUNCANDO PALABRAS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E36517-CC5C-4623-9029-74A5F3FA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37" y="3955329"/>
            <a:ext cx="6600038" cy="2462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E4FDD52-1412-4703-87A5-3471A16C25BF}"/>
              </a:ext>
            </a:extLst>
          </p:cNvPr>
          <p:cNvSpPr txBox="1">
            <a:spLocks/>
          </p:cNvSpPr>
          <p:nvPr/>
        </p:nvSpPr>
        <p:spPr>
          <a:xfrm>
            <a:off x="1260445" y="286463"/>
            <a:ext cx="9905999" cy="4978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REGRESIÓN LOGISTICA  score: 0,913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BAED15D-3CB5-4FD1-843A-29B7D117C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37" y="864749"/>
            <a:ext cx="4269114" cy="22873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E61CBC-CB44-4022-A616-5F4BE9317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333" y="286463"/>
            <a:ext cx="5351382" cy="29333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59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FFD538C-5A6C-4E7C-A285-9B8BD00DCBFE}"/>
              </a:ext>
            </a:extLst>
          </p:cNvPr>
          <p:cNvSpPr txBox="1">
            <a:spLocks/>
          </p:cNvSpPr>
          <p:nvPr/>
        </p:nvSpPr>
        <p:spPr>
          <a:xfrm>
            <a:off x="1143000" y="128550"/>
            <a:ext cx="9905999" cy="560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DECISION TREE CLASSIFIER  score 0,62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CEA039B-84F6-4EB8-97BE-F5764C84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81653"/>
            <a:ext cx="3962875" cy="24313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5393DE-8690-4568-9D28-B19FBCED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3429000"/>
            <a:ext cx="10056880" cy="2971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86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B710C-7BD7-4456-B806-D95241EA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6463"/>
            <a:ext cx="9905999" cy="560825"/>
          </a:xfrm>
        </p:spPr>
        <p:txBody>
          <a:bodyPr/>
          <a:lstStyle/>
          <a:p>
            <a:r>
              <a:rPr lang="es-ES" dirty="0"/>
              <a:t>BOOSTING DE ÁRBOLES   score 0,81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6A0636-2A9B-4F8D-855C-71667374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07890"/>
            <a:ext cx="7086601" cy="4154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DB09192-6CCC-C14D-5E89-80937B1906F1}"/>
              </a:ext>
            </a:extLst>
          </p:cNvPr>
          <p:cNvSpPr txBox="1"/>
          <p:nvPr/>
        </p:nvSpPr>
        <p:spPr>
          <a:xfrm>
            <a:off x="1337481" y="847288"/>
            <a:ext cx="6155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 </a:t>
            </a:r>
            <a:r>
              <a:rPr lang="en-US" sz="2000" dirty="0" err="1"/>
              <a:t>uso</a:t>
            </a:r>
            <a:r>
              <a:rPr lang="en-US" sz="2000" dirty="0"/>
              <a:t> un </a:t>
            </a:r>
            <a:r>
              <a:rPr lang="en-US" sz="2000" dirty="0" err="1"/>
              <a:t>AdaBoosting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, </a:t>
            </a:r>
            <a:r>
              <a:rPr lang="en-US" sz="2000" dirty="0" err="1"/>
              <a:t>teniendo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base un </a:t>
            </a:r>
            <a:r>
              <a:rPr lang="en-US" sz="2000" dirty="0" err="1"/>
              <a:t>DecissionTreeClassifier</a:t>
            </a:r>
            <a:r>
              <a:rPr lang="en-US" sz="2000" dirty="0"/>
              <a:t>. Visto que </a:t>
            </a:r>
            <a:r>
              <a:rPr lang="en-US" sz="2000" dirty="0" err="1"/>
              <a:t>iter</a:t>
            </a:r>
            <a:r>
              <a:rPr lang="es-AR" sz="2000" dirty="0" err="1"/>
              <a:t>ó</a:t>
            </a:r>
            <a:r>
              <a:rPr lang="es-AR" sz="2000" dirty="0"/>
              <a:t> 100 veces no obtuvimos un mejor Score que con otros modelos.</a:t>
            </a:r>
          </a:p>
        </p:txBody>
      </p:sp>
    </p:spTree>
    <p:extLst>
      <p:ext uri="{BB962C8B-B14F-4D97-AF65-F5344CB8AC3E}">
        <p14:creationId xmlns:p14="http://schemas.microsoft.com/office/powerpoint/2010/main" val="424877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9D2A-C69E-40CD-BA7C-57627235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25" y="140346"/>
            <a:ext cx="9905998" cy="1478570"/>
          </a:xfrm>
        </p:spPr>
        <p:txBody>
          <a:bodyPr/>
          <a:lstStyle/>
          <a:p>
            <a:r>
              <a:rPr lang="es-ES" dirty="0"/>
              <a:t>Comparativa de modelos &amp; ROC CURVE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C98272-08E0-4FF2-8CCD-040F0943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7" y="1872762"/>
            <a:ext cx="4771699" cy="3112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877FBD-29A6-4279-A51F-05AA1C6B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17" y="1779019"/>
            <a:ext cx="5485336" cy="32062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11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9D2A-C69E-40CD-BA7C-57627235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59" y="-190918"/>
            <a:ext cx="9905998" cy="1478570"/>
          </a:xfrm>
        </p:spPr>
        <p:txBody>
          <a:bodyPr/>
          <a:lstStyle/>
          <a:p>
            <a:r>
              <a:rPr lang="es-ES" dirty="0"/>
              <a:t>PIPELINE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9301F2-1DF6-446A-9219-1AFA43F4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60617" y="2707020"/>
            <a:ext cx="2318080" cy="2247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F2E341E-0B1A-44FB-9CD9-F799BB7D90F4}"/>
              </a:ext>
            </a:extLst>
          </p:cNvPr>
          <p:cNvCxnSpPr>
            <a:cxnSpLocks/>
          </p:cNvCxnSpPr>
          <p:nvPr/>
        </p:nvCxnSpPr>
        <p:spPr>
          <a:xfrm>
            <a:off x="2944536" y="3383577"/>
            <a:ext cx="0" cy="25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893DE7C-CD18-4BC8-8DF8-7C5ABF389668}"/>
              </a:ext>
            </a:extLst>
          </p:cNvPr>
          <p:cNvCxnSpPr>
            <a:cxnSpLocks/>
          </p:cNvCxnSpPr>
          <p:nvPr/>
        </p:nvCxnSpPr>
        <p:spPr>
          <a:xfrm>
            <a:off x="5194183" y="2816778"/>
            <a:ext cx="2204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FD94A43-E47F-E2A2-1891-C30607ED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0" y="1398746"/>
            <a:ext cx="93345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E9D2A-C69E-40CD-BA7C-57627235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GRID SEARCH TESTING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E53EB-D0F1-4E04-AD1D-F44D5C49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4536"/>
            <a:ext cx="9905999" cy="594381"/>
          </a:xfrm>
        </p:spPr>
        <p:txBody>
          <a:bodyPr>
            <a:normAutofit/>
          </a:bodyPr>
          <a:lstStyle/>
          <a:p>
            <a:r>
              <a:rPr lang="es-ES" dirty="0"/>
              <a:t>Se realiza testing final con dataset completo.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C062F5-7FE1-4EC1-88CE-9B60A29F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348917"/>
            <a:ext cx="4403712" cy="41094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01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0C6332-0F67-2598-4663-2338AB26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69" y="1181525"/>
            <a:ext cx="5640862" cy="51234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7B1CB1-2DB5-6DD3-FDD1-78777E12DADF}"/>
              </a:ext>
            </a:extLst>
          </p:cNvPr>
          <p:cNvSpPr txBox="1"/>
          <p:nvPr/>
        </p:nvSpPr>
        <p:spPr>
          <a:xfrm>
            <a:off x="3200399" y="142875"/>
            <a:ext cx="5172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Pipeline con el Título de las noticias </a:t>
            </a:r>
          </a:p>
          <a:p>
            <a:pPr algn="ctr"/>
            <a:r>
              <a:rPr lang="es-AR" sz="2400" dirty="0"/>
              <a:t>(sin el contenido de la noticia)</a:t>
            </a:r>
          </a:p>
        </p:txBody>
      </p:sp>
    </p:spTree>
    <p:extLst>
      <p:ext uri="{BB962C8B-B14F-4D97-AF65-F5344CB8AC3E}">
        <p14:creationId xmlns:p14="http://schemas.microsoft.com/office/powerpoint/2010/main" val="275320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7748D-3E4E-4766-9CA8-DC8F73F2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74" y="-14736"/>
            <a:ext cx="9905998" cy="1478570"/>
          </a:xfrm>
        </p:spPr>
        <p:txBody>
          <a:bodyPr/>
          <a:lstStyle/>
          <a:p>
            <a:r>
              <a:rPr lang="es-ES" dirty="0"/>
              <a:t>Exportación de mejor modelo entrenado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8E7FB-369C-4781-B323-60A441A9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73" y="976238"/>
            <a:ext cx="9905999" cy="2450031"/>
          </a:xfrm>
        </p:spPr>
        <p:txBody>
          <a:bodyPr/>
          <a:lstStyle/>
          <a:p>
            <a:r>
              <a:rPr lang="es-ES" dirty="0"/>
              <a:t>Se realiza con pickle.</a:t>
            </a:r>
          </a:p>
          <a:p>
            <a:endParaRPr lang="es-A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DC45774-7749-4705-BC44-54BCE10C6C0D}"/>
              </a:ext>
            </a:extLst>
          </p:cNvPr>
          <p:cNvSpPr txBox="1">
            <a:spLocks/>
          </p:cNvSpPr>
          <p:nvPr/>
        </p:nvSpPr>
        <p:spPr>
          <a:xfrm>
            <a:off x="1113572" y="1269915"/>
            <a:ext cx="9905998" cy="93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EVALUACIÓN DE TIEMPO DE COMPUTO</a:t>
            </a:r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2DE1AA-216A-40F3-87D2-83C8B9CA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64" y="2279958"/>
            <a:ext cx="3266814" cy="19803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7A6F0E-7ADD-4975-ADF3-2AC1A9CC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64" y="4578042"/>
            <a:ext cx="5059262" cy="20200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F14007-0BC0-45C0-86AD-CA075AD11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083" y="2201253"/>
            <a:ext cx="3492489" cy="20590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928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7748D-3E4E-4766-9CA8-DC8F73F2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ES" dirty="0"/>
              <a:t>WEB APP</a:t>
            </a:r>
            <a:endParaRPr lang="es-AR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3AE1173-AEF5-4CE6-8647-BD0C7368888B}"/>
              </a:ext>
            </a:extLst>
          </p:cNvPr>
          <p:cNvSpPr txBox="1">
            <a:spLocks/>
          </p:cNvSpPr>
          <p:nvPr/>
        </p:nvSpPr>
        <p:spPr>
          <a:xfrm>
            <a:off x="1141412" y="1902984"/>
            <a:ext cx="9340069" cy="4336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Utilización de Flask.</a:t>
            </a:r>
          </a:p>
          <a:p>
            <a:r>
              <a:rPr lang="es-ES" dirty="0"/>
              <a:t>Test Web App.</a:t>
            </a:r>
          </a:p>
          <a:p>
            <a:r>
              <a:rPr lang="es-ES" dirty="0"/>
              <a:t>Sitio Web detector de noticias falsas.</a:t>
            </a:r>
          </a:p>
          <a:p>
            <a:pPr marL="0" indent="0">
              <a:buNone/>
            </a:pPr>
            <a:r>
              <a:rPr lang="es-ES" dirty="0"/>
              <a:t>Servidor</a:t>
            </a:r>
          </a:p>
          <a:p>
            <a:pPr marL="0" indent="0">
              <a:buNone/>
            </a:pPr>
            <a:r>
              <a:rPr lang="es-AR" b="0" i="0" u="sng" dirty="0">
                <a:solidFill>
                  <a:srgbClr val="1967D2"/>
                </a:solidFill>
                <a:effectLst/>
                <a:latin typeface="Roboto" panose="02000000000000000000" pitchFamily="2" charset="0"/>
                <a:hlinkClick r:id="rId2"/>
              </a:rPr>
              <a:t>Web App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API de la BBC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https://www.bbc.com/news/world-europe-61996705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792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D8FC6-F555-4EF0-8065-08070C67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DE INVESTIGACIÓN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DF880-BF9D-452F-8E49-65E14F01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7161"/>
            <a:ext cx="9905999" cy="2993632"/>
          </a:xfrm>
        </p:spPr>
        <p:txBody>
          <a:bodyPr>
            <a:normAutofit fontScale="70000" lnSpcReduction="20000"/>
          </a:bodyPr>
          <a:lstStyle/>
          <a:p>
            <a:r>
              <a:rPr lang="es-ES" sz="3200" dirty="0"/>
              <a:t>Noticias Falsas</a:t>
            </a:r>
          </a:p>
          <a:p>
            <a:pPr marL="0" indent="0">
              <a:buNone/>
            </a:pPr>
            <a:r>
              <a:rPr lang="es-ES" sz="3200" dirty="0"/>
              <a:t>         </a:t>
            </a:r>
            <a:r>
              <a:rPr lang="es-ES" dirty="0"/>
              <a:t> a. Análisis de noticias</a:t>
            </a:r>
          </a:p>
          <a:p>
            <a:pPr marL="0" indent="0">
              <a:buNone/>
            </a:pPr>
            <a:r>
              <a:rPr lang="es-ES" dirty="0"/>
              <a:t>             b. Comparación V/F</a:t>
            </a:r>
          </a:p>
          <a:p>
            <a:pPr marL="0" indent="0">
              <a:buNone/>
            </a:pPr>
            <a:r>
              <a:rPr lang="es-ES" dirty="0"/>
              <a:t>             c. Palabras que tienen mas peso</a:t>
            </a:r>
          </a:p>
          <a:p>
            <a:pPr marL="0" indent="0">
              <a:buNone/>
            </a:pPr>
            <a:r>
              <a:rPr lang="es-ES" dirty="0"/>
              <a:t>             d. Medios de publicación</a:t>
            </a:r>
          </a:p>
          <a:p>
            <a:pPr marL="0" indent="0">
              <a:buNone/>
            </a:pPr>
            <a:r>
              <a:rPr lang="es-ES" sz="3200" dirty="0"/>
              <a:t>   </a:t>
            </a:r>
          </a:p>
          <a:p>
            <a:pPr marL="0" indent="0">
              <a:buNone/>
            </a:pPr>
            <a:r>
              <a:rPr lang="es-ES" sz="3200" dirty="0"/>
              <a:t>        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658F5E-B3D8-4A2D-AB93-A6676C50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1619" y="1553212"/>
            <a:ext cx="5215792" cy="27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6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C87CF-E29E-40CB-B38E-8CE62A9A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4F899-F10D-460D-BAD9-95C20528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89251"/>
          </a:xfrm>
        </p:spPr>
        <p:txBody>
          <a:bodyPr/>
          <a:lstStyle/>
          <a:p>
            <a:r>
              <a:rPr lang="es-ES" dirty="0"/>
              <a:t>Lograr detectar si una noticia es verdadera o falsa se ha vuelto una problemática en todo el mundo.</a:t>
            </a:r>
          </a:p>
          <a:p>
            <a:r>
              <a:rPr lang="es-ES" dirty="0"/>
              <a:t>El uso de modelos de clasificación y algoritmos de Machine Learning ha logrado poder adaptarse a la problemática antes mencionada.</a:t>
            </a:r>
          </a:p>
          <a:p>
            <a:r>
              <a:rPr lang="es-ES" dirty="0"/>
              <a:t>Cada modelo que sea creado para clasificar si noticias son falsas o verdaderas, estará orientado en base al dataset que se elijan para tomar como referencias si las noticias serán V o F.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6012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0C6C7-C816-4D22-928E-A878AD57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037" y="4776970"/>
            <a:ext cx="5476163" cy="1478570"/>
          </a:xfrm>
        </p:spPr>
        <p:txBody>
          <a:bodyPr/>
          <a:lstStyle/>
          <a:p>
            <a:r>
              <a:rPr lang="es-ES" dirty="0"/>
              <a:t>MUCHAS GRACIAS !! 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F7F146-E2AC-2160-B0FB-07F9841185BE}"/>
              </a:ext>
            </a:extLst>
          </p:cNvPr>
          <p:cNvSpPr txBox="1"/>
          <p:nvPr/>
        </p:nvSpPr>
        <p:spPr>
          <a:xfrm>
            <a:off x="3739487" y="1157701"/>
            <a:ext cx="6018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43644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4F4825B1-15C8-CA2A-3AF5-F3C6D969E2F4}"/>
              </a:ext>
            </a:extLst>
          </p:cNvPr>
          <p:cNvSpPr/>
          <p:nvPr/>
        </p:nvSpPr>
        <p:spPr>
          <a:xfrm>
            <a:off x="9639568" y="2300685"/>
            <a:ext cx="1895295" cy="56222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5" name="Imagen 14" descr="Diagrama&#10;&#10;Descripción generada automáticamente">
            <a:extLst>
              <a:ext uri="{FF2B5EF4-FFF2-40B4-BE49-F238E27FC236}">
                <a16:creationId xmlns:a16="http://schemas.microsoft.com/office/drawing/2014/main" id="{4E526241-01EE-23FE-05C6-6DAAF527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06" y="508747"/>
            <a:ext cx="5330271" cy="59669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AD8FC6-F555-4EF0-8065-08070C67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Aporte esperado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DF880-BF9D-452F-8E49-65E14F01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7161"/>
            <a:ext cx="9905999" cy="2993632"/>
          </a:xfrm>
        </p:spPr>
        <p:txBody>
          <a:bodyPr>
            <a:normAutofit fontScale="70000" lnSpcReduction="20000"/>
          </a:bodyPr>
          <a:lstStyle/>
          <a:p>
            <a:r>
              <a:rPr lang="es-ES" sz="3200" dirty="0"/>
              <a:t>Modelo predictor</a:t>
            </a:r>
          </a:p>
          <a:p>
            <a:pPr marL="0" indent="0">
              <a:buNone/>
            </a:pPr>
            <a:r>
              <a:rPr lang="es-ES" sz="3200" dirty="0"/>
              <a:t>         </a:t>
            </a:r>
            <a:r>
              <a:rPr lang="es-ES" dirty="0"/>
              <a:t> a. Evaluación de noticias</a:t>
            </a:r>
          </a:p>
          <a:p>
            <a:pPr marL="0" indent="0">
              <a:buNone/>
            </a:pPr>
            <a:r>
              <a:rPr lang="es-ES" dirty="0"/>
              <a:t>             b. Probabilidad asociada</a:t>
            </a:r>
          </a:p>
          <a:p>
            <a:pPr marL="0" indent="0">
              <a:buNone/>
            </a:pPr>
            <a:r>
              <a:rPr lang="es-ES" dirty="0"/>
              <a:t>             c. Stopwords</a:t>
            </a:r>
          </a:p>
          <a:p>
            <a:pPr marL="0" indent="0">
              <a:buNone/>
            </a:pPr>
            <a:r>
              <a:rPr lang="es-ES" dirty="0"/>
              <a:t>             d. Feature selection </a:t>
            </a:r>
          </a:p>
          <a:p>
            <a:pPr marL="0" indent="0">
              <a:buNone/>
            </a:pPr>
            <a:r>
              <a:rPr lang="es-ES" sz="3200" dirty="0"/>
              <a:t>   </a:t>
            </a:r>
          </a:p>
          <a:p>
            <a:pPr marL="0" indent="0">
              <a:buNone/>
            </a:pPr>
            <a:r>
              <a:rPr lang="es-ES" sz="3200" dirty="0"/>
              <a:t>         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0B32EFC-D9D5-4062-9BDB-F827BECC3B5B}"/>
              </a:ext>
            </a:extLst>
          </p:cNvPr>
          <p:cNvSpPr txBox="1">
            <a:spLocks/>
          </p:cNvSpPr>
          <p:nvPr/>
        </p:nvSpPr>
        <p:spPr>
          <a:xfrm>
            <a:off x="1141412" y="4524313"/>
            <a:ext cx="9905999" cy="299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/>
              <a:t>Disponibilidad de datos</a:t>
            </a:r>
          </a:p>
          <a:p>
            <a:pPr marL="0" indent="0">
              <a:buNone/>
            </a:pPr>
            <a:r>
              <a:rPr lang="es-ES" sz="1200" dirty="0"/>
              <a:t>   https://www.kaggle.com/datasets/clmentbisaillon/fake-and-real-news-dataset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102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ED0BB-85A8-4934-9A82-CD399F3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Investigación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556C-74C8-40B1-AC9C-8E173C37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45479"/>
            <a:ext cx="9905999" cy="4226814"/>
          </a:xfrm>
        </p:spPr>
        <p:txBody>
          <a:bodyPr>
            <a:normAutofit/>
          </a:bodyPr>
          <a:lstStyle/>
          <a:p>
            <a:r>
              <a:rPr lang="es-ES" dirty="0"/>
              <a:t>Análisis exploratorio</a:t>
            </a:r>
          </a:p>
          <a:p>
            <a:pPr marL="0" indent="0">
              <a:buNone/>
            </a:pPr>
            <a:r>
              <a:rPr lang="es-ES" dirty="0"/>
              <a:t>            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9B4791-F007-40C8-BD56-80F260C7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56362"/>
            <a:ext cx="6123964" cy="18572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25782E0-F140-4C64-B235-7EE4A153708E}"/>
              </a:ext>
            </a:extLst>
          </p:cNvPr>
          <p:cNvSpPr txBox="1">
            <a:spLocks/>
          </p:cNvSpPr>
          <p:nvPr/>
        </p:nvSpPr>
        <p:spPr>
          <a:xfrm>
            <a:off x="1141413" y="4186539"/>
            <a:ext cx="9905999" cy="42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Análisis temporal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          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F5B32A-A064-4049-96F6-D74EDBB6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725321"/>
            <a:ext cx="6130625" cy="18348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5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556C-74C8-40B1-AC9C-8E173C37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0293"/>
            <a:ext cx="9905999" cy="4235203"/>
          </a:xfrm>
        </p:spPr>
        <p:txBody>
          <a:bodyPr>
            <a:normAutofit/>
          </a:bodyPr>
          <a:lstStyle/>
          <a:p>
            <a:r>
              <a:rPr lang="es-ES" dirty="0"/>
              <a:t>Análisis balance del dataset</a:t>
            </a:r>
          </a:p>
          <a:p>
            <a:pPr marL="0" indent="0">
              <a:buNone/>
            </a:pPr>
            <a:r>
              <a:rPr lang="es-ES" dirty="0"/>
              <a:t>             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8C4C3F-0C89-43C9-8CA9-9DFA89D4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53510"/>
            <a:ext cx="3554835" cy="22614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3D3C35F-84C7-4D40-B01A-7F3C2F547B01}"/>
              </a:ext>
            </a:extLst>
          </p:cNvPr>
          <p:cNvSpPr txBox="1">
            <a:spLocks/>
          </p:cNvSpPr>
          <p:nvPr/>
        </p:nvSpPr>
        <p:spPr>
          <a:xfrm>
            <a:off x="1143000" y="3064616"/>
            <a:ext cx="5072064" cy="423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Promedio de cantidad de palabras por noticia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          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5A313DF-CFBE-44D7-8103-092BF5CA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8" y="4280732"/>
            <a:ext cx="3657600" cy="24669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188D6F3-D17C-33A1-EA93-92C9201DDA2A}"/>
              </a:ext>
            </a:extLst>
          </p:cNvPr>
          <p:cNvSpPr txBox="1">
            <a:spLocks/>
          </p:cNvSpPr>
          <p:nvPr/>
        </p:nvSpPr>
        <p:spPr>
          <a:xfrm>
            <a:off x="5971181" y="872166"/>
            <a:ext cx="6374144" cy="423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Porcentaje promedio de palabras por noticia presentes en diccionario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         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56E9FD-5B95-472B-452D-9D2FB372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625" y="2361491"/>
            <a:ext cx="5507256" cy="2381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5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3750EF6-E18E-BBDD-F53A-812C250F69C6}"/>
              </a:ext>
            </a:extLst>
          </p:cNvPr>
          <p:cNvSpPr txBox="1">
            <a:spLocks/>
          </p:cNvSpPr>
          <p:nvPr/>
        </p:nvSpPr>
        <p:spPr>
          <a:xfrm>
            <a:off x="1143000" y="401941"/>
            <a:ext cx="9905999" cy="2632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- Influencia de stopwords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                a. Se utiliza un sample de 1000 datos para evaluar la influencia de stopwords.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                b. Se utiliza un modelo simple de tree, con tendencia a sobreajuste.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                c. En las secciones siguientes se vuelve a definir los X_train, X_test , y_train e </a:t>
            </a:r>
            <a:r>
              <a:rPr lang="es-ES" sz="1800" dirty="0" err="1"/>
              <a:t>y_test</a:t>
            </a:r>
            <a:r>
              <a:rPr lang="es-ES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1F6605-616B-F120-1828-624541E6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9" y="2714624"/>
            <a:ext cx="7467806" cy="39092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33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437AC3-1C3F-4C4F-BCEA-81795321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94" y="4495245"/>
            <a:ext cx="8069693" cy="1925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05AA120-DB9F-458C-A418-66E6252D0C09}"/>
              </a:ext>
            </a:extLst>
          </p:cNvPr>
          <p:cNvSpPr txBox="1">
            <a:spLocks/>
          </p:cNvSpPr>
          <p:nvPr/>
        </p:nvSpPr>
        <p:spPr>
          <a:xfrm>
            <a:off x="981076" y="4323146"/>
            <a:ext cx="9905999" cy="375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  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07BAF0-C94D-4F64-9EE5-C31FDF39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3" y="550380"/>
            <a:ext cx="10961651" cy="30603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FE965DD-E90F-4CF6-8776-7F5EBBEF81DE}"/>
              </a:ext>
            </a:extLst>
          </p:cNvPr>
          <p:cNvSpPr txBox="1">
            <a:spLocks/>
          </p:cNvSpPr>
          <p:nvPr/>
        </p:nvSpPr>
        <p:spPr>
          <a:xfrm>
            <a:off x="5303246" y="0"/>
            <a:ext cx="6283918" cy="69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Tree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4544D36-835C-483A-8C1F-ADBA33F9DA37}"/>
              </a:ext>
            </a:extLst>
          </p:cNvPr>
          <p:cNvSpPr txBox="1">
            <a:spLocks/>
          </p:cNvSpPr>
          <p:nvPr/>
        </p:nvSpPr>
        <p:spPr>
          <a:xfrm>
            <a:off x="1437670" y="3748017"/>
            <a:ext cx="11327528" cy="767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9600" dirty="0"/>
              <a:t>Matriz de confusión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</a:t>
            </a:r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144750-59E2-AD6C-2C92-A14B7EFEEC80}"/>
              </a:ext>
            </a:extLst>
          </p:cNvPr>
          <p:cNvSpPr txBox="1"/>
          <p:nvPr/>
        </p:nvSpPr>
        <p:spPr>
          <a:xfrm>
            <a:off x="5598140" y="3816537"/>
            <a:ext cx="204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%99</a:t>
            </a:r>
          </a:p>
        </p:txBody>
      </p:sp>
    </p:spTree>
    <p:extLst>
      <p:ext uri="{BB962C8B-B14F-4D97-AF65-F5344CB8AC3E}">
        <p14:creationId xmlns:p14="http://schemas.microsoft.com/office/powerpoint/2010/main" val="1200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92D98-802B-4046-8DAF-07372AA5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 PROCESAMIENTO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95C2605-EF7E-4499-AF99-310AD7357580}"/>
              </a:ext>
            </a:extLst>
          </p:cNvPr>
          <p:cNvSpPr txBox="1">
            <a:spLocks/>
          </p:cNvSpPr>
          <p:nvPr/>
        </p:nvSpPr>
        <p:spPr>
          <a:xfrm>
            <a:off x="1141412" y="1754536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 partir del </a:t>
            </a:r>
            <a:r>
              <a:rPr lang="es-ES" dirty="0" err="1"/>
              <a:t>wordcloud</a:t>
            </a:r>
            <a:r>
              <a:rPr lang="es-ES" dirty="0"/>
              <a:t> se analiza el Dataset y se verifica inicialmente las posibles palabras a descartar.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             </a:t>
            </a:r>
            <a:r>
              <a:rPr lang="es-ES" sz="1800" dirty="0"/>
              <a:t>a. Se divide el dataset en train y 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                     b. Para obtener la raíz de las palabras se utiliza Porter Stemmer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                     c.  Definición de función Tokenizer con Lancaster Stemmer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                     d. Construcción de matrices tfidf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endParaRPr lang="es-AR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B36B0CA-2B01-42D4-AB8C-66FB32446D28}"/>
              </a:ext>
            </a:extLst>
          </p:cNvPr>
          <p:cNvSpPr txBox="1">
            <a:spLocks/>
          </p:cNvSpPr>
          <p:nvPr/>
        </p:nvSpPr>
        <p:spPr>
          <a:xfrm>
            <a:off x="1141411" y="4977306"/>
            <a:ext cx="9905999" cy="179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Definición de Porter</a:t>
            </a:r>
          </a:p>
          <a:p>
            <a:r>
              <a:rPr lang="es-ES" dirty="0"/>
              <a:t>Función Tokenizer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9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2369-772A-44B1-9BCC-6277B715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072"/>
            <a:ext cx="10299085" cy="910158"/>
          </a:xfrm>
        </p:spPr>
        <p:txBody>
          <a:bodyPr>
            <a:normAutofit/>
          </a:bodyPr>
          <a:lstStyle/>
          <a:p>
            <a:r>
              <a:rPr lang="es-ES" dirty="0"/>
              <a:t>Cambio de Base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398B5B-AF40-44A2-99C1-E9FF6635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8" y="1391336"/>
            <a:ext cx="10867447" cy="32898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05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32110</TotalTime>
  <Words>496</Words>
  <Application>Microsoft Office PowerPoint</Application>
  <PresentationFormat>Panorámica</PresentationFormat>
  <Paragraphs>93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Roboto</vt:lpstr>
      <vt:lpstr>Tw Cen MT</vt:lpstr>
      <vt:lpstr>Circuito</vt:lpstr>
      <vt:lpstr> digital house  trabajo integrador </vt:lpstr>
      <vt:lpstr>TEMA DE INVESTIGACIÓN</vt:lpstr>
      <vt:lpstr>Aporte esperado</vt:lpstr>
      <vt:lpstr>Investigación</vt:lpstr>
      <vt:lpstr>Presentación de PowerPoint</vt:lpstr>
      <vt:lpstr>Presentación de PowerPoint</vt:lpstr>
      <vt:lpstr>Presentación de PowerPoint</vt:lpstr>
      <vt:lpstr>PRE PROCESAMIENTO</vt:lpstr>
      <vt:lpstr>Presentación de PowerPoint</vt:lpstr>
      <vt:lpstr>Modelos</vt:lpstr>
      <vt:lpstr>Presentación de PowerPoint</vt:lpstr>
      <vt:lpstr>Presentación de PowerPoint</vt:lpstr>
      <vt:lpstr>Presentación de PowerPoint</vt:lpstr>
      <vt:lpstr>Comparativa de modelos &amp; ROC CURVE</vt:lpstr>
      <vt:lpstr>PIPELINE</vt:lpstr>
      <vt:lpstr>GRID SEARCH TESTING</vt:lpstr>
      <vt:lpstr>Presentación de PowerPoint</vt:lpstr>
      <vt:lpstr>Exportación de mejor modelo entrenado</vt:lpstr>
      <vt:lpstr>WEB APP</vt:lpstr>
      <vt:lpstr>CONCLUSIONES</vt:lpstr>
      <vt:lpstr>MUCHAS GRACIAS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house  trabajo integrador</dc:title>
  <dc:creator>Usuario</dc:creator>
  <cp:lastModifiedBy>EXO</cp:lastModifiedBy>
  <cp:revision>72</cp:revision>
  <dcterms:created xsi:type="dcterms:W3CDTF">2022-06-06T20:32:37Z</dcterms:created>
  <dcterms:modified xsi:type="dcterms:W3CDTF">2022-06-30T21:59:27Z</dcterms:modified>
</cp:coreProperties>
</file>