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F96A4-5A37-42B8-BCE2-742DF171DAD1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28DD-57C8-4D90-86B0-B3242251939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974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6167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875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34393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590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2565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6317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871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64205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245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50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161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741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0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52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3697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5010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108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FDEDB8-0C3C-41F9-B404-42F94FE124C7}" type="datetimeFigureOut">
              <a:rPr lang="es-AR" smtClean="0"/>
              <a:t>7/4/2022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28D54-5B33-4024-AAC7-1B415FF3362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1026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77061-5E8E-46EC-B4B2-FECAAD33F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6544558" cy="1109870"/>
          </a:xfrm>
        </p:spPr>
        <p:txBody>
          <a:bodyPr/>
          <a:lstStyle/>
          <a:p>
            <a:r>
              <a:rPr lang="es-ES" dirty="0"/>
              <a:t>TP N°3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189ED2-5214-4176-8A90-0FB4A91CA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557671"/>
            <a:ext cx="8825658" cy="3081129"/>
          </a:xfrm>
        </p:spPr>
        <p:txBody>
          <a:bodyPr/>
          <a:lstStyle/>
          <a:p>
            <a:r>
              <a:rPr lang="es-ES" dirty="0"/>
              <a:t>Grupo 8 integrantes:</a:t>
            </a:r>
          </a:p>
          <a:p>
            <a:pPr marL="342900" indent="-342900">
              <a:buFontTx/>
              <a:buChar char="-"/>
            </a:pPr>
            <a:r>
              <a:rPr lang="es-ES" dirty="0"/>
              <a:t>Eliel berra</a:t>
            </a:r>
          </a:p>
          <a:p>
            <a:pPr marL="342900" indent="-342900">
              <a:buFontTx/>
              <a:buChar char="-"/>
            </a:pPr>
            <a:r>
              <a:rPr lang="es-ES" dirty="0"/>
              <a:t>Lucas choconi</a:t>
            </a:r>
          </a:p>
          <a:p>
            <a:pPr marL="342900" indent="-342900">
              <a:buFontTx/>
              <a:buChar char="-"/>
            </a:pPr>
            <a:r>
              <a:rPr lang="es-ES" dirty="0"/>
              <a:t>German scillato</a:t>
            </a:r>
          </a:p>
          <a:p>
            <a:pPr marL="342900" indent="-342900">
              <a:buFontTx/>
              <a:buChar char="-"/>
            </a:pPr>
            <a:r>
              <a:rPr lang="es-ES" dirty="0"/>
              <a:t>Federico mina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586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C25A7D-0AC7-427A-A1D6-9D949A8DA4E1}"/>
              </a:ext>
            </a:extLst>
          </p:cNvPr>
          <p:cNvSpPr txBox="1"/>
          <p:nvPr/>
        </p:nvSpPr>
        <p:spPr>
          <a:xfrm>
            <a:off x="1325217" y="543338"/>
            <a:ext cx="10934404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SE APLICA KNN.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estandarizan variables numéricas.</a:t>
            </a:r>
          </a:p>
          <a:p>
            <a:endParaRPr lang="es-ES" dirty="0"/>
          </a:p>
          <a:p>
            <a:r>
              <a:rPr lang="es-ES" dirty="0"/>
              <a:t>                                                                      Acurracy: 0,84</a:t>
            </a:r>
          </a:p>
          <a:p>
            <a:r>
              <a:rPr lang="es-ES" dirty="0"/>
              <a:t>                                                                       Recall: 0,88        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u="sng" dirty="0"/>
              <a:t>SE APLICA REGRESIÓN LOGISTICA </a:t>
            </a:r>
          </a:p>
          <a:p>
            <a:endParaRPr lang="es-ES" u="sng" dirty="0"/>
          </a:p>
          <a:p>
            <a:r>
              <a:rPr lang="es-ES" dirty="0"/>
              <a:t>                                                        </a:t>
            </a:r>
          </a:p>
          <a:p>
            <a:r>
              <a:rPr lang="es-ES" dirty="0"/>
              <a:t>                                                                        Acurracy: 0,82</a:t>
            </a:r>
          </a:p>
          <a:p>
            <a:r>
              <a:rPr lang="es-ES" dirty="0"/>
              <a:t>                                                                         Recall: 0,86</a:t>
            </a:r>
          </a:p>
          <a:p>
            <a:r>
              <a:rPr lang="es-ES" dirty="0"/>
              <a:t>                                                                         </a:t>
            </a:r>
          </a:p>
          <a:p>
            <a:r>
              <a:rPr lang="es-ES" dirty="0"/>
              <a:t>                                                                 *Se comparó el resultado con el modelo regularizado con </a:t>
            </a:r>
          </a:p>
          <a:p>
            <a:r>
              <a:rPr lang="es-ES" dirty="0"/>
              <a:t>                                                                   Lasso y son prácticamente iguales.</a:t>
            </a:r>
          </a:p>
          <a:p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A3A6F-FFCA-45FB-BBE8-A2C3F725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51" y="1531868"/>
            <a:ext cx="3352646" cy="21654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3FA9EC0-2072-4FE7-BE19-ED5C0DA1C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451" y="4667675"/>
            <a:ext cx="3352646" cy="21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7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C25A7D-0AC7-427A-A1D6-9D949A8DA4E1}"/>
              </a:ext>
            </a:extLst>
          </p:cNvPr>
          <p:cNvSpPr txBox="1"/>
          <p:nvPr/>
        </p:nvSpPr>
        <p:spPr>
          <a:xfrm>
            <a:off x="1325217" y="543338"/>
            <a:ext cx="1004634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CONCLUSIONES MODELOS.</a:t>
            </a:r>
          </a:p>
          <a:p>
            <a:endParaRPr lang="es-E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Como el que mejor resultados preliminares tuvo fue Naive Mixto decidimos avanzar</a:t>
            </a:r>
          </a:p>
          <a:p>
            <a:r>
              <a:rPr lang="es-ES" dirty="0"/>
              <a:t>con KNN realizando GridSearch y CV para ver si podemos superar a Naives.</a:t>
            </a:r>
          </a:p>
          <a:p>
            <a:r>
              <a:rPr lang="es-ES" dirty="0"/>
              <a:t>El objetivo principal es reducir los falsos negativos, ya que tratamos de una enfermedad</a:t>
            </a:r>
          </a:p>
          <a:p>
            <a:r>
              <a:rPr lang="es-ES" dirty="0"/>
              <a:t>cardiaca, por lo tanto nos centraremos en obtener el mejor Recall posible.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                                                                               Accuracy: 0,84</a:t>
            </a:r>
          </a:p>
          <a:p>
            <a:r>
              <a:rPr lang="es-ES" dirty="0"/>
              <a:t>                                                                                      Recall: 0,88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DC4040-8043-40FE-A83D-9CD29073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6" y="2375244"/>
            <a:ext cx="4648387" cy="321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8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C25A7D-0AC7-427A-A1D6-9D949A8DA4E1}"/>
              </a:ext>
            </a:extLst>
          </p:cNvPr>
          <p:cNvSpPr txBox="1"/>
          <p:nvPr/>
        </p:nvSpPr>
        <p:spPr>
          <a:xfrm>
            <a:off x="1325217" y="543338"/>
            <a:ext cx="9321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VISUALIZAREMOS LA CURVA ROC PARA EVALUAR LA PERFORMANCE DEL MODELO</a:t>
            </a:r>
          </a:p>
          <a:p>
            <a:r>
              <a:rPr lang="es-ES" u="sng" dirty="0"/>
              <a:t>DE KNN OBTENIDO A TRAVES DEL CROSS VALIDATION.</a:t>
            </a:r>
          </a:p>
          <a:p>
            <a:endParaRPr lang="es-ES" u="sng" dirty="0"/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55FE6-6086-4F6A-BC08-1881CDE5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6" y="1269102"/>
            <a:ext cx="4816923" cy="343542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6490B2-F438-437A-9458-D2047A811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38" y="1269101"/>
            <a:ext cx="5153129" cy="34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2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C25A7D-0AC7-427A-A1D6-9D949A8DA4E1}"/>
              </a:ext>
            </a:extLst>
          </p:cNvPr>
          <p:cNvSpPr txBox="1"/>
          <p:nvPr/>
        </p:nvSpPr>
        <p:spPr>
          <a:xfrm>
            <a:off x="1325217" y="543338"/>
            <a:ext cx="83872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BUSCAMOS EL MEJOR UMBRAL CON EL MAYOR RECALL Y DENTRO DE ESTE</a:t>
            </a:r>
          </a:p>
          <a:p>
            <a:r>
              <a:rPr lang="es-ES" u="sng" dirty="0"/>
              <a:t>EL MEJOR ACURRACY.</a:t>
            </a:r>
          </a:p>
          <a:p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015143-0F42-45E2-9B23-340DC27D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7" y="1255162"/>
            <a:ext cx="5738192" cy="26940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BB03B1-89ED-4E1D-9775-EBB8AFC41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17" y="3949179"/>
            <a:ext cx="5738192" cy="269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7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C25A7D-0AC7-427A-A1D6-9D949A8DA4E1}"/>
              </a:ext>
            </a:extLst>
          </p:cNvPr>
          <p:cNvSpPr txBox="1"/>
          <p:nvPr/>
        </p:nvSpPr>
        <p:spPr>
          <a:xfrm>
            <a:off x="1325217" y="543338"/>
            <a:ext cx="105480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SE CONCLUYE QUE EL MEJOR UMBRAL PARA DECIDIR ES EL DE 19,0%.</a:t>
            </a:r>
          </a:p>
          <a:p>
            <a:endParaRPr lang="es-E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puede observar en el cuadrante inferior izquierdo como se reducen significativamente</a:t>
            </a:r>
          </a:p>
          <a:p>
            <a:r>
              <a:rPr lang="es-ES" dirty="0"/>
              <a:t>el número de falsos positivos.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                                                                                           Accuracy: 0,77</a:t>
            </a:r>
          </a:p>
          <a:p>
            <a:r>
              <a:rPr lang="es-ES" dirty="0"/>
              <a:t>                                                                                                  Recall: 0,94</a:t>
            </a:r>
          </a:p>
          <a:p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B53DDB-D4B0-409D-9EE2-AB205DB2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6" y="1883879"/>
            <a:ext cx="5249669" cy="36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0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C25A7D-0AC7-427A-A1D6-9D949A8DA4E1}"/>
              </a:ext>
            </a:extLst>
          </p:cNvPr>
          <p:cNvSpPr txBox="1"/>
          <p:nvPr/>
        </p:nvSpPr>
        <p:spPr>
          <a:xfrm>
            <a:off x="1325217" y="543338"/>
            <a:ext cx="1069555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CONCLUSIONES FINALES.</a:t>
            </a:r>
          </a:p>
          <a:p>
            <a:endParaRPr lang="es-E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Nuestro objetivo era obtener un Recall alto, y lo logramos. Esto fue gracias a la</a:t>
            </a:r>
          </a:p>
          <a:p>
            <a:r>
              <a:rPr lang="es-ES" dirty="0"/>
              <a:t>optimización de los hiperparámetros del modelo y haber logrado encontrar el mejor</a:t>
            </a:r>
          </a:p>
          <a:p>
            <a:r>
              <a:rPr lang="es-ES" dirty="0"/>
              <a:t>valor del umbral que se adaptaba a nuestros intereses.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búsqueda de un Recall alto disminuyó un poco el Accurracy, pero su disminución</a:t>
            </a:r>
          </a:p>
          <a:p>
            <a:r>
              <a:rPr lang="es-ES" dirty="0"/>
              <a:t>No fue significativa y logramos buscar el equilibrio entre ambos factores.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 los modelos implementados obtuvimos buenas métricas. Este dataset mostró gran</a:t>
            </a:r>
          </a:p>
          <a:p>
            <a:r>
              <a:rPr lang="es-ES" dirty="0"/>
              <a:t>robustez para proveer datos a los modelos KNN, Regresión logística y Bayes.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Haber escogido un dataset que venía previamente limpio facilitó gran parte del trabajo.</a:t>
            </a:r>
          </a:p>
          <a:p>
            <a:r>
              <a:rPr lang="es-ES" dirty="0"/>
              <a:t>Los resultados favorables obtenidos quizá se deban en parte también a esto. Además, todas</a:t>
            </a:r>
          </a:p>
          <a:p>
            <a:r>
              <a:rPr lang="es-ES" dirty="0"/>
              <a:t>las variables del dataset aportaron información significativa para la predicción del modelo.</a:t>
            </a:r>
          </a:p>
          <a:p>
            <a:endParaRPr lang="es-ES" u="sng" dirty="0"/>
          </a:p>
          <a:p>
            <a:endParaRPr lang="es-ES" u="sng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6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2238D3D-815F-4E83-A52F-56B52C231FD1}"/>
              </a:ext>
            </a:extLst>
          </p:cNvPr>
          <p:cNvSpPr txBox="1"/>
          <p:nvPr/>
        </p:nvSpPr>
        <p:spPr>
          <a:xfrm>
            <a:off x="1205948" y="503583"/>
            <a:ext cx="11174854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DATASET ELEGIDO</a:t>
            </a:r>
            <a:r>
              <a:rPr lang="es-ES" dirty="0"/>
              <a:t>: Conjunto de datos sobre insuficiencias cardiacas</a:t>
            </a:r>
          </a:p>
          <a:p>
            <a:endParaRPr lang="es-ES" dirty="0"/>
          </a:p>
          <a:p>
            <a:r>
              <a:rPr lang="es-ES" u="sng" dirty="0"/>
              <a:t>DESCRIPCIÓN DE LOS DATOS</a:t>
            </a:r>
          </a:p>
          <a:p>
            <a:endParaRPr lang="es-ES" dirty="0"/>
          </a:p>
          <a:p>
            <a:pPr fontAlgn="base"/>
            <a:r>
              <a:rPr lang="es-ES" dirty="0"/>
              <a:t> Las enfermedades cardiovasculares (ECV) son la principal causa de muerte en todo el mundo </a:t>
            </a:r>
          </a:p>
          <a:p>
            <a:pPr fontAlgn="base"/>
            <a:r>
              <a:rPr lang="es-ES" dirty="0"/>
              <a:t>y se cobran aproximadamente 17,9 millones de vidas cada año, lo que representa el 31 % de </a:t>
            </a:r>
          </a:p>
          <a:p>
            <a:pPr fontAlgn="base"/>
            <a:r>
              <a:rPr lang="es-ES" dirty="0"/>
              <a:t>todas las muertes en todo el mundo. Cuatro de cada 5 muertes por ECV se deben a ataques</a:t>
            </a:r>
          </a:p>
          <a:p>
            <a:pPr fontAlgn="base"/>
            <a:r>
              <a:rPr lang="es-ES" dirty="0"/>
              <a:t>cardíacos y accidentes cerebrovasculares, y un tercio de estas muertes ocurren prematuramente</a:t>
            </a:r>
          </a:p>
          <a:p>
            <a:pPr fontAlgn="base"/>
            <a:r>
              <a:rPr lang="es-ES" dirty="0"/>
              <a:t>en personas menores de 70 años. La insuficiencia cardíaca es un evento común causado por</a:t>
            </a:r>
          </a:p>
          <a:p>
            <a:pPr fontAlgn="base"/>
            <a:r>
              <a:rPr lang="es-ES" dirty="0"/>
              <a:t>ECV y este conjunto de datos contiene 11 características que pueden usarse para predecir una </a:t>
            </a:r>
          </a:p>
          <a:p>
            <a:pPr fontAlgn="base"/>
            <a:r>
              <a:rPr lang="es-ES" dirty="0"/>
              <a:t>posible enfermedad cardíaca.</a:t>
            </a:r>
          </a:p>
          <a:p>
            <a:pPr fontAlgn="base"/>
            <a:r>
              <a:rPr lang="es-ES" dirty="0"/>
              <a:t> Las personas con enfermedades cardiovasculares o con alto riesgo cardiovascular (por la </a:t>
            </a:r>
          </a:p>
          <a:p>
            <a:pPr fontAlgn="base"/>
            <a:r>
              <a:rPr lang="es-ES" dirty="0"/>
              <a:t>presencia de uno o más factores de riesgo como hipertensión, diabetes, hiperlipidemia o </a:t>
            </a:r>
          </a:p>
          <a:p>
            <a:pPr fontAlgn="base"/>
            <a:r>
              <a:rPr lang="es-ES" dirty="0"/>
              <a:t>enfermedad ya establecida) necesitan una detección y manejo temprano en el que un modelo</a:t>
            </a:r>
          </a:p>
          <a:p>
            <a:pPr fontAlgn="base"/>
            <a:r>
              <a:rPr lang="es-ES" dirty="0"/>
              <a:t> de aprendizaje automático puede ser de gran ayuda</a:t>
            </a:r>
          </a:p>
          <a:p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306096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2238D3D-815F-4E83-A52F-56B52C231FD1}"/>
              </a:ext>
            </a:extLst>
          </p:cNvPr>
          <p:cNvSpPr txBox="1"/>
          <p:nvPr/>
        </p:nvSpPr>
        <p:spPr>
          <a:xfrm>
            <a:off x="1205948" y="503583"/>
            <a:ext cx="10189008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DESCRIPCIÓN DE LAS VARIABLES</a:t>
            </a:r>
          </a:p>
          <a:p>
            <a:endParaRPr lang="es-ES" dirty="0"/>
          </a:p>
          <a:p>
            <a:pPr fontAlgn="base"/>
            <a:r>
              <a:rPr lang="es-AR" dirty="0"/>
              <a:t>1) Age: edad de los pacientes. (años)</a:t>
            </a:r>
          </a:p>
          <a:p>
            <a:pPr fontAlgn="base"/>
            <a:r>
              <a:rPr lang="es-AR" dirty="0"/>
              <a:t>2) Sex: sexo del paciente [M: Male, F: Female]</a:t>
            </a:r>
          </a:p>
          <a:p>
            <a:pPr fontAlgn="base"/>
            <a:r>
              <a:rPr lang="es-AR" dirty="0"/>
              <a:t>3) ChestPainType: tipo de dolor torácico [TA: Typical Angina, ATA: Atypical Angina,</a:t>
            </a:r>
          </a:p>
          <a:p>
            <a:pPr fontAlgn="base"/>
            <a:r>
              <a:rPr lang="es-AR" dirty="0"/>
              <a:t>  NAP: Non-Anginal Pain, ASY: Asymptomatic]</a:t>
            </a:r>
          </a:p>
          <a:p>
            <a:pPr fontAlgn="base"/>
            <a:r>
              <a:rPr lang="es-AR" dirty="0"/>
              <a:t>4) RestingBP: presión arterial en reposo [mm Hg]</a:t>
            </a:r>
          </a:p>
          <a:p>
            <a:pPr fontAlgn="base"/>
            <a:r>
              <a:rPr lang="es-AR" dirty="0"/>
              <a:t>5) Cholesterol: colesterol sérico [mm/dl]</a:t>
            </a:r>
          </a:p>
          <a:p>
            <a:pPr fontAlgn="base"/>
            <a:r>
              <a:rPr lang="es-AR" dirty="0"/>
              <a:t>6) FastingBS: azúcar en sangre en ayunas [1: if FastingBS &gt; 120 mg/dl, 0: otherwise]</a:t>
            </a:r>
          </a:p>
          <a:p>
            <a:pPr fontAlgn="base"/>
            <a:r>
              <a:rPr lang="es-AR" dirty="0"/>
              <a:t>7) RestingECG: resultado de electrocardiogramas en reposo [Normal: Normal, ST: </a:t>
            </a:r>
          </a:p>
          <a:p>
            <a:pPr fontAlgn="base"/>
            <a:r>
              <a:rPr lang="es-AR" dirty="0"/>
              <a:t>  having ST-T wave abnormality (T wave inversions and/or ST elevation or depression</a:t>
            </a:r>
          </a:p>
          <a:p>
            <a:pPr fontAlgn="base"/>
            <a:r>
              <a:rPr lang="es-AR" dirty="0"/>
              <a:t>  of &gt; 0.05 mV), LVH: showing probable or definite left ventricular hypertrophy by </a:t>
            </a:r>
          </a:p>
          <a:p>
            <a:pPr fontAlgn="base"/>
            <a:r>
              <a:rPr lang="es-AR" dirty="0"/>
              <a:t>  Estes' criteria]</a:t>
            </a:r>
          </a:p>
          <a:p>
            <a:pPr fontAlgn="base"/>
            <a:r>
              <a:rPr lang="es-AR" dirty="0"/>
              <a:t>8) MaxHR: frecuencia cardiaca máxima alcanzada [Numeric value between 60 and 202]</a:t>
            </a:r>
          </a:p>
          <a:p>
            <a:pPr fontAlgn="base"/>
            <a:r>
              <a:rPr lang="es-AR" dirty="0"/>
              <a:t>9) ExerciseAngina: exercise-induced angina [Y: Yes, N: No]</a:t>
            </a:r>
          </a:p>
          <a:p>
            <a:pPr fontAlgn="base"/>
            <a:r>
              <a:rPr lang="es-AR" dirty="0"/>
              <a:t>10) Oldpeak: oldpeak = ST [Numeric value measured in depression]</a:t>
            </a:r>
          </a:p>
          <a:p>
            <a:pPr fontAlgn="base"/>
            <a:r>
              <a:rPr lang="es-AR" dirty="0"/>
              <a:t>11) ST_Slope: pendiente del segmento del ejercicio máximo [Up: upsloping, Flat: flat,</a:t>
            </a:r>
          </a:p>
          <a:p>
            <a:pPr fontAlgn="base"/>
            <a:r>
              <a:rPr lang="es-AR" dirty="0"/>
              <a:t> Down: downsloping]</a:t>
            </a:r>
          </a:p>
          <a:p>
            <a:pPr fontAlgn="base"/>
            <a:r>
              <a:rPr lang="es-AR" dirty="0"/>
              <a:t>12) HeartDisease: enfermedad cardíaca [1: heart disease, 0: Normal]</a:t>
            </a:r>
          </a:p>
          <a:p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75231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C847614-6A04-4FBE-A054-2D00A18DBD20}"/>
              </a:ext>
            </a:extLst>
          </p:cNvPr>
          <p:cNvSpPr txBox="1"/>
          <p:nvPr/>
        </p:nvSpPr>
        <p:spPr>
          <a:xfrm>
            <a:off x="1152939" y="622852"/>
            <a:ext cx="598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SE GRAFICA LA DISTRIBUCIÓN INICIAL DE LOS DATOS</a:t>
            </a:r>
            <a:endParaRPr lang="es-AR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836202-6FCD-416A-A07B-81D80683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9" y="1289601"/>
            <a:ext cx="9956742" cy="49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811079-2562-47FE-A913-2858A851B1C6}"/>
              </a:ext>
            </a:extLst>
          </p:cNvPr>
          <p:cNvSpPr txBox="1"/>
          <p:nvPr/>
        </p:nvSpPr>
        <p:spPr>
          <a:xfrm>
            <a:off x="1205948" y="675861"/>
            <a:ext cx="100030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LIMPIEZA DE DATOS</a:t>
            </a:r>
          </a:p>
          <a:p>
            <a:endParaRPr lang="es-ES" u="sng" dirty="0"/>
          </a:p>
          <a:p>
            <a:endParaRPr lang="es-E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Analizamos las entradas de la variable colesterol que están en cero y las eliminamos</a:t>
            </a:r>
          </a:p>
          <a:p>
            <a:r>
              <a:rPr lang="es-ES" dirty="0"/>
              <a:t> ya que las mismas son fisiológicamente imposibles.</a:t>
            </a:r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eliminaron valores que traían cero en la presión sanguínea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b="1" dirty="0"/>
              <a:t>A partir de estas pequeñas limpiezas no se observaron cambios considerables en la </a:t>
            </a:r>
          </a:p>
          <a:p>
            <a:r>
              <a:rPr lang="es-ES" b="1" dirty="0"/>
              <a:t>distribución de datos 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5759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C25A7D-0AC7-427A-A1D6-9D949A8DA4E1}"/>
              </a:ext>
            </a:extLst>
          </p:cNvPr>
          <p:cNvSpPr txBox="1"/>
          <p:nvPr/>
        </p:nvSpPr>
        <p:spPr>
          <a:xfrm>
            <a:off x="1219200" y="490330"/>
            <a:ext cx="1110111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CONCLUSIONES ACERCA DEL ANALISIS EXPLORATORIO VISUAL</a:t>
            </a:r>
          </a:p>
          <a:p>
            <a:endParaRPr lang="es-E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 mayor edad, mayor posibilidad de ECV (enfermedad cardio vascular)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prevalencia es mucho mayor en hombres que en mujeres</a:t>
            </a:r>
            <a:r>
              <a:rPr lang="es-A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</a:t>
            </a:r>
            <a:r>
              <a:rPr lang="es-AR" dirty="0"/>
              <a:t>l dolor de pecho asintomático es un gran indicador de un eventual ECV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</a:t>
            </a:r>
            <a:r>
              <a:rPr lang="es-AR" dirty="0"/>
              <a:t>uanto mas baja es la presión sanguínea, menor es el riesgo de ECV, pero cuando los valores</a:t>
            </a:r>
          </a:p>
          <a:p>
            <a:r>
              <a:rPr lang="es-AR" dirty="0"/>
              <a:t>aumentan de 150 el riesgo aumenta considerablemente, y parece ser casi certero en valores </a:t>
            </a:r>
          </a:p>
          <a:p>
            <a:r>
              <a:rPr lang="es-ES" dirty="0"/>
              <a:t>m</a:t>
            </a:r>
            <a:r>
              <a:rPr lang="es-AR" dirty="0"/>
              <a:t>ayores a 190.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</a:t>
            </a:r>
            <a:r>
              <a:rPr lang="es-AR" dirty="0"/>
              <a:t>iveles bajos de colesterol previenen ECV, valores mayores a 290 aumentan el riesgo.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</a:t>
            </a:r>
            <a:r>
              <a:rPr lang="es-AR" dirty="0"/>
              <a:t>iveles de azúcar en sangre menores a 120 mg/dl previenen ECV.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</a:t>
            </a:r>
            <a:r>
              <a:rPr lang="es-AR" dirty="0"/>
              <a:t>lcanzar una mayor frecuencia cardiaca disminuye el riesgo de ECV.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</a:t>
            </a:r>
            <a:r>
              <a:rPr lang="es-AR" dirty="0"/>
              <a:t>i el ejercicio físico induce angina hay una gran posibilidad de presentar ECV y viceversa.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</a:t>
            </a:r>
            <a:r>
              <a:rPr lang="es-AR" dirty="0"/>
              <a:t>i el valor numérico de la pendiente del pico en los cardiogramas de la taquicardia del seno</a:t>
            </a:r>
          </a:p>
          <a:p>
            <a:r>
              <a:rPr lang="es-ES" dirty="0"/>
              <a:t>es mayor a 2, entonces hay un alto riesgo de ECV, si es 0 es un riesgo muy bajo.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pendiente hacia arriba disminuye el riesgo de ECV, mientras que la plana y la que va hacia</a:t>
            </a:r>
          </a:p>
          <a:p>
            <a:r>
              <a:rPr lang="es-ES" dirty="0"/>
              <a:t>abajo lo aumenta.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dataset está bastante equilibrado en la proporción de categorías  de la variable target.</a:t>
            </a:r>
          </a:p>
        </p:txBody>
      </p:sp>
    </p:spTree>
    <p:extLst>
      <p:ext uri="{BB962C8B-B14F-4D97-AF65-F5344CB8AC3E}">
        <p14:creationId xmlns:p14="http://schemas.microsoft.com/office/powerpoint/2010/main" val="375809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C25A7D-0AC7-427A-A1D6-9D949A8DA4E1}"/>
              </a:ext>
            </a:extLst>
          </p:cNvPr>
          <p:cNvSpPr txBox="1"/>
          <p:nvPr/>
        </p:nvSpPr>
        <p:spPr>
          <a:xfrm>
            <a:off x="1219200" y="490330"/>
            <a:ext cx="9195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CORRELACION DE LOS DATOS CON LA VARIABLE TARGET</a:t>
            </a:r>
          </a:p>
          <a:p>
            <a:endParaRPr lang="es-ES" dirty="0"/>
          </a:p>
          <a:p>
            <a:r>
              <a:rPr lang="es-ES" dirty="0"/>
              <a:t>Se observa que las variables que tienen una correlación positiva más fuerte </a:t>
            </a:r>
          </a:p>
          <a:p>
            <a:r>
              <a:rPr lang="es-ES" dirty="0"/>
              <a:t>son ExcerciseAngina_Y, ST_Slope_Flat y Oldpeak, por lo que serían considerados </a:t>
            </a:r>
          </a:p>
          <a:p>
            <a:r>
              <a:rPr lang="es-ES" dirty="0"/>
              <a:t>indicadores de un posible ataque cardíaco. </a:t>
            </a:r>
          </a:p>
          <a:p>
            <a:r>
              <a:rPr lang="es-ES" dirty="0"/>
              <a:t>En cambio, factores como ST_Sope_Up sería un indicador de que el pronóstico</a:t>
            </a:r>
          </a:p>
          <a:p>
            <a:r>
              <a:rPr lang="es-ES" dirty="0"/>
              <a:t> es favorable y sería más rara la ocurrencia de un evento cardíaco.</a:t>
            </a:r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5F1C48-918A-4EAF-9F7F-103BD9FE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05" y="2798654"/>
            <a:ext cx="5875916" cy="3363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8356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C25A7D-0AC7-427A-A1D6-9D949A8DA4E1}"/>
              </a:ext>
            </a:extLst>
          </p:cNvPr>
          <p:cNvSpPr txBox="1"/>
          <p:nvPr/>
        </p:nvSpPr>
        <p:spPr>
          <a:xfrm>
            <a:off x="1219200" y="490330"/>
            <a:ext cx="1120210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SE CREAN VARIABLES DUMMIES.</a:t>
            </a:r>
          </a:p>
          <a:p>
            <a:endParaRPr lang="es-ES" u="sng" dirty="0"/>
          </a:p>
          <a:p>
            <a:r>
              <a:rPr lang="es-ES" u="sng" dirty="0"/>
              <a:t>SE DEFINE VARIABLE TARGET (HeartDisease) Y LAS FEATURES</a:t>
            </a:r>
          </a:p>
          <a:p>
            <a:endParaRPr lang="es-E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crea un modelo Gaussiano de Naive Bayes  para probar incialmente.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                                                                 Accuracy: 0,88</a:t>
            </a:r>
          </a:p>
          <a:p>
            <a:r>
              <a:rPr lang="es-ES" dirty="0"/>
              <a:t>                                                                  Recall: 0,89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prueba con un modelo mixto de Naive Bayes para evaluar si se obtienen mejores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                                                               </a:t>
            </a:r>
          </a:p>
          <a:p>
            <a:r>
              <a:rPr lang="es-ES" dirty="0"/>
              <a:t>                                                                  Accuracy: 0,88</a:t>
            </a:r>
          </a:p>
          <a:p>
            <a:r>
              <a:rPr lang="es-ES" dirty="0"/>
              <a:t>                                                                    Recall: 0,91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563324-32DB-405F-8593-05F0D227D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97" y="1983099"/>
            <a:ext cx="3192738" cy="20058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9442A1-54AE-4567-9803-40084E5E9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97" y="4478770"/>
            <a:ext cx="3192738" cy="20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4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C25A7D-0AC7-427A-A1D6-9D949A8DA4E1}"/>
              </a:ext>
            </a:extLst>
          </p:cNvPr>
          <p:cNvSpPr txBox="1"/>
          <p:nvPr/>
        </p:nvSpPr>
        <p:spPr>
          <a:xfrm>
            <a:off x="1325217" y="543338"/>
            <a:ext cx="65806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SE APLICA KNN.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estandarizan variables numéricas.</a:t>
            </a:r>
          </a:p>
          <a:p>
            <a:endParaRPr lang="es-ES" dirty="0"/>
          </a:p>
          <a:p>
            <a:r>
              <a:rPr lang="es-ES" dirty="0"/>
              <a:t>                                                                      Acurracy: 0,84</a:t>
            </a:r>
          </a:p>
          <a:p>
            <a:r>
              <a:rPr lang="es-ES" dirty="0"/>
              <a:t>                                                                       Recall: 0,88        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A3A6F-FFCA-45FB-BBE8-A2C3F725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50" y="1531868"/>
            <a:ext cx="3648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6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5996</TotalTime>
  <Words>1084</Words>
  <Application>Microsoft Office PowerPoint</Application>
  <PresentationFormat>Panorámica</PresentationFormat>
  <Paragraphs>190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TP N°3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N°2</dc:title>
  <dc:creator>Usuario</dc:creator>
  <cp:lastModifiedBy>Usuario</cp:lastModifiedBy>
  <cp:revision>39</cp:revision>
  <dcterms:created xsi:type="dcterms:W3CDTF">2022-03-13T18:58:51Z</dcterms:created>
  <dcterms:modified xsi:type="dcterms:W3CDTF">2022-04-12T00:24:31Z</dcterms:modified>
</cp:coreProperties>
</file>