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85" r:id="rId3"/>
    <p:sldId id="290" r:id="rId4"/>
    <p:sldId id="291" r:id="rId5"/>
    <p:sldId id="293" r:id="rId6"/>
    <p:sldId id="289" r:id="rId7"/>
    <p:sldId id="294" r:id="rId8"/>
    <p:sldId id="295" r:id="rId9"/>
    <p:sldId id="296" r:id="rId10"/>
    <p:sldId id="298" r:id="rId11"/>
    <p:sldId id="305" r:id="rId12"/>
    <p:sldId id="306" r:id="rId13"/>
    <p:sldId id="302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46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1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1E407-5305-46C4-842A-DD2DBE55B6AF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88AA3-A4CC-41DC-B743-F8AA1C5C22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258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A46B9-CFB0-43D8-BF3C-213D4E67D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B2903E2-E4AE-410D-8813-B0DD45E18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022E5E-0519-405D-963E-7F9ADC48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B09B-0065-4136-B0C3-7D4332F0D63D}" type="datetime1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82F5DE-BD32-41ED-9756-609DF8747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9A13D0-A841-49B7-BB6B-5D3A13796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1360-DD0C-408F-ADA4-1EA21088B5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878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B8DEC-A4D9-4309-AAB5-05051D284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9381865-25F7-4320-92EA-798F6A6D0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D8AC8A-94EB-4503-A4B1-64B72489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4B10-F8BC-4D73-974C-ADC4EA8DC093}" type="datetime1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7E0489-84C5-4050-BFBD-3363F7C62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697F47-AE9F-4833-BC0D-6BB680D3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1360-DD0C-408F-ADA4-1EA21088B5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47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BAC5F9B-572D-42B2-A3F3-D058E5F31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3A7640-EF7E-4B51-BD3D-8EFA40EE8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74CFE9-7CA6-485E-B4B1-312CFB30B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40BD-DF10-4459-BF73-F9096E4A555F}" type="datetime1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0BD9F7-2590-45BF-884D-293F9D803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2567F6-CBDD-48B2-ACA2-AE8391EA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1360-DD0C-408F-ADA4-1EA21088B5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76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27FF2E-7EB6-44DD-9EAB-1120957A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6943E4-BEA5-45BD-8011-740F981DA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57A904-44CF-45A8-85C7-C80BC878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0A35-9748-4BA8-A198-54C4E9B96E54}" type="datetime1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01C025-3FA3-48A7-9B99-C08E24192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04AB7F-C476-47E6-AA1D-A6B62FDB3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1360-DD0C-408F-ADA4-1EA21088B5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18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6EF123-8FD8-407D-AF22-9A24AA74E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31A993-331D-4AC4-9DFA-CB35D28C8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2011B8-77B7-494C-B439-E21484788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D1AA-83F2-42AA-A227-A64CADFF7341}" type="datetime1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34C3CD-DD21-4527-B3B2-4083653F7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197D03-0544-443E-A8DD-24BF8719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1360-DD0C-408F-ADA4-1EA21088B5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051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A239C9-C082-4519-A1E5-5EBAE400E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7276EF-E352-478F-95FE-D2C7E4EB4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D6CF06-CED2-486F-ADCE-084DBAF76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3E2E1C-E99F-4B1D-9631-0DB412A8B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5F33-FE4A-48C3-ACAB-1663F54DE126}" type="datetime1">
              <a:rPr lang="ru-RU" smtClean="0"/>
              <a:t>15.06.2022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EF773B-AC56-4DD3-8A70-E4E169F18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D804C2-17C5-4B82-873D-B3333ADF5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1360-DD0C-408F-ADA4-1EA21088B5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12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A2D652-75DA-4ADC-BBE6-DF56BFFE0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F2C728-D459-4020-A528-41F0095D3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091302-A5AB-4DA6-9284-CDB817579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9329673-4E39-43EB-84D7-2E7EFBBF3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50EFCCC-4E3B-4228-B75A-A7B7F135F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6ECA43-FC5F-416A-B4D6-D2E42A50E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4DA5-1EF9-4161-8B06-E59B29E9BC50}" type="datetime1">
              <a:rPr lang="ru-RU" smtClean="0"/>
              <a:t>15.06.2022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CDBDFCE-0DB9-42E3-894D-38917142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931B4BB-A43F-4348-A78A-81F223386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1360-DD0C-408F-ADA4-1EA21088B5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63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BCC074-8541-4878-BD2F-052EE835D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CB6BA54-7359-46B4-9D40-9288400CD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2103-40C4-498A-BAFD-595612A8D15B}" type="datetime1">
              <a:rPr lang="ru-RU" smtClean="0"/>
              <a:t>15.06.2022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BA17D77-09B6-45CC-90F2-ED837DE01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7A1366-A3A9-488C-9595-6B5F309D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1360-DD0C-408F-ADA4-1EA21088B5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13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7897F06-3F1D-4EC9-AF4E-A48AFE37E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3619-851E-4C80-AABB-B6E5DBB24C0B}" type="datetime1">
              <a:rPr lang="ru-RU" smtClean="0"/>
              <a:t>15.06.2022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837D04D-7181-4C1D-BB2B-0B57084F5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44EC99-1916-4F73-9031-186FFE63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1360-DD0C-408F-ADA4-1EA21088B5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603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ACAD8-ECFD-44D7-9939-7C69865E7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ECADE-12FA-408F-B676-1A60C3732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A3796E-B925-460F-B180-E9C5433CA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8334E4-09E8-41A8-B744-EDB557800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6E07-2C18-4BF8-BE9D-55B9C1112B23}" type="datetime1">
              <a:rPr lang="ru-RU" smtClean="0"/>
              <a:t>15.06.2022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94AE7B-F555-4A92-82D1-06E67A9C6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E05B91-4C70-414E-85DC-97A12A43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1360-DD0C-408F-ADA4-1EA21088B5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78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BF817D-A4F2-4A45-8C23-5069A2E91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758119B-1B14-485F-91B8-37657EB45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A3547B-235D-46D9-BEBB-210DF26E4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9B2CC7-9820-4007-B48D-A765EF7EB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BA14-FBAE-4022-80CA-7198E4D5D58B}" type="datetime1">
              <a:rPr lang="ru-RU" smtClean="0"/>
              <a:t>15.06.2022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F057C1-2D89-433E-9F80-37BABBD3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8A5378-A3CE-49E3-ACA2-3B92A981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1360-DD0C-408F-ADA4-1EA21088B5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74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9C4A7C-95DB-4583-9A30-14E2FB595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CD72F7-0644-4CFF-865B-51E69B200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787749-5202-4FA0-92B6-5BE8E6E5DA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B8B94-5D53-4412-8016-4A2B3B12918D}" type="datetime1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AA3BAB-C8D8-4657-BFFF-E46198620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E93EB6-4FC3-4AA8-88D9-F9BCE52C6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E1360-DD0C-408F-ADA4-1EA21088B5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17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9BAB06-402E-4B2F-A28B-AFA42C01E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34197"/>
          </a:xfrm>
        </p:spPr>
        <p:txBody>
          <a:bodyPr>
            <a:normAutofit/>
          </a:bodyPr>
          <a:lstStyle/>
          <a:p>
            <a:r>
              <a:rPr lang="ru-RU" sz="4400" dirty="0"/>
              <a:t>Обновление без остановки трафика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1339C60-C791-42E5-9632-DBAB3A9C2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67738"/>
            <a:ext cx="9144000" cy="904461"/>
          </a:xfrm>
        </p:spPr>
        <p:txBody>
          <a:bodyPr>
            <a:normAutofit/>
          </a:bodyPr>
          <a:lstStyle/>
          <a:p>
            <a:r>
              <a:rPr lang="ru-RU" sz="1800" dirty="0"/>
              <a:t>март 2022</a:t>
            </a:r>
          </a:p>
        </p:txBody>
      </p:sp>
    </p:spTree>
    <p:extLst>
      <p:ext uri="{BB962C8B-B14F-4D97-AF65-F5344CB8AC3E}">
        <p14:creationId xmlns:p14="http://schemas.microsoft.com/office/powerpoint/2010/main" val="2486177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FEF3AEF-E33F-4264-B3A7-FEDD4295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48" y="237484"/>
            <a:ext cx="10227366" cy="483289"/>
          </a:xfrm>
        </p:spPr>
        <p:txBody>
          <a:bodyPr>
            <a:normAutofit/>
          </a:bodyPr>
          <a:lstStyle/>
          <a:p>
            <a:r>
              <a:rPr lang="ru-RU" sz="2800" b="1" dirty="0"/>
              <a:t>Процесс тестирования обновлений без остановки трафика</a:t>
            </a:r>
            <a:endParaRPr lang="ru-RU" sz="2800" b="1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47" y="1094960"/>
            <a:ext cx="9190487" cy="40208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3522657"/>
            <a:ext cx="2564295" cy="52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52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EF3AEF-E33F-4264-B3A7-FEDD4295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22" y="276983"/>
            <a:ext cx="10407224" cy="472061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Схема автоматизированного обновления без остановки трафика, адаптированная для асинхронных компонентов</a:t>
            </a:r>
            <a:r>
              <a:rPr lang="en-US" sz="2800" b="1" dirty="0"/>
              <a:t> (Kafka</a:t>
            </a:r>
            <a:r>
              <a:rPr lang="ru-RU" sz="2800" b="1" dirty="0"/>
              <a:t>-</a:t>
            </a:r>
            <a:r>
              <a:rPr lang="ru-RU" sz="2800" b="1" dirty="0" err="1"/>
              <a:t>консюмеры</a:t>
            </a:r>
            <a:r>
              <a:rPr lang="ru-RU" sz="2800" b="1" dirty="0"/>
              <a:t> и пр.)</a:t>
            </a:r>
            <a:endParaRPr lang="ru-RU" sz="2800" b="1" i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1360-DD0C-408F-ADA4-1EA21088B514}" type="slidenum">
              <a:rPr lang="ru-RU" smtClean="0"/>
              <a:t>11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22" y="1479178"/>
            <a:ext cx="96202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36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EF3AEF-E33F-4264-B3A7-FEDD4295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22" y="206645"/>
            <a:ext cx="8935665" cy="472061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Схема автоматизированного обновления без остановки трафика </a:t>
            </a:r>
            <a:br>
              <a:rPr lang="ru-RU" sz="2800" b="1" dirty="0"/>
            </a:br>
            <a:r>
              <a:rPr lang="ru-RU" sz="2800" b="1" dirty="0"/>
              <a:t>- для асинхронных компонентов</a:t>
            </a:r>
            <a:r>
              <a:rPr lang="en-US" sz="2800" b="1" dirty="0"/>
              <a:t> </a:t>
            </a:r>
            <a:endParaRPr lang="ru-RU" sz="2800" b="1" i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1360-DD0C-408F-ADA4-1EA21088B514}" type="slidenum">
              <a:rPr lang="ru-RU" smtClean="0"/>
              <a:t>12</a:t>
            </a:fld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30" y="1008817"/>
            <a:ext cx="4067826" cy="458080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915265" y="978923"/>
            <a:ext cx="6794381" cy="249299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strategy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canary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analysis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startingStep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templates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- 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templateName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fail-rate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steps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- 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setWeight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-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pause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duration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60s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- 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setWeight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-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pause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duration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60s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- 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setWeight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75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-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pause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duration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60s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915264" y="3471913"/>
            <a:ext cx="6794381" cy="212365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metrics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-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fail-rate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initialDelay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60s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interval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45s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successCondition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(result) == 0 || result[0] &lt; 0.2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provider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prometheus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address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http://kuber.gosuslugi.local:28058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query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+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          (sum by (POD_NAME)(irate(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app_fail_total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[45s]))) </a:t>
            </a:r>
            <a:endParaRPr lang="ru-RU" sz="12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CE9178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/ (sum by (POD_NAME)(irate(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app_all_total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[45s])))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6330" y="5680150"/>
            <a:ext cx="11443317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1200" dirty="0"/>
              <a:t>&gt; </a:t>
            </a:r>
            <a:r>
              <a:rPr lang="ru-RU" sz="1200" dirty="0" err="1"/>
              <a:t>kubectl</a:t>
            </a:r>
            <a:r>
              <a:rPr lang="ru-RU" sz="1200" dirty="0"/>
              <a:t> </a:t>
            </a:r>
            <a:r>
              <a:rPr lang="ru-RU" sz="1200" dirty="0" err="1"/>
              <a:t>argo</a:t>
            </a:r>
            <a:r>
              <a:rPr lang="ru-RU" sz="1200" dirty="0"/>
              <a:t> </a:t>
            </a:r>
            <a:r>
              <a:rPr lang="ru-RU" sz="1200" dirty="0" err="1"/>
              <a:t>rollouts</a:t>
            </a:r>
            <a:r>
              <a:rPr lang="ru-RU" sz="1200" dirty="0"/>
              <a:t> </a:t>
            </a:r>
            <a:r>
              <a:rPr lang="ru-RU" sz="1200" dirty="0" err="1"/>
              <a:t>status</a:t>
            </a:r>
            <a:r>
              <a:rPr lang="ru-RU" sz="1200" dirty="0"/>
              <a:t> </a:t>
            </a:r>
            <a:r>
              <a:rPr lang="en-US" sz="1200" dirty="0"/>
              <a:t>app-</a:t>
            </a:r>
            <a:r>
              <a:rPr lang="en-US" sz="1200" dirty="0" err="1"/>
              <a:t>rollout.yaml</a:t>
            </a:r>
            <a:endParaRPr lang="ru-RU" sz="1200" dirty="0"/>
          </a:p>
          <a:p>
            <a:r>
              <a:rPr lang="ru-RU" sz="1200" dirty="0" err="1"/>
              <a:t>Paused</a:t>
            </a:r>
            <a:r>
              <a:rPr lang="ru-RU" sz="1200" dirty="0"/>
              <a:t> - </a:t>
            </a:r>
            <a:r>
              <a:rPr lang="ru-RU" sz="1200" dirty="0" err="1"/>
              <a:t>CanaryPauseStep</a:t>
            </a:r>
            <a:endParaRPr lang="ru-RU" sz="1200" dirty="0"/>
          </a:p>
          <a:p>
            <a:r>
              <a:rPr lang="ru-RU" sz="1200" dirty="0" err="1"/>
              <a:t>Degraded</a:t>
            </a:r>
            <a:endParaRPr lang="ru-RU" sz="1200" dirty="0"/>
          </a:p>
          <a:p>
            <a:r>
              <a:rPr lang="ru-RU" sz="1200" dirty="0" err="1">
                <a:solidFill>
                  <a:srgbClr val="FF0000"/>
                </a:solidFill>
              </a:rPr>
              <a:t>Error</a:t>
            </a:r>
            <a:r>
              <a:rPr lang="ru-RU" sz="1200" dirty="0">
                <a:solidFill>
                  <a:srgbClr val="FF0000"/>
                </a:solidFill>
              </a:rPr>
              <a:t>: </a:t>
            </a:r>
            <a:r>
              <a:rPr lang="ru-RU" sz="1200" dirty="0" err="1">
                <a:solidFill>
                  <a:srgbClr val="FF0000"/>
                </a:solidFill>
              </a:rPr>
              <a:t>The</a:t>
            </a:r>
            <a:r>
              <a:rPr lang="ru-RU" sz="1200" dirty="0">
                <a:solidFill>
                  <a:srgbClr val="FF0000"/>
                </a:solidFill>
              </a:rPr>
              <a:t> </a:t>
            </a:r>
            <a:r>
              <a:rPr lang="ru-RU" sz="1200" dirty="0" err="1">
                <a:solidFill>
                  <a:srgbClr val="FF0000"/>
                </a:solidFill>
              </a:rPr>
              <a:t>rollout</a:t>
            </a:r>
            <a:r>
              <a:rPr lang="ru-RU" sz="1200" dirty="0">
                <a:solidFill>
                  <a:srgbClr val="FF0000"/>
                </a:solidFill>
              </a:rPr>
              <a:t> </a:t>
            </a:r>
            <a:r>
              <a:rPr lang="ru-RU" sz="1200" dirty="0" err="1">
                <a:solidFill>
                  <a:srgbClr val="FF0000"/>
                </a:solidFill>
              </a:rPr>
              <a:t>is</a:t>
            </a:r>
            <a:r>
              <a:rPr lang="ru-RU" sz="1200" dirty="0">
                <a:solidFill>
                  <a:srgbClr val="FF0000"/>
                </a:solidFill>
              </a:rPr>
              <a:t> </a:t>
            </a:r>
            <a:r>
              <a:rPr lang="ru-RU" sz="1200" dirty="0" err="1">
                <a:solidFill>
                  <a:srgbClr val="FF0000"/>
                </a:solidFill>
              </a:rPr>
              <a:t>in</a:t>
            </a:r>
            <a:r>
              <a:rPr lang="ru-RU" sz="1200" dirty="0">
                <a:solidFill>
                  <a:srgbClr val="FF0000"/>
                </a:solidFill>
              </a:rPr>
              <a:t> a </a:t>
            </a:r>
            <a:r>
              <a:rPr lang="ru-RU" sz="1200" dirty="0" err="1">
                <a:solidFill>
                  <a:srgbClr val="FF0000"/>
                </a:solidFill>
              </a:rPr>
              <a:t>degraded</a:t>
            </a:r>
            <a:r>
              <a:rPr lang="ru-RU" sz="1200" dirty="0">
                <a:solidFill>
                  <a:srgbClr val="FF0000"/>
                </a:solidFill>
              </a:rPr>
              <a:t> </a:t>
            </a:r>
            <a:r>
              <a:rPr lang="ru-RU" sz="1200" dirty="0" err="1">
                <a:solidFill>
                  <a:srgbClr val="FF0000"/>
                </a:solidFill>
              </a:rPr>
              <a:t>state</a:t>
            </a:r>
            <a:r>
              <a:rPr lang="ru-RU" sz="1200" dirty="0">
                <a:solidFill>
                  <a:srgbClr val="FF0000"/>
                </a:solidFill>
              </a:rPr>
              <a:t> </a:t>
            </a:r>
            <a:r>
              <a:rPr lang="ru-RU" sz="1200" dirty="0" err="1">
                <a:solidFill>
                  <a:srgbClr val="FF0000"/>
                </a:solidFill>
              </a:rPr>
              <a:t>with</a:t>
            </a:r>
            <a:r>
              <a:rPr lang="ru-RU" sz="1200" dirty="0">
                <a:solidFill>
                  <a:srgbClr val="FF0000"/>
                </a:solidFill>
              </a:rPr>
              <a:t> </a:t>
            </a:r>
            <a:r>
              <a:rPr lang="ru-RU" sz="1200" dirty="0" err="1">
                <a:solidFill>
                  <a:srgbClr val="FF0000"/>
                </a:solidFill>
              </a:rPr>
              <a:t>message</a:t>
            </a:r>
            <a:r>
              <a:rPr lang="ru-RU" sz="1200" dirty="0">
                <a:solidFill>
                  <a:srgbClr val="FF0000"/>
                </a:solidFill>
              </a:rPr>
              <a:t>: </a:t>
            </a:r>
            <a:r>
              <a:rPr lang="ru-RU" sz="1200" dirty="0" err="1">
                <a:solidFill>
                  <a:srgbClr val="FF0000"/>
                </a:solidFill>
              </a:rPr>
              <a:t>RolloutAborted</a:t>
            </a:r>
            <a:r>
              <a:rPr lang="ru-RU" sz="1200" dirty="0">
                <a:solidFill>
                  <a:srgbClr val="FF0000"/>
                </a:solidFill>
              </a:rPr>
              <a:t>: </a:t>
            </a:r>
            <a:r>
              <a:rPr lang="ru-RU" sz="1200" dirty="0" err="1">
                <a:solidFill>
                  <a:srgbClr val="FF0000"/>
                </a:solidFill>
              </a:rPr>
              <a:t>Rollout</a:t>
            </a:r>
            <a:r>
              <a:rPr lang="ru-RU" sz="1200" dirty="0">
                <a:solidFill>
                  <a:srgbClr val="FF0000"/>
                </a:solidFill>
              </a:rPr>
              <a:t> </a:t>
            </a:r>
            <a:r>
              <a:rPr lang="ru-RU" sz="1200" dirty="0" err="1">
                <a:solidFill>
                  <a:srgbClr val="FF0000"/>
                </a:solidFill>
              </a:rPr>
              <a:t>aborted</a:t>
            </a:r>
            <a:r>
              <a:rPr lang="ru-RU" sz="1200" dirty="0">
                <a:solidFill>
                  <a:srgbClr val="FF0000"/>
                </a:solidFill>
              </a:rPr>
              <a:t> </a:t>
            </a:r>
            <a:r>
              <a:rPr lang="ru-RU" sz="1200" dirty="0" err="1">
                <a:solidFill>
                  <a:srgbClr val="FF0000"/>
                </a:solidFill>
              </a:rPr>
              <a:t>update</a:t>
            </a:r>
            <a:r>
              <a:rPr lang="ru-RU" sz="1200" dirty="0">
                <a:solidFill>
                  <a:srgbClr val="FF0000"/>
                </a:solidFill>
              </a:rPr>
              <a:t> </a:t>
            </a:r>
            <a:r>
              <a:rPr lang="ru-RU" sz="1200" dirty="0" err="1">
                <a:solidFill>
                  <a:srgbClr val="FF0000"/>
                </a:solidFill>
              </a:rPr>
              <a:t>to</a:t>
            </a:r>
            <a:r>
              <a:rPr lang="ru-RU" sz="1200" dirty="0">
                <a:solidFill>
                  <a:srgbClr val="FF0000"/>
                </a:solidFill>
              </a:rPr>
              <a:t> </a:t>
            </a:r>
            <a:r>
              <a:rPr lang="ru-RU" sz="1200" dirty="0" err="1">
                <a:solidFill>
                  <a:srgbClr val="FF0000"/>
                </a:solidFill>
              </a:rPr>
              <a:t>revision</a:t>
            </a:r>
            <a:r>
              <a:rPr lang="ru-RU" sz="1200" dirty="0">
                <a:solidFill>
                  <a:srgbClr val="FF0000"/>
                </a:solidFill>
              </a:rPr>
              <a:t> 38: </a:t>
            </a:r>
            <a:r>
              <a:rPr lang="ru-RU" sz="1200" dirty="0" err="1">
                <a:solidFill>
                  <a:srgbClr val="FF0000"/>
                </a:solidFill>
              </a:rPr>
              <a:t>Metric</a:t>
            </a:r>
            <a:r>
              <a:rPr lang="ru-RU" sz="1200" dirty="0">
                <a:solidFill>
                  <a:srgbClr val="FF0000"/>
                </a:solidFill>
              </a:rPr>
              <a:t> “</a:t>
            </a:r>
            <a:r>
              <a:rPr lang="en-US" sz="1200" dirty="0">
                <a:solidFill>
                  <a:srgbClr val="FF0000"/>
                </a:solidFill>
              </a:rPr>
              <a:t>failure</a:t>
            </a:r>
            <a:r>
              <a:rPr lang="ru-RU" sz="1200" dirty="0">
                <a:solidFill>
                  <a:srgbClr val="FF0000"/>
                </a:solidFill>
              </a:rPr>
              <a:t>-</a:t>
            </a:r>
            <a:r>
              <a:rPr lang="ru-RU" sz="1200" dirty="0" err="1">
                <a:solidFill>
                  <a:srgbClr val="FF0000"/>
                </a:solidFill>
              </a:rPr>
              <a:t>rate</a:t>
            </a:r>
            <a:r>
              <a:rPr lang="ru-RU" sz="1200" dirty="0">
                <a:solidFill>
                  <a:srgbClr val="FF0000"/>
                </a:solidFill>
              </a:rPr>
              <a:t>" </a:t>
            </a:r>
            <a:r>
              <a:rPr lang="ru-RU" sz="1200" dirty="0" err="1">
                <a:solidFill>
                  <a:srgbClr val="FF0000"/>
                </a:solidFill>
              </a:rPr>
              <a:t>as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ru-RU" sz="1200" dirty="0" err="1">
                <a:solidFill>
                  <a:srgbClr val="FF0000"/>
                </a:solidFill>
              </a:rPr>
              <a:t>sessed</a:t>
            </a:r>
            <a:r>
              <a:rPr lang="ru-RU" sz="1200" dirty="0">
                <a:solidFill>
                  <a:srgbClr val="FF0000"/>
                </a:solidFill>
              </a:rPr>
              <a:t> </a:t>
            </a:r>
            <a:r>
              <a:rPr lang="ru-RU" sz="1200" dirty="0" err="1">
                <a:solidFill>
                  <a:srgbClr val="FF0000"/>
                </a:solidFill>
              </a:rPr>
              <a:t>Failed</a:t>
            </a:r>
            <a:r>
              <a:rPr lang="ru-RU" sz="1200" dirty="0">
                <a:solidFill>
                  <a:srgbClr val="FF0000"/>
                </a:solidFill>
              </a:rPr>
              <a:t> </a:t>
            </a:r>
            <a:r>
              <a:rPr lang="ru-RU" sz="1200" dirty="0" err="1">
                <a:solidFill>
                  <a:srgbClr val="FF0000"/>
                </a:solidFill>
              </a:rPr>
              <a:t>due</a:t>
            </a:r>
            <a:r>
              <a:rPr lang="ru-RU" sz="1200" dirty="0">
                <a:solidFill>
                  <a:srgbClr val="FF0000"/>
                </a:solidFill>
              </a:rPr>
              <a:t> </a:t>
            </a:r>
            <a:r>
              <a:rPr lang="ru-RU" sz="1200" dirty="0" err="1">
                <a:solidFill>
                  <a:srgbClr val="FF0000"/>
                </a:solidFill>
              </a:rPr>
              <a:t>to</a:t>
            </a:r>
            <a:r>
              <a:rPr lang="ru-RU" sz="1200" dirty="0">
                <a:solidFill>
                  <a:srgbClr val="FF0000"/>
                </a:solidFill>
              </a:rPr>
              <a:t> </a:t>
            </a:r>
            <a:r>
              <a:rPr lang="ru-RU" sz="1200" dirty="0" err="1">
                <a:solidFill>
                  <a:srgbClr val="FF0000"/>
                </a:solidFill>
              </a:rPr>
              <a:t>failed</a:t>
            </a:r>
            <a:r>
              <a:rPr lang="ru-RU" sz="1200" dirty="0">
                <a:solidFill>
                  <a:srgbClr val="FF0000"/>
                </a:solidFill>
              </a:rPr>
              <a:t> (1) &gt; </a:t>
            </a:r>
            <a:r>
              <a:rPr lang="ru-RU" sz="1200" dirty="0" err="1">
                <a:solidFill>
                  <a:srgbClr val="FF0000"/>
                </a:solidFill>
              </a:rPr>
              <a:t>failureLimit</a:t>
            </a:r>
            <a:r>
              <a:rPr lang="ru-RU" sz="1200" dirty="0">
                <a:solidFill>
                  <a:srgbClr val="FF0000"/>
                </a:solidFill>
              </a:rPr>
              <a:t> (0)</a:t>
            </a:r>
          </a:p>
          <a:p>
            <a:r>
              <a:rPr lang="ru-RU" sz="1200" dirty="0" err="1">
                <a:solidFill>
                  <a:srgbClr val="FF0000"/>
                </a:solidFill>
              </a:rPr>
              <a:t>Error</a:t>
            </a:r>
            <a:r>
              <a:rPr lang="ru-RU" sz="1200" dirty="0">
                <a:solidFill>
                  <a:srgbClr val="FF0000"/>
                </a:solidFill>
              </a:rPr>
              <a:t>: </a:t>
            </a:r>
            <a:r>
              <a:rPr lang="ru-RU" sz="1200" dirty="0" err="1">
                <a:solidFill>
                  <a:srgbClr val="FF0000"/>
                </a:solidFill>
              </a:rPr>
              <a:t>exit</a:t>
            </a:r>
            <a:r>
              <a:rPr lang="ru-RU" sz="1200" dirty="0">
                <a:solidFill>
                  <a:srgbClr val="FF0000"/>
                </a:solidFill>
              </a:rPr>
              <a:t> </a:t>
            </a:r>
            <a:r>
              <a:rPr lang="ru-RU" sz="1200" dirty="0" err="1">
                <a:solidFill>
                  <a:srgbClr val="FF0000"/>
                </a:solidFill>
              </a:rPr>
              <a:t>status</a:t>
            </a:r>
            <a:r>
              <a:rPr lang="ru-RU" sz="1200" dirty="0">
                <a:solidFill>
                  <a:srgbClr val="FF0000"/>
                </a:solidFill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298719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EF3AEF-E33F-4264-B3A7-FEDD4295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22" y="206645"/>
            <a:ext cx="8935665" cy="472061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График метрик обновления в </a:t>
            </a:r>
            <a:r>
              <a:rPr lang="en-US" sz="2800" b="1" dirty="0"/>
              <a:t>Prometheus</a:t>
            </a:r>
            <a:endParaRPr lang="ru-RU" sz="2800" b="1" i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1360-DD0C-408F-ADA4-1EA21088B514}" type="slidenum">
              <a:rPr lang="ru-RU" smtClean="0"/>
              <a:t>13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22" y="831228"/>
            <a:ext cx="10018175" cy="570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9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EF3AEF-E33F-4264-B3A7-FEDD4295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22" y="206645"/>
            <a:ext cx="8935665" cy="472061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Схема автоматизированного обновления без остановки трафика </a:t>
            </a:r>
            <a:endParaRPr lang="ru-RU" sz="2800" b="1" i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1360-DD0C-408F-ADA4-1EA21088B514}" type="slidenum">
              <a:rPr lang="ru-RU" smtClean="0"/>
              <a:t>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5803"/>
            <a:ext cx="95250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8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FEF3AEF-E33F-4264-B3A7-FEDD4295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234" y="156403"/>
            <a:ext cx="6897657" cy="595437"/>
          </a:xfrm>
        </p:spPr>
        <p:txBody>
          <a:bodyPr>
            <a:normAutofit/>
          </a:bodyPr>
          <a:lstStyle/>
          <a:p>
            <a:r>
              <a:rPr lang="ru-RU" sz="2800" b="1" dirty="0"/>
              <a:t>Сценарий </a:t>
            </a:r>
            <a:r>
              <a:rPr lang="ru-RU" sz="2800" b="1" dirty="0" err="1"/>
              <a:t>демо</a:t>
            </a:r>
            <a:endParaRPr lang="en-US" sz="2800" b="1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1360-DD0C-408F-ADA4-1EA21088B514}" type="slidenum">
              <a:rPr lang="ru-RU" smtClean="0"/>
              <a:t>3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1809750"/>
            <a:ext cx="10626063" cy="312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9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EF3AEF-E33F-4264-B3A7-FEDD4295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234" y="85284"/>
            <a:ext cx="10227366" cy="503802"/>
          </a:xfrm>
        </p:spPr>
        <p:txBody>
          <a:bodyPr>
            <a:normAutofit/>
          </a:bodyPr>
          <a:lstStyle/>
          <a:p>
            <a:r>
              <a:rPr lang="ru-RU" sz="2800" b="1" dirty="0"/>
              <a:t>Генерация нагрузки</a:t>
            </a:r>
            <a:endParaRPr lang="ru-RU" sz="2800" b="1" i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1360-DD0C-408F-ADA4-1EA21088B514}" type="slidenum">
              <a:rPr lang="ru-RU" smtClean="0"/>
              <a:t>4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69" y="3312128"/>
            <a:ext cx="9679057" cy="333901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70" y="782219"/>
            <a:ext cx="9679056" cy="246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04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1360-DD0C-408F-ADA4-1EA21088B514}" type="slidenum">
              <a:rPr lang="ru-RU" smtClean="0"/>
              <a:t>5</a:t>
            </a:fld>
            <a:endParaRPr lang="ru-RU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FEF3AEF-E33F-4264-B3A7-FEDD4295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16" y="119612"/>
            <a:ext cx="10227366" cy="708301"/>
          </a:xfrm>
        </p:spPr>
        <p:txBody>
          <a:bodyPr>
            <a:normAutofit/>
          </a:bodyPr>
          <a:lstStyle/>
          <a:p>
            <a:r>
              <a:rPr lang="en-US" sz="2800" b="1" dirty="0"/>
              <a:t>Rollout </a:t>
            </a:r>
            <a:r>
              <a:rPr lang="ru-RU" sz="2800" b="1" dirty="0"/>
              <a:t>в </a:t>
            </a:r>
            <a:r>
              <a:rPr lang="en-US" sz="2800" b="1" dirty="0"/>
              <a:t>Argo Rollouts - </a:t>
            </a:r>
            <a:r>
              <a:rPr lang="ru-RU" sz="2800" b="1" dirty="0"/>
              <a:t>поэтапное переключение трафика</a:t>
            </a:r>
            <a:endParaRPr lang="ru-RU" sz="2800" b="1" i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032" y="1007605"/>
            <a:ext cx="3237938" cy="5348745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4853411" y="1687216"/>
            <a:ext cx="1358952" cy="38192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8091349" y="1876866"/>
            <a:ext cx="34553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Этапы переключения трафика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Каждые 20 сек переключается дополнительно 20% трафика на 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canary-release</a:t>
            </a:r>
            <a:endParaRPr lang="ru-RU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268742" y="2042536"/>
            <a:ext cx="33178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Объект «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deployment</a:t>
            </a:r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»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заменяется на объект «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rollout</a:t>
            </a:r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»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42" y="1405578"/>
            <a:ext cx="3620872" cy="47128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742" y="3139655"/>
            <a:ext cx="2897284" cy="99691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5" name="Прямоугольник 24"/>
          <p:cNvSpPr/>
          <p:nvPr/>
        </p:nvSpPr>
        <p:spPr>
          <a:xfrm>
            <a:off x="268742" y="4208132"/>
            <a:ext cx="33178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Анализ метрик</a:t>
            </a:r>
          </a:p>
        </p:txBody>
      </p:sp>
    </p:spTree>
    <p:extLst>
      <p:ext uri="{BB962C8B-B14F-4D97-AF65-F5344CB8AC3E}">
        <p14:creationId xmlns:p14="http://schemas.microsoft.com/office/powerpoint/2010/main" val="2310745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15" y="2207917"/>
            <a:ext cx="6075021" cy="297075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931" y="2207918"/>
            <a:ext cx="5403324" cy="2970751"/>
          </a:xfrm>
          <a:prstGeom prst="rect">
            <a:avLst/>
          </a:prstGeom>
        </p:spPr>
      </p:pic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1360-DD0C-408F-ADA4-1EA21088B514}" type="slidenum">
              <a:rPr lang="ru-RU" smtClean="0"/>
              <a:t>6</a:t>
            </a:fld>
            <a:endParaRPr lang="ru-RU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FEF3AEF-E33F-4264-B3A7-FEDD4295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16" y="119612"/>
            <a:ext cx="10227366" cy="708301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Обновление </a:t>
            </a:r>
            <a:r>
              <a:rPr lang="en-US" sz="2800" b="1" dirty="0"/>
              <a:t>connector-send-request</a:t>
            </a:r>
            <a:br>
              <a:rPr lang="ru-RU" sz="2800" b="1" dirty="0"/>
            </a:br>
            <a:r>
              <a:rPr lang="ru-RU" sz="2800" b="1" i="1" dirty="0"/>
              <a:t>Мониторинг в логах </a:t>
            </a:r>
            <a:r>
              <a:rPr lang="en-US" sz="2800" b="1" i="1" dirty="0"/>
              <a:t>Kubernetes</a:t>
            </a:r>
            <a:endParaRPr lang="ru-RU" sz="2800" b="1" i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36724" y="1525114"/>
            <a:ext cx="5560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Создание 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Canary-</a:t>
            </a:r>
            <a:r>
              <a:rPr lang="ru-RU" sz="1400" b="1" dirty="0" err="1">
                <a:solidFill>
                  <a:schemeClr val="bg1">
                    <a:lumMod val="50000"/>
                  </a:schemeClr>
                </a:solidFill>
              </a:rPr>
              <a:t>деплоймента</a:t>
            </a:r>
            <a:endParaRPr lang="ru-RU" sz="1400" b="1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Поэтапное переключение трафика на 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Canary</a:t>
            </a:r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  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322964" y="1525114"/>
            <a:ext cx="5560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Canary</a:t>
            </a:r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 становится 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Stable</a:t>
            </a:r>
            <a:endParaRPr lang="ru-RU" sz="1400" b="1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Старый релиз выключается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950069" y="3566257"/>
            <a:ext cx="589086" cy="14805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914400" y="2207917"/>
            <a:ext cx="3851031" cy="3154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7256078" y="2207917"/>
            <a:ext cx="3734308" cy="1923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0695843" y="3344007"/>
            <a:ext cx="523142" cy="2222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9645162" y="3344007"/>
            <a:ext cx="712848" cy="18463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3373821" y="3566258"/>
            <a:ext cx="909167" cy="14805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051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16" y="786525"/>
            <a:ext cx="6541006" cy="5145028"/>
          </a:xfrm>
          <a:prstGeom prst="rect">
            <a:avLst/>
          </a:prstGeom>
        </p:spPr>
      </p:pic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1360-DD0C-408F-ADA4-1EA21088B514}" type="slidenum">
              <a:rPr lang="ru-RU" smtClean="0"/>
              <a:t>7</a:t>
            </a:fld>
            <a:endParaRPr lang="ru-RU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FEF3AEF-E33F-4264-B3A7-FEDD4295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16" y="78224"/>
            <a:ext cx="10227366" cy="574919"/>
          </a:xfrm>
        </p:spPr>
        <p:txBody>
          <a:bodyPr>
            <a:normAutofit/>
          </a:bodyPr>
          <a:lstStyle/>
          <a:p>
            <a:r>
              <a:rPr lang="ru-RU" sz="2800" b="1" dirty="0"/>
              <a:t>Мониторинг обновления в </a:t>
            </a:r>
            <a:r>
              <a:rPr lang="en-US" sz="2800" b="1" dirty="0"/>
              <a:t>Argo Rollouts Dashboard</a:t>
            </a:r>
            <a:endParaRPr lang="ru-RU" sz="2800" b="1" i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357" y="786525"/>
            <a:ext cx="4997820" cy="556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1360-DD0C-408F-ADA4-1EA21088B514}" type="slidenum">
              <a:rPr lang="ru-RU" smtClean="0"/>
              <a:t>8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85" y="691613"/>
            <a:ext cx="7481382" cy="5940299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FEF3AEF-E33F-4264-B3A7-FEDD4295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16" y="119612"/>
            <a:ext cx="10227366" cy="483289"/>
          </a:xfrm>
        </p:spPr>
        <p:txBody>
          <a:bodyPr>
            <a:normAutofit/>
          </a:bodyPr>
          <a:lstStyle/>
          <a:p>
            <a:r>
              <a:rPr lang="ru-RU" sz="2800" b="1" dirty="0"/>
              <a:t>Откат проблемного релиза </a:t>
            </a:r>
            <a:endParaRPr lang="ru-RU" sz="2800" b="1" i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989" y="691613"/>
            <a:ext cx="4414575" cy="471992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426111" y="5486400"/>
            <a:ext cx="1215850" cy="1234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837714" y="3051574"/>
            <a:ext cx="1848898" cy="10983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323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4" y="1082326"/>
            <a:ext cx="7830453" cy="5532385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1360-DD0C-408F-ADA4-1EA21088B514}" type="slidenum">
              <a:rPr lang="ru-RU" smtClean="0"/>
              <a:t>9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FEF3AEF-E33F-4264-B3A7-FEDD4295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16" y="119612"/>
            <a:ext cx="10227366" cy="483289"/>
          </a:xfrm>
        </p:spPr>
        <p:txBody>
          <a:bodyPr>
            <a:normAutofit/>
          </a:bodyPr>
          <a:lstStyle/>
          <a:p>
            <a:r>
              <a:rPr lang="ru-RU" sz="2800" b="1" dirty="0"/>
              <a:t>Откат проблемного релиза – мониторинг в </a:t>
            </a:r>
            <a:r>
              <a:rPr lang="en-US" sz="2800" b="1" dirty="0"/>
              <a:t>shell</a:t>
            </a:r>
            <a:r>
              <a:rPr lang="ru-RU" sz="2800" b="1" dirty="0"/>
              <a:t> </a:t>
            </a:r>
            <a:endParaRPr lang="ru-RU" sz="2800" b="1" i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51208" y="3848518"/>
            <a:ext cx="8109021" cy="8842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5761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14479</TotalTime>
  <Words>352</Words>
  <Application>Microsoft Office PowerPoint</Application>
  <PresentationFormat>Широкоэкранный</PresentationFormat>
  <Paragraphs>62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Тема Office</vt:lpstr>
      <vt:lpstr>Обновление без остановки трафика</vt:lpstr>
      <vt:lpstr>Схема автоматизированного обновления без остановки трафика </vt:lpstr>
      <vt:lpstr>Сценарий демо</vt:lpstr>
      <vt:lpstr>Генерация нагрузки</vt:lpstr>
      <vt:lpstr>Rollout в Argo Rollouts - поэтапное переключение трафика</vt:lpstr>
      <vt:lpstr>Обновление connector-send-request Мониторинг в логах Kubernetes</vt:lpstr>
      <vt:lpstr>Мониторинг обновления в Argo Rollouts Dashboard</vt:lpstr>
      <vt:lpstr>Откат проблемного релиза </vt:lpstr>
      <vt:lpstr>Откат проблемного релиза – мониторинг в shell </vt:lpstr>
      <vt:lpstr>Процесс тестирования обновлений без остановки трафика</vt:lpstr>
      <vt:lpstr>Схема автоматизированного обновления без остановки трафика, адаптированная для асинхронных компонентов (Kafka-консюмеры и пр.)</vt:lpstr>
      <vt:lpstr>Схема автоматизированного обновления без остановки трафика  - для асинхронных компонентов </vt:lpstr>
      <vt:lpstr>График метрик обновления в Prometheus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Герман Хохлов</dc:creator>
  <cp:lastModifiedBy>Герман Хохлов</cp:lastModifiedBy>
  <cp:revision>255</cp:revision>
  <dcterms:created xsi:type="dcterms:W3CDTF">2021-06-09T12:40:42Z</dcterms:created>
  <dcterms:modified xsi:type="dcterms:W3CDTF">2022-06-15T13:14:20Z</dcterms:modified>
</cp:coreProperties>
</file>