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88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9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7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92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30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86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83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16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0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04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C0493-C6ED-4B14-9A77-884F95215A8F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67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27870" y="296563"/>
            <a:ext cx="1589903" cy="3402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사전학습된</a:t>
            </a:r>
            <a:endParaRPr lang="en-US" altLang="ko-KR" sz="1200" smtClean="0"/>
          </a:p>
          <a:p>
            <a:pPr algn="ctr"/>
            <a:r>
              <a:rPr lang="en-US" altLang="ko-KR" sz="1200" smtClean="0"/>
              <a:t>BERT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2627869" y="3723502"/>
            <a:ext cx="1589903" cy="7496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홍길동 대리의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텍스트 분류 레이어</a:t>
            </a:r>
            <a:endParaRPr lang="ko-KR" altLang="en-US" sz="1200"/>
          </a:p>
        </p:txBody>
      </p:sp>
      <p:sp>
        <p:nvSpPr>
          <p:cNvPr id="6" name="직사각형 5"/>
          <p:cNvSpPr/>
          <p:nvPr/>
        </p:nvSpPr>
        <p:spPr>
          <a:xfrm>
            <a:off x="6326659" y="296563"/>
            <a:ext cx="1589903" cy="3402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사전학습된</a:t>
            </a:r>
            <a:endParaRPr lang="en-US" altLang="ko-KR" sz="1200" smtClean="0"/>
          </a:p>
          <a:p>
            <a:pPr algn="ctr"/>
            <a:r>
              <a:rPr lang="en-US" altLang="ko-KR" sz="1200" smtClean="0"/>
              <a:t>BERT</a:t>
            </a:r>
            <a:endParaRPr lang="ko-KR" altLang="en-US" sz="1200"/>
          </a:p>
        </p:txBody>
      </p:sp>
      <p:sp>
        <p:nvSpPr>
          <p:cNvPr id="7" name="직사각형 6"/>
          <p:cNvSpPr/>
          <p:nvPr/>
        </p:nvSpPr>
        <p:spPr>
          <a:xfrm>
            <a:off x="6326658" y="3723502"/>
            <a:ext cx="1589903" cy="7496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둘리 사원의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질의응답 레이어</a:t>
            </a:r>
            <a:endParaRPr lang="ko-KR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2545657" y="4975654"/>
            <a:ext cx="3586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Text: </a:t>
            </a:r>
            <a:r>
              <a:rPr lang="ko-KR" altLang="en-US" sz="1200" smtClean="0"/>
              <a:t>정말 이렇게 마음을 울리는 영화는 처음이야</a:t>
            </a:r>
            <a:endParaRPr lang="en-US" altLang="ko-KR" sz="1200" smtClean="0"/>
          </a:p>
          <a:p>
            <a:r>
              <a:rPr lang="en-US" altLang="ko-KR" sz="1200" smtClean="0"/>
              <a:t>Label: </a:t>
            </a:r>
            <a:r>
              <a:rPr lang="ko-KR" altLang="en-US" sz="1200" smtClean="0"/>
              <a:t>감동</a:t>
            </a:r>
            <a:r>
              <a:rPr lang="en-US" altLang="ko-KR" sz="1200" smtClean="0"/>
              <a:t>(1)</a:t>
            </a:r>
            <a:endParaRPr lang="ko-KR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6211494" y="4975654"/>
            <a:ext cx="56140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Text:</a:t>
            </a:r>
          </a:p>
          <a:p>
            <a:r>
              <a:rPr lang="ko-KR" altLang="en-US" sz="1200" smtClean="0"/>
              <a:t>정부는 언택트 시대를 맞아 새로 발전하는 산업에 투자를 하기로 결정했다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투자하기로 한 사업으로는 빅데이터와 헬스케어가 주로 거론되고 있다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또한 </a:t>
            </a:r>
            <a:r>
              <a:rPr lang="en-US" altLang="ko-KR" sz="1200" smtClean="0"/>
              <a:t>....</a:t>
            </a:r>
          </a:p>
          <a:p>
            <a:r>
              <a:rPr lang="en-US" altLang="ko-KR" sz="1200" smtClean="0"/>
              <a:t>Question:</a:t>
            </a:r>
          </a:p>
          <a:p>
            <a:r>
              <a:rPr lang="ko-KR" altLang="en-US" sz="1200" smtClean="0"/>
              <a:t>정부가 투자하기로 한 사업은 무엇인가</a:t>
            </a:r>
            <a:r>
              <a:rPr lang="en-US" altLang="ko-KR" sz="1200" smtClean="0"/>
              <a:t>?</a:t>
            </a:r>
          </a:p>
          <a:p>
            <a:r>
              <a:rPr lang="en-US" altLang="ko-KR" sz="1200" smtClean="0"/>
              <a:t>Label:</a:t>
            </a:r>
          </a:p>
          <a:p>
            <a:r>
              <a:rPr lang="ko-KR" altLang="en-US" sz="1200" smtClean="0"/>
              <a:t>빅데이터와 헬스케어</a:t>
            </a:r>
            <a:endParaRPr lang="ko-KR" alt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1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156165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/>
              <a:t>7</a:t>
            </a:r>
            <a:endParaRPr lang="ko-KR" altLang="en-US" sz="120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118636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i11</a:t>
            </a:r>
            <a:endParaRPr lang="ko-KR" altLang="en-US" sz="120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942419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i12</a:t>
            </a:r>
            <a:endParaRPr lang="ko-KR" altLang="en-US" sz="120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66202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i13</a:t>
            </a:r>
            <a:endParaRPr lang="ko-KR" altLang="en-US" sz="120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4589985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413768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i1M</a:t>
            </a:r>
            <a:endParaRPr lang="ko-KR" altLang="en-US" sz="1200"/>
          </a:p>
        </p:txBody>
      </p:sp>
      <p:sp>
        <p:nvSpPr>
          <p:cNvPr id="67" name="TextBox 66"/>
          <p:cNvSpPr txBox="1"/>
          <p:nvPr/>
        </p:nvSpPr>
        <p:spPr>
          <a:xfrm>
            <a:off x="1366195" y="1920224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input 1</a:t>
            </a:r>
            <a:endParaRPr lang="ko-KR" altLang="en-US" sz="120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2118636" y="2400595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i21</a:t>
            </a:r>
            <a:endParaRPr lang="ko-KR" altLang="en-US" sz="120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942419" y="2400595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i22</a:t>
            </a:r>
            <a:endParaRPr lang="ko-KR" altLang="en-US" sz="120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766202" y="2400595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i23</a:t>
            </a:r>
            <a:endParaRPr lang="ko-KR" altLang="en-US" sz="120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4589985" y="2400595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5413768" y="2400595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i2M</a:t>
            </a:r>
            <a:endParaRPr lang="ko-KR" altLang="en-US" sz="1200"/>
          </a:p>
        </p:txBody>
      </p:sp>
      <p:sp>
        <p:nvSpPr>
          <p:cNvPr id="73" name="TextBox 72"/>
          <p:cNvSpPr txBox="1"/>
          <p:nvPr/>
        </p:nvSpPr>
        <p:spPr>
          <a:xfrm>
            <a:off x="1366195" y="2463922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input 2</a:t>
            </a:r>
            <a:endParaRPr lang="ko-KR" altLang="en-US" sz="120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2118636" y="2944293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2942419" y="2944293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766202" y="2944293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4589985" y="2944293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5413768" y="2944293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79" name="TextBox 78"/>
          <p:cNvSpPr txBox="1"/>
          <p:nvPr/>
        </p:nvSpPr>
        <p:spPr>
          <a:xfrm>
            <a:off x="1366195" y="3007620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2118636" y="3487991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iB1</a:t>
            </a:r>
            <a:endParaRPr lang="ko-KR" altLang="en-US" sz="120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2942419" y="3487991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iB2</a:t>
            </a:r>
            <a:endParaRPr lang="ko-KR" altLang="en-US" sz="120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3766202" y="3487991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iB3</a:t>
            </a:r>
            <a:endParaRPr lang="ko-KR" altLang="en-US" sz="120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4589985" y="3487991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...</a:t>
            </a:r>
            <a:endParaRPr lang="ko-KR" altLang="en-US" sz="120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5413768" y="3487991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iBM</a:t>
            </a:r>
            <a:endParaRPr lang="ko-KR" altLang="en-US" sz="1200"/>
          </a:p>
        </p:txBody>
      </p:sp>
      <p:sp>
        <p:nvSpPr>
          <p:cNvPr id="85" name="TextBox 84"/>
          <p:cNvSpPr txBox="1"/>
          <p:nvPr/>
        </p:nvSpPr>
        <p:spPr>
          <a:xfrm>
            <a:off x="1366195" y="3551318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input B</a:t>
            </a:r>
            <a:endParaRPr lang="ko-KR" altLang="en-US" sz="120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118636" y="1622854"/>
            <a:ext cx="40829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6409038" y="1856897"/>
            <a:ext cx="0" cy="2034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937689" y="1308710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M</a:t>
            </a:r>
            <a:endParaRPr lang="ko-KR" altLang="en-US" sz="1200"/>
          </a:p>
        </p:txBody>
      </p:sp>
      <p:sp>
        <p:nvSpPr>
          <p:cNvPr id="91" name="TextBox 90"/>
          <p:cNvSpPr txBox="1"/>
          <p:nvPr/>
        </p:nvSpPr>
        <p:spPr>
          <a:xfrm>
            <a:off x="6499656" y="270428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B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26029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8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78" y="475863"/>
            <a:ext cx="2924175" cy="109537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36579" y="1574291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BertModel </a:t>
            </a:r>
            <a:r>
              <a:rPr lang="ko-KR" altLang="en-US" sz="1200" smtClean="0"/>
              <a:t>→ </a:t>
            </a:r>
            <a:r>
              <a:rPr lang="en-US" altLang="ko-KR" sz="1200" smtClean="0"/>
              <a:t>Embedding</a:t>
            </a:r>
          </a:p>
          <a:p>
            <a:r>
              <a:rPr lang="ko-KR" altLang="en-US" sz="1200" smtClean="0"/>
              <a:t>그림</a:t>
            </a:r>
            <a:r>
              <a:rPr lang="en-US" altLang="ko-KR" sz="1200" smtClean="0"/>
              <a:t>8</a:t>
            </a:r>
            <a:r>
              <a:rPr lang="en-US" altLang="ko-KR" sz="1200" smtClean="0"/>
              <a:t>: </a:t>
            </a:r>
            <a:r>
              <a:rPr lang="en-US" altLang="ko-KR" sz="1200" smtClean="0"/>
              <a:t>BERT </a:t>
            </a:r>
            <a:r>
              <a:rPr lang="ko-KR" altLang="en-US" sz="1200" smtClean="0"/>
              <a:t>임베딩</a:t>
            </a:r>
            <a:endParaRPr lang="ko-KR" altLang="en-US" sz="12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001" y="84986"/>
            <a:ext cx="2847975" cy="30861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548799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/>
              <a:t>9</a:t>
            </a:r>
            <a:endParaRPr lang="ko-KR" altLang="en-US" sz="1200"/>
          </a:p>
        </p:txBody>
      </p:sp>
      <p:sp>
        <p:nvSpPr>
          <p:cNvPr id="35" name="TextBox 34"/>
          <p:cNvSpPr txBox="1"/>
          <p:nvPr/>
        </p:nvSpPr>
        <p:spPr>
          <a:xfrm>
            <a:off x="5126201" y="3171086"/>
            <a:ext cx="1632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(B, M) </a:t>
            </a:r>
            <a:r>
              <a:rPr lang="ko-KR" altLang="en-US" sz="1200" smtClean="0"/>
              <a:t>→ </a:t>
            </a:r>
            <a:r>
              <a:rPr lang="en-US" altLang="ko-KR" sz="1200" smtClean="0"/>
              <a:t>(B, M, E)</a:t>
            </a:r>
          </a:p>
          <a:p>
            <a:r>
              <a:rPr lang="en-US" altLang="ko-KR" sz="1200"/>
              <a:t>(B</a:t>
            </a:r>
            <a:r>
              <a:rPr lang="en-US" altLang="ko-KR" sz="1200"/>
              <a:t>, </a:t>
            </a:r>
            <a:r>
              <a:rPr lang="en-US" altLang="ko-KR" sz="1200" smtClean="0"/>
              <a:t>M, E) </a:t>
            </a:r>
            <a:r>
              <a:rPr lang="ko-KR" altLang="en-US" sz="1200"/>
              <a:t>→ </a:t>
            </a:r>
            <a:r>
              <a:rPr lang="en-US" altLang="ko-KR" sz="1200"/>
              <a:t>(B, M</a:t>
            </a:r>
            <a:r>
              <a:rPr lang="en-US" altLang="ko-KR" sz="1200"/>
              <a:t>, </a:t>
            </a:r>
            <a:r>
              <a:rPr lang="en-US" altLang="ko-KR" sz="1200" smtClean="0"/>
              <a:t>H)</a:t>
            </a:r>
          </a:p>
          <a:p>
            <a:r>
              <a:rPr lang="en-US" altLang="ko-KR" sz="1200" smtClean="0"/>
              <a:t>BertLayer </a:t>
            </a:r>
            <a:r>
              <a:rPr lang="ko-KR" altLang="en-US" sz="1200" smtClean="0"/>
              <a:t>→ </a:t>
            </a:r>
            <a:r>
              <a:rPr lang="en-US" altLang="ko-KR" sz="1200"/>
              <a:t>Layer</a:t>
            </a:r>
            <a:endParaRPr lang="en-US" altLang="ko-KR" sz="1200" smtClean="0"/>
          </a:p>
          <a:p>
            <a:r>
              <a:rPr lang="ko-KR" altLang="en-US" sz="1200" smtClean="0"/>
              <a:t>그림</a:t>
            </a:r>
            <a:r>
              <a:rPr lang="en-US" altLang="ko-KR" sz="1200" smtClean="0"/>
              <a:t>9</a:t>
            </a:r>
            <a:r>
              <a:rPr lang="en-US" altLang="ko-KR" sz="1200" smtClean="0"/>
              <a:t>: </a:t>
            </a:r>
            <a:r>
              <a:rPr lang="en-US" altLang="ko-KR" sz="1200" smtClean="0"/>
              <a:t>BERT </a:t>
            </a:r>
            <a:r>
              <a:rPr lang="ko-KR" altLang="en-US" sz="1200" smtClean="0"/>
              <a:t>인코더</a:t>
            </a:r>
            <a:endParaRPr lang="ko-KR" altLang="en-US" sz="1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76" y="2727367"/>
            <a:ext cx="3028950" cy="288607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804092" y="5613442"/>
            <a:ext cx="1802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(B, M, E) </a:t>
            </a:r>
            <a:r>
              <a:rPr lang="ko-KR" altLang="en-US" sz="1200" smtClean="0"/>
              <a:t>→ </a:t>
            </a:r>
            <a:r>
              <a:rPr lang="en-US" altLang="ko-KR" sz="1200" smtClean="0"/>
              <a:t>(B, M, H)</a:t>
            </a:r>
          </a:p>
          <a:p>
            <a:r>
              <a:rPr lang="en-US" altLang="ko-KR" sz="1200" smtClean="0"/>
              <a:t>(B, M, 4E) </a:t>
            </a:r>
            <a:r>
              <a:rPr lang="ko-KR" altLang="en-US" sz="1200" smtClean="0"/>
              <a:t>→ </a:t>
            </a:r>
            <a:r>
              <a:rPr lang="en-US" altLang="ko-KR" sz="1200" smtClean="0"/>
              <a:t>(B, M, 4H)</a:t>
            </a:r>
          </a:p>
          <a:p>
            <a:r>
              <a:rPr lang="en-US" altLang="ko-KR" sz="1200" smtClean="0"/>
              <a:t>Bert </a:t>
            </a:r>
            <a:r>
              <a:rPr lang="ko-KR" altLang="en-US" sz="1200" smtClean="0"/>
              <a:t>빼기</a:t>
            </a:r>
            <a:endParaRPr lang="en-US" altLang="ko-KR" sz="1200" smtClean="0"/>
          </a:p>
          <a:p>
            <a:r>
              <a:rPr lang="ko-KR" altLang="en-US" sz="1200" smtClean="0"/>
              <a:t>그림</a:t>
            </a:r>
            <a:r>
              <a:rPr lang="en-US" altLang="ko-KR" sz="1200" smtClean="0"/>
              <a:t>10</a:t>
            </a:r>
            <a:r>
              <a:rPr lang="en-US" altLang="ko-KR" sz="1200" smtClean="0"/>
              <a:t>: </a:t>
            </a:r>
            <a:r>
              <a:rPr lang="en-US" altLang="ko-KR" sz="1200" smtClean="0"/>
              <a:t>BERT </a:t>
            </a:r>
            <a:r>
              <a:rPr lang="ko-KR" altLang="en-US" sz="1200" smtClean="0"/>
              <a:t>레이어</a:t>
            </a:r>
            <a:endParaRPr lang="ko-KR" altLang="en-US" sz="1200"/>
          </a:p>
        </p:txBody>
      </p:sp>
      <p:sp>
        <p:nvSpPr>
          <p:cNvPr id="39" name="TextBox 38"/>
          <p:cNvSpPr txBox="1"/>
          <p:nvPr/>
        </p:nvSpPr>
        <p:spPr>
          <a:xfrm>
            <a:off x="59177" y="2588867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804092" y="8117323"/>
            <a:ext cx="1802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(B, M, E) </a:t>
            </a:r>
            <a:r>
              <a:rPr lang="ko-KR" altLang="en-US" sz="1200" smtClean="0"/>
              <a:t>→ </a:t>
            </a:r>
            <a:r>
              <a:rPr lang="en-US" altLang="ko-KR" sz="1200" smtClean="0"/>
              <a:t>(B, M, H)</a:t>
            </a:r>
          </a:p>
          <a:p>
            <a:r>
              <a:rPr lang="en-US" altLang="ko-KR" sz="1200" smtClean="0"/>
              <a:t>(B, M, 4E) </a:t>
            </a:r>
            <a:r>
              <a:rPr lang="ko-KR" altLang="en-US" sz="1200" smtClean="0"/>
              <a:t>→ </a:t>
            </a:r>
            <a:r>
              <a:rPr lang="en-US" altLang="ko-KR" sz="1200" smtClean="0"/>
              <a:t>(B, M, 4H)</a:t>
            </a:r>
          </a:p>
          <a:p>
            <a:r>
              <a:rPr lang="en-US" altLang="ko-KR" sz="1200" smtClean="0"/>
              <a:t>Bert </a:t>
            </a:r>
            <a:r>
              <a:rPr lang="ko-KR" altLang="en-US" sz="1200" smtClean="0"/>
              <a:t>빼기</a:t>
            </a:r>
            <a:endParaRPr lang="en-US" altLang="ko-KR" sz="1200" smtClean="0"/>
          </a:p>
          <a:p>
            <a:r>
              <a:rPr lang="ko-KR" altLang="en-US" sz="1200" smtClean="0"/>
              <a:t>그림</a:t>
            </a:r>
            <a:r>
              <a:rPr lang="en-US" altLang="ko-KR" sz="1200" smtClean="0"/>
              <a:t>9</a:t>
            </a:r>
            <a:r>
              <a:rPr lang="en-US" altLang="ko-KR" sz="1200" smtClean="0"/>
              <a:t>: </a:t>
            </a:r>
            <a:r>
              <a:rPr lang="en-US" altLang="ko-KR" sz="1200" smtClean="0"/>
              <a:t>BERT </a:t>
            </a:r>
            <a:r>
              <a:rPr lang="ko-KR" altLang="en-US" sz="1200" smtClean="0"/>
              <a:t>레이어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5860" y="4511932"/>
            <a:ext cx="2724150" cy="191452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816696" y="4298637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11</a:t>
            </a:r>
            <a:endParaRPr lang="ko-KR" altLang="en-US" sz="12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4210" y="1841541"/>
            <a:ext cx="2505075" cy="465772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955316" y="1897456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12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8347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8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93800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8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9350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8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08534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8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78580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8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22471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2865"/>
            <a:ext cx="12192000" cy="27522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/>
              <a:t>2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54781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771" y="-278341"/>
            <a:ext cx="5260246" cy="41483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148" y="4531517"/>
            <a:ext cx="5405651" cy="23264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3553" y="3933703"/>
            <a:ext cx="377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.......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/>
              <a:t>3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63350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/>
              <a:t>4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9791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5</a:t>
            </a:r>
            <a:endParaRPr lang="ko-KR" altLang="en-US" sz="1200"/>
          </a:p>
        </p:txBody>
      </p:sp>
      <p:sp>
        <p:nvSpPr>
          <p:cNvPr id="2" name="직사각형 1"/>
          <p:cNvSpPr/>
          <p:nvPr/>
        </p:nvSpPr>
        <p:spPr>
          <a:xfrm>
            <a:off x="1968843" y="45273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mtClean="0"/>
              <a:t>예시문</a:t>
            </a:r>
            <a:r>
              <a:rPr lang="en-US" altLang="ko-KR" smtClean="0"/>
              <a:t>:</a:t>
            </a:r>
          </a:p>
          <a:p>
            <a:r>
              <a:rPr lang="en-US" altLang="ko-KR" smtClean="0"/>
              <a:t>DOC1: </a:t>
            </a:r>
            <a:r>
              <a:rPr lang="ko-KR" altLang="en-US" smtClean="0"/>
              <a:t>아침에 </a:t>
            </a:r>
            <a:r>
              <a:rPr lang="ko-KR" altLang="en-US"/>
              <a:t>일어났다</a:t>
            </a:r>
            <a:r>
              <a:rPr lang="en-US" altLang="ko-KR"/>
              <a:t>. </a:t>
            </a:r>
            <a:r>
              <a:rPr lang="ko-KR" altLang="en-US"/>
              <a:t>이상하게 배가 아팠다</a:t>
            </a:r>
            <a:r>
              <a:rPr lang="en-US" altLang="ko-KR"/>
              <a:t>. </a:t>
            </a:r>
            <a:r>
              <a:rPr lang="ko-KR" altLang="en-US"/>
              <a:t>그래서 병원에 갔다</a:t>
            </a:r>
            <a:r>
              <a:rPr lang="en-US" altLang="ko-KR" smtClean="0"/>
              <a:t>. </a:t>
            </a:r>
            <a:r>
              <a:rPr lang="ko-KR" altLang="en-US" smtClean="0"/>
              <a:t>병원은 너무 멀었다</a:t>
            </a:r>
            <a:r>
              <a:rPr lang="en-US" altLang="ko-KR" smtClean="0"/>
              <a:t>. </a:t>
            </a:r>
            <a:r>
              <a:rPr lang="ko-KR" altLang="en-US" smtClean="0"/>
              <a:t>차로 한참을 가다가 나는 잠이 들고 말았다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DOC2: </a:t>
            </a:r>
            <a:r>
              <a:rPr lang="ko-KR" altLang="en-US" smtClean="0"/>
              <a:t>오늘은 왠지 술을 한 잔 하고 싶다</a:t>
            </a:r>
            <a:r>
              <a:rPr lang="en-US" altLang="ko-KR" smtClean="0"/>
              <a:t>. </a:t>
            </a:r>
            <a:r>
              <a:rPr lang="ko-KR" altLang="en-US" smtClean="0"/>
              <a:t>비도 오고 일도 잘 안된다</a:t>
            </a:r>
            <a:r>
              <a:rPr lang="en-US" altLang="ko-KR" smtClean="0"/>
              <a:t>. </a:t>
            </a:r>
            <a:r>
              <a:rPr lang="ko-KR" altLang="en-US" smtClean="0"/>
              <a:t>왠지 모르게 다 내려놓고 놀고 싶은 날이다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DOC3: </a:t>
            </a:r>
            <a:r>
              <a:rPr lang="ko-KR" altLang="en-US" smtClean="0"/>
              <a:t>우와 엄마가 선물 줬다</a:t>
            </a:r>
            <a:r>
              <a:rPr lang="en-US" altLang="ko-KR" smtClean="0"/>
              <a:t>. </a:t>
            </a:r>
            <a:r>
              <a:rPr lang="ko-KR" altLang="en-US" smtClean="0"/>
              <a:t>태권</a:t>
            </a:r>
            <a:r>
              <a:rPr lang="en-US" altLang="ko-KR" smtClean="0"/>
              <a:t>V </a:t>
            </a:r>
            <a:r>
              <a:rPr lang="ko-KR" altLang="en-US" smtClean="0"/>
              <a:t>장난감이다</a:t>
            </a:r>
            <a:r>
              <a:rPr lang="en-US" altLang="ko-KR" smtClean="0"/>
              <a:t>. </a:t>
            </a:r>
            <a:r>
              <a:rPr lang="ko-KR" altLang="en-US" smtClean="0"/>
              <a:t>내가 제일 갖고 싶었던 장난감인데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6359" y="3352887"/>
            <a:ext cx="109568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# </a:t>
            </a:r>
            <a:r>
              <a:rPr lang="ko-KR" altLang="en-US" smtClean="0"/>
              <a:t>SEGMENT-PAIR+NSP</a:t>
            </a:r>
            <a:endParaRPr lang="en-US" altLang="ko-KR" smtClean="0"/>
          </a:p>
          <a:p>
            <a:r>
              <a:rPr lang="en-US" altLang="ko-KR" smtClean="0"/>
              <a:t>-&gt;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ko-KR" altLang="en-US" smtClean="0">
                <a:solidFill>
                  <a:srgbClr val="FF0000"/>
                </a:solidFill>
              </a:rPr>
              <a:t>아침에 </a:t>
            </a:r>
            <a:r>
              <a:rPr lang="ko-KR" altLang="en-US">
                <a:solidFill>
                  <a:srgbClr val="FF0000"/>
                </a:solidFill>
              </a:rPr>
              <a:t>일어났다</a:t>
            </a:r>
            <a:r>
              <a:rPr lang="en-US" altLang="ko-KR">
                <a:solidFill>
                  <a:srgbClr val="FF0000"/>
                </a:solidFill>
              </a:rPr>
              <a:t>. </a:t>
            </a:r>
            <a:r>
              <a:rPr lang="ko-KR" altLang="en-US">
                <a:solidFill>
                  <a:srgbClr val="FF0000"/>
                </a:solidFill>
              </a:rPr>
              <a:t>이상하게 배가 아팠다</a:t>
            </a:r>
            <a:r>
              <a:rPr lang="en-US" altLang="ko-KR" smtClean="0">
                <a:solidFill>
                  <a:srgbClr val="FF0000"/>
                </a:solidFill>
              </a:rPr>
              <a:t>. </a:t>
            </a:r>
            <a:r>
              <a:rPr lang="ko-KR" altLang="en-US">
                <a:solidFill>
                  <a:srgbClr val="0070C0"/>
                </a:solidFill>
              </a:rPr>
              <a:t>오늘은 왠지 술을 한 잔 하고 싶다</a:t>
            </a:r>
            <a:r>
              <a:rPr lang="en-US" altLang="ko-KR">
                <a:solidFill>
                  <a:srgbClr val="0070C0"/>
                </a:solidFill>
              </a:rPr>
              <a:t>. </a:t>
            </a:r>
            <a:r>
              <a:rPr lang="ko-KR" altLang="en-US">
                <a:solidFill>
                  <a:srgbClr val="0070C0"/>
                </a:solidFill>
              </a:rPr>
              <a:t>비도 오고 일도 잘 안된다</a:t>
            </a:r>
            <a:r>
              <a:rPr lang="en-US" altLang="ko-KR" smtClean="0">
                <a:solidFill>
                  <a:srgbClr val="0070C0"/>
                </a:solidFill>
              </a:rPr>
              <a:t>.</a:t>
            </a:r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6359" y="4053718"/>
            <a:ext cx="49327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# SENTENCE</a:t>
            </a:r>
            <a:r>
              <a:rPr lang="ko-KR" altLang="en-US" smtClean="0"/>
              <a:t>-PAIR+NSP</a:t>
            </a:r>
            <a:endParaRPr lang="en-US" altLang="ko-KR" smtClean="0"/>
          </a:p>
          <a:p>
            <a:r>
              <a:rPr lang="en-US" altLang="ko-KR" smtClean="0"/>
              <a:t>-&gt;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ko-KR" altLang="en-US" smtClean="0">
                <a:solidFill>
                  <a:srgbClr val="FF0000"/>
                </a:solidFill>
              </a:rPr>
              <a:t>아침에 </a:t>
            </a:r>
            <a:r>
              <a:rPr lang="ko-KR" altLang="en-US">
                <a:solidFill>
                  <a:srgbClr val="FF0000"/>
                </a:solidFill>
              </a:rPr>
              <a:t>일어났다</a:t>
            </a:r>
            <a:r>
              <a:rPr lang="en-US" altLang="ko-KR">
                <a:solidFill>
                  <a:srgbClr val="FF0000"/>
                </a:solidFill>
              </a:rPr>
              <a:t>. </a:t>
            </a:r>
            <a:r>
              <a:rPr lang="ko-KR" altLang="en-US">
                <a:solidFill>
                  <a:srgbClr val="0070C0"/>
                </a:solidFill>
              </a:rPr>
              <a:t>이상하게 배가 아팠다</a:t>
            </a:r>
            <a:r>
              <a:rPr lang="en-US" altLang="ko-KR" smtClean="0">
                <a:solidFill>
                  <a:srgbClr val="0070C0"/>
                </a:solidFill>
              </a:rPr>
              <a:t>. ....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6359" y="4842283"/>
            <a:ext cx="73629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# FULL-SENTENCES (NO MSG)</a:t>
            </a:r>
          </a:p>
          <a:p>
            <a:r>
              <a:rPr lang="en-US" altLang="ko-KR" smtClean="0"/>
              <a:t>-&gt;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ko-KR" altLang="en-US" smtClean="0">
                <a:solidFill>
                  <a:srgbClr val="FF0000"/>
                </a:solidFill>
              </a:rPr>
              <a:t>아침에 </a:t>
            </a:r>
            <a:r>
              <a:rPr lang="ko-KR" altLang="en-US">
                <a:solidFill>
                  <a:srgbClr val="FF0000"/>
                </a:solidFill>
              </a:rPr>
              <a:t>일어났다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r>
              <a:rPr lang="en-US" altLang="ko-KR">
                <a:solidFill>
                  <a:schemeClr val="accent5"/>
                </a:solidFill>
              </a:rPr>
              <a:t> </a:t>
            </a:r>
            <a:r>
              <a:rPr lang="ko-KR" altLang="en-US">
                <a:solidFill>
                  <a:schemeClr val="accent5"/>
                </a:solidFill>
              </a:rPr>
              <a:t>병원은 너무 멀었다</a:t>
            </a:r>
            <a:r>
              <a:rPr lang="en-US" altLang="ko-KR">
                <a:solidFill>
                  <a:schemeClr val="accent5"/>
                </a:solidFill>
              </a:rPr>
              <a:t>.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비도 오고 일도 잘 안된다</a:t>
            </a:r>
            <a: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altLang="ko-K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6359" y="5513593"/>
            <a:ext cx="65069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# DOC-SENTENCES (NO MSG)</a:t>
            </a:r>
          </a:p>
          <a:p>
            <a:r>
              <a:rPr lang="en-US" altLang="ko-KR" smtClean="0"/>
              <a:t>-&gt; </a:t>
            </a:r>
            <a:r>
              <a:rPr lang="ko-KR" altLang="en-US">
                <a:solidFill>
                  <a:srgbClr val="FF0000"/>
                </a:solidFill>
              </a:rPr>
              <a:t>아침에 일어났다</a:t>
            </a:r>
            <a:r>
              <a:rPr lang="en-US" altLang="ko-KR" smtClean="0">
                <a:solidFill>
                  <a:srgbClr val="FF0000"/>
                </a:solidFill>
              </a:rPr>
              <a:t>. </a:t>
            </a:r>
            <a:r>
              <a:rPr lang="ko-KR" altLang="en-US" smtClean="0">
                <a:solidFill>
                  <a:schemeClr val="accent4">
                    <a:lumMod val="75000"/>
                  </a:schemeClr>
                </a:solidFill>
              </a:rPr>
              <a:t>그래서 병원에 갔다</a:t>
            </a:r>
            <a:r>
              <a:rPr lang="en-US" altLang="ko-KR" smtClean="0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ko-KR" altLang="en-US" smtClean="0">
                <a:solidFill>
                  <a:srgbClr val="FF0000"/>
                </a:solidFill>
              </a:rPr>
              <a:t>병원은 너무 멀었다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  <a:endParaRPr lang="en-US" altLang="ko-K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08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118636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[CLS]</a:t>
            </a:r>
            <a:endParaRPr lang="ko-KR" altLang="en-US" sz="120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942419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there</a:t>
            </a:r>
            <a:endParaRPr lang="ko-KR" altLang="en-US" sz="120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766202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is</a:t>
            </a:r>
            <a:endParaRPr lang="ko-KR" altLang="en-US" sz="120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89985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my</a:t>
            </a:r>
            <a:endParaRPr lang="ko-KR" altLang="en-US" sz="12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413768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school</a:t>
            </a:r>
            <a:endParaRPr lang="ko-KR" altLang="en-US" sz="120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237551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and</a:t>
            </a:r>
            <a:endParaRPr lang="ko-KR" altLang="en-US" sz="12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061334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</a:t>
            </a:r>
            <a:endParaRPr lang="ko-KR" altLang="en-US" sz="120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885117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love</a:t>
            </a:r>
            <a:endParaRPr lang="ko-KR" altLang="en-US" sz="120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708900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this</a:t>
            </a:r>
            <a:endParaRPr lang="ko-KR" altLang="en-US" sz="120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532683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place</a:t>
            </a:r>
            <a:endParaRPr lang="ko-KR" altLang="en-US" sz="12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356466" y="1227435"/>
            <a:ext cx="723418" cy="40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[SEP]</a:t>
            </a:r>
            <a:endParaRPr lang="ko-KR" altLang="en-US" sz="12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118636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101</a:t>
            </a:r>
            <a:endParaRPr lang="ko-KR" altLang="en-US" sz="120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942419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2045</a:t>
            </a:r>
            <a:endParaRPr lang="ko-KR" altLang="en-US" sz="120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766202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2003</a:t>
            </a:r>
            <a:endParaRPr lang="ko-KR" altLang="en-US" sz="12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589985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2026</a:t>
            </a:r>
            <a:endParaRPr lang="ko-KR" altLang="en-US" sz="120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413768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2082</a:t>
            </a:r>
            <a:endParaRPr lang="ko-KR" altLang="en-US" sz="120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237551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1998</a:t>
            </a:r>
            <a:endParaRPr lang="ko-KR" altLang="en-US" sz="120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61334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1045</a:t>
            </a:r>
            <a:endParaRPr lang="ko-KR" altLang="en-US" sz="120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885117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2293</a:t>
            </a:r>
            <a:endParaRPr lang="ko-KR" altLang="en-US" sz="120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8708900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2023</a:t>
            </a:r>
            <a:endParaRPr lang="ko-KR" altLang="en-US" sz="120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9532683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2173</a:t>
            </a:r>
            <a:endParaRPr lang="ko-KR" altLang="en-US" sz="12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356466" y="1856897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102</a:t>
            </a:r>
            <a:endParaRPr lang="ko-KR" altLang="en-US" sz="120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118636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942419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66202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0</a:t>
            </a:r>
            <a:endParaRPr lang="ko-KR" altLang="en-US" sz="120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589985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413768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237551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7061334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885117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8708900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9532683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0356466" y="2358713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18636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942419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766202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4589985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5413768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6237551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7061334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7885117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8708900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9532683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356466" y="2881081"/>
            <a:ext cx="723418" cy="4036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65" name="TextBox 64"/>
          <p:cNvSpPr txBox="1"/>
          <p:nvPr/>
        </p:nvSpPr>
        <p:spPr>
          <a:xfrm>
            <a:off x="871921" y="1290762"/>
            <a:ext cx="666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TOKEN</a:t>
            </a:r>
            <a:endParaRPr lang="ko-KR" altLang="en-US" sz="1200"/>
          </a:p>
        </p:txBody>
      </p:sp>
      <p:sp>
        <p:nvSpPr>
          <p:cNvPr id="67" name="TextBox 66"/>
          <p:cNvSpPr txBox="1"/>
          <p:nvPr/>
        </p:nvSpPr>
        <p:spPr>
          <a:xfrm>
            <a:off x="871921" y="1920224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input_type_ids</a:t>
            </a:r>
            <a:endParaRPr lang="ko-KR" altLang="en-US" sz="1200"/>
          </a:p>
        </p:txBody>
      </p:sp>
      <p:sp>
        <p:nvSpPr>
          <p:cNvPr id="68" name="TextBox 67"/>
          <p:cNvSpPr txBox="1"/>
          <p:nvPr/>
        </p:nvSpPr>
        <p:spPr>
          <a:xfrm>
            <a:off x="871921" y="2422040"/>
            <a:ext cx="1209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token_type_ids</a:t>
            </a:r>
            <a:endParaRPr lang="ko-KR" altLang="en-US" sz="1200"/>
          </a:p>
        </p:txBody>
      </p:sp>
      <p:sp>
        <p:nvSpPr>
          <p:cNvPr id="69" name="TextBox 68"/>
          <p:cNvSpPr txBox="1"/>
          <p:nvPr/>
        </p:nvSpPr>
        <p:spPr>
          <a:xfrm>
            <a:off x="871921" y="2944408"/>
            <a:ext cx="124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attention_mask</a:t>
            </a:r>
            <a:endParaRPr lang="ko-KR" altLang="en-US" sz="1200"/>
          </a:p>
        </p:txBody>
      </p:sp>
      <p:sp>
        <p:nvSpPr>
          <p:cNvPr id="70" name="직사각형 69"/>
          <p:cNvSpPr/>
          <p:nvPr/>
        </p:nvSpPr>
        <p:spPr>
          <a:xfrm>
            <a:off x="871921" y="1758736"/>
            <a:ext cx="10479820" cy="208010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765245" y="3882608"/>
            <a:ext cx="189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chemeClr val="accent2">
                    <a:lumMod val="75000"/>
                  </a:schemeClr>
                </a:solidFill>
              </a:rPr>
              <a:t>BERT</a:t>
            </a:r>
            <a:r>
              <a:rPr lang="ko-KR" altLang="en-US" sz="1200" b="1" smtClean="0">
                <a:solidFill>
                  <a:schemeClr val="accent2">
                    <a:lumMod val="75000"/>
                  </a:schemeClr>
                </a:solidFill>
              </a:rPr>
              <a:t>의 입력으로 사용됨</a:t>
            </a:r>
            <a:endParaRPr lang="ko-KR" altLang="en-US" sz="12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118636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2942419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766202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</a:t>
            </a:r>
            <a:endParaRPr lang="ko-KR" altLang="en-US" sz="120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589985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3</a:t>
            </a:r>
            <a:endParaRPr lang="ko-KR" altLang="en-US" sz="120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5413768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6237551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5</a:t>
            </a:r>
            <a:endParaRPr lang="ko-KR" altLang="en-US" sz="120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7061334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6</a:t>
            </a:r>
            <a:endParaRPr lang="ko-KR" altLang="en-US" sz="120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885117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7</a:t>
            </a:r>
            <a:endParaRPr lang="ko-KR" altLang="en-US" sz="120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8708900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8</a:t>
            </a:r>
            <a:endParaRPr lang="ko-KR" altLang="en-US" sz="120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9532683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9</a:t>
            </a:r>
            <a:endParaRPr lang="ko-KR" altLang="en-US" sz="120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10356466" y="335996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83" name="TextBox 82"/>
          <p:cNvSpPr txBox="1"/>
          <p:nvPr/>
        </p:nvSpPr>
        <p:spPr>
          <a:xfrm>
            <a:off x="871921" y="3423289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position_ids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08564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2118636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101</a:t>
            </a:r>
            <a:endParaRPr lang="ko-KR" altLang="en-US" sz="120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2942419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2045</a:t>
            </a:r>
            <a:endParaRPr lang="ko-KR" altLang="en-US" sz="120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766202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2003</a:t>
            </a:r>
            <a:endParaRPr lang="ko-KR" altLang="en-US" sz="120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589985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2026</a:t>
            </a:r>
            <a:endParaRPr lang="ko-KR" altLang="en-US" sz="120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5413768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2082</a:t>
            </a:r>
            <a:endParaRPr lang="ko-KR" altLang="en-US" sz="120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6237551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1998</a:t>
            </a:r>
            <a:endParaRPr lang="ko-KR" altLang="en-US" sz="120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7061334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1045</a:t>
            </a:r>
            <a:endParaRPr lang="ko-KR" altLang="en-US" sz="120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885117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2293</a:t>
            </a:r>
            <a:endParaRPr lang="ko-KR" altLang="en-US" sz="120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8708900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2023</a:t>
            </a:r>
            <a:endParaRPr lang="ko-KR" altLang="en-US" sz="120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9532683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2173</a:t>
            </a:r>
            <a:endParaRPr lang="ko-KR" altLang="en-US" sz="120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10356466" y="46014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102</a:t>
            </a:r>
            <a:endParaRPr lang="ko-KR" altLang="en-US" sz="1200"/>
          </a:p>
        </p:txBody>
      </p:sp>
      <p:sp>
        <p:nvSpPr>
          <p:cNvPr id="105" name="TextBox 104"/>
          <p:cNvSpPr txBox="1"/>
          <p:nvPr/>
        </p:nvSpPr>
        <p:spPr>
          <a:xfrm>
            <a:off x="871921" y="523473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input_ids</a:t>
            </a:r>
            <a:endParaRPr lang="ko-KR" altLang="en-US" sz="1200"/>
          </a:p>
        </p:txBody>
      </p:sp>
      <p:sp>
        <p:nvSpPr>
          <p:cNvPr id="108" name="직사각형 107"/>
          <p:cNvSpPr/>
          <p:nvPr/>
        </p:nvSpPr>
        <p:spPr>
          <a:xfrm>
            <a:off x="871921" y="361986"/>
            <a:ext cx="10479820" cy="114317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2118636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V_i0</a:t>
            </a:r>
            <a:endParaRPr lang="ko-KR" altLang="en-US" sz="1200"/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2942419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V_i1</a:t>
            </a:r>
            <a:endParaRPr lang="ko-KR" altLang="en-US" sz="120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766202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V_i2</a:t>
            </a:r>
            <a:endParaRPr lang="ko-KR" altLang="en-US" sz="120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4589985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V_i3</a:t>
            </a:r>
            <a:endParaRPr lang="ko-KR" altLang="en-US" sz="1200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5413768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V_i4</a:t>
            </a:r>
            <a:endParaRPr lang="ko-KR" altLang="en-US" sz="1200"/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6237551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V_i5</a:t>
            </a:r>
            <a:endParaRPr lang="ko-KR" altLang="en-US" sz="1200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7061334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V_i6</a:t>
            </a:r>
            <a:endParaRPr lang="ko-KR" altLang="en-US" sz="1200"/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7885117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V_i7</a:t>
            </a:r>
            <a:endParaRPr lang="ko-KR" altLang="en-US" sz="120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8708900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V_i8</a:t>
            </a:r>
            <a:endParaRPr lang="ko-KR" altLang="en-US" sz="1200"/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9532683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V_i9</a:t>
            </a:r>
            <a:endParaRPr lang="ko-KR" altLang="en-US" sz="1200"/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10356466" y="1580386"/>
            <a:ext cx="72341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V_i10</a:t>
            </a:r>
            <a:endParaRPr lang="ko-KR" altLang="en-US" sz="1200"/>
          </a:p>
        </p:txBody>
      </p:sp>
      <p:sp>
        <p:nvSpPr>
          <p:cNvPr id="155" name="TextBox 154"/>
          <p:cNvSpPr txBox="1"/>
          <p:nvPr/>
        </p:nvSpPr>
        <p:spPr>
          <a:xfrm>
            <a:off x="871921" y="1643713"/>
            <a:ext cx="1041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input_vector</a:t>
            </a:r>
            <a:endParaRPr lang="ko-KR" altLang="en-US" sz="1200"/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2113286" y="1014284"/>
            <a:ext cx="8966598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임베딩 레이어</a:t>
            </a:r>
            <a:r>
              <a:rPr lang="en-US" altLang="ko-KR" sz="1200" smtClean="0"/>
              <a:t>(E1)</a:t>
            </a:r>
            <a:endParaRPr lang="ko-KR" altLang="en-US" sz="1200"/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2118636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2942419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3766202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0</a:t>
            </a:r>
            <a:endParaRPr lang="ko-KR" altLang="en-US" sz="1200"/>
          </a:p>
        </p:txBody>
      </p:sp>
      <p:sp>
        <p:nvSpPr>
          <p:cNvPr id="176" name="모서리가 둥근 직사각형 175"/>
          <p:cNvSpPr/>
          <p:nvPr/>
        </p:nvSpPr>
        <p:spPr>
          <a:xfrm>
            <a:off x="4589985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5413768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6237551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7061334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7885117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8708900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9532683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10356466" y="2411822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184" name="TextBox 183"/>
          <p:cNvSpPr txBox="1"/>
          <p:nvPr/>
        </p:nvSpPr>
        <p:spPr>
          <a:xfrm>
            <a:off x="871921" y="2475149"/>
            <a:ext cx="1209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token_type_ids</a:t>
            </a:r>
            <a:endParaRPr lang="ko-KR" altLang="en-US" sz="1200"/>
          </a:p>
        </p:txBody>
      </p:sp>
      <p:sp>
        <p:nvSpPr>
          <p:cNvPr id="185" name="직사각형 184"/>
          <p:cNvSpPr/>
          <p:nvPr/>
        </p:nvSpPr>
        <p:spPr>
          <a:xfrm>
            <a:off x="871921" y="2298357"/>
            <a:ext cx="10479820" cy="106860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2118636" y="2922368"/>
            <a:ext cx="896124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임베딩 레이어</a:t>
            </a:r>
            <a:r>
              <a:rPr lang="en-US" altLang="ko-KR" sz="1200" smtClean="0"/>
              <a:t>(E2)</a:t>
            </a:r>
            <a:endParaRPr lang="ko-KR" altLang="en-US" sz="1200"/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2118636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V_t0</a:t>
            </a:r>
            <a:endParaRPr lang="ko-KR" altLang="en-US" sz="1200"/>
          </a:p>
        </p:txBody>
      </p:sp>
      <p:sp>
        <p:nvSpPr>
          <p:cNvPr id="188" name="모서리가 둥근 직사각형 187"/>
          <p:cNvSpPr/>
          <p:nvPr/>
        </p:nvSpPr>
        <p:spPr>
          <a:xfrm>
            <a:off x="2942419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V_t1</a:t>
            </a:r>
            <a:endParaRPr lang="ko-KR" altLang="en-US" sz="1200"/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3766202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V_t2</a:t>
            </a:r>
            <a:endParaRPr lang="ko-KR" altLang="en-US" sz="1200"/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4589985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V_t3</a:t>
            </a:r>
            <a:endParaRPr lang="ko-KR" altLang="en-US" sz="1200"/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5413768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V_t4</a:t>
            </a:r>
            <a:endParaRPr lang="ko-KR" altLang="en-US" sz="1200"/>
          </a:p>
        </p:txBody>
      </p:sp>
      <p:sp>
        <p:nvSpPr>
          <p:cNvPr id="192" name="모서리가 둥근 직사각형 191"/>
          <p:cNvSpPr/>
          <p:nvPr/>
        </p:nvSpPr>
        <p:spPr>
          <a:xfrm>
            <a:off x="6237551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V_t5</a:t>
            </a:r>
            <a:endParaRPr lang="ko-KR" altLang="en-US" sz="1200"/>
          </a:p>
        </p:txBody>
      </p:sp>
      <p:sp>
        <p:nvSpPr>
          <p:cNvPr id="193" name="모서리가 둥근 직사각형 192"/>
          <p:cNvSpPr/>
          <p:nvPr/>
        </p:nvSpPr>
        <p:spPr>
          <a:xfrm>
            <a:off x="7061334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V_t6</a:t>
            </a:r>
            <a:endParaRPr lang="ko-KR" altLang="en-US" sz="1200"/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7885117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V_t7</a:t>
            </a:r>
            <a:endParaRPr lang="ko-KR" altLang="en-US" sz="1200"/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8708900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V_t8</a:t>
            </a:r>
            <a:endParaRPr lang="ko-KR" altLang="en-US" sz="1200"/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9532683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V_t9</a:t>
            </a:r>
            <a:endParaRPr lang="ko-KR" altLang="en-US" sz="1200"/>
          </a:p>
        </p:txBody>
      </p:sp>
      <p:sp>
        <p:nvSpPr>
          <p:cNvPr id="197" name="모서리가 둥근 직사각형 196"/>
          <p:cNvSpPr/>
          <p:nvPr/>
        </p:nvSpPr>
        <p:spPr>
          <a:xfrm>
            <a:off x="10356466" y="3401796"/>
            <a:ext cx="723418" cy="40365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V_t10</a:t>
            </a:r>
            <a:endParaRPr lang="ko-KR" altLang="en-US" sz="1200"/>
          </a:p>
        </p:txBody>
      </p:sp>
      <p:sp>
        <p:nvSpPr>
          <p:cNvPr id="198" name="TextBox 197"/>
          <p:cNvSpPr txBox="1"/>
          <p:nvPr/>
        </p:nvSpPr>
        <p:spPr>
          <a:xfrm>
            <a:off x="871921" y="3465123"/>
            <a:ext cx="1069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token_vector</a:t>
            </a:r>
            <a:endParaRPr lang="ko-KR" altLang="en-US" sz="1200"/>
          </a:p>
        </p:txBody>
      </p:sp>
      <p:sp>
        <p:nvSpPr>
          <p:cNvPr id="199" name="직사각형 198"/>
          <p:cNvSpPr/>
          <p:nvPr/>
        </p:nvSpPr>
        <p:spPr>
          <a:xfrm>
            <a:off x="871921" y="4013623"/>
            <a:ext cx="10479820" cy="10493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2118636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2942419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3766202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2</a:t>
            </a:r>
            <a:endParaRPr lang="ko-KR" altLang="en-US" sz="1200"/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4589985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3</a:t>
            </a:r>
            <a:endParaRPr lang="ko-KR" altLang="en-US" sz="1200"/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5413768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6237551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5</a:t>
            </a:r>
            <a:endParaRPr lang="ko-KR" altLang="en-US" sz="1200"/>
          </a:p>
        </p:txBody>
      </p:sp>
      <p:sp>
        <p:nvSpPr>
          <p:cNvPr id="206" name="모서리가 둥근 직사각형 205"/>
          <p:cNvSpPr/>
          <p:nvPr/>
        </p:nvSpPr>
        <p:spPr>
          <a:xfrm>
            <a:off x="7061334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6</a:t>
            </a:r>
            <a:endParaRPr lang="ko-KR" altLang="en-US" sz="1200"/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7885117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7</a:t>
            </a:r>
            <a:endParaRPr lang="ko-KR" altLang="en-US" sz="1200"/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8708900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8</a:t>
            </a:r>
            <a:endParaRPr lang="ko-KR" altLang="en-US" sz="1200"/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9532683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9</a:t>
            </a:r>
            <a:endParaRPr lang="ko-KR" altLang="en-US" sz="1200"/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10356466" y="410841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10</a:t>
            </a:r>
            <a:endParaRPr lang="ko-KR" altLang="en-US" sz="1200"/>
          </a:p>
        </p:txBody>
      </p:sp>
      <p:sp>
        <p:nvSpPr>
          <p:cNvPr id="211" name="TextBox 210"/>
          <p:cNvSpPr txBox="1"/>
          <p:nvPr/>
        </p:nvSpPr>
        <p:spPr>
          <a:xfrm>
            <a:off x="871921" y="4171742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position_ids</a:t>
            </a:r>
            <a:endParaRPr lang="ko-KR" altLang="en-US" sz="1200"/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2118636" y="4609469"/>
            <a:ext cx="896124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임베딩 레이어</a:t>
            </a:r>
            <a:r>
              <a:rPr lang="en-US" altLang="ko-KR" sz="1200" smtClean="0"/>
              <a:t>(E3)</a:t>
            </a:r>
            <a:endParaRPr lang="ko-KR" altLang="en-US" sz="1200"/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2118636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V_p0</a:t>
            </a:r>
            <a:endParaRPr lang="ko-KR" altLang="en-US" sz="1200"/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2942419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V_p1</a:t>
            </a:r>
            <a:endParaRPr lang="ko-KR" altLang="en-US" sz="1200"/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3766202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V_p2</a:t>
            </a:r>
            <a:endParaRPr lang="ko-KR" altLang="en-US" sz="1200"/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4589985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V_p3</a:t>
            </a:r>
            <a:endParaRPr lang="ko-KR" altLang="en-US" sz="1200"/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5413768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V_p4</a:t>
            </a:r>
            <a:endParaRPr lang="ko-KR" altLang="en-US" sz="1200"/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6237551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V_p5</a:t>
            </a:r>
            <a:endParaRPr lang="ko-KR" altLang="en-US" sz="1200"/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7061334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V_p6</a:t>
            </a:r>
            <a:endParaRPr lang="ko-KR" altLang="en-US" sz="1200"/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7885117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V_p7</a:t>
            </a:r>
            <a:endParaRPr lang="ko-KR" altLang="en-US" sz="1200"/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8708900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V_p8</a:t>
            </a:r>
            <a:endParaRPr lang="ko-KR" altLang="en-US" sz="1200"/>
          </a:p>
        </p:txBody>
      </p:sp>
      <p:sp>
        <p:nvSpPr>
          <p:cNvPr id="222" name="모서리가 둥근 직사각형 221"/>
          <p:cNvSpPr/>
          <p:nvPr/>
        </p:nvSpPr>
        <p:spPr>
          <a:xfrm>
            <a:off x="9532683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V_p9</a:t>
            </a:r>
            <a:endParaRPr lang="ko-KR" altLang="en-US" sz="1200"/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10356466" y="510677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V_p10</a:t>
            </a:r>
            <a:endParaRPr lang="ko-KR" altLang="en-US" sz="1200"/>
          </a:p>
        </p:txBody>
      </p:sp>
      <p:sp>
        <p:nvSpPr>
          <p:cNvPr id="224" name="TextBox 223"/>
          <p:cNvSpPr txBox="1"/>
          <p:nvPr/>
        </p:nvSpPr>
        <p:spPr>
          <a:xfrm>
            <a:off x="871921" y="5170101"/>
            <a:ext cx="1243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position_vector</a:t>
            </a:r>
            <a:endParaRPr lang="ko-KR" altLang="en-US" sz="120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2118636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V0</a:t>
            </a:r>
            <a:endParaRPr lang="ko-KR" altLang="en-US" sz="1200"/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2942419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V1</a:t>
            </a:r>
            <a:endParaRPr lang="ko-KR" altLang="en-US" sz="1200"/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3766202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V2</a:t>
            </a:r>
            <a:endParaRPr lang="ko-KR" altLang="en-US" sz="1200"/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4589985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V3</a:t>
            </a:r>
            <a:endParaRPr lang="ko-KR" altLang="en-US" sz="1200"/>
          </a:p>
        </p:txBody>
      </p:sp>
      <p:sp>
        <p:nvSpPr>
          <p:cNvPr id="229" name="모서리가 둥근 직사각형 228"/>
          <p:cNvSpPr/>
          <p:nvPr/>
        </p:nvSpPr>
        <p:spPr>
          <a:xfrm>
            <a:off x="5413768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V4</a:t>
            </a:r>
            <a:endParaRPr lang="ko-KR" altLang="en-US" sz="1200"/>
          </a:p>
        </p:txBody>
      </p:sp>
      <p:sp>
        <p:nvSpPr>
          <p:cNvPr id="230" name="모서리가 둥근 직사각형 229"/>
          <p:cNvSpPr/>
          <p:nvPr/>
        </p:nvSpPr>
        <p:spPr>
          <a:xfrm>
            <a:off x="6237551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V5</a:t>
            </a:r>
            <a:endParaRPr lang="ko-KR" altLang="en-US" sz="1200"/>
          </a:p>
        </p:txBody>
      </p:sp>
      <p:sp>
        <p:nvSpPr>
          <p:cNvPr id="231" name="모서리가 둥근 직사각형 230"/>
          <p:cNvSpPr/>
          <p:nvPr/>
        </p:nvSpPr>
        <p:spPr>
          <a:xfrm>
            <a:off x="7061334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V6</a:t>
            </a:r>
            <a:endParaRPr lang="ko-KR" altLang="en-US" sz="1200"/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7885117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V7</a:t>
            </a:r>
            <a:endParaRPr lang="ko-KR" altLang="en-US" sz="1200"/>
          </a:p>
        </p:txBody>
      </p:sp>
      <p:sp>
        <p:nvSpPr>
          <p:cNvPr id="233" name="모서리가 둥근 직사각형 232"/>
          <p:cNvSpPr/>
          <p:nvPr/>
        </p:nvSpPr>
        <p:spPr>
          <a:xfrm>
            <a:off x="8708900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V8</a:t>
            </a:r>
            <a:endParaRPr lang="ko-KR" altLang="en-US" sz="1200"/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9532683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V9</a:t>
            </a:r>
            <a:endParaRPr lang="ko-KR" altLang="en-US" sz="1200"/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10356466" y="59223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V10</a:t>
            </a:r>
            <a:endParaRPr lang="ko-KR" altLang="en-US" sz="1200"/>
          </a:p>
        </p:txBody>
      </p:sp>
      <p:sp>
        <p:nvSpPr>
          <p:cNvPr id="236" name="TextBox 235"/>
          <p:cNvSpPr txBox="1"/>
          <p:nvPr/>
        </p:nvSpPr>
        <p:spPr>
          <a:xfrm>
            <a:off x="871921" y="598564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임베딩 결과</a:t>
            </a:r>
            <a:endParaRPr lang="ko-KR" altLang="en-US" sz="1200"/>
          </a:p>
        </p:txBody>
      </p:sp>
      <p:cxnSp>
        <p:nvCxnSpPr>
          <p:cNvPr id="3" name="직선 연결선 2"/>
          <p:cNvCxnSpPr/>
          <p:nvPr/>
        </p:nvCxnSpPr>
        <p:spPr>
          <a:xfrm>
            <a:off x="288324" y="5741773"/>
            <a:ext cx="11557687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239586" y="5049508"/>
            <a:ext cx="516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/>
              <a:t>+</a:t>
            </a:r>
            <a:endParaRPr lang="ko-KR" altLang="en-US" sz="3600" b="1"/>
          </a:p>
        </p:txBody>
      </p:sp>
      <p:sp>
        <p:nvSpPr>
          <p:cNvPr id="4" name="구름 모양 설명선 3"/>
          <p:cNvSpPr/>
          <p:nvPr/>
        </p:nvSpPr>
        <p:spPr>
          <a:xfrm>
            <a:off x="107523" y="1894088"/>
            <a:ext cx="1457665" cy="369435"/>
          </a:xfrm>
          <a:prstGeom prst="cloudCallout">
            <a:avLst>
              <a:gd name="adj1" fmla="val 80787"/>
              <a:gd name="adj2" fmla="val -42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768 </a:t>
            </a:r>
            <a:r>
              <a:rPr lang="ko-KR" altLang="en-US" sz="1000" smtClean="0">
                <a:solidFill>
                  <a:schemeClr val="tx1"/>
                </a:solidFill>
              </a:rPr>
              <a:t>사이즈 벡터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978525" y="1456376"/>
            <a:ext cx="913711" cy="64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84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5</a:t>
            </a:r>
            <a:endParaRPr lang="ko-KR" altLang="en-US" sz="1200"/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1525511" y="1054363"/>
            <a:ext cx="8961248" cy="40482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인코딩 레이어</a:t>
            </a:r>
            <a:r>
              <a:rPr lang="en-US" altLang="ko-KR" sz="1200" smtClean="0"/>
              <a:t>(L1)</a:t>
            </a:r>
            <a:endParaRPr lang="ko-KR" altLang="en-US" sz="1200"/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1525511" y="2799028"/>
            <a:ext cx="8961248" cy="40482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인코딩 레이어</a:t>
            </a:r>
            <a:r>
              <a:rPr lang="en-US" altLang="ko-KR" sz="1200" smtClean="0"/>
              <a:t>(L2)</a:t>
            </a:r>
            <a:endParaRPr lang="ko-KR" altLang="en-US" sz="1200"/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1525511" y="5600353"/>
            <a:ext cx="8961248" cy="40482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인코딩 레이어</a:t>
            </a:r>
            <a:r>
              <a:rPr lang="en-US" altLang="ko-KR" sz="1200" smtClean="0"/>
              <a:t>(L12)</a:t>
            </a:r>
            <a:endParaRPr lang="ko-KR" altLang="en-US" sz="1200"/>
          </a:p>
        </p:txBody>
      </p:sp>
      <p:sp>
        <p:nvSpPr>
          <p:cNvPr id="190" name="TextBox 189"/>
          <p:cNvSpPr txBox="1"/>
          <p:nvPr/>
        </p:nvSpPr>
        <p:spPr>
          <a:xfrm>
            <a:off x="5907776" y="4341758"/>
            <a:ext cx="460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/>
              <a:t>.....</a:t>
            </a:r>
            <a:endParaRPr lang="ko-KR" altLang="en-US" sz="1200" b="1"/>
          </a:p>
        </p:txBody>
      </p:sp>
      <p:sp>
        <p:nvSpPr>
          <p:cNvPr id="2" name="아래쪽 화살표 1"/>
          <p:cNvSpPr/>
          <p:nvPr/>
        </p:nvSpPr>
        <p:spPr>
          <a:xfrm>
            <a:off x="6006135" y="665923"/>
            <a:ext cx="240745" cy="256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아래쪽 화살표 212"/>
          <p:cNvSpPr/>
          <p:nvPr/>
        </p:nvSpPr>
        <p:spPr>
          <a:xfrm>
            <a:off x="6006135" y="1573348"/>
            <a:ext cx="240745" cy="247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1525511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V0</a:t>
            </a:r>
            <a:endParaRPr lang="ko-KR" altLang="en-US" sz="1200"/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349294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V1</a:t>
            </a:r>
            <a:endParaRPr lang="ko-KR" altLang="en-US" sz="1200"/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3173077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V2</a:t>
            </a:r>
            <a:endParaRPr lang="ko-KR" altLang="en-US" sz="1200"/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3996860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V3</a:t>
            </a:r>
            <a:endParaRPr lang="ko-KR" altLang="en-US" sz="1200"/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4820643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V4</a:t>
            </a:r>
            <a:endParaRPr lang="ko-KR" altLang="en-US" sz="1200"/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5644426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V5</a:t>
            </a:r>
            <a:endParaRPr lang="ko-KR" altLang="en-US" sz="1200"/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6468209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V6</a:t>
            </a:r>
            <a:endParaRPr lang="ko-KR" altLang="en-US" sz="1200"/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7291992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V7</a:t>
            </a:r>
            <a:endParaRPr lang="ko-KR" altLang="en-US" sz="1200"/>
          </a:p>
        </p:txBody>
      </p:sp>
      <p:sp>
        <p:nvSpPr>
          <p:cNvPr id="222" name="모서리가 둥근 직사각형 221"/>
          <p:cNvSpPr/>
          <p:nvPr/>
        </p:nvSpPr>
        <p:spPr>
          <a:xfrm>
            <a:off x="8115775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V8</a:t>
            </a:r>
            <a:endParaRPr lang="ko-KR" altLang="en-US" sz="1200"/>
          </a:p>
        </p:txBody>
      </p:sp>
      <p:sp>
        <p:nvSpPr>
          <p:cNvPr id="223" name="모서리가 둥근 직사각형 222"/>
          <p:cNvSpPr/>
          <p:nvPr/>
        </p:nvSpPr>
        <p:spPr>
          <a:xfrm>
            <a:off x="8939558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V9</a:t>
            </a:r>
            <a:endParaRPr lang="ko-KR" altLang="en-US" sz="1200"/>
          </a:p>
        </p:txBody>
      </p:sp>
      <p:sp>
        <p:nvSpPr>
          <p:cNvPr id="224" name="모서리가 둥근 직사각형 223"/>
          <p:cNvSpPr/>
          <p:nvPr/>
        </p:nvSpPr>
        <p:spPr>
          <a:xfrm>
            <a:off x="9763341" y="130543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V10</a:t>
            </a:r>
            <a:endParaRPr lang="ko-KR" altLang="en-US" sz="120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1525511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H1_0</a:t>
            </a:r>
            <a:endParaRPr lang="ko-KR" altLang="en-US" sz="1200"/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2349294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H1_1</a:t>
            </a:r>
            <a:endParaRPr lang="ko-KR" altLang="en-US" sz="1200"/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3173077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H1_2</a:t>
            </a:r>
            <a:endParaRPr lang="ko-KR" altLang="en-US" sz="1200"/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3996860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H1_3</a:t>
            </a:r>
            <a:endParaRPr lang="ko-KR" altLang="en-US" sz="1200"/>
          </a:p>
        </p:txBody>
      </p:sp>
      <p:sp>
        <p:nvSpPr>
          <p:cNvPr id="229" name="모서리가 둥근 직사각형 228"/>
          <p:cNvSpPr/>
          <p:nvPr/>
        </p:nvSpPr>
        <p:spPr>
          <a:xfrm>
            <a:off x="4820643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H1_4</a:t>
            </a:r>
            <a:endParaRPr lang="ko-KR" altLang="en-US" sz="1200"/>
          </a:p>
        </p:txBody>
      </p:sp>
      <p:sp>
        <p:nvSpPr>
          <p:cNvPr id="230" name="모서리가 둥근 직사각형 229"/>
          <p:cNvSpPr/>
          <p:nvPr/>
        </p:nvSpPr>
        <p:spPr>
          <a:xfrm>
            <a:off x="5644426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H1_5</a:t>
            </a:r>
            <a:endParaRPr lang="ko-KR" altLang="en-US" sz="1200"/>
          </a:p>
        </p:txBody>
      </p:sp>
      <p:sp>
        <p:nvSpPr>
          <p:cNvPr id="231" name="모서리가 둥근 직사각형 230"/>
          <p:cNvSpPr/>
          <p:nvPr/>
        </p:nvSpPr>
        <p:spPr>
          <a:xfrm>
            <a:off x="6468209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H1_6</a:t>
            </a:r>
            <a:endParaRPr lang="ko-KR" altLang="en-US" sz="1200"/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7291992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H1_7</a:t>
            </a:r>
            <a:endParaRPr lang="ko-KR" altLang="en-US" sz="1200"/>
          </a:p>
        </p:txBody>
      </p:sp>
      <p:sp>
        <p:nvSpPr>
          <p:cNvPr id="233" name="모서리가 둥근 직사각형 232"/>
          <p:cNvSpPr/>
          <p:nvPr/>
        </p:nvSpPr>
        <p:spPr>
          <a:xfrm>
            <a:off x="8115775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H1_8</a:t>
            </a:r>
            <a:endParaRPr lang="ko-KR" altLang="en-US" sz="1200"/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8939558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H1_9</a:t>
            </a:r>
            <a:endParaRPr lang="ko-KR" altLang="en-US" sz="1200"/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9763341" y="1934720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H1_10</a:t>
            </a:r>
            <a:endParaRPr lang="ko-KR" altLang="en-US" sz="1200"/>
          </a:p>
        </p:txBody>
      </p:sp>
      <p:sp>
        <p:nvSpPr>
          <p:cNvPr id="236" name="아래쪽 화살표 235"/>
          <p:cNvSpPr/>
          <p:nvPr/>
        </p:nvSpPr>
        <p:spPr>
          <a:xfrm>
            <a:off x="6006135" y="2446052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모서리가 둥근 직사각형 236"/>
          <p:cNvSpPr/>
          <p:nvPr/>
        </p:nvSpPr>
        <p:spPr>
          <a:xfrm>
            <a:off x="1525511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H11_0</a:t>
            </a:r>
            <a:endParaRPr lang="ko-KR" altLang="en-US" sz="1200"/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2349294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H11_1</a:t>
            </a:r>
            <a:endParaRPr lang="ko-KR" altLang="en-US" sz="1200"/>
          </a:p>
        </p:txBody>
      </p:sp>
      <p:sp>
        <p:nvSpPr>
          <p:cNvPr id="239" name="모서리가 둥근 직사각형 238"/>
          <p:cNvSpPr/>
          <p:nvPr/>
        </p:nvSpPr>
        <p:spPr>
          <a:xfrm>
            <a:off x="3173077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H11_2</a:t>
            </a:r>
            <a:endParaRPr lang="ko-KR" altLang="en-US" sz="1200"/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3996860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H11_3</a:t>
            </a:r>
            <a:endParaRPr lang="ko-KR" altLang="en-US" sz="1200"/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4820643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H11_4</a:t>
            </a:r>
            <a:endParaRPr lang="ko-KR" altLang="en-US" sz="1200"/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5644426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H11_5</a:t>
            </a:r>
            <a:endParaRPr lang="ko-KR" altLang="en-US" sz="1200"/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6468209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H11_6</a:t>
            </a:r>
            <a:endParaRPr lang="ko-KR" altLang="en-US" sz="1200"/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7291992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H11_7</a:t>
            </a:r>
            <a:endParaRPr lang="ko-KR" altLang="en-US" sz="1200"/>
          </a:p>
        </p:txBody>
      </p:sp>
      <p:sp>
        <p:nvSpPr>
          <p:cNvPr id="245" name="모서리가 둥근 직사각형 244"/>
          <p:cNvSpPr/>
          <p:nvPr/>
        </p:nvSpPr>
        <p:spPr>
          <a:xfrm>
            <a:off x="8115775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H11_8</a:t>
            </a:r>
            <a:endParaRPr lang="ko-KR" altLang="en-US" sz="1200"/>
          </a:p>
        </p:txBody>
      </p:sp>
      <p:sp>
        <p:nvSpPr>
          <p:cNvPr id="246" name="모서리가 둥근 직사각형 245"/>
          <p:cNvSpPr/>
          <p:nvPr/>
        </p:nvSpPr>
        <p:spPr>
          <a:xfrm>
            <a:off x="8939558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H11_9</a:t>
            </a:r>
            <a:endParaRPr lang="ko-KR" altLang="en-US" sz="1200"/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9763341" y="4694734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H11_10</a:t>
            </a:r>
            <a:endParaRPr lang="ko-KR" altLang="en-US" sz="1200"/>
          </a:p>
        </p:txBody>
      </p:sp>
      <p:sp>
        <p:nvSpPr>
          <p:cNvPr id="248" name="아래쪽 화살표 247"/>
          <p:cNvSpPr/>
          <p:nvPr/>
        </p:nvSpPr>
        <p:spPr>
          <a:xfrm>
            <a:off x="6006135" y="5206066"/>
            <a:ext cx="240745" cy="286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모서리가 둥근 직사각형 248"/>
          <p:cNvSpPr/>
          <p:nvPr/>
        </p:nvSpPr>
        <p:spPr>
          <a:xfrm>
            <a:off x="1525511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H2_0</a:t>
            </a:r>
            <a:endParaRPr lang="ko-KR" altLang="en-US" sz="1200"/>
          </a:p>
        </p:txBody>
      </p:sp>
      <p:sp>
        <p:nvSpPr>
          <p:cNvPr id="250" name="모서리가 둥근 직사각형 249"/>
          <p:cNvSpPr/>
          <p:nvPr/>
        </p:nvSpPr>
        <p:spPr>
          <a:xfrm>
            <a:off x="2349294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H2_1</a:t>
            </a:r>
            <a:endParaRPr lang="ko-KR" altLang="en-US" sz="1200"/>
          </a:p>
        </p:txBody>
      </p:sp>
      <p:sp>
        <p:nvSpPr>
          <p:cNvPr id="251" name="모서리가 둥근 직사각형 250"/>
          <p:cNvSpPr/>
          <p:nvPr/>
        </p:nvSpPr>
        <p:spPr>
          <a:xfrm>
            <a:off x="3173077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H2_2</a:t>
            </a:r>
            <a:endParaRPr lang="ko-KR" altLang="en-US" sz="1200"/>
          </a:p>
        </p:txBody>
      </p:sp>
      <p:sp>
        <p:nvSpPr>
          <p:cNvPr id="252" name="모서리가 둥근 직사각형 251"/>
          <p:cNvSpPr/>
          <p:nvPr/>
        </p:nvSpPr>
        <p:spPr>
          <a:xfrm>
            <a:off x="3996860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H2_3</a:t>
            </a:r>
            <a:endParaRPr lang="ko-KR" altLang="en-US" sz="1200"/>
          </a:p>
        </p:txBody>
      </p:sp>
      <p:sp>
        <p:nvSpPr>
          <p:cNvPr id="253" name="모서리가 둥근 직사각형 252"/>
          <p:cNvSpPr/>
          <p:nvPr/>
        </p:nvSpPr>
        <p:spPr>
          <a:xfrm>
            <a:off x="4820643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H2_4</a:t>
            </a:r>
            <a:endParaRPr lang="ko-KR" altLang="en-US" sz="1200"/>
          </a:p>
        </p:txBody>
      </p:sp>
      <p:sp>
        <p:nvSpPr>
          <p:cNvPr id="254" name="모서리가 둥근 직사각형 253"/>
          <p:cNvSpPr/>
          <p:nvPr/>
        </p:nvSpPr>
        <p:spPr>
          <a:xfrm>
            <a:off x="5644426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H2_5</a:t>
            </a:r>
            <a:endParaRPr lang="ko-KR" altLang="en-US" sz="1200"/>
          </a:p>
        </p:txBody>
      </p:sp>
      <p:sp>
        <p:nvSpPr>
          <p:cNvPr id="255" name="모서리가 둥근 직사각형 254"/>
          <p:cNvSpPr/>
          <p:nvPr/>
        </p:nvSpPr>
        <p:spPr>
          <a:xfrm>
            <a:off x="6468209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H2_6</a:t>
            </a:r>
            <a:endParaRPr lang="ko-KR" altLang="en-US" sz="1200"/>
          </a:p>
        </p:txBody>
      </p:sp>
      <p:sp>
        <p:nvSpPr>
          <p:cNvPr id="256" name="모서리가 둥근 직사각형 255"/>
          <p:cNvSpPr/>
          <p:nvPr/>
        </p:nvSpPr>
        <p:spPr>
          <a:xfrm>
            <a:off x="7291992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H2_7</a:t>
            </a:r>
            <a:endParaRPr lang="ko-KR" altLang="en-US" sz="1200"/>
          </a:p>
        </p:txBody>
      </p:sp>
      <p:sp>
        <p:nvSpPr>
          <p:cNvPr id="257" name="모서리가 둥근 직사각형 256"/>
          <p:cNvSpPr/>
          <p:nvPr/>
        </p:nvSpPr>
        <p:spPr>
          <a:xfrm>
            <a:off x="8115775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H2_8</a:t>
            </a:r>
            <a:endParaRPr lang="ko-KR" altLang="en-US" sz="1200"/>
          </a:p>
        </p:txBody>
      </p:sp>
      <p:sp>
        <p:nvSpPr>
          <p:cNvPr id="258" name="모서리가 둥근 직사각형 257"/>
          <p:cNvSpPr/>
          <p:nvPr/>
        </p:nvSpPr>
        <p:spPr>
          <a:xfrm>
            <a:off x="8939558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H2_9</a:t>
            </a:r>
            <a:endParaRPr lang="ko-KR" altLang="en-US" sz="1200"/>
          </a:p>
        </p:txBody>
      </p:sp>
      <p:sp>
        <p:nvSpPr>
          <p:cNvPr id="259" name="모서리가 둥근 직사각형 258"/>
          <p:cNvSpPr/>
          <p:nvPr/>
        </p:nvSpPr>
        <p:spPr>
          <a:xfrm>
            <a:off x="9763341" y="3626726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H2_10</a:t>
            </a:r>
            <a:endParaRPr lang="ko-KR" altLang="en-US" sz="1200"/>
          </a:p>
        </p:txBody>
      </p:sp>
      <p:sp>
        <p:nvSpPr>
          <p:cNvPr id="260" name="아래쪽 화살표 259"/>
          <p:cNvSpPr/>
          <p:nvPr/>
        </p:nvSpPr>
        <p:spPr>
          <a:xfrm>
            <a:off x="6006135" y="4138058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아래쪽 화살표 260"/>
          <p:cNvSpPr/>
          <p:nvPr/>
        </p:nvSpPr>
        <p:spPr>
          <a:xfrm>
            <a:off x="6006135" y="3311532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아래쪽 화살표 261"/>
          <p:cNvSpPr/>
          <p:nvPr/>
        </p:nvSpPr>
        <p:spPr>
          <a:xfrm>
            <a:off x="6006135" y="6112900"/>
            <a:ext cx="240745" cy="247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모서리가 둥근 직사각형 262"/>
          <p:cNvSpPr/>
          <p:nvPr/>
        </p:nvSpPr>
        <p:spPr>
          <a:xfrm>
            <a:off x="1525511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H12_0</a:t>
            </a:r>
            <a:endParaRPr lang="ko-KR" altLang="en-US" sz="1200"/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2349294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H12_1</a:t>
            </a:r>
            <a:endParaRPr lang="ko-KR" altLang="en-US" sz="1200"/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3173077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H12_2</a:t>
            </a:r>
            <a:endParaRPr lang="ko-KR" altLang="en-US" sz="1200"/>
          </a:p>
        </p:txBody>
      </p:sp>
      <p:sp>
        <p:nvSpPr>
          <p:cNvPr id="266" name="모서리가 둥근 직사각형 265"/>
          <p:cNvSpPr/>
          <p:nvPr/>
        </p:nvSpPr>
        <p:spPr>
          <a:xfrm>
            <a:off x="3996860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H12_3</a:t>
            </a:r>
            <a:endParaRPr lang="ko-KR" altLang="en-US" sz="1200"/>
          </a:p>
        </p:txBody>
      </p:sp>
      <p:sp>
        <p:nvSpPr>
          <p:cNvPr id="267" name="모서리가 둥근 직사각형 266"/>
          <p:cNvSpPr/>
          <p:nvPr/>
        </p:nvSpPr>
        <p:spPr>
          <a:xfrm>
            <a:off x="4820643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H12_4</a:t>
            </a:r>
            <a:endParaRPr lang="ko-KR" altLang="en-US" sz="1200"/>
          </a:p>
        </p:txBody>
      </p:sp>
      <p:sp>
        <p:nvSpPr>
          <p:cNvPr id="268" name="모서리가 둥근 직사각형 267"/>
          <p:cNvSpPr/>
          <p:nvPr/>
        </p:nvSpPr>
        <p:spPr>
          <a:xfrm>
            <a:off x="5644426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H12_5</a:t>
            </a:r>
            <a:endParaRPr lang="ko-KR" altLang="en-US" sz="1200"/>
          </a:p>
        </p:txBody>
      </p:sp>
      <p:sp>
        <p:nvSpPr>
          <p:cNvPr id="269" name="모서리가 둥근 직사각형 268"/>
          <p:cNvSpPr/>
          <p:nvPr/>
        </p:nvSpPr>
        <p:spPr>
          <a:xfrm>
            <a:off x="6468209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H12_6</a:t>
            </a:r>
            <a:endParaRPr lang="ko-KR" altLang="en-US" sz="1200"/>
          </a:p>
        </p:txBody>
      </p:sp>
      <p:sp>
        <p:nvSpPr>
          <p:cNvPr id="270" name="모서리가 둥근 직사각형 269"/>
          <p:cNvSpPr/>
          <p:nvPr/>
        </p:nvSpPr>
        <p:spPr>
          <a:xfrm>
            <a:off x="7291992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H12_7</a:t>
            </a:r>
            <a:endParaRPr lang="ko-KR" altLang="en-US" sz="1200"/>
          </a:p>
        </p:txBody>
      </p:sp>
      <p:sp>
        <p:nvSpPr>
          <p:cNvPr id="271" name="모서리가 둥근 직사각형 270"/>
          <p:cNvSpPr/>
          <p:nvPr/>
        </p:nvSpPr>
        <p:spPr>
          <a:xfrm>
            <a:off x="8115775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H12_8</a:t>
            </a:r>
            <a:endParaRPr lang="ko-KR" altLang="en-US" sz="1200"/>
          </a:p>
        </p:txBody>
      </p:sp>
      <p:sp>
        <p:nvSpPr>
          <p:cNvPr id="272" name="모서리가 둥근 직사각형 271"/>
          <p:cNvSpPr/>
          <p:nvPr/>
        </p:nvSpPr>
        <p:spPr>
          <a:xfrm>
            <a:off x="8939558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H12_9</a:t>
            </a:r>
            <a:endParaRPr lang="ko-KR" altLang="en-US" sz="1200"/>
          </a:p>
        </p:txBody>
      </p:sp>
      <p:sp>
        <p:nvSpPr>
          <p:cNvPr id="273" name="모서리가 둥근 직사각형 272"/>
          <p:cNvSpPr/>
          <p:nvPr/>
        </p:nvSpPr>
        <p:spPr>
          <a:xfrm>
            <a:off x="9763341" y="647427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H12_10</a:t>
            </a:r>
            <a:endParaRPr lang="ko-KR" altLang="en-US" sz="1200"/>
          </a:p>
        </p:txBody>
      </p:sp>
      <p:sp>
        <p:nvSpPr>
          <p:cNvPr id="274" name="구름 모양 설명선 273"/>
          <p:cNvSpPr/>
          <p:nvPr/>
        </p:nvSpPr>
        <p:spPr>
          <a:xfrm>
            <a:off x="86522" y="1397691"/>
            <a:ext cx="1457665" cy="369435"/>
          </a:xfrm>
          <a:prstGeom prst="cloudCallout">
            <a:avLst>
              <a:gd name="adj1" fmla="val 54225"/>
              <a:gd name="adj2" fmla="val 665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768 </a:t>
            </a:r>
            <a:r>
              <a:rPr lang="ko-KR" altLang="en-US" sz="1000" smtClean="0">
                <a:solidFill>
                  <a:schemeClr val="tx1"/>
                </a:solidFill>
              </a:rPr>
              <a:t>사이즈 벡터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75" name="타원 274"/>
          <p:cNvSpPr/>
          <p:nvPr/>
        </p:nvSpPr>
        <p:spPr>
          <a:xfrm>
            <a:off x="1435583" y="1820562"/>
            <a:ext cx="913711" cy="64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87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6</a:t>
            </a:r>
            <a:endParaRPr lang="ko-KR" altLang="en-US" sz="1200"/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5037849" y="1433957"/>
            <a:ext cx="1405650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Self-Attention</a:t>
            </a:r>
            <a:endParaRPr lang="ko-KR" altLang="en-US" sz="1200"/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5037849" y="3235141"/>
            <a:ext cx="1405650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Intermediate</a:t>
            </a:r>
            <a:endParaRPr lang="ko-KR" altLang="en-US" sz="1200"/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5037849" y="4972287"/>
            <a:ext cx="1405650" cy="40365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Output</a:t>
            </a:r>
            <a:endParaRPr lang="ko-KR" altLang="en-US" sz="1200"/>
          </a:p>
        </p:txBody>
      </p:sp>
      <p:sp>
        <p:nvSpPr>
          <p:cNvPr id="200" name="모서리가 둥근 직사각형 199"/>
          <p:cNvSpPr/>
          <p:nvPr/>
        </p:nvSpPr>
        <p:spPr>
          <a:xfrm>
            <a:off x="1500801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H12_0</a:t>
            </a:r>
            <a:endParaRPr lang="ko-KR" altLang="en-US" sz="1200"/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2324584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H12_1</a:t>
            </a:r>
            <a:endParaRPr lang="ko-KR" altLang="en-US" sz="1200"/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3148367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H12_2</a:t>
            </a:r>
            <a:endParaRPr lang="ko-KR" altLang="en-US" sz="1200"/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3972150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H12_3</a:t>
            </a:r>
            <a:endParaRPr lang="ko-KR" altLang="en-US" sz="1200"/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4795933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H12_4</a:t>
            </a:r>
            <a:endParaRPr lang="ko-KR" altLang="en-US" sz="1200"/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5619716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H12_5</a:t>
            </a:r>
            <a:endParaRPr lang="ko-KR" altLang="en-US" sz="1200"/>
          </a:p>
        </p:txBody>
      </p:sp>
      <p:sp>
        <p:nvSpPr>
          <p:cNvPr id="206" name="모서리가 둥근 직사각형 205"/>
          <p:cNvSpPr/>
          <p:nvPr/>
        </p:nvSpPr>
        <p:spPr>
          <a:xfrm>
            <a:off x="6443499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H12_6</a:t>
            </a:r>
            <a:endParaRPr lang="ko-KR" altLang="en-US" sz="1200"/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7267282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H12_7</a:t>
            </a:r>
            <a:endParaRPr lang="ko-KR" altLang="en-US" sz="1200"/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8091065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H12_8</a:t>
            </a:r>
            <a:endParaRPr lang="ko-KR" altLang="en-US" sz="1200"/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8914848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H12_9</a:t>
            </a:r>
            <a:endParaRPr lang="ko-KR" altLang="en-US" sz="1200"/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9738631" y="582489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H12_10</a:t>
            </a:r>
            <a:endParaRPr lang="ko-KR" altLang="en-US" sz="1200"/>
          </a:p>
        </p:txBody>
      </p:sp>
      <p:sp>
        <p:nvSpPr>
          <p:cNvPr id="211" name="아래쪽 화살표 210"/>
          <p:cNvSpPr/>
          <p:nvPr/>
        </p:nvSpPr>
        <p:spPr>
          <a:xfrm>
            <a:off x="5619716" y="1128024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1500801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A_0</a:t>
            </a:r>
            <a:endParaRPr lang="ko-KR" altLang="en-US" sz="1200"/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2324584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A_1</a:t>
            </a:r>
            <a:endParaRPr lang="ko-KR" altLang="en-US" sz="1200"/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3148367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A_2</a:t>
            </a:r>
            <a:endParaRPr lang="ko-KR" altLang="en-US" sz="1200"/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3972150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A_3</a:t>
            </a:r>
            <a:endParaRPr lang="ko-KR" altLang="en-US" sz="1200"/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4795933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A_4</a:t>
            </a:r>
            <a:endParaRPr lang="ko-KR" altLang="en-US" sz="1200"/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5619716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A_5</a:t>
            </a:r>
            <a:endParaRPr lang="ko-KR" altLang="en-US" sz="1200"/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6443499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A_6</a:t>
            </a:r>
            <a:endParaRPr lang="ko-KR" altLang="en-US" sz="1200"/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7267282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A_7</a:t>
            </a:r>
            <a:endParaRPr lang="ko-KR" altLang="en-US" sz="1200"/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8091065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A_8</a:t>
            </a:r>
            <a:endParaRPr lang="ko-KR" altLang="en-US" sz="1200"/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8914848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A_9</a:t>
            </a:r>
            <a:endParaRPr lang="ko-KR" altLang="en-US" sz="1200"/>
          </a:p>
        </p:txBody>
      </p:sp>
      <p:sp>
        <p:nvSpPr>
          <p:cNvPr id="222" name="모서리가 둥근 직사각형 221"/>
          <p:cNvSpPr/>
          <p:nvPr/>
        </p:nvSpPr>
        <p:spPr>
          <a:xfrm>
            <a:off x="9738631" y="2348721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A_10</a:t>
            </a:r>
            <a:endParaRPr lang="ko-KR" altLang="en-US" sz="1200"/>
          </a:p>
        </p:txBody>
      </p:sp>
      <p:sp>
        <p:nvSpPr>
          <p:cNvPr id="223" name="아래쪽 화살표 222"/>
          <p:cNvSpPr/>
          <p:nvPr/>
        </p:nvSpPr>
        <p:spPr>
          <a:xfrm>
            <a:off x="5619716" y="2880269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아래쪽 화살표 223"/>
          <p:cNvSpPr/>
          <p:nvPr/>
        </p:nvSpPr>
        <p:spPr>
          <a:xfrm>
            <a:off x="5619716" y="1975529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1500801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I_0</a:t>
            </a:r>
            <a:endParaRPr lang="ko-KR" altLang="en-US" sz="1200"/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2324584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I_1</a:t>
            </a:r>
            <a:endParaRPr lang="ko-KR" altLang="en-US" sz="1200"/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3148367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I_2</a:t>
            </a:r>
            <a:endParaRPr lang="ko-KR" altLang="en-US" sz="1200"/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3972150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I_3</a:t>
            </a:r>
            <a:endParaRPr lang="ko-KR" altLang="en-US" sz="1200"/>
          </a:p>
        </p:txBody>
      </p:sp>
      <p:sp>
        <p:nvSpPr>
          <p:cNvPr id="229" name="모서리가 둥근 직사각형 228"/>
          <p:cNvSpPr/>
          <p:nvPr/>
        </p:nvSpPr>
        <p:spPr>
          <a:xfrm>
            <a:off x="4795933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I_4</a:t>
            </a:r>
            <a:endParaRPr lang="ko-KR" altLang="en-US" sz="1200"/>
          </a:p>
        </p:txBody>
      </p:sp>
      <p:sp>
        <p:nvSpPr>
          <p:cNvPr id="230" name="모서리가 둥근 직사각형 229"/>
          <p:cNvSpPr/>
          <p:nvPr/>
        </p:nvSpPr>
        <p:spPr>
          <a:xfrm>
            <a:off x="5619716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I_5</a:t>
            </a:r>
            <a:endParaRPr lang="ko-KR" altLang="en-US" sz="1200"/>
          </a:p>
        </p:txBody>
      </p:sp>
      <p:sp>
        <p:nvSpPr>
          <p:cNvPr id="231" name="모서리가 둥근 직사각형 230"/>
          <p:cNvSpPr/>
          <p:nvPr/>
        </p:nvSpPr>
        <p:spPr>
          <a:xfrm>
            <a:off x="6443499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I_6</a:t>
            </a:r>
            <a:endParaRPr lang="ko-KR" altLang="en-US" sz="1200"/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7267282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I_7</a:t>
            </a:r>
            <a:endParaRPr lang="ko-KR" altLang="en-US" sz="1200"/>
          </a:p>
        </p:txBody>
      </p:sp>
      <p:sp>
        <p:nvSpPr>
          <p:cNvPr id="233" name="모서리가 둥근 직사각형 232"/>
          <p:cNvSpPr/>
          <p:nvPr/>
        </p:nvSpPr>
        <p:spPr>
          <a:xfrm>
            <a:off x="8091065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I_8</a:t>
            </a:r>
            <a:endParaRPr lang="ko-KR" altLang="en-US" sz="1200"/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8914848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I_9</a:t>
            </a:r>
            <a:endParaRPr lang="ko-KR" altLang="en-US" sz="1200"/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9738631" y="4149905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I_10</a:t>
            </a:r>
            <a:endParaRPr lang="ko-KR" altLang="en-US" sz="1200"/>
          </a:p>
        </p:txBody>
      </p:sp>
      <p:sp>
        <p:nvSpPr>
          <p:cNvPr id="236" name="아래쪽 화살표 235"/>
          <p:cNvSpPr/>
          <p:nvPr/>
        </p:nvSpPr>
        <p:spPr>
          <a:xfrm>
            <a:off x="5619716" y="4653109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아래쪽 화살표 236"/>
          <p:cNvSpPr/>
          <p:nvPr/>
        </p:nvSpPr>
        <p:spPr>
          <a:xfrm>
            <a:off x="5619716" y="3776713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1500801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O_0</a:t>
            </a:r>
            <a:endParaRPr lang="ko-KR" altLang="en-US" sz="1200"/>
          </a:p>
        </p:txBody>
      </p:sp>
      <p:sp>
        <p:nvSpPr>
          <p:cNvPr id="239" name="모서리가 둥근 직사각형 238"/>
          <p:cNvSpPr/>
          <p:nvPr/>
        </p:nvSpPr>
        <p:spPr>
          <a:xfrm>
            <a:off x="2324584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O_1</a:t>
            </a:r>
            <a:endParaRPr lang="ko-KR" altLang="en-US" sz="1200"/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3148367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O_2</a:t>
            </a:r>
            <a:endParaRPr lang="ko-KR" altLang="en-US" sz="1200"/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3972150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O_3</a:t>
            </a:r>
            <a:endParaRPr lang="ko-KR" altLang="en-US" sz="1200"/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4795933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O_4</a:t>
            </a:r>
            <a:endParaRPr lang="ko-KR" altLang="en-US" sz="1200"/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5619716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</a:t>
            </a:r>
            <a:r>
              <a:rPr lang="en-US" altLang="ko-KR" sz="1200" smtClean="0"/>
              <a:t>_5</a:t>
            </a:r>
            <a:endParaRPr lang="ko-KR" altLang="en-US" sz="1200"/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6443499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O_6</a:t>
            </a:r>
            <a:endParaRPr lang="ko-KR" altLang="en-US" sz="1200"/>
          </a:p>
        </p:txBody>
      </p:sp>
      <p:sp>
        <p:nvSpPr>
          <p:cNvPr id="245" name="모서리가 둥근 직사각형 244"/>
          <p:cNvSpPr/>
          <p:nvPr/>
        </p:nvSpPr>
        <p:spPr>
          <a:xfrm>
            <a:off x="7267282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O_7</a:t>
            </a:r>
            <a:endParaRPr lang="ko-KR" altLang="en-US" sz="1200"/>
          </a:p>
        </p:txBody>
      </p:sp>
      <p:sp>
        <p:nvSpPr>
          <p:cNvPr id="246" name="모서리가 둥근 직사각형 245"/>
          <p:cNvSpPr/>
          <p:nvPr/>
        </p:nvSpPr>
        <p:spPr>
          <a:xfrm>
            <a:off x="8091065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O_8</a:t>
            </a:r>
            <a:endParaRPr lang="ko-KR" altLang="en-US" sz="1200"/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8914848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O_9</a:t>
            </a:r>
            <a:endParaRPr lang="ko-KR" altLang="en-US" sz="1200"/>
          </a:p>
        </p:txBody>
      </p:sp>
      <p:sp>
        <p:nvSpPr>
          <p:cNvPr id="248" name="모서리가 둥근 직사각형 247"/>
          <p:cNvSpPr/>
          <p:nvPr/>
        </p:nvSpPr>
        <p:spPr>
          <a:xfrm>
            <a:off x="9738631" y="5832512"/>
            <a:ext cx="723418" cy="4036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O_10</a:t>
            </a:r>
            <a:endParaRPr lang="ko-KR" altLang="en-US" sz="1200"/>
          </a:p>
        </p:txBody>
      </p:sp>
      <p:sp>
        <p:nvSpPr>
          <p:cNvPr id="249" name="아래쪽 화살표 248"/>
          <p:cNvSpPr/>
          <p:nvPr/>
        </p:nvSpPr>
        <p:spPr>
          <a:xfrm>
            <a:off x="5619716" y="5459320"/>
            <a:ext cx="240745" cy="245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13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685</Words>
  <Application>Microsoft Office PowerPoint</Application>
  <PresentationFormat>와이드스크린</PresentationFormat>
  <Paragraphs>349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26</cp:revision>
  <dcterms:created xsi:type="dcterms:W3CDTF">2021-06-03T16:38:34Z</dcterms:created>
  <dcterms:modified xsi:type="dcterms:W3CDTF">2021-08-17T18:39:10Z</dcterms:modified>
</cp:coreProperties>
</file>