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</p:sldMasterIdLst>
  <p:notesMasterIdLst>
    <p:notesMasterId r:id="rId9"/>
  </p:notesMasterIdLst>
  <p:handoutMasterIdLst>
    <p:handoutMasterId r:id="rId10"/>
  </p:handoutMasterIdLst>
  <p:sldIdLst>
    <p:sldId id="321" r:id="rId2"/>
    <p:sldId id="327" r:id="rId3"/>
    <p:sldId id="316" r:id="rId4"/>
    <p:sldId id="322" r:id="rId5"/>
    <p:sldId id="325" r:id="rId6"/>
    <p:sldId id="324" r:id="rId7"/>
    <p:sldId id="318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408000"/>
    <a:srgbClr val="E18D55"/>
    <a:srgbClr val="FF6666"/>
    <a:srgbClr val="CCCCCC"/>
    <a:srgbClr val="B2CB69"/>
    <a:srgbClr val="800000"/>
    <a:srgbClr val="7CC1E1"/>
    <a:srgbClr val="ECC353"/>
    <a:srgbClr val="1D5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443" autoAdjust="0"/>
  </p:normalViewPr>
  <p:slideViewPr>
    <p:cSldViewPr showGuides="1">
      <p:cViewPr>
        <p:scale>
          <a:sx n="108" d="100"/>
          <a:sy n="108" d="100"/>
        </p:scale>
        <p:origin x="-464" y="-80"/>
      </p:cViewPr>
      <p:guideLst>
        <p:guide orient="horz" pos="4155"/>
        <p:guide pos="5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19F61C-008A-FC48-A435-ECF0CA925BA6}" type="datetime1">
              <a:rPr lang="de-DE"/>
              <a:pPr>
                <a:defRPr/>
              </a:pPr>
              <a:t>29.09.15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A2F31F-A0FC-3A4C-BF64-9B1D13CDA0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75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415D828-49E2-EF4C-A46A-89FE1DD628AA}" type="datetime1">
              <a:rPr lang="de-DE"/>
              <a:pPr>
                <a:defRPr/>
              </a:pPr>
              <a:t>29.09.15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3AA24-01C1-7A40-A40E-A5B98BFDD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8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29. Sept @</a:t>
            </a:r>
            <a:r>
              <a:rPr lang="de-DE" dirty="0" err="1" smtClean="0"/>
              <a:t>Nuernberg</a:t>
            </a:r>
            <a:r>
              <a:rPr lang="de-DE" dirty="0" smtClean="0"/>
              <a:t>: </a:t>
            </a:r>
            <a:r>
              <a:rPr lang="de-DE" dirty="0" err="1" smtClean="0"/>
              <a:t>updated</a:t>
            </a:r>
            <a:r>
              <a:rPr lang="de-DE" dirty="0" smtClean="0"/>
              <a:t> design </a:t>
            </a:r>
            <a:r>
              <a:rPr lang="de-DE" dirty="0" err="1" smtClean="0"/>
              <a:t>challenge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3AA24-01C1-7A40-A40E-A5B98BFDDD2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0668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7200" y="990601"/>
            <a:ext cx="8458200" cy="51054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572400">
              <a:defRPr/>
            </a:lvl3pPr>
            <a:lvl4pPr marL="1155600">
              <a:defRPr/>
            </a:lvl4pPr>
            <a:lvl5pPr marL="1728000"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84849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0" y="990600"/>
            <a:ext cx="4114800" cy="5105400"/>
          </a:xfrm>
        </p:spPr>
        <p:txBody>
          <a:bodyPr/>
          <a:lstStyle>
            <a:lvl1pPr marL="572400" indent="-572400">
              <a:buFont typeface="Lucida Grande"/>
              <a:buChar char="‣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57200" y="990600"/>
            <a:ext cx="4114800" cy="5105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7285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4" name="Group 4"/>
          <p:cNvGrpSpPr>
            <a:grpSpLocks/>
          </p:cNvGrpSpPr>
          <p:nvPr/>
        </p:nvGrpSpPr>
        <p:grpSpPr bwMode="auto">
          <a:xfrm>
            <a:off x="-101600" y="6565900"/>
            <a:ext cx="9321800" cy="292100"/>
            <a:chOff x="0" y="0"/>
            <a:chExt cx="5872" cy="184"/>
          </a:xfrm>
        </p:grpSpPr>
        <p:sp>
          <p:nvSpPr>
            <p:cNvPr id="9226" name="Rectangle 5"/>
            <p:cNvSpPr>
              <a:spLocks/>
            </p:cNvSpPr>
            <p:nvPr/>
          </p:nvSpPr>
          <p:spPr bwMode="auto">
            <a:xfrm>
              <a:off x="0" y="61"/>
              <a:ext cx="5872" cy="123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7" name="Rectangle 7"/>
            <p:cNvSpPr>
              <a:spLocks/>
            </p:cNvSpPr>
            <p:nvPr/>
          </p:nvSpPr>
          <p:spPr bwMode="auto">
            <a:xfrm>
              <a:off x="1582" y="0"/>
              <a:ext cx="3281" cy="122"/>
            </a:xfrm>
            <a:prstGeom prst="rect">
              <a:avLst/>
            </a:prstGeom>
            <a:solidFill>
              <a:srgbClr val="E7B01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228" name="Rectangle 8"/>
            <p:cNvSpPr>
              <a:spLocks/>
            </p:cNvSpPr>
            <p:nvPr/>
          </p:nvSpPr>
          <p:spPr bwMode="auto">
            <a:xfrm>
              <a:off x="0" y="0"/>
              <a:ext cx="1582" cy="122"/>
            </a:xfrm>
            <a:prstGeom prst="rect">
              <a:avLst/>
            </a:prstGeom>
            <a:solidFill>
              <a:srgbClr val="98B832">
                <a:alpha val="7450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470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Bold" charset="0"/>
              </a:rPr>
              <a:t>Mastertitelformat bearbeiten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4709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MetaOT-Medi" charset="0"/>
              </a:rPr>
              <a:t>Mastertextformat bearbeiten</a:t>
            </a:r>
          </a:p>
          <a:p>
            <a:pPr lvl="1"/>
            <a:r>
              <a:rPr lang="en-US">
                <a:sym typeface="MetaOT-Medi" charset="0"/>
              </a:rPr>
              <a:t>Zweite Ebene</a:t>
            </a:r>
          </a:p>
          <a:p>
            <a:pPr lvl="2"/>
            <a:r>
              <a:rPr lang="en-US">
                <a:sym typeface="MetaOT-Medi" charset="0"/>
              </a:rPr>
              <a:t>Dritte Ebene</a:t>
            </a:r>
          </a:p>
          <a:p>
            <a:pPr lvl="3"/>
            <a:r>
              <a:rPr lang="en-US">
                <a:sym typeface="MetaOT-Medi" charset="0"/>
              </a:rPr>
              <a:t>Vierte Ebene</a:t>
            </a:r>
          </a:p>
          <a:p>
            <a:pPr lvl="4"/>
            <a:r>
              <a:rPr lang="en-US">
                <a:sym typeface="MetaOT-Medi" charset="0"/>
              </a:rPr>
              <a:t>Fünfte Ebene</a:t>
            </a:r>
          </a:p>
        </p:txBody>
      </p:sp>
      <p:sp>
        <p:nvSpPr>
          <p:cNvPr id="9221" name="Rectangle 6"/>
          <p:cNvSpPr>
            <a:spLocks/>
          </p:cNvSpPr>
          <p:nvPr/>
        </p:nvSpPr>
        <p:spPr bwMode="auto">
          <a:xfrm>
            <a:off x="7618413" y="6662738"/>
            <a:ext cx="1601787" cy="195262"/>
          </a:xfrm>
          <a:prstGeom prst="rect">
            <a:avLst/>
          </a:prstGeom>
          <a:solidFill>
            <a:srgbClr val="003356">
              <a:alpha val="7450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223" name="Rectangle 10"/>
          <p:cNvSpPr>
            <a:spLocks/>
          </p:cNvSpPr>
          <p:nvPr userDrawn="1"/>
        </p:nvSpPr>
        <p:spPr bwMode="auto">
          <a:xfrm>
            <a:off x="0" y="6654800"/>
            <a:ext cx="2336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© Dr. </a:t>
            </a:r>
            <a:r>
              <a:rPr lang="en-US" sz="900" dirty="0" err="1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Gernot</a:t>
            </a:r>
            <a:r>
              <a:rPr lang="en-US" sz="90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Starke /</a:t>
            </a:r>
            <a:r>
              <a:rPr lang="en-US" sz="900" baseline="0" dirty="0" smtClean="0">
                <a:solidFill>
                  <a:srgbClr val="868686"/>
                </a:solidFill>
                <a:latin typeface="MetaOT-Medi" charset="0"/>
                <a:cs typeface="MetaOT-Medi" charset="0"/>
                <a:sym typeface="MetaOT-Medi" charset="0"/>
              </a:rPr>
              <a:t> arc42</a:t>
            </a:r>
            <a:endParaRPr lang="en-US" sz="900" dirty="0">
              <a:solidFill>
                <a:srgbClr val="868686"/>
              </a:solidFill>
              <a:latin typeface="MetaOT-Medi" charset="0"/>
              <a:cs typeface="MetaOT-Medi" charset="0"/>
              <a:sym typeface="MetaOT-Med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+mj-lt"/>
          <a:ea typeface="+mj-ea"/>
          <a:cs typeface="+mj-cs"/>
          <a:sym typeface="MetaOT-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003356"/>
          </a:solidFill>
          <a:latin typeface="MetaOT-Bold" charset="0"/>
          <a:ea typeface="ヒラギノ角ゴ ProN W6" charset="-128"/>
          <a:cs typeface="ヒラギノ角ゴ ProN W6" charset="-128"/>
          <a:sym typeface="MetaOT-Bold" charset="0"/>
        </a:defRPr>
      </a:lvl9pPr>
    </p:titleStyle>
    <p:bodyStyle>
      <a:lvl1pPr marL="5715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1pPr>
      <a:lvl2pPr marL="1154113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2pPr>
      <a:lvl3pPr marL="1727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3pPr>
      <a:lvl4pPr marL="21717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4pPr>
      <a:lvl5pPr marL="2616200" indent="-571500" algn="l" rtl="0" eaLnBrk="0" fontAlgn="base" hangingPunct="0">
        <a:spcBef>
          <a:spcPts val="1700"/>
        </a:spcBef>
        <a:spcAft>
          <a:spcPct val="0"/>
        </a:spcAft>
        <a:buSzPct val="125000"/>
        <a:buFont typeface="Lucida Grande" charset="0"/>
        <a:buChar char="‣"/>
        <a:defRPr sz="2400">
          <a:solidFill>
            <a:srgbClr val="333333"/>
          </a:solidFill>
          <a:latin typeface="MetaOT-Norm"/>
          <a:ea typeface="+mn-ea"/>
          <a:cs typeface="ヒラギノ角ゴ ProN W6" pitchFamily="1" charset="-128"/>
          <a:sym typeface="MetaOT-Medi" charset="0"/>
        </a:defRPr>
      </a:lvl5pPr>
      <a:lvl6pPr marL="30734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6pPr>
      <a:lvl7pPr marL="35306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7pPr>
      <a:lvl8pPr marL="39878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8pPr>
      <a:lvl9pPr marL="4445000" indent="-571500" algn="l" rtl="0" fontAlgn="base">
        <a:spcBef>
          <a:spcPts val="1700"/>
        </a:spcBef>
        <a:spcAft>
          <a:spcPct val="0"/>
        </a:spcAft>
        <a:buSzPct val="88000"/>
        <a:buFont typeface="Lucida Grande" charset="0"/>
        <a:buChar char="‣"/>
        <a:defRPr sz="2700">
          <a:solidFill>
            <a:srgbClr val="333333"/>
          </a:solidFill>
          <a:latin typeface="+mn-lt"/>
          <a:ea typeface="+mn-ea"/>
          <a:cs typeface="+mn-cs"/>
          <a:sym typeface="MetaOT-Medi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rnotstarke/circuliz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48588" cy="1188368"/>
          </a:xfrm>
        </p:spPr>
        <p:txBody>
          <a:bodyPr/>
          <a:lstStyle/>
          <a:p>
            <a:pPr algn="ctr"/>
            <a:r>
              <a:rPr lang="de-DE" sz="4400" dirty="0" smtClean="0"/>
              <a:t>Design Challenge: CNV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>
                <a:latin typeface="+mn-lt"/>
              </a:rPr>
              <a:t>Circular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Numeric</a:t>
            </a:r>
            <a:r>
              <a:rPr lang="de-DE" sz="2800" dirty="0" smtClean="0">
                <a:latin typeface="+mn-lt"/>
              </a:rPr>
              <a:t> </a:t>
            </a:r>
            <a:r>
              <a:rPr lang="de-DE" sz="2800" dirty="0" err="1" smtClean="0">
                <a:latin typeface="+mn-lt"/>
              </a:rPr>
              <a:t>Visualization</a:t>
            </a:r>
            <a:endParaRPr lang="de-DE" dirty="0">
              <a:latin typeface="+mn-lt"/>
            </a:endParaRPr>
          </a:p>
        </p:txBody>
      </p:sp>
      <p:pic>
        <p:nvPicPr>
          <p:cNvPr id="3" name="Bild 2" descr="circos-sample-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080000" cy="508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-940247" y="5158524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Bild: http://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circos.ca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74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ircos-sample-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-1"/>
            <a:ext cx="4980536" cy="52420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22712" cy="1548408"/>
          </a:xfrm>
        </p:spPr>
        <p:txBody>
          <a:bodyPr/>
          <a:lstStyle/>
          <a:p>
            <a:r>
              <a:rPr lang="de-DE" dirty="0" smtClean="0"/>
              <a:t>Beispiele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circos.ca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Bild 5" descr="circos-sample-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42484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622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für Version 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012160" y="1268759"/>
            <a:ext cx="2903240" cy="4608513"/>
          </a:xfrm>
        </p:spPr>
        <p:txBody>
          <a:bodyPr/>
          <a:lstStyle/>
          <a:p>
            <a:r>
              <a:rPr lang="de-DE" dirty="0" smtClean="0"/>
              <a:t>6 Stellen von </a:t>
            </a:r>
            <a:r>
              <a:rPr lang="de-DE" dirty="0" smtClean="0">
                <a:latin typeface="Lucida Handwriting"/>
                <a:cs typeface="Lucida Handwriting"/>
              </a:rPr>
              <a:t>∏</a:t>
            </a:r>
          </a:p>
          <a:p>
            <a:r>
              <a:rPr lang="de-DE" dirty="0" smtClean="0"/>
              <a:t>(3.14159)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smtClean="0"/>
              <a:t>Verbinde Paare: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3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1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4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 smtClean="0"/>
              <a:t>4</a:t>
            </a:r>
            <a:r>
              <a:rPr lang="de-DE" sz="2000" dirty="0">
                <a:latin typeface="Arial"/>
                <a:cs typeface="Arial"/>
              </a:rPr>
              <a:t>→</a:t>
            </a:r>
            <a:r>
              <a:rPr lang="de-DE" sz="2000" dirty="0" smtClean="0"/>
              <a:t>1</a:t>
            </a:r>
          </a:p>
          <a:p>
            <a:pPr marL="915300" lvl="2" indent="-342900">
              <a:buFont typeface="Arial"/>
              <a:buChar char="•"/>
            </a:pPr>
            <a:r>
              <a:rPr lang="de-DE" sz="2000" dirty="0"/>
              <a:t>1</a:t>
            </a:r>
            <a:r>
              <a:rPr lang="de-DE" sz="2000" dirty="0" smtClean="0">
                <a:latin typeface="Arial"/>
                <a:cs typeface="Arial"/>
              </a:rPr>
              <a:t>→</a:t>
            </a:r>
            <a:r>
              <a:rPr lang="de-DE" sz="2000" dirty="0"/>
              <a:t>5</a:t>
            </a:r>
          </a:p>
        </p:txBody>
      </p:sp>
      <p:pic>
        <p:nvPicPr>
          <p:cNvPr id="4" name="Bild 3" descr="CIRCULIZR_-_5_digits_of_π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75179" cy="4680520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 bwMode="auto">
          <a:xfrm flipH="1" flipV="1">
            <a:off x="3491880" y="2564904"/>
            <a:ext cx="3240360" cy="57606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Gerade Verbindung mit Pfeil 7"/>
          <p:cNvCxnSpPr/>
          <p:nvPr/>
        </p:nvCxnSpPr>
        <p:spPr bwMode="auto">
          <a:xfrm flipH="1" flipV="1">
            <a:off x="2411760" y="3140968"/>
            <a:ext cx="4248472" cy="15841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42673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Graphische Primitive:</a:t>
            </a:r>
          </a:p>
          <a:p>
            <a:r>
              <a:rPr lang="de-DE" dirty="0" smtClean="0"/>
              <a:t>Point2D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Ellipse, Line,  </a:t>
            </a:r>
            <a:r>
              <a:rPr lang="de-DE" dirty="0" err="1" smtClean="0"/>
              <a:t>Arc</a:t>
            </a:r>
            <a:endParaRPr lang="de-DE" dirty="0" smtClean="0"/>
          </a:p>
          <a:p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323528" y="980728"/>
            <a:ext cx="411480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Minimum:</a:t>
            </a:r>
          </a:p>
          <a:p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javax.swing.JFrame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Canvas</a:t>
            </a:r>
            <a:r>
              <a:rPr lang="de-DE" dirty="0" smtClean="0"/>
              <a:t>“ (</a:t>
            </a:r>
            <a:r>
              <a:rPr lang="de-DE" dirty="0" err="1" smtClean="0"/>
              <a:t>javax.swing.JPanel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Mathematik:</a:t>
            </a:r>
          </a:p>
          <a:p>
            <a:r>
              <a:rPr lang="de-DE" dirty="0" smtClean="0"/>
              <a:t>Punkte auf einem Kreis:</a:t>
            </a:r>
            <a:br>
              <a:rPr lang="de-DE" dirty="0" smtClean="0"/>
            </a:br>
            <a:r>
              <a:rPr lang="de-DE" dirty="0" smtClean="0"/>
              <a:t>x = </a:t>
            </a:r>
            <a:r>
              <a:rPr lang="de-DE" dirty="0" err="1" smtClean="0"/>
              <a:t>radius</a:t>
            </a:r>
            <a:r>
              <a:rPr lang="de-DE" dirty="0" smtClean="0"/>
              <a:t> * sin(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err="1" smtClean="0"/>
              <a:t>y</a:t>
            </a:r>
            <a:r>
              <a:rPr lang="de-DE" dirty="0" smtClean="0"/>
              <a:t> = </a:t>
            </a:r>
            <a:r>
              <a:rPr lang="de-DE" dirty="0" err="1" smtClean="0"/>
              <a:t>radius</a:t>
            </a:r>
            <a:r>
              <a:rPr lang="de-DE" dirty="0" smtClean="0"/>
              <a:t> * cos(</a:t>
            </a:r>
            <a:r>
              <a:rPr lang="de-DE" dirty="0" err="1" smtClean="0"/>
              <a:t>alpha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8833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>
                <a:latin typeface="+mn-lt"/>
              </a:rPr>
              <a:t>Aufgabe 1: </a:t>
            </a:r>
            <a:r>
              <a:rPr lang="de-DE" sz="2800" dirty="0" smtClean="0">
                <a:latin typeface="+mn-lt"/>
              </a:rPr>
              <a:t>  </a:t>
            </a:r>
            <a:r>
              <a:rPr lang="de-DE" dirty="0" smtClean="0"/>
              <a:t>Architekturentwurf.</a:t>
            </a:r>
            <a:r>
              <a:rPr lang="de-DE" dirty="0" smtClean="0"/>
              <a:t>..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88024" y="980728"/>
            <a:ext cx="4114800" cy="4608512"/>
          </a:xfrm>
        </p:spPr>
        <p:txBody>
          <a:bodyPr/>
          <a:lstStyle/>
          <a:p>
            <a:pPr marL="0" lvl="1" indent="-687">
              <a:buNone/>
            </a:pPr>
            <a:r>
              <a:rPr lang="de-DE" sz="2800" dirty="0" smtClean="0"/>
              <a:t>Anforderungen</a:t>
            </a:r>
            <a:r>
              <a:rPr lang="de-DE" dirty="0" smtClean="0"/>
              <a:t>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Zusammenhängen in Zahlen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Unabhängigkeit </a:t>
            </a:r>
            <a:r>
              <a:rPr lang="de-DE" dirty="0"/>
              <a:t>von UI Toolkit (etwa: Java2D)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als Geraden oder Kurven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Grafiken </a:t>
            </a:r>
            <a:r>
              <a:rPr lang="de-DE" dirty="0"/>
              <a:t>in weniger als 5 Sekunden darstellen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Festes Farbschema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(nahezu) beliebige </a:t>
            </a:r>
            <a:r>
              <a:rPr lang="de-DE" dirty="0" smtClean="0"/>
              <a:t>Stellenzahl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Bilder </a:t>
            </a:r>
            <a:r>
              <a:rPr lang="de-DE" dirty="0"/>
              <a:t>druckbar („</a:t>
            </a:r>
            <a:r>
              <a:rPr lang="de-DE" dirty="0" err="1"/>
              <a:t>printable</a:t>
            </a:r>
            <a:r>
              <a:rPr lang="de-DE" dirty="0"/>
              <a:t>“)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endParaRPr lang="de-DE" dirty="0" smtClean="0"/>
          </a:p>
        </p:txBody>
      </p:sp>
      <p:pic>
        <p:nvPicPr>
          <p:cNvPr id="3" name="Bild 2" descr="circulizr-V0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3950859" cy="3456384"/>
          </a:xfrm>
          <a:prstGeom prst="rect">
            <a:avLst/>
          </a:prstGeom>
        </p:spPr>
      </p:pic>
      <p:pic>
        <p:nvPicPr>
          <p:cNvPr id="7" name="Bild 6" descr="CIRCULIZR_0_9_-_3500_digits_of_π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" y="5157192"/>
            <a:ext cx="1479456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1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>
                <a:latin typeface="+mn-lt"/>
              </a:rPr>
              <a:t>Aufgabe </a:t>
            </a:r>
            <a:r>
              <a:rPr lang="de-DE" sz="2800" dirty="0" smtClean="0">
                <a:latin typeface="+mn-lt"/>
              </a:rPr>
              <a:t>2:</a:t>
            </a:r>
            <a:r>
              <a:rPr lang="de-DE" dirty="0" smtClean="0"/>
              <a:t> </a:t>
            </a:r>
            <a:r>
              <a:rPr lang="de-DE" dirty="0" smtClean="0"/>
              <a:t>Mehr Flexibilität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88024" y="1340768"/>
            <a:ext cx="4114800" cy="5105400"/>
          </a:xfrm>
        </p:spPr>
        <p:txBody>
          <a:bodyPr/>
          <a:lstStyle/>
          <a:p>
            <a:pPr marL="0" lvl="1" indent="-687">
              <a:buNone/>
            </a:pPr>
            <a:r>
              <a:rPr lang="de-DE" dirty="0" smtClean="0"/>
              <a:t>Neue Anforderungen: 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Darstellung von </a:t>
            </a:r>
            <a:r>
              <a:rPr lang="de-DE" dirty="0" smtClean="0"/>
              <a:t>beliebigen Zusammenhängen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Größe der „Kreis-Teile“ abhängig von Daten</a:t>
            </a:r>
            <a:endParaRPr lang="de-DE" dirty="0"/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Verbindungen </a:t>
            </a:r>
            <a:r>
              <a:rPr lang="de-DE" dirty="0" smtClean="0"/>
              <a:t>konfigurierbar</a:t>
            </a:r>
            <a:endParaRPr lang="de-DE" dirty="0" smtClean="0"/>
          </a:p>
          <a:p>
            <a:pPr marL="1168300" lvl="2" indent="-457200">
              <a:lnSpc>
                <a:spcPct val="90000"/>
              </a:lnSpc>
            </a:pPr>
            <a:r>
              <a:rPr lang="de-DE" dirty="0" smtClean="0"/>
              <a:t>Strichstärke abhängig von „Intensität“ der Verbindung</a:t>
            </a:r>
          </a:p>
          <a:p>
            <a:pPr marL="595213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dirty="0" smtClean="0"/>
              <a:t>Konfigurierbare Farbschemata</a:t>
            </a:r>
          </a:p>
        </p:txBody>
      </p:sp>
      <p:pic>
        <p:nvPicPr>
          <p:cNvPr id="3" name="Bild 2" descr="3028211-inline-i-abel1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4361240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9238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CirQlizr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Kleines </a:t>
            </a:r>
            <a:r>
              <a:rPr lang="de-DE" dirty="0" err="1" smtClean="0"/>
              <a:t>OpenSource</a:t>
            </a:r>
            <a:r>
              <a:rPr lang="de-DE" dirty="0"/>
              <a:t> Projekt </a:t>
            </a:r>
            <a:r>
              <a:rPr lang="de-DE" dirty="0">
                <a:hlinkClick r:id="rId2"/>
              </a:rPr>
              <a:t>https://github.com/gernotstarke/</a:t>
            </a:r>
            <a:r>
              <a:rPr lang="de-DE" dirty="0" smtClean="0">
                <a:hlinkClick r:id="rId2"/>
              </a:rPr>
              <a:t>cirqlizr/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In Version 0.9 beschränkt auf Zahlen</a:t>
            </a:r>
          </a:p>
        </p:txBody>
      </p:sp>
    </p:spTree>
    <p:extLst>
      <p:ext uri="{BB962C8B-B14F-4D97-AF65-F5344CB8AC3E}">
        <p14:creationId xmlns:p14="http://schemas.microsoft.com/office/powerpoint/2010/main" val="3930978129"/>
      </p:ext>
    </p:extLst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el 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DB9D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AD9E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Items">
      <a:majorFont>
        <a:latin typeface="MetaOT-Bold"/>
        <a:ea typeface="ヒラギノ角ゴ ProN W6"/>
        <a:cs typeface="ヒラギノ角ゴ ProN W6"/>
      </a:majorFont>
      <a:minorFont>
        <a:latin typeface="MetaOT-Medi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I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185</Words>
  <Characters>0</Characters>
  <Application>Microsoft Macintosh PowerPoint</Application>
  <PresentationFormat>Bildschirmpräsentation (4:3)</PresentationFormat>
  <Lines>0</Lines>
  <Paragraphs>44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Viel Text</vt:lpstr>
      <vt:lpstr>Design Challenge: CNV Circular Numeric Visualization</vt:lpstr>
      <vt:lpstr>Beispiele  (circos.ca)</vt:lpstr>
      <vt:lpstr>Ziel für Version 1</vt:lpstr>
      <vt:lpstr>Grafik</vt:lpstr>
      <vt:lpstr>Aufgabe 1:   Architekturentwurf...</vt:lpstr>
      <vt:lpstr>Aufgabe 2: Mehr Flexibilität</vt:lpstr>
      <vt:lpstr>CirQlizr</vt:lpstr>
    </vt:vector>
  </TitlesOfParts>
  <Manager/>
  <Company>innoQ Deutschland GmbH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Mustervorlage innoQ-Präsentation</dc:title>
  <dc:subject/>
  <dc:creator/>
  <cp:keywords/>
  <dc:description/>
  <cp:lastModifiedBy>Gernot Starke</cp:lastModifiedBy>
  <cp:revision>172</cp:revision>
  <cp:lastPrinted>2013-05-04T15:10:51Z</cp:lastPrinted>
  <dcterms:created xsi:type="dcterms:W3CDTF">2012-05-07T09:46:47Z</dcterms:created>
  <dcterms:modified xsi:type="dcterms:W3CDTF">2015-09-29T06:50:55Z</dcterms:modified>
  <cp:category/>
</cp:coreProperties>
</file>