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1" r:id="rId11"/>
    <p:sldId id="272" r:id="rId12"/>
    <p:sldId id="273" r:id="rId13"/>
    <p:sldId id="266" r:id="rId14"/>
    <p:sldId id="267" r:id="rId15"/>
    <p:sldId id="268" r:id="rId16"/>
    <p:sldId id="269" r:id="rId17"/>
    <p:sldId id="270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2857" autoAdjust="0"/>
  </p:normalViewPr>
  <p:slideViewPr>
    <p:cSldViewPr snapToGrid="0">
      <p:cViewPr varScale="1">
        <p:scale>
          <a:sx n="95" d="100"/>
          <a:sy n="95" d="100"/>
        </p:scale>
        <p:origin x="19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89BCA-A0A5-44A8-BE23-84C3AB5681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9EE9F-8D01-48B9-96FA-3A3EB900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find a brief description of our rationale and why our </a:t>
            </a:r>
            <a:r>
              <a:rPr lang="en-US" dirty="0" err="1" smtClean="0"/>
              <a:t>phosphoproteomics</a:t>
            </a:r>
            <a:r>
              <a:rPr lang="en-US" dirty="0" smtClean="0"/>
              <a:t> experiment has been leading us to IDRs and LLPS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9EE9F-8D01-48B9-96FA-3A3EB9001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9EE9F-8D01-48B9-96FA-3A3EB9001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all the comparison</a:t>
            </a:r>
            <a:r>
              <a:rPr lang="en-US" baseline="0" dirty="0" smtClean="0"/>
              <a:t>s shown before, also including the proteins that displayed non significantly changing </a:t>
            </a:r>
            <a:r>
              <a:rPr lang="en-US" baseline="0" dirty="0" err="1" smtClean="0"/>
              <a:t>phosphosites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9EE9F-8D01-48B9-96FA-3A3EB9001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I am attaching Excel with full data</a:t>
            </a:r>
          </a:p>
          <a:p>
            <a:r>
              <a:rPr lang="en-US" dirty="0" smtClean="0"/>
              <a:t>Explain where the prediction comes from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highlight a few examples like PCM1, MCM4, CDC6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9EE9F-8D01-48B9-96FA-3A3EB9001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3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DEC9-B3C3-4B56-ABE0-6E6083B1DE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EB29-F4A5-49F9-B968-77F5C203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o-comp.org.cn/llpsdb/home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bc.org/content/early/2018/12/26/jbc.TM118.0011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007" y="1597851"/>
            <a:ext cx="7772400" cy="2387600"/>
          </a:xfrm>
        </p:spPr>
        <p:txBody>
          <a:bodyPr/>
          <a:lstStyle/>
          <a:p>
            <a:r>
              <a:rPr lang="en-US" dirty="0" smtClean="0"/>
              <a:t>Protein phosphorylation on disordered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17806" y="1825625"/>
            <a:ext cx="349754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way we were able to identify proteins highly phosphorylated in IDRs, which suggests phosphorylation might be regulating their LLPS</a:t>
            </a:r>
          </a:p>
          <a:p>
            <a:r>
              <a:rPr lang="en-US" dirty="0" smtClean="0"/>
              <a:t>On the next slide find a short list of the proteins highlighted in this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10637"/>
            <a:ext cx="4083310" cy="4192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4496" y="1567543"/>
            <a:ext cx="324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ANOVA significant proteins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6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list of some proteins that might be undergoing LLPS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96070" y="1825625"/>
            <a:ext cx="1019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smtClean="0"/>
              <a:t>*From Li et al, 2019. LLPSD: a database of proteins undergoing LLPS separation in vitro. Nucleic Acids Research</a:t>
            </a:r>
          </a:p>
          <a:p>
            <a:pPr marL="0" indent="0">
              <a:buNone/>
            </a:pPr>
            <a:r>
              <a:rPr lang="en-US" sz="1050" dirty="0">
                <a:hlinkClick r:id="rId3"/>
              </a:rPr>
              <a:t>http://bio-comp.org.cn/llpsdb/home.aspx</a:t>
            </a:r>
            <a:endParaRPr lang="en-US" sz="105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43803"/>
              </p:ext>
            </p:extLst>
          </p:nvPr>
        </p:nvGraphicFramePr>
        <p:xfrm>
          <a:off x="628650" y="1825625"/>
          <a:ext cx="663734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Protein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Observed </a:t>
                      </a:r>
                      <a:r>
                        <a:rPr lang="en-US" sz="900" dirty="0" err="1" smtClean="0"/>
                        <a:t>pSites</a:t>
                      </a:r>
                      <a:r>
                        <a:rPr lang="en-US" sz="900" baseline="0" dirty="0" smtClean="0"/>
                        <a:t> IDR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Expected </a:t>
                      </a:r>
                      <a:r>
                        <a:rPr lang="en-US" sz="900" dirty="0" err="1" smtClean="0"/>
                        <a:t>pSites</a:t>
                      </a:r>
                      <a:r>
                        <a:rPr lang="en-US" sz="900" dirty="0" smtClean="0"/>
                        <a:t> IDR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 value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Clear trend </a:t>
                      </a:r>
                      <a:r>
                        <a:rPr lang="en-US" sz="900" dirty="0" err="1" smtClean="0"/>
                        <a:t>pSite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PSPredictor</a:t>
                      </a:r>
                      <a:r>
                        <a:rPr lang="en-US" sz="900" baseline="0" dirty="0" smtClean="0"/>
                        <a:t> Score (&gt;0.5 means high likelihood of undergoing LLPS in vitro)*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PCM1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0.0004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0.8827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0.0006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0.1117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ELYS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2e-6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0.8607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MCM4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1e-8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0.1511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RANBP2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0.59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TSC2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7e-6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0.4683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TDRKH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0.7519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CAF1B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0.0002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Oscillating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0.9967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NUP98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Oscillating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0.8727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AAK1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SF3B1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0.3294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ATP2B1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2e-5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0.0094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CDC6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0.1033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DYNC1LI2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0.2801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ARMC9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0.014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GPHN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0.4447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95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MELK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Oscillating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0.0052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3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5272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Find attached an excel sheet with the full results from this analysis</a:t>
            </a:r>
          </a:p>
          <a:p>
            <a:r>
              <a:rPr lang="en-US" sz="2200" dirty="0" smtClean="0"/>
              <a:t>From previous table I highlight a few examples:</a:t>
            </a:r>
          </a:p>
          <a:p>
            <a:pPr lvl="1"/>
            <a:r>
              <a:rPr lang="en-US" sz="2200" dirty="0" smtClean="0"/>
              <a:t>Some proteins like PCM1 have already been shown to undergo LLPS </a:t>
            </a:r>
            <a:r>
              <a:rPr lang="en-US" sz="1800" dirty="0" smtClean="0"/>
              <a:t>(Rai et al, 2018. Nature, 559, 211-216)</a:t>
            </a:r>
          </a:p>
          <a:p>
            <a:pPr lvl="1"/>
            <a:r>
              <a:rPr lang="en-US" sz="2200" dirty="0" smtClean="0"/>
              <a:t>Some others like MCM4, are not that highly disordered (check disorder according to IUPRED on next slides) but have a high number of </a:t>
            </a:r>
            <a:r>
              <a:rPr lang="en-US" sz="2200" dirty="0" err="1" smtClean="0"/>
              <a:t>pSites</a:t>
            </a:r>
            <a:r>
              <a:rPr lang="en-US" sz="2200" dirty="0" smtClean="0"/>
              <a:t> in their IDR</a:t>
            </a:r>
          </a:p>
          <a:p>
            <a:pPr lvl="1"/>
            <a:r>
              <a:rPr lang="en-US" sz="2200" dirty="0" smtClean="0"/>
              <a:t>MCM proteins might not phase separate on their own, as shown by Parker </a:t>
            </a:r>
            <a:r>
              <a:rPr lang="en-US" sz="2200" i="1" dirty="0" smtClean="0"/>
              <a:t>et al</a:t>
            </a:r>
            <a:r>
              <a:rPr lang="en-US" sz="2200" dirty="0" smtClean="0"/>
              <a:t>, but their IDRs might be involved in their ability to be enriched in condensed phases containing other proteins </a:t>
            </a:r>
            <a:r>
              <a:rPr lang="en-US" sz="1800" dirty="0" smtClean="0"/>
              <a:t>(Parker </a:t>
            </a:r>
            <a:r>
              <a:rPr lang="en-US" sz="1800" i="1" dirty="0" smtClean="0"/>
              <a:t>et al, </a:t>
            </a:r>
            <a:r>
              <a:rPr lang="en-US" sz="1800" dirty="0" smtClean="0"/>
              <a:t>2019. </a:t>
            </a:r>
            <a:r>
              <a:rPr lang="en-US" sz="1800" dirty="0" err="1" smtClean="0"/>
              <a:t>Elife</a:t>
            </a:r>
            <a:r>
              <a:rPr lang="en-US" sz="1800" dirty="0" smtClean="0"/>
              <a:t>, 8: e48562)</a:t>
            </a:r>
          </a:p>
          <a:p>
            <a:r>
              <a:rPr lang="en-US" sz="2200" dirty="0" smtClean="0"/>
              <a:t>I briefly highlight these examples, but I think there are more that might be equally interesting</a:t>
            </a:r>
          </a:p>
          <a:p>
            <a:endParaRPr lang="en-US" sz="20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759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MCM4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DNA replication licensing factor </a:t>
            </a:r>
            <a:r>
              <a:rPr lang="en-US" dirty="0" smtClean="0"/>
              <a:t>MCM4;</a:t>
            </a:r>
          </a:p>
          <a:p>
            <a:r>
              <a:rPr lang="en-US" dirty="0" smtClean="0"/>
              <a:t>Highly phosphorylated on its N terminal IDR. This IDR is conserved among different species. Following slides show the disorder prediction by IUPRED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4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 </a:t>
            </a:r>
            <a:r>
              <a:rPr lang="en-US" dirty="0" err="1" smtClean="0"/>
              <a:t>laevis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" y="2365666"/>
            <a:ext cx="9525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9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 </a:t>
            </a:r>
            <a:r>
              <a:rPr lang="en-US" dirty="0" err="1" smtClean="0"/>
              <a:t>tropicalis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2047875"/>
            <a:ext cx="9448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M. </a:t>
            </a:r>
            <a:r>
              <a:rPr lang="en-US" dirty="0" err="1" smtClean="0"/>
              <a:t>musculus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5" y="1990725"/>
            <a:ext cx="94297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H. sapiens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957" y="2262911"/>
            <a:ext cx="9458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8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is a body of evidence in literature that shows how PTMs, including phosphorylation, play a role in LLPS regulation (reviewed in 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www.jbc.org/content/early/2018/12/26/jbc.TM118.001189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publications have linked LLPS to cell cycle related events (a few cited before in this presentation)</a:t>
            </a:r>
          </a:p>
          <a:p>
            <a:r>
              <a:rPr lang="en-US" dirty="0" smtClean="0"/>
              <a:t>Lately, new phase separated condensates have been described in processes such as DNA replication and heterochromatin formation</a:t>
            </a:r>
          </a:p>
          <a:p>
            <a:r>
              <a:rPr lang="en-US" dirty="0" smtClean="0"/>
              <a:t>Our dataset includes proteins involved in a variety of these processes, with some of them already known to undergo LLPS</a:t>
            </a:r>
          </a:p>
          <a:p>
            <a:r>
              <a:rPr lang="en-US" dirty="0" smtClean="0"/>
              <a:t>Overall, our hypothesis is that many of our </a:t>
            </a:r>
            <a:r>
              <a:rPr lang="en-US" dirty="0" err="1" smtClean="0"/>
              <a:t>pSites</a:t>
            </a:r>
            <a:r>
              <a:rPr lang="en-US" dirty="0" smtClean="0"/>
              <a:t> show that kinases, such as CDK1, are regulating LLPS throughout the cell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analyzing the data on our </a:t>
            </a:r>
            <a:r>
              <a:rPr lang="en-US" sz="2000" dirty="0" err="1" smtClean="0"/>
              <a:t>phosphoproteomics</a:t>
            </a:r>
            <a:r>
              <a:rPr lang="en-US" sz="2000" dirty="0" smtClean="0"/>
              <a:t> experiment we realized there were several proteins involved in RNA metabolism</a:t>
            </a:r>
          </a:p>
          <a:p>
            <a:r>
              <a:rPr lang="en-US" sz="2000" dirty="0" smtClean="0"/>
              <a:t>Some of these proteins have been shown to engage in the formation of membrane less organelles by means of liquid phase separation (LLPS)</a:t>
            </a:r>
          </a:p>
          <a:p>
            <a:r>
              <a:rPr lang="en-US" sz="2000" dirty="0" smtClean="0"/>
              <a:t>This proteins usually have intrinsic disordered </a:t>
            </a:r>
            <a:r>
              <a:rPr lang="en-US" sz="2000" dirty="0" smtClean="0"/>
              <a:t>regions (IDRs) </a:t>
            </a:r>
            <a:r>
              <a:rPr lang="en-US" sz="2000" dirty="0" smtClean="0"/>
              <a:t>in their sequence, which are partly responsible for their ability to undergo LLPS</a:t>
            </a:r>
          </a:p>
          <a:p>
            <a:r>
              <a:rPr lang="en-US" sz="2000" dirty="0" smtClean="0"/>
              <a:t>Since lately many other proteins involved in a variety of </a:t>
            </a:r>
            <a:r>
              <a:rPr lang="en-US" sz="2000" dirty="0" smtClean="0"/>
              <a:t>processes (chromatin remodeling, nuclear pore complex, </a:t>
            </a:r>
            <a:r>
              <a:rPr lang="en-US" sz="2000" dirty="0" err="1" smtClean="0"/>
              <a:t>etc</a:t>
            </a:r>
            <a:r>
              <a:rPr lang="en-US" sz="2000" dirty="0" smtClean="0"/>
              <a:t>) </a:t>
            </a:r>
            <a:r>
              <a:rPr lang="en-US" sz="2000" dirty="0" smtClean="0"/>
              <a:t>have been shown to undergo LLPS, we wondered if protein phosphorylation might be involved in </a:t>
            </a:r>
            <a:r>
              <a:rPr lang="en-US" sz="2000" dirty="0" smtClean="0"/>
              <a:t>the regulation of such </a:t>
            </a:r>
            <a:r>
              <a:rPr lang="en-US" sz="2000" dirty="0" smtClean="0"/>
              <a:t>process</a:t>
            </a:r>
          </a:p>
          <a:p>
            <a:pPr lvl="1"/>
            <a:r>
              <a:rPr lang="en-US" sz="2000" dirty="0" smtClean="0"/>
              <a:t>Is there a relationship between protein phosphorylation and protein disorder?</a:t>
            </a:r>
          </a:p>
          <a:p>
            <a:pPr lvl="1"/>
            <a:r>
              <a:rPr lang="en-US" sz="2000" dirty="0" smtClean="0"/>
              <a:t>Is protein phosphorylation partly involved in regulating LLPS?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246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protein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First we extracted all the proteins we detected from our experiment and divided them in the following fashion:</a:t>
            </a:r>
          </a:p>
          <a:p>
            <a:pPr lvl="1"/>
            <a:r>
              <a:rPr lang="en-US" sz="2000" dirty="0" smtClean="0"/>
              <a:t>‘All’: all proteins for which a </a:t>
            </a:r>
            <a:r>
              <a:rPr lang="en-US" sz="2000" dirty="0" err="1" smtClean="0"/>
              <a:t>phosphosite</a:t>
            </a:r>
            <a:r>
              <a:rPr lang="en-US" sz="2000" dirty="0" smtClean="0"/>
              <a:t> (</a:t>
            </a:r>
            <a:r>
              <a:rPr lang="en-US" sz="2000" dirty="0" err="1" smtClean="0"/>
              <a:t>pSite</a:t>
            </a:r>
            <a:r>
              <a:rPr lang="en-US" sz="2000" dirty="0" smtClean="0"/>
              <a:t>) </a:t>
            </a:r>
            <a:r>
              <a:rPr lang="en-US" sz="2000" dirty="0" smtClean="0"/>
              <a:t>was detected</a:t>
            </a:r>
          </a:p>
          <a:p>
            <a:pPr lvl="1"/>
            <a:r>
              <a:rPr lang="en-US" sz="2000" dirty="0" smtClean="0"/>
              <a:t>‘</a:t>
            </a:r>
            <a:r>
              <a:rPr lang="en-US" sz="2000" dirty="0" err="1" smtClean="0"/>
              <a:t>ANOVA_sig</a:t>
            </a:r>
            <a:r>
              <a:rPr lang="en-US" sz="2000" dirty="0" smtClean="0"/>
              <a:t>’: all proteins that exhibit at least one </a:t>
            </a:r>
            <a:r>
              <a:rPr lang="en-US" sz="2000" dirty="0" err="1" smtClean="0"/>
              <a:t>pSite</a:t>
            </a:r>
            <a:r>
              <a:rPr lang="en-US" sz="2000" dirty="0" smtClean="0"/>
              <a:t> </a:t>
            </a:r>
            <a:r>
              <a:rPr lang="en-US" sz="2000" dirty="0" smtClean="0"/>
              <a:t>with a statistically significant change in intensity through our timeline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Exit_metaphase</a:t>
            </a:r>
            <a:r>
              <a:rPr lang="en-US" dirty="0" smtClean="0"/>
              <a:t>’: proteins exhibiting at least one </a:t>
            </a:r>
            <a:r>
              <a:rPr lang="en-US" dirty="0" err="1" smtClean="0"/>
              <a:t>pSite</a:t>
            </a:r>
            <a:r>
              <a:rPr lang="en-US" dirty="0" smtClean="0"/>
              <a:t> </a:t>
            </a:r>
            <a:r>
              <a:rPr lang="en-US" dirty="0" smtClean="0"/>
              <a:t>with a clear trend of high intensity before fertilization and 15 minutes after fertilization. Then drastically dropping intensity for the rest of the </a:t>
            </a:r>
            <a:r>
              <a:rPr lang="en-US" dirty="0" smtClean="0"/>
              <a:t>timeline (cluster shown on </a:t>
            </a:r>
            <a:r>
              <a:rPr lang="en-US" dirty="0" err="1" smtClean="0"/>
              <a:t>heatmap</a:t>
            </a:r>
            <a:r>
              <a:rPr lang="en-US" dirty="0" smtClean="0"/>
              <a:t> in the other presentation)</a:t>
            </a:r>
            <a:endParaRPr lang="en-US" dirty="0" smtClean="0"/>
          </a:p>
          <a:p>
            <a:pPr lvl="2"/>
            <a:r>
              <a:rPr lang="en-US" dirty="0" smtClean="0"/>
              <a:t>‘Oscillating’: </a:t>
            </a:r>
            <a:r>
              <a:rPr lang="en-US" dirty="0" smtClean="0"/>
              <a:t>proteins </a:t>
            </a:r>
            <a:r>
              <a:rPr lang="en-US" dirty="0"/>
              <a:t>exhibiting at least one </a:t>
            </a:r>
            <a:r>
              <a:rPr lang="en-US" dirty="0" err="1" smtClean="0"/>
              <a:t>pSite</a:t>
            </a:r>
            <a:r>
              <a:rPr lang="en-US" dirty="0" smtClean="0"/>
              <a:t> </a:t>
            </a:r>
            <a:r>
              <a:rPr lang="en-US" dirty="0" smtClean="0"/>
              <a:t>whose change in intensity is coupled to cell divisions (likely CDK1 targets</a:t>
            </a:r>
            <a:r>
              <a:rPr lang="en-US" dirty="0"/>
              <a:t>) (cluster shown on </a:t>
            </a:r>
            <a:r>
              <a:rPr lang="en-US" dirty="0" err="1"/>
              <a:t>heatmap</a:t>
            </a:r>
            <a:r>
              <a:rPr lang="en-US" dirty="0"/>
              <a:t> in the other presentation)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06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calculating expected number of </a:t>
            </a:r>
            <a:r>
              <a:rPr lang="en-US" dirty="0" err="1" smtClean="0"/>
              <a:t>phosphosites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Second, in order to asses if </a:t>
            </a:r>
            <a:r>
              <a:rPr lang="en-US" sz="2400" dirty="0" smtClean="0"/>
              <a:t>proteins are more prone to be phosphorylated in their IDRs, </a:t>
            </a:r>
            <a:r>
              <a:rPr lang="en-US" sz="2400" dirty="0" smtClean="0"/>
              <a:t>we did the following</a:t>
            </a:r>
          </a:p>
          <a:p>
            <a:pPr lvl="1"/>
            <a:r>
              <a:rPr lang="en-US" dirty="0" smtClean="0"/>
              <a:t>Compare the actual number of </a:t>
            </a:r>
            <a:r>
              <a:rPr lang="en-US" dirty="0" err="1" smtClean="0"/>
              <a:t>pSites</a:t>
            </a:r>
            <a:r>
              <a:rPr lang="en-US" dirty="0" smtClean="0"/>
              <a:t> detected </a:t>
            </a:r>
            <a:r>
              <a:rPr lang="en-US" dirty="0" smtClean="0"/>
              <a:t>in </a:t>
            </a:r>
            <a:r>
              <a:rPr lang="en-US" dirty="0" smtClean="0"/>
              <a:t>IDRs, </a:t>
            </a:r>
            <a:r>
              <a:rPr lang="en-US" dirty="0" smtClean="0"/>
              <a:t>with the </a:t>
            </a:r>
            <a:r>
              <a:rPr lang="en-US" u="sng" dirty="0" smtClean="0"/>
              <a:t>expected </a:t>
            </a:r>
            <a:r>
              <a:rPr lang="en-US" dirty="0" smtClean="0"/>
              <a:t>number of </a:t>
            </a:r>
            <a:r>
              <a:rPr lang="en-US" dirty="0" err="1" smtClean="0"/>
              <a:t>pSites</a:t>
            </a:r>
            <a:r>
              <a:rPr lang="en-US" dirty="0" smtClean="0"/>
              <a:t> </a:t>
            </a:r>
            <a:r>
              <a:rPr lang="en-US" dirty="0" smtClean="0"/>
              <a:t>that should be present in this region, depending </a:t>
            </a:r>
            <a:r>
              <a:rPr lang="en-US" dirty="0" smtClean="0"/>
              <a:t>on its size</a:t>
            </a:r>
          </a:p>
          <a:p>
            <a:pPr lvl="1"/>
            <a:r>
              <a:rPr lang="en-US" dirty="0" smtClean="0"/>
              <a:t>So if a protein is largely disordered we would expect most of </a:t>
            </a:r>
            <a:r>
              <a:rPr lang="en-US" dirty="0" err="1" smtClean="0"/>
              <a:t>pSites</a:t>
            </a:r>
            <a:r>
              <a:rPr lang="en-US" dirty="0" smtClean="0"/>
              <a:t> to be in a IDR, whereas if it is 50% ordered and 50% disordered, expectation would be that </a:t>
            </a:r>
            <a:r>
              <a:rPr lang="en-US" dirty="0" err="1" smtClean="0"/>
              <a:t>pSites</a:t>
            </a:r>
            <a:r>
              <a:rPr lang="en-US" dirty="0" smtClean="0"/>
              <a:t> would be roughly distributed equally between the two types of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1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96204" y="1825625"/>
            <a:ext cx="321914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plot shows the number of </a:t>
            </a:r>
            <a:r>
              <a:rPr lang="en-US" dirty="0" err="1"/>
              <a:t>phosphosites</a:t>
            </a:r>
            <a:r>
              <a:rPr lang="en-US" dirty="0"/>
              <a:t> per disordered (and ordered) region, from all the proteins we detected to be phosphorylated in our </a:t>
            </a:r>
            <a:r>
              <a:rPr lang="en-US" dirty="0" smtClean="0"/>
              <a:t>experiment</a:t>
            </a:r>
          </a:p>
          <a:p>
            <a:r>
              <a:rPr lang="en-US" dirty="0" smtClean="0"/>
              <a:t>Most of the proteins have </a:t>
            </a:r>
            <a:r>
              <a:rPr lang="en-US" dirty="0" err="1" smtClean="0"/>
              <a:t>phosphosites</a:t>
            </a:r>
            <a:r>
              <a:rPr lang="en-US" dirty="0" smtClean="0"/>
              <a:t> located to their disordered regions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4541193" cy="45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96204" y="1825625"/>
            <a:ext cx="321914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focusing only on those proteins that exhibit significant change through our timeline, is </a:t>
            </a:r>
            <a:r>
              <a:rPr lang="en-US" dirty="0" smtClean="0"/>
              <a:t>more clear that </a:t>
            </a:r>
            <a:r>
              <a:rPr lang="en-US" dirty="0" smtClean="0"/>
              <a:t>these proteins have a tendency to be more phosphorylated in their </a:t>
            </a:r>
            <a:r>
              <a:rPr lang="en-US" dirty="0" smtClean="0"/>
              <a:t>IDRs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6" y="1608546"/>
            <a:ext cx="4537004" cy="45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6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185" y="5638975"/>
            <a:ext cx="9027815" cy="12190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can be seen in proteins that have at least one </a:t>
            </a:r>
            <a:r>
              <a:rPr lang="en-US" dirty="0" err="1" smtClean="0"/>
              <a:t>phosphosite</a:t>
            </a:r>
            <a:r>
              <a:rPr lang="en-US" dirty="0" smtClean="0"/>
              <a:t> in the ‘Exit from metaphase’ cluster and in the ‘</a:t>
            </a:r>
            <a:r>
              <a:rPr lang="en-US" dirty="0" smtClean="0"/>
              <a:t>Oscillating’ cluster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0" y="1499770"/>
            <a:ext cx="3635032" cy="371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240" y="1595230"/>
            <a:ext cx="3649110" cy="37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8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88" y="1329587"/>
            <a:ext cx="7149623" cy="37594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205045"/>
            <a:ext cx="7886700" cy="971917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This plot </a:t>
            </a:r>
            <a:r>
              <a:rPr lang="en-US" dirty="0" smtClean="0"/>
              <a:t>summarizes </a:t>
            </a:r>
            <a:r>
              <a:rPr lang="en-US" dirty="0"/>
              <a:t>all the comparisons shown before, also including the proteins that displayed non significantly changing </a:t>
            </a:r>
            <a:r>
              <a:rPr lang="en-US" dirty="0" err="1" smtClean="0"/>
              <a:t>phosphosites</a:t>
            </a:r>
            <a:r>
              <a:rPr lang="en-US" dirty="0"/>
              <a:t> </a:t>
            </a:r>
            <a:r>
              <a:rPr lang="en-US" dirty="0" smtClean="0"/>
              <a:t>(arrow)</a:t>
            </a:r>
          </a:p>
          <a:p>
            <a:r>
              <a:rPr lang="en-US" dirty="0" smtClean="0"/>
              <a:t>The latter shows how proteins that displayed at least one changing </a:t>
            </a:r>
            <a:r>
              <a:rPr lang="en-US" dirty="0" err="1" smtClean="0"/>
              <a:t>phosphosite</a:t>
            </a:r>
            <a:r>
              <a:rPr lang="en-US" dirty="0" smtClean="0"/>
              <a:t> through time are more prone to be phosphorylated in their </a:t>
            </a:r>
            <a:r>
              <a:rPr lang="en-US" dirty="0" smtClean="0"/>
              <a:t>IDRs</a:t>
            </a:r>
          </a:p>
          <a:p>
            <a:r>
              <a:rPr lang="en-US" dirty="0" smtClean="0"/>
              <a:t>Something similar was already reported by </a:t>
            </a:r>
            <a:r>
              <a:rPr lang="en-US" dirty="0" err="1" smtClean="0"/>
              <a:t>Tyanova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, 2013. </a:t>
            </a:r>
            <a:r>
              <a:rPr lang="en-US" dirty="0" err="1" smtClean="0"/>
              <a:t>PLoS</a:t>
            </a:r>
            <a:r>
              <a:rPr lang="en-US" dirty="0" smtClean="0"/>
              <a:t> Computational Biology, 9(1): e1002842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60023" y="923192"/>
            <a:ext cx="0" cy="290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in order to asses which proteins are concentrating </a:t>
            </a:r>
            <a:r>
              <a:rPr lang="en-US" dirty="0" err="1" smtClean="0"/>
              <a:t>pSites</a:t>
            </a:r>
            <a:r>
              <a:rPr lang="en-US" dirty="0" smtClean="0"/>
              <a:t> in their IDRs, and if this is statistically significant we did a Binomial Test, which gave the following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9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4348</TotalTime>
  <Words>1143</Words>
  <Application>Microsoft Office PowerPoint</Application>
  <PresentationFormat>On-screen Show (4:3)</PresentationFormat>
  <Paragraphs>175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Protein phosphorylation on disordered regions</vt:lpstr>
      <vt:lpstr>Overview</vt:lpstr>
      <vt:lpstr>Method: protein classification</vt:lpstr>
      <vt:lpstr>Method: calculating expected number of phosphosites</vt:lpstr>
      <vt:lpstr>Results</vt:lpstr>
      <vt:lpstr>Results</vt:lpstr>
      <vt:lpstr>Results</vt:lpstr>
      <vt:lpstr>Summary</vt:lpstr>
      <vt:lpstr>Results</vt:lpstr>
      <vt:lpstr>Results</vt:lpstr>
      <vt:lpstr>Short list of some proteins that might be undergoing LLPS</vt:lpstr>
      <vt:lpstr>Notes</vt:lpstr>
      <vt:lpstr>MCM4</vt:lpstr>
      <vt:lpstr>X. laevis</vt:lpstr>
      <vt:lpstr>X. tropicalis</vt:lpstr>
      <vt:lpstr>M. musculus</vt:lpstr>
      <vt:lpstr>H. sapiens</vt:lpstr>
      <vt:lpstr>Conclusions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phosphorylation on disordered regions</dc:title>
  <dc:creator>Valverde Barrantes, J.M. (Juan Manuel)</dc:creator>
  <cp:lastModifiedBy>Valverde Barrantes, J.M. (Juan Manuel)</cp:lastModifiedBy>
  <cp:revision>23</cp:revision>
  <dcterms:created xsi:type="dcterms:W3CDTF">2019-12-12T11:02:55Z</dcterms:created>
  <dcterms:modified xsi:type="dcterms:W3CDTF">2019-12-15T12:20:02Z</dcterms:modified>
</cp:coreProperties>
</file>