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994fe831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994fe83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cf994fe831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994fe831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994fe83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cf994fe831_0_1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994fe83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994fe83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f994fe831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9a90761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9a907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8e9a90761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7594a2c1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7594a2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87594a2c1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994fe831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994fe83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994fe831_0_1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f994fe831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f994fe83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cf994fe831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994fe831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994fe83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cf994fe831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994fe831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994fe83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cf994fe831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f994fe831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f994fe83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cf994fe831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f994fe831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f994fe83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cf994fe831_0_1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f994fe831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f994fe83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cf994fe831_0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f994fe831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f994fe83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cf994fe831_0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f994fe831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f994fe8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cf994fe831_0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994fe831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994fe83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cf994fe831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f994fe831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f994fe83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cf994fe831_0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f994fe831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f994fe83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cf994fe831_0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91e47bbe8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91e47bbe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91e47bbe85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1e47bbe8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1e47bb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91e47bbe8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fe053183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fe0531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cfe053183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994fe831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994fe8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cf994fe831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fe053183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fe05318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cfe053183f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741c4a6c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741c4a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0741c4a6c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fe053183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fe05318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cfe053183f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741c4a6ca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741c4a6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0741c4a6ca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f994fe83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cf994fe831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994fe831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994fe8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f994fe831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994fe831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994fe8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cf994fe831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e9a90761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e9a9076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8e9a907616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994fe831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994fe83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cf994fe831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994fe831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994fe83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cf994fe831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994fe831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994fe8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cf994fe831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tart.spring.io/" TargetMode="External"/><Relationship Id="rId4" Type="http://schemas.openxmlformats.org/officeDocument/2006/relationships/hyperlink" Target="https://start.spr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art.spr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localhost:8080/calc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 Spring Boot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Utilisation de Maven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" y="1219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Pour </a:t>
            </a:r>
            <a:r>
              <a:rPr lang="en-GB"/>
              <a:t>connaître</a:t>
            </a:r>
            <a:r>
              <a:rPr lang="en-GB"/>
              <a:t> le répertoire du </a:t>
            </a:r>
            <a:r>
              <a:rPr lang="en-GB"/>
              <a:t>dépôt</a:t>
            </a:r>
            <a:r>
              <a:rPr lang="en-GB"/>
              <a:t> local: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61447" l="0" r="84297" t="12349"/>
          <a:stretch/>
        </p:blipFill>
        <p:spPr>
          <a:xfrm>
            <a:off x="168900" y="3074274"/>
            <a:ext cx="2563199" cy="24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b="41501" l="32876" r="41999" t="14338"/>
          <a:stretch/>
        </p:blipFill>
        <p:spPr>
          <a:xfrm>
            <a:off x="3792725" y="1793350"/>
            <a:ext cx="4983050" cy="4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Utilisation de Maven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0" y="1667775"/>
            <a:ext cx="298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Il est aussi possible de modifier les paramètres de Maven dans la fenêtre “Options” de Netbeans.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10088" l="22906" r="22226" t="4199"/>
          <a:stretch/>
        </p:blipFill>
        <p:spPr>
          <a:xfrm>
            <a:off x="2976865" y="1417650"/>
            <a:ext cx="6167138" cy="54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 et lancement du projet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457200" y="1295400"/>
            <a:ext cx="8229600" cy="54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L’application Web est disponible à l’adresse suivante: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http://localhost:8080/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Ce message indique qu’il n’existe aucun mapping pour l’url à la racine.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61449" l="0" r="54187" t="0"/>
          <a:stretch/>
        </p:blipFill>
        <p:spPr>
          <a:xfrm>
            <a:off x="1400125" y="2494725"/>
            <a:ext cx="6343751" cy="30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 et lancement du projet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228600" y="1295400"/>
            <a:ext cx="86868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Afficher les dossiers cachés dans le gestionnaire de fichiers: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62807" l="14581" r="13091" t="-2441"/>
          <a:stretch/>
        </p:blipFill>
        <p:spPr>
          <a:xfrm>
            <a:off x="152400" y="3143250"/>
            <a:ext cx="8915400" cy="274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5119675" y="4429125"/>
            <a:ext cx="14289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 et lancement du projet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228600" y="1295400"/>
            <a:ext cx="8686800" cy="54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Si l’application Web ne se lance pas:</a:t>
            </a:r>
            <a:endParaRPr/>
          </a:p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GB"/>
              <a:t>Quitter NetBeans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GB"/>
              <a:t>Supprimer ces dossiers: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GB"/>
              <a:t>C:\Users\</a:t>
            </a:r>
            <a:r>
              <a:rPr lang="en-GB">
                <a:solidFill>
                  <a:srgbClr val="FF0000"/>
                </a:solidFill>
              </a:rPr>
              <a:t>e??????</a:t>
            </a:r>
            <a:r>
              <a:rPr lang="en-GB"/>
              <a:t>\AppData\Local\NetBeans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GB"/>
              <a:t>C:\Users\</a:t>
            </a:r>
            <a:r>
              <a:rPr lang="en-GB">
                <a:solidFill>
                  <a:srgbClr val="FF0000"/>
                </a:solidFill>
              </a:rPr>
              <a:t>e??????</a:t>
            </a:r>
            <a:r>
              <a:rPr lang="en-GB"/>
              <a:t>\AppData\Roaming\NetBeans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GB"/>
              <a:t>\\uha.fr\Users\</a:t>
            </a:r>
            <a:r>
              <a:rPr lang="en-GB">
                <a:solidFill>
                  <a:srgbClr val="FF0000"/>
                </a:solidFill>
              </a:rPr>
              <a:t>e??????</a:t>
            </a:r>
            <a:r>
              <a:rPr lang="en-GB"/>
              <a:t>\Profil.V2\NetBeans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	“</a:t>
            </a:r>
            <a:r>
              <a:rPr lang="en-GB" sz="2800">
                <a:solidFill>
                  <a:srgbClr val="FF0000"/>
                </a:solidFill>
              </a:rPr>
              <a:t>e</a:t>
            </a:r>
            <a:r>
              <a:rPr lang="en-GB" sz="2800">
                <a:solidFill>
                  <a:srgbClr val="FF0000"/>
                </a:solidFill>
              </a:rPr>
              <a:t>??????</a:t>
            </a:r>
            <a:r>
              <a:rPr lang="en-GB" sz="2800"/>
              <a:t>” est votre identifiant étudiant. </a:t>
            </a:r>
            <a:endParaRPr/>
          </a:p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GB"/>
              <a:t>Relancer NetBeans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GB"/>
              <a:t>Regéner le projet avec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en-GB"/>
              <a:t> en copiant bien les paramètres.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En particulier, bien vérifier que la </a:t>
            </a:r>
            <a:r>
              <a:rPr lang="en-GB">
                <a:solidFill>
                  <a:srgbClr val="FF0000"/>
                </a:solidFill>
              </a:rPr>
              <a:t>version du JDK</a:t>
            </a:r>
            <a:r>
              <a:rPr lang="en-GB"/>
              <a:t> dans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https://start.spring.io/</a:t>
            </a:r>
            <a:r>
              <a:rPr lang="en-GB"/>
              <a:t> correspond à celle disponible sur NetBeans.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 et lancement du projet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Le projet ne contient que le main().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52291" l="0" r="34049" t="11046"/>
          <a:stretch/>
        </p:blipFill>
        <p:spPr>
          <a:xfrm>
            <a:off x="0" y="3911212"/>
            <a:ext cx="9144001" cy="287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 et lancement du projet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457200" y="1600200"/>
            <a:ext cx="4948200" cy="512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Le port par défaut est 8080. Pour le changer, il faut: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Créer le fichier “application.properties” s’il n’existe pas déjà.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Dans ce fichier, ajouter la ligne: server.port=8081.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8081 sera le nouveau port pour </a:t>
            </a:r>
            <a:r>
              <a:rPr lang="en-GB"/>
              <a:t>accéder</a:t>
            </a:r>
            <a:r>
              <a:rPr lang="en-GB"/>
              <a:t> à l’application Web.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48365" l="0" r="75800" t="0"/>
          <a:stretch/>
        </p:blipFill>
        <p:spPr>
          <a:xfrm>
            <a:off x="5337749" y="1841175"/>
            <a:ext cx="3639751" cy="438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pour une URL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L’implémentation de fonctionnalités dans Spring Boot se fait par </a:t>
            </a:r>
            <a:r>
              <a:rPr lang="en-GB"/>
              <a:t>l'intermédiaire</a:t>
            </a:r>
            <a:r>
              <a:rPr lang="en-GB"/>
              <a:t> d’annotations. Une annotation Java permet d'ajouter des </a:t>
            </a:r>
            <a:r>
              <a:rPr lang="en-GB"/>
              <a:t>métadonnées</a:t>
            </a:r>
            <a:r>
              <a:rPr lang="en-GB"/>
              <a:t> à un code source Java. Elles peuvent être ajoutées aux classes, méthodes, attributs, paramètres, variables locales et paquets.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pour une URL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457200" y="1600200"/>
            <a:ext cx="8229600" cy="503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Pour le mapping d’URL, on utilise les annotations suivantes: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@Controller: pour indiquer que la classe est utilisée comme contrôleur.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@GetMapping("/chemin_url"): pour spécifier le chemin url pour lequel la méthode va générer la réponse.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@ResponseBody: pour indiquer que la méthode va générer le corps de la réponse à la requête.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pour une URL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Créer un package pour les </a:t>
            </a:r>
            <a:r>
              <a:rPr lang="en-GB"/>
              <a:t>contrôleurs. </a:t>
            </a:r>
            <a:r>
              <a:rPr b="1" lang="en-GB">
                <a:solidFill>
                  <a:srgbClr val="FF0000"/>
                </a:solidFill>
              </a:rPr>
              <a:t>Ce package doit être un sous-package du package de l’application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Dans ce package, créer une classe.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Création d’un projet Spring Boot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385500"/>
            <a:ext cx="82296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création des fichiers du projet se fait sur le site Web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en-GB"/>
              <a:t> avec les options suivantes: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Project: Maven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Language: Java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Spring Boot: 2.7.5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Project Metadata: choisir le nom du projet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Packaging: jar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Java: 17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Ajouter les “dependencies” suivantes: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Spring Web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Spring Boot DevTools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Thymeleaf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GB"/>
              <a:t>Remarque: les versions de </a:t>
            </a:r>
            <a:r>
              <a:rPr lang="en-GB"/>
              <a:t>Spring Boot et Java sont à choisir en fonction de la configuration de votre machine.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pour une URL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457200" y="1279275"/>
            <a:ext cx="8229600" cy="54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package com.example.demo.controllers;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import org.springframework.stereotype.Controller;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import org.springframework.web.bind.annotation.GetMapping;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import org.springframework.web.bind.annotation.ResponseBody;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@Controller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public class monControleur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    @GetMapping("/hello")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    @ResponseBody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    public String hello()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        return "&lt;h1&gt;Bonjour&lt;/h1&gt;";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pour une URL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457200" y="1600200"/>
            <a:ext cx="8229600" cy="505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L’annotation “</a:t>
            </a:r>
            <a:r>
              <a:rPr lang="en-GB"/>
              <a:t>@GetMapping</a:t>
            </a:r>
            <a:r>
              <a:rPr lang="en-GB"/>
              <a:t>” ne </a:t>
            </a:r>
            <a:r>
              <a:rPr lang="en-GB"/>
              <a:t>traite</a:t>
            </a:r>
            <a:r>
              <a:rPr lang="en-GB"/>
              <a:t> que les requêtes HTTP GET.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Pour les requêtes HTTP POST.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@PostMapping("/hello")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Il est aussi possible de définir plusieurs URL: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@GetMapping({"/hello", "/bonjourno"})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@PostMapping({"/hello", "/bonjourno"})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Une autre façon d’écrire ces annotations: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@RequestMapping(value = "/hello", method = RequestMethod.POST)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@RequestMapping(value = "/hello", method = RequestMethod.GET)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/>
              <a:t>Ajout d’un mapping avec un fichier HTML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Dans le modèle MVC, le code pour la vue (code HTML pour la réponse à la requête) doit être séparé du code pour le </a:t>
            </a:r>
            <a:r>
              <a:rPr lang="en-GB"/>
              <a:t>contrôleur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/>
              <a:t>Ajout d’un mapping avec un fichier HTML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On crée le fichier </a:t>
            </a:r>
            <a:r>
              <a:rPr lang="en-GB"/>
              <a:t>"</a:t>
            </a:r>
            <a:r>
              <a:rPr lang="en-GB">
                <a:solidFill>
                  <a:srgbClr val="FF0000"/>
                </a:solidFill>
              </a:rPr>
              <a:t>hello.html</a:t>
            </a:r>
            <a:r>
              <a:rPr lang="en-GB"/>
              <a:t>"</a:t>
            </a:r>
            <a:r>
              <a:rPr lang="en-GB"/>
              <a:t> dans “Other resources” -&gt; “templates” comme ci-dessous:</a:t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b="35935" l="0" r="27214" t="10494"/>
          <a:stretch/>
        </p:blipFill>
        <p:spPr>
          <a:xfrm>
            <a:off x="0" y="3057375"/>
            <a:ext cx="9144001" cy="38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avec un fichier HTML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457200" y="1355475"/>
            <a:ext cx="8229600" cy="54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package com.example.demo.controllers;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import org.springframework.stereotype.Controller;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import org.springframework.web.bind.annotation.GetMapping;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import org.springframework.web.bind.annotation.ResponseBody;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@Controller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public class monControleur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@GetMapping("/hello")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r>
              <a:rPr lang="en-GB" strike="sngStrike">
                <a:solidFill>
                  <a:srgbClr val="FF0000"/>
                </a:solidFill>
              </a:rPr>
              <a:t>@ResponseBody</a:t>
            </a:r>
            <a:endParaRPr strike="sngStrike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public String hello()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    return "</a:t>
            </a:r>
            <a:r>
              <a:rPr lang="en-GB">
                <a:solidFill>
                  <a:srgbClr val="FF0000"/>
                </a:solidFill>
              </a:rPr>
              <a:t>hello</a:t>
            </a:r>
            <a:r>
              <a:rPr lang="en-GB"/>
              <a:t>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avec un fichier HTML</a:t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457200" y="1355475"/>
            <a:ext cx="8229600" cy="399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FF0000"/>
                </a:solidFill>
              </a:rPr>
              <a:t>@ResponseBody</a:t>
            </a:r>
            <a:r>
              <a:rPr lang="en-GB"/>
              <a:t> doit être supprimé. La méthode ne génère plus le code HTML pour la réponse à la requête.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La méthode retourne "</a:t>
            </a:r>
            <a:r>
              <a:rPr lang="en-GB">
                <a:solidFill>
                  <a:srgbClr val="FF0000"/>
                </a:solidFill>
              </a:rPr>
              <a:t>hello</a:t>
            </a:r>
            <a:r>
              <a:rPr lang="en-GB"/>
              <a:t>". Le nom "</a:t>
            </a:r>
            <a:r>
              <a:rPr lang="en-GB">
                <a:solidFill>
                  <a:srgbClr val="FF0000"/>
                </a:solidFill>
              </a:rPr>
              <a:t>hello</a:t>
            </a:r>
            <a:r>
              <a:rPr lang="en-GB"/>
              <a:t>" est celui du fichier HTML à utiliser pour la réponse. Le fichier "</a:t>
            </a:r>
            <a:r>
              <a:rPr lang="en-GB">
                <a:solidFill>
                  <a:srgbClr val="FF0000"/>
                </a:solidFill>
              </a:rPr>
              <a:t>hello.html</a:t>
            </a:r>
            <a:r>
              <a:rPr lang="en-GB"/>
              <a:t>" doit exister dans le dossier templates du projet (Other Sources -&gt; src/main/resources -&gt; templates).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pour une url avec paramètres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228600" y="1507875"/>
            <a:ext cx="8686800" cy="51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Les paramètres de la </a:t>
            </a:r>
            <a:r>
              <a:rPr lang="en-GB"/>
              <a:t>requête</a:t>
            </a:r>
            <a:r>
              <a:rPr lang="en-GB"/>
              <a:t> sont </a:t>
            </a:r>
            <a:r>
              <a:rPr lang="en-GB"/>
              <a:t>passés</a:t>
            </a:r>
            <a:r>
              <a:rPr lang="en-GB"/>
              <a:t> comme paramètres de la méthode.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@Controller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public class monControleur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@GetMapping("/hello")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@ResponseBody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public String hello(String </a:t>
            </a:r>
            <a:r>
              <a:rPr lang="en-GB">
                <a:solidFill>
                  <a:srgbClr val="FF0000"/>
                </a:solidFill>
              </a:rPr>
              <a:t>nm</a:t>
            </a:r>
            <a:r>
              <a:rPr lang="en-GB"/>
              <a:t>, String </a:t>
            </a:r>
            <a:r>
              <a:rPr lang="en-GB">
                <a:solidFill>
                  <a:srgbClr val="0000FF"/>
                </a:solidFill>
              </a:rPr>
              <a:t>pr</a:t>
            </a:r>
            <a:r>
              <a:rPr lang="en-GB"/>
              <a:t>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    return "&lt;h1&gt;Bonjour "+</a:t>
            </a:r>
            <a:r>
              <a:rPr lang="en-GB">
                <a:solidFill>
                  <a:srgbClr val="0000FF"/>
                </a:solidFill>
              </a:rPr>
              <a:t>pr</a:t>
            </a:r>
            <a:r>
              <a:rPr lang="en-GB"/>
              <a:t>+" "+</a:t>
            </a:r>
            <a:r>
              <a:rPr lang="en-GB">
                <a:solidFill>
                  <a:srgbClr val="FF0000"/>
                </a:solidFill>
              </a:rPr>
              <a:t>nm</a:t>
            </a:r>
            <a:r>
              <a:rPr lang="en-GB"/>
              <a:t>+"&lt;/h1&gt;";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http://localhost:8080/hello?</a:t>
            </a:r>
            <a:r>
              <a:rPr lang="en-GB">
                <a:solidFill>
                  <a:srgbClr val="FF0000"/>
                </a:solidFill>
              </a:rPr>
              <a:t>nm</a:t>
            </a:r>
            <a:r>
              <a:rPr lang="en-GB"/>
              <a:t>=Dupont&amp;</a:t>
            </a:r>
            <a:r>
              <a:rPr lang="en-GB">
                <a:solidFill>
                  <a:srgbClr val="0000FF"/>
                </a:solidFill>
              </a:rPr>
              <a:t>pr</a:t>
            </a:r>
            <a:r>
              <a:rPr lang="en-GB"/>
              <a:t>=Pierre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pour une url avec paramètres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76575" y="1431675"/>
            <a:ext cx="8991300" cy="53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Les paramètres peuvent aussi être définis explicitement.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@Controller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public class monControleur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@GetMapping("/hello")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@ResponseBody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public String hello(</a:t>
            </a:r>
            <a:r>
              <a:rPr lang="en-GB">
                <a:solidFill>
                  <a:srgbClr val="38761D"/>
                </a:solidFill>
              </a:rPr>
              <a:t>@RequestParam</a:t>
            </a:r>
            <a:r>
              <a:rPr lang="en-GB"/>
              <a:t> String </a:t>
            </a:r>
            <a:r>
              <a:rPr lang="en-GB">
                <a:solidFill>
                  <a:srgbClr val="FF0000"/>
                </a:solidFill>
              </a:rPr>
              <a:t>nm</a:t>
            </a:r>
            <a:r>
              <a:rPr lang="en-GB"/>
              <a:t>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                                 </a:t>
            </a:r>
            <a:r>
              <a:rPr lang="en-GB">
                <a:solidFill>
                  <a:srgbClr val="38761D"/>
                </a:solidFill>
              </a:rPr>
              <a:t>@RequestParam</a:t>
            </a:r>
            <a:r>
              <a:rPr lang="en-GB"/>
              <a:t> String </a:t>
            </a:r>
            <a:r>
              <a:rPr lang="en-GB">
                <a:solidFill>
                  <a:schemeClr val="hlink"/>
                </a:solidFill>
              </a:rPr>
              <a:t>pr</a:t>
            </a:r>
            <a:r>
              <a:rPr lang="en-GB"/>
              <a:t>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    return "&lt;h1&gt;Bonjour "+</a:t>
            </a:r>
            <a:r>
              <a:rPr lang="en-GB">
                <a:solidFill>
                  <a:srgbClr val="0000FF"/>
                </a:solidFill>
              </a:rPr>
              <a:t>pr</a:t>
            </a:r>
            <a:r>
              <a:rPr lang="en-GB"/>
              <a:t>+" "+</a:t>
            </a:r>
            <a:r>
              <a:rPr lang="en-GB">
                <a:solidFill>
                  <a:srgbClr val="FF0000"/>
                </a:solidFill>
              </a:rPr>
              <a:t>nm</a:t>
            </a:r>
            <a:r>
              <a:rPr lang="en-GB"/>
              <a:t>+"&lt;/h1&gt;";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La méthode attend des paramètres dans la requête. </a:t>
            </a:r>
            <a:r>
              <a:rPr b="1" lang="en-GB">
                <a:solidFill>
                  <a:srgbClr val="FF0000"/>
                </a:solidFill>
              </a:rPr>
              <a:t>Si celles-ci ne sont pas </a:t>
            </a:r>
            <a:r>
              <a:rPr b="1" lang="en-GB">
                <a:solidFill>
                  <a:srgbClr val="FF0000"/>
                </a:solidFill>
              </a:rPr>
              <a:t>présentes,</a:t>
            </a:r>
            <a:r>
              <a:rPr b="1" lang="en-GB">
                <a:solidFill>
                  <a:srgbClr val="FF0000"/>
                </a:solidFill>
              </a:rPr>
              <a:t> la méthode plante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Ajout d’un mapping pour une url avec paramètres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76575" y="1507875"/>
            <a:ext cx="8991300" cy="51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Les paramètres peuvent aussi être </a:t>
            </a:r>
            <a:r>
              <a:rPr lang="en-GB"/>
              <a:t>définis</a:t>
            </a:r>
            <a:r>
              <a:rPr lang="en-GB"/>
              <a:t> explicitement.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@Controller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public class monControleur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@GetMapping("/hello")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@ResponseBody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public String hello(</a:t>
            </a:r>
            <a:r>
              <a:rPr lang="en-GB">
                <a:solidFill>
                  <a:srgbClr val="38761D"/>
                </a:solidFill>
              </a:rPr>
              <a:t>@RequestParam(required = false)</a:t>
            </a:r>
            <a:r>
              <a:rPr lang="en-GB"/>
              <a:t> String </a:t>
            </a:r>
            <a:r>
              <a:rPr lang="en-GB">
                <a:solidFill>
                  <a:srgbClr val="FF0000"/>
                </a:solidFill>
              </a:rPr>
              <a:t>nm</a:t>
            </a:r>
            <a:r>
              <a:rPr lang="en-GB"/>
              <a:t>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                                 </a:t>
            </a:r>
            <a:r>
              <a:rPr lang="en-GB">
                <a:solidFill>
                  <a:srgbClr val="38761D"/>
                </a:solidFill>
              </a:rPr>
              <a:t>@RequestParam(required = false)</a:t>
            </a:r>
            <a:r>
              <a:rPr lang="en-GB"/>
              <a:t> String </a:t>
            </a:r>
            <a:r>
              <a:rPr lang="en-GB">
                <a:solidFill>
                  <a:schemeClr val="hlink"/>
                </a:solidFill>
              </a:rPr>
              <a:t>pr</a:t>
            </a:r>
            <a:r>
              <a:rPr lang="en-GB"/>
              <a:t>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    return "&lt;h1&gt;Bonjour "+</a:t>
            </a:r>
            <a:r>
              <a:rPr lang="en-GB">
                <a:solidFill>
                  <a:srgbClr val="0000FF"/>
                </a:solidFill>
              </a:rPr>
              <a:t>pr</a:t>
            </a:r>
            <a:r>
              <a:rPr lang="en-GB"/>
              <a:t>+" "+</a:t>
            </a:r>
            <a:r>
              <a:rPr lang="en-GB">
                <a:solidFill>
                  <a:srgbClr val="FF0000"/>
                </a:solidFill>
              </a:rPr>
              <a:t>nm</a:t>
            </a:r>
            <a:r>
              <a:rPr lang="en-GB"/>
              <a:t>+"&lt;/h1&gt;";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Avec le drapeau “</a:t>
            </a:r>
            <a:r>
              <a:rPr lang="en-GB">
                <a:solidFill>
                  <a:srgbClr val="38761D"/>
                </a:solidFill>
              </a:rPr>
              <a:t>required = false</a:t>
            </a:r>
            <a:r>
              <a:rPr lang="en-GB"/>
              <a:t>”, les paramètres dans la requête HTTP ne sont pas obligatoires.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hymeleaf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</a:t>
            </a:r>
            <a:r>
              <a:rPr lang="en-GB" sz="4400"/>
              <a:t>hymeleaf est un moteur de templates en Java. Il permet de créer des pages HTML avec du contenu dynamique (semblable à JSP).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4400"/>
              <a:t>Une variable de type </a:t>
            </a:r>
            <a:r>
              <a:rPr lang="en-GB" sz="4400">
                <a:solidFill>
                  <a:srgbClr val="FF0000"/>
                </a:solidFill>
              </a:rPr>
              <a:t>Model </a:t>
            </a:r>
            <a:r>
              <a:rPr lang="en-GB" sz="4400"/>
              <a:t>permet d’envoyer  les données vers la page HTML qui contient le code thymeleaf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Création d’un projet Spring Boot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 </a:t>
            </a:r>
            <a:r>
              <a:rPr lang="en-GB"/>
              <a:t>dépendances</a:t>
            </a:r>
            <a:r>
              <a:rPr lang="en-GB"/>
              <a:t> permettent d’ajouter des fonctionnalités à l’application: 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rgbClr val="FF0000"/>
                </a:solidFill>
              </a:rPr>
              <a:t>Spring Web </a:t>
            </a:r>
            <a:r>
              <a:rPr lang="en-GB"/>
              <a:t>: créer une application Web avec l’architecture MVC.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rgbClr val="FF0000"/>
                </a:solidFill>
              </a:rPr>
              <a:t>Spring Boot DevTools </a:t>
            </a:r>
            <a:r>
              <a:rPr lang="en-GB"/>
              <a:t>: redémarrages rapides de l’application. Ceci est pour éviter de redémarrer l’application à chaque modification du code.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rgbClr val="FF0000"/>
                </a:solidFill>
              </a:rPr>
              <a:t>Thymeleaf </a:t>
            </a:r>
            <a:r>
              <a:rPr lang="en-GB"/>
              <a:t>: permet de gérer des pages HTML avec du contenu dynamique (équivalent au JSP).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Thymeleaf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457200" y="1355475"/>
            <a:ext cx="8229600" cy="54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package com.example.demo.controllers;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import org.springframework.stereotype.Controller;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import org.springframework.web.bind.annotation.PostMapping;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import org.springframework.ui.Model;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@Controller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public class monControleur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@PostMapping("/hello")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r>
              <a:rPr lang="en-GB" strike="sngStrike">
                <a:solidFill>
                  <a:srgbClr val="FF0000"/>
                </a:solidFill>
              </a:rPr>
              <a:t>@ResponseBody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public String hello(</a:t>
            </a:r>
            <a:r>
              <a:rPr lang="en-GB">
                <a:solidFill>
                  <a:srgbClr val="FF0000"/>
                </a:solidFill>
              </a:rPr>
              <a:t>Model model</a:t>
            </a:r>
            <a:r>
              <a:rPr lang="en-GB"/>
              <a:t>, String </a:t>
            </a:r>
            <a:r>
              <a:rPr lang="en-GB">
                <a:solidFill>
                  <a:srgbClr val="00FF00"/>
                </a:solidFill>
              </a:rPr>
              <a:t>nm</a:t>
            </a:r>
            <a:r>
              <a:rPr lang="en-GB"/>
              <a:t>, String </a:t>
            </a:r>
            <a:r>
              <a:rPr lang="en-GB">
                <a:solidFill>
                  <a:srgbClr val="0000FF"/>
                </a:solidFill>
              </a:rPr>
              <a:t>pr</a:t>
            </a:r>
            <a:r>
              <a:rPr lang="en-GB"/>
              <a:t>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model.addAttribute("</a:t>
            </a:r>
            <a:r>
              <a:rPr lang="en-GB">
                <a:solidFill>
                  <a:srgbClr val="00FF00"/>
                </a:solidFill>
              </a:rPr>
              <a:t>nom</a:t>
            </a:r>
            <a:r>
              <a:rPr lang="en-GB">
                <a:solidFill>
                  <a:srgbClr val="FF0000"/>
                </a:solidFill>
              </a:rPr>
              <a:t>", </a:t>
            </a:r>
            <a:r>
              <a:rPr lang="en-GB">
                <a:solidFill>
                  <a:srgbClr val="00FF00"/>
                </a:solidFill>
              </a:rPr>
              <a:t>nm </a:t>
            </a:r>
            <a:r>
              <a:rPr lang="en-GB">
                <a:solidFill>
                  <a:srgbClr val="FF0000"/>
                </a:solidFill>
              </a:rPr>
              <a:t>== null ?"" : </a:t>
            </a:r>
            <a:r>
              <a:rPr lang="en-GB">
                <a:solidFill>
                  <a:srgbClr val="00FF00"/>
                </a:solidFill>
              </a:rPr>
              <a:t>nm</a:t>
            </a:r>
            <a:r>
              <a:rPr lang="en-GB">
                <a:solidFill>
                  <a:srgbClr val="FF0000"/>
                </a:solidFill>
              </a:rPr>
              <a:t>);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model.addAttribute("</a:t>
            </a:r>
            <a:r>
              <a:rPr lang="en-GB">
                <a:solidFill>
                  <a:srgbClr val="0000FF"/>
                </a:solidFill>
              </a:rPr>
              <a:t>prenom</a:t>
            </a:r>
            <a:r>
              <a:rPr lang="en-GB">
                <a:solidFill>
                  <a:srgbClr val="FF0000"/>
                </a:solidFill>
              </a:rPr>
              <a:t>", </a:t>
            </a:r>
            <a:r>
              <a:rPr lang="en-GB">
                <a:solidFill>
                  <a:srgbClr val="0000FF"/>
                </a:solidFill>
              </a:rPr>
              <a:t>pr </a:t>
            </a:r>
            <a:r>
              <a:rPr lang="en-GB">
                <a:solidFill>
                  <a:srgbClr val="FF0000"/>
                </a:solidFill>
              </a:rPr>
              <a:t>== null ?"" : </a:t>
            </a:r>
            <a:r>
              <a:rPr lang="en-GB">
                <a:solidFill>
                  <a:srgbClr val="0000FF"/>
                </a:solidFill>
              </a:rPr>
              <a:t>pr</a:t>
            </a:r>
            <a:r>
              <a:rPr lang="en-GB">
                <a:solidFill>
                  <a:srgbClr val="FF0000"/>
                </a:solidFill>
              </a:rPr>
              <a:t>);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    return "hello_avec_thymeleaf";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Thymeleaf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457200" y="1355475"/>
            <a:ext cx="8229600" cy="54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Contrairement au JSP, le code thymeleaf est écrit sous la forme de tags HTML.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Pour du texte simple: 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&lt;span th:text="${</a:t>
            </a:r>
            <a:r>
              <a:rPr lang="en-GB" sz="3000">
                <a:solidFill>
                  <a:srgbClr val="00FF00"/>
                </a:solidFill>
              </a:rPr>
              <a:t>nom</a:t>
            </a:r>
            <a:r>
              <a:rPr lang="en-GB" sz="3000"/>
              <a:t>}"/&gt;</a:t>
            </a:r>
            <a:endParaRPr sz="30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FF00"/>
                </a:solidFill>
              </a:rPr>
              <a:t>nom</a:t>
            </a:r>
            <a:r>
              <a:rPr lang="en-GB" sz="3000"/>
              <a:t> est la variable qui a été mise dans le modèle avec le code Java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model.addAttribute("nom", nm == null ?"" : nm);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Thymeleaf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457200" y="1355475"/>
            <a:ext cx="8229600" cy="54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Contenu de la page </a:t>
            </a:r>
            <a:r>
              <a:rPr lang="en-GB"/>
              <a:t>hello_avec_thymeleaf.html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&lt;html&gt;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    &lt;head&gt;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        &lt;meta charset="UTF-8"&gt;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    &lt;/head&gt;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    &lt;body&gt;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        &lt;p&gt;Nom : &lt;span th:text="${</a:t>
            </a:r>
            <a:r>
              <a:rPr lang="en-GB" sz="3000">
                <a:solidFill>
                  <a:srgbClr val="00FF00"/>
                </a:solidFill>
              </a:rPr>
              <a:t>nom</a:t>
            </a:r>
            <a:r>
              <a:rPr lang="en-GB" sz="3000"/>
              <a:t>}"/&gt;&lt;/p&gt;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        &lt;p&gt;Prénom : &lt;span th:text="${</a:t>
            </a:r>
            <a:r>
              <a:rPr lang="en-GB" sz="3000">
                <a:solidFill>
                  <a:srgbClr val="0000FF"/>
                </a:solidFill>
              </a:rPr>
              <a:t>prenom</a:t>
            </a:r>
            <a:r>
              <a:rPr lang="en-GB" sz="3000"/>
              <a:t>}"/&gt;&lt;/p&gt;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    &lt;/body&gt;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&lt;/html&gt;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Thymeleaf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177750" y="1355475"/>
            <a:ext cx="8842800" cy="54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hymeleaf peut aussi être utilisé pour définir une valeur par défaut d’un champ texte pour un formulaire HTML: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&lt;form action="/hello" method="post"&gt;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    &lt;input type="text" name="nm" </a:t>
            </a:r>
            <a:r>
              <a:rPr lang="en-GB" sz="3000">
                <a:solidFill>
                  <a:srgbClr val="FF0000"/>
                </a:solidFill>
              </a:rPr>
              <a:t>th</a:t>
            </a:r>
            <a:r>
              <a:rPr lang="en-GB" sz="3000">
                <a:solidFill>
                  <a:srgbClr val="FF0000"/>
                </a:solidFill>
              </a:rPr>
              <a:t>:</a:t>
            </a:r>
            <a:r>
              <a:rPr lang="en-GB" sz="3000">
                <a:solidFill>
                  <a:srgbClr val="FF0000"/>
                </a:solidFill>
              </a:rPr>
              <a:t>value="${nom}"/</a:t>
            </a:r>
            <a:r>
              <a:rPr lang="en-GB" sz="3000"/>
              <a:t>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    &lt;input type="text" name="pr"&gt;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    &lt;input type="submit" value="Submit"&gt;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&lt;/form&gt;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TP Calculatrice</a:t>
            </a:r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457200" y="1600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L’utilisateur accède</a:t>
            </a:r>
            <a:r>
              <a:rPr lang="en-GB" sz="2960"/>
              <a:t> à l’url </a:t>
            </a:r>
            <a:r>
              <a:rPr lang="en-GB" sz="2960" u="sng">
                <a:solidFill>
                  <a:schemeClr val="hlink"/>
                </a:solidFill>
                <a:hlinkClick r:id="rId3"/>
              </a:rPr>
              <a:t>http://localhost:8080/calc</a:t>
            </a:r>
            <a:r>
              <a:rPr lang="en-GB" sz="2960"/>
              <a:t> </a:t>
            </a:r>
            <a:r>
              <a:rPr lang="en-GB" sz="2960"/>
              <a:t>pour afficher la page ci-dessous: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L’utilisateur entre les valeurs.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Le clique du bouton "Submit</a:t>
            </a:r>
            <a:r>
              <a:rPr lang="en-GB" sz="2960"/>
              <a:t>"</a:t>
            </a:r>
            <a:r>
              <a:rPr lang="en-GB" sz="2960"/>
              <a:t> 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GB" sz="2590"/>
              <a:t>Lance une requête HTTP GET vers la </a:t>
            </a:r>
            <a:r>
              <a:rPr b="1" lang="en-GB" sz="2590">
                <a:solidFill>
                  <a:srgbClr val="FF0000"/>
                </a:solidFill>
              </a:rPr>
              <a:t>même</a:t>
            </a:r>
            <a:r>
              <a:rPr lang="en-GB" sz="2590">
                <a:solidFill>
                  <a:srgbClr val="FF0000"/>
                </a:solidFill>
              </a:rPr>
              <a:t> url </a:t>
            </a:r>
            <a:r>
              <a:rPr lang="en-GB" sz="2590"/>
              <a:t>avec en paramètre les valeurs.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GB" sz="2590"/>
              <a:t>L</a:t>
            </a:r>
            <a:r>
              <a:rPr lang="en-GB" sz="2590"/>
              <a:t>a page de la calculatrice est </a:t>
            </a:r>
            <a:r>
              <a:rPr lang="en-GB" sz="2590"/>
              <a:t>affichée</a:t>
            </a:r>
            <a:r>
              <a:rPr lang="en-GB" sz="2590"/>
              <a:t> avec le résultat. </a:t>
            </a:r>
            <a:endParaRPr/>
          </a:p>
        </p:txBody>
      </p:sp>
      <p:pic>
        <p:nvPicPr>
          <p:cNvPr id="333" name="Google Shape;333;p46"/>
          <p:cNvPicPr preferRelativeResize="0"/>
          <p:nvPr/>
        </p:nvPicPr>
        <p:blipFill rotWithShape="1">
          <a:blip r:embed="rId4">
            <a:alphaModFix/>
          </a:blip>
          <a:srcRect b="58366" l="17537" r="60726" t="27128"/>
          <a:stretch/>
        </p:blipFill>
        <p:spPr>
          <a:xfrm>
            <a:off x="2958957" y="2819400"/>
            <a:ext cx="2971800" cy="111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Création d’un projet Spring Boot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Générer ensuite le fichier et importer ce fichier zip dans NetBeans: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23500" l="0" r="61945" t="0"/>
          <a:stretch/>
        </p:blipFill>
        <p:spPr>
          <a:xfrm>
            <a:off x="2832162" y="2739025"/>
            <a:ext cx="3479676" cy="395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Création d’un projet Spring Boot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1600200"/>
            <a:ext cx="8229600" cy="515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Après l’importation, le message suivant peut s’afficher: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En cliquant “resolve problems”, Maven va télécharger tous les packages Java pour les </a:t>
            </a:r>
            <a:r>
              <a:rPr lang="en-GB"/>
              <a:t>dépendances</a:t>
            </a:r>
            <a:r>
              <a:rPr lang="en-GB"/>
              <a:t>.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32988" l="34175" r="35529" t="29064"/>
          <a:stretch/>
        </p:blipFill>
        <p:spPr>
          <a:xfrm>
            <a:off x="2972925" y="2144475"/>
            <a:ext cx="2770225" cy="1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Création d’un projet Spring Boot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Si l’erreur est toujours présente</a:t>
            </a:r>
            <a:r>
              <a:rPr lang="en-GB"/>
              <a:t>, utiliser l’option “Build with dependencies”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40123" l="0" r="34751" t="0"/>
          <a:stretch/>
        </p:blipFill>
        <p:spPr>
          <a:xfrm>
            <a:off x="586075" y="2743200"/>
            <a:ext cx="797184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Utilisation de Maven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Maven est un outil de gestion et d'automatisation de production de projets logiciels Java. Il permet </a:t>
            </a:r>
            <a:r>
              <a:rPr lang="en-GB"/>
              <a:t>notamment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La gestion des dépendances.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L'accès aux dépôts.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La compilation et le packaging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Le déploiement. TomCat est intégré à Maven, il n’est pas nécessaire de l’installer.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Utilisation de Maven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200" y="1143000"/>
            <a:ext cx="8229600" cy="21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Les dépendances de Maven sont définis dans le fichier pom.xml (</a:t>
            </a:r>
            <a:r>
              <a:rPr b="1" lang="en-GB"/>
              <a:t>P</a:t>
            </a:r>
            <a:r>
              <a:rPr lang="en-GB"/>
              <a:t>roject </a:t>
            </a:r>
            <a:r>
              <a:rPr b="1" lang="en-GB"/>
              <a:t>O</a:t>
            </a:r>
            <a:r>
              <a:rPr lang="en-GB"/>
              <a:t>bject </a:t>
            </a:r>
            <a:r>
              <a:rPr b="1" lang="en-GB"/>
              <a:t>M</a:t>
            </a:r>
            <a:r>
              <a:rPr lang="en-GB"/>
              <a:t>odel).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Ce fichier contient les dépendances qui ont été définies lors de la création du projet.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49997" l="4995" r="41627" t="7476"/>
          <a:stretch/>
        </p:blipFill>
        <p:spPr>
          <a:xfrm>
            <a:off x="727775" y="3336275"/>
            <a:ext cx="7744326" cy="348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Utilisation de Maven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228600" y="1600200"/>
            <a:ext cx="60630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Les </a:t>
            </a:r>
            <a:r>
              <a:rPr lang="en-GB"/>
              <a:t>dépôts</a:t>
            </a:r>
            <a:r>
              <a:rPr lang="en-GB"/>
              <a:t> de Maven sont aussi disponibles dans NetBeans: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Local: </a:t>
            </a:r>
            <a:r>
              <a:rPr lang="en-GB"/>
              <a:t>dépôt</a:t>
            </a:r>
            <a:r>
              <a:rPr lang="en-GB"/>
              <a:t> de Maven sur la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central: dépôt de Maven sur le serveur d’Apache.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52617" l="0" r="83743" t="0"/>
          <a:stretch/>
        </p:blipFill>
        <p:spPr>
          <a:xfrm>
            <a:off x="6317450" y="1720521"/>
            <a:ext cx="2724077" cy="448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