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32" r:id="rId2"/>
    <p:sldId id="334" r:id="rId3"/>
    <p:sldId id="325" r:id="rId4"/>
    <p:sldId id="326" r:id="rId5"/>
    <p:sldId id="333" r:id="rId6"/>
    <p:sldId id="330" r:id="rId7"/>
    <p:sldId id="327" r:id="rId8"/>
    <p:sldId id="328" r:id="rId9"/>
    <p:sldId id="315" r:id="rId10"/>
    <p:sldId id="317" r:id="rId11"/>
    <p:sldId id="318" r:id="rId12"/>
    <p:sldId id="324" r:id="rId13"/>
    <p:sldId id="311" r:id="rId14"/>
    <p:sldId id="331" r:id="rId15"/>
    <p:sldId id="312" r:id="rId16"/>
    <p:sldId id="314" r:id="rId17"/>
  </p:sldIdLst>
  <p:sldSz cx="9648825" cy="5292725"/>
  <p:notesSz cx="6858000" cy="9144000"/>
  <p:custShowLst>
    <p:custShow name="自定义放映 1" id="0">
      <p:sldLst/>
    </p:custShow>
  </p:custShow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29C00"/>
    <a:srgbClr val="404040"/>
    <a:srgbClr val="FFC000"/>
    <a:srgbClr val="C27D00"/>
    <a:srgbClr val="000000"/>
    <a:srgbClr val="FFFFFF"/>
    <a:srgbClr val="FFCC00"/>
    <a:srgbClr val="191919"/>
    <a:srgbClr val="7DA9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60" autoAdjust="0"/>
    <p:restoredTop sz="92613" autoAdjust="0"/>
  </p:normalViewPr>
  <p:slideViewPr>
    <p:cSldViewPr>
      <p:cViewPr>
        <p:scale>
          <a:sx n="66" d="100"/>
          <a:sy n="66" d="100"/>
        </p:scale>
        <p:origin x="-1152" y="-444"/>
      </p:cViewPr>
      <p:guideLst>
        <p:guide orient="horz" pos="1667"/>
        <p:guide pos="30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87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21FD4ED-EBA3-47E9-8A75-F9559A7C522A}" type="datetimeFigureOut">
              <a:rPr lang="zh-TW" altLang="en-US"/>
              <a:pPr>
                <a:defRPr/>
              </a:pPr>
              <a:t>2012/1/13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054F9B5-0D86-43DA-B72C-CF892CB453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146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66E7C3C-D4DA-4BE8-B398-D152C493DE87}" type="datetimeFigureOut">
              <a:rPr lang="zh-TW" altLang="en-US"/>
              <a:pPr>
                <a:defRPr/>
              </a:pPr>
              <a:t>2012/1/13</a:t>
            </a:fld>
            <a:endParaRPr lang="zh-TW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4800" y="685800"/>
            <a:ext cx="6248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TW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1C3E5D4-9356-4043-974A-0194DF97286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8543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B30914-E18C-4982-BE4E-8CE768F6996E}" type="slidenum">
              <a:rPr lang="nl-BE" smtClean="0"/>
              <a:pPr>
                <a:defRPr/>
              </a:pPr>
              <a:t>2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C3E5D4-9356-4043-974A-0194DF972861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C3E5D4-9356-4043-974A-0194DF972861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C3E5D4-9356-4043-974A-0194DF972861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C3E5D4-9356-4043-974A-0194DF972861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23664" y="1644176"/>
            <a:ext cx="8201501" cy="11345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7324" y="2999211"/>
            <a:ext cx="6754178" cy="13525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TW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DA2E2-DC30-4ECF-A5CF-4D678282F042}" type="datetime1">
              <a:rPr lang="zh-TW" altLang="en-US" smtClean="0"/>
              <a:t>2012/1/13</a:t>
            </a:fld>
            <a:endParaRPr lang="zh-TW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2D073-DBCA-473F-AE3F-5B9A2ABA86B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02B9C-D4B0-44A0-ACE3-D160E6658609}" type="datetime1">
              <a:rPr lang="zh-TW" altLang="en-US" smtClean="0"/>
              <a:t>2012/1/13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0E8DE-D458-4C08-8358-23AB4FF4183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5398" y="211955"/>
            <a:ext cx="2170986" cy="451596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2443" y="211955"/>
            <a:ext cx="6352143" cy="451596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28B83-BD40-4927-9536-626F14BB5538}" type="datetime1">
              <a:rPr lang="zh-TW" altLang="en-US" smtClean="0"/>
              <a:t>2012/1/13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BFD53-B091-4433-BAEF-AE94FD9F135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7FD8C-D12D-4256-942D-FBD4E8F88130}" type="datetime1">
              <a:rPr lang="zh-TW" altLang="en-US" smtClean="0"/>
              <a:t>2012/1/13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11CB5-4CD0-4F34-8A9A-F5EEB3F6DD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193" y="3401066"/>
            <a:ext cx="8201501" cy="105119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62193" y="2243283"/>
            <a:ext cx="8201501" cy="115778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E1DEF-3583-4C57-B202-3C7038CD7260}" type="datetime1">
              <a:rPr lang="zh-TW" altLang="en-US" smtClean="0"/>
              <a:t>2012/1/13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77A11-F666-4255-81D0-FF0985072E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441" y="1234970"/>
            <a:ext cx="4261564" cy="34929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4820" y="1234970"/>
            <a:ext cx="4261564" cy="34929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5C01D-43FE-48F4-B8CB-DB8BC12B517C}" type="datetime1">
              <a:rPr lang="zh-TW" altLang="en-US" smtClean="0"/>
              <a:t>2012/1/13</a:t>
            </a:fld>
            <a:endParaRPr lang="zh-TW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E32A4-DDF9-4888-8033-4178C367A1D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2441" y="1184738"/>
            <a:ext cx="4263240" cy="49374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2441" y="1678481"/>
            <a:ext cx="4263240" cy="30494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901471" y="1184738"/>
            <a:ext cx="4264915" cy="49374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01471" y="1678481"/>
            <a:ext cx="4264915" cy="30494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3742A-67B3-400F-8E88-7CE705AB0F7B}" type="datetime1">
              <a:rPr lang="zh-TW" altLang="en-US" smtClean="0"/>
              <a:t>2012/1/13</a:t>
            </a:fld>
            <a:endParaRPr lang="zh-TW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CA87F-2F9C-4C7C-A0AC-220D5BE4243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D8AA5-E0C8-4375-97FA-E58E8608A20B}" type="datetime1">
              <a:rPr lang="zh-TW" altLang="en-US" smtClean="0"/>
              <a:t>2012/1/13</a:t>
            </a:fld>
            <a:endParaRPr lang="zh-TW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74367-E3FA-4112-BFCB-26C865AC6A1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E8AA4-C266-4709-BBFB-7A01C33DCEAA}" type="datetime1">
              <a:rPr lang="zh-TW" altLang="en-US" smtClean="0"/>
              <a:t>2012/1/13</a:t>
            </a:fld>
            <a:endParaRPr lang="zh-TW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7E0E3-BDED-42FF-A058-306FA3CA14A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444" y="210729"/>
            <a:ext cx="3174397" cy="89682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2425" y="210730"/>
            <a:ext cx="5393961" cy="45171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2444" y="1107553"/>
            <a:ext cx="3174397" cy="3620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80261-31B5-4771-90FC-2AFA47A7CE4B}" type="datetime1">
              <a:rPr lang="zh-TW" altLang="en-US" smtClean="0"/>
              <a:t>2012/1/13</a:t>
            </a:fld>
            <a:endParaRPr lang="zh-TW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AB98A-4011-43E6-BB50-679297B7CB8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91239" y="3704908"/>
            <a:ext cx="5789295" cy="4373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91239" y="472916"/>
            <a:ext cx="5789295" cy="317563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91239" y="4142295"/>
            <a:ext cx="5789295" cy="6211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E41D1-8306-48C7-A62F-E0A4593E0439}" type="datetime1">
              <a:rPr lang="zh-TW" altLang="en-US" smtClean="0"/>
              <a:t>2012/1/13</a:t>
            </a:fld>
            <a:endParaRPr lang="zh-TW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0BE59-D279-439C-BCB7-6F73A15FE4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82600" y="212725"/>
            <a:ext cx="8683625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TW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82600" y="1235075"/>
            <a:ext cx="8683625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82600" y="4905375"/>
            <a:ext cx="2251075" cy="282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0D010B-15AE-4955-96D0-658467D6B05E}" type="datetime1">
              <a:rPr lang="zh-TW" altLang="en-US" smtClean="0"/>
              <a:t>2012/1/13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97238" y="4905375"/>
            <a:ext cx="3054350" cy="282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15150" y="4905375"/>
            <a:ext cx="2251075" cy="282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6ACF3D1-691B-4C12-B66A-1A8627B596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scrumkl&#28436;&#31034;&#35270;&#39057;.avi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/>
          <p:nvPr/>
        </p:nvSpPr>
        <p:spPr>
          <a:xfrm>
            <a:off x="0" y="0"/>
            <a:ext cx="9648825" cy="529272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491" tIns="40746" rIns="81491" bIns="40746" rtlCol="0" anchor="ctr"/>
          <a:lstStyle/>
          <a:p>
            <a:pPr algn="ctr"/>
            <a:endParaRPr lang="nl-B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6300" y="1206202"/>
            <a:ext cx="5608771" cy="25202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5400" b="1" dirty="0" err="1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Scrumkl</a:t>
            </a:r>
            <a:r>
              <a:rPr lang="zh-CN" altLang="en-US" sz="5400" b="1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展示</a:t>
            </a:r>
            <a:endParaRPr lang="en-US" altLang="zh-CN" sz="5400" b="1" dirty="0" smtClean="0">
              <a:solidFill>
                <a:srgbClr val="FF990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400" b="1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　</a:t>
            </a:r>
            <a:r>
              <a:rPr lang="zh-CN" altLang="en-US" sz="2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基于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redmine</a:t>
            </a:r>
            <a:r>
              <a:rPr lang="zh-CN" altLang="en-US" sz="2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CN" sz="2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scrum</a:t>
            </a:r>
            <a:r>
              <a:rPr lang="zh-CN" altLang="en-US" sz="2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项目管理插件开发</a:t>
            </a:r>
            <a:endParaRPr lang="en-US" altLang="zh-CN" sz="2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/>
            <a:endParaRPr lang="en-US" altLang="zh-CN" sz="32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/>
            <a:r>
              <a:rPr lang="zh-CN" altLang="zh-TW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zh-TW" sz="32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32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24612" y="4113400"/>
            <a:ext cx="125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altLang="zh-TW" b="1" dirty="0" smtClean="0">
                <a:solidFill>
                  <a:schemeClr val="bg1"/>
                </a:solidFill>
                <a:latin typeface="Bradley Hand ITC" pitchFamily="66" charset="0"/>
              </a:rPr>
              <a:t>515</a:t>
            </a:r>
            <a:r>
              <a:rPr lang="zh-CN" altLang="en-US" b="1" dirty="0" smtClean="0">
                <a:solidFill>
                  <a:schemeClr val="bg1"/>
                </a:solidFill>
                <a:latin typeface="Bradley Hand ITC" pitchFamily="66" charset="0"/>
              </a:rPr>
              <a:t>工作室</a:t>
            </a:r>
            <a:endParaRPr lang="zh-TW" altLang="zh-TW" dirty="0">
              <a:solidFill>
                <a:schemeClr val="bg1"/>
              </a:solidFill>
              <a:latin typeface="Bradley Hand ITC" pitchFamily="66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92364" y="2825625"/>
            <a:ext cx="2800767" cy="3872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b="1" dirty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─</a:t>
            </a:r>
            <a:r>
              <a:rPr lang="en-US" altLang="zh-CN" b="1" dirty="0">
                <a:solidFill>
                  <a:srgbClr val="FF9900"/>
                </a:solidFill>
                <a:latin typeface="微軟正黑體"/>
                <a:ea typeface="微軟正黑體"/>
              </a:rPr>
              <a:t>─ </a:t>
            </a:r>
            <a:r>
              <a:rPr lang="zh-CN" altLang="en-US" b="1" dirty="0" smtClean="0">
                <a:solidFill>
                  <a:srgbClr val="FF9900"/>
                </a:solidFill>
                <a:latin typeface="微軟正黑體"/>
                <a:ea typeface="微軟正黑體"/>
              </a:rPr>
              <a:t>即将发布 敬请期待</a:t>
            </a:r>
            <a:r>
              <a:rPr lang="en-US" altLang="zh-CN" b="1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─</a:t>
            </a:r>
            <a:r>
              <a:rPr lang="en-US" altLang="zh-CN" b="1" dirty="0" smtClean="0">
                <a:solidFill>
                  <a:srgbClr val="FF9900"/>
                </a:solidFill>
                <a:latin typeface="微軟正黑體"/>
                <a:ea typeface="微軟正黑體"/>
              </a:rPr>
              <a:t>─</a:t>
            </a:r>
            <a:endParaRPr lang="en-US" altLang="zh-CN" sz="3200" b="1" dirty="0">
              <a:solidFill>
                <a:srgbClr val="FF99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770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/>
          <p:nvPr/>
        </p:nvSpPr>
        <p:spPr>
          <a:xfrm>
            <a:off x="0" y="0"/>
            <a:ext cx="9648825" cy="529272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491" tIns="40746" rIns="81491" bIns="40746" rtlCol="0" anchor="ctr"/>
          <a:lstStyle/>
          <a:p>
            <a:pPr algn="ctr"/>
            <a:endParaRPr lang="nl-B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64772" y="868829"/>
            <a:ext cx="1624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9900"/>
                </a:solidFill>
                <a:latin typeface="Microsoft JhengHei" pitchFamily="34" charset="-120"/>
                <a:ea typeface="Microsoft JhengHei" pitchFamily="34" charset="-120"/>
              </a:rPr>
              <a:t>确定产品所有</a:t>
            </a:r>
            <a:r>
              <a:rPr lang="en-US" altLang="zh-CN" sz="2000" dirty="0" smtClean="0">
                <a:solidFill>
                  <a:srgbClr val="FF9900"/>
                </a:solidFill>
                <a:latin typeface="Microsoft JhengHei" pitchFamily="34" charset="-120"/>
                <a:ea typeface="Microsoft JhengHei" pitchFamily="34" charset="-120"/>
              </a:rPr>
              <a:t>backlog</a:t>
            </a:r>
            <a:endParaRPr lang="zh-TW" altLang="en-US" sz="2000" dirty="0">
              <a:solidFill>
                <a:srgbClr val="FF99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28668" y="1870298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确定产</a:t>
            </a:r>
            <a:endParaRPr lang="en-US" altLang="zh-CN" sz="2000" b="1" dirty="0" smtClean="0">
              <a:solidFill>
                <a:srgbClr val="FF990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2000" b="1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品迭代</a:t>
            </a:r>
            <a:r>
              <a:rPr lang="zh-CN" altLang="en-US" sz="1400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zh-CN" altLang="en-US" sz="1400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</a:br>
            <a:endParaRPr lang="zh-TW" altLang="en-US" sz="1400" dirty="0" smtClean="0">
              <a:solidFill>
                <a:srgbClr val="FF99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79536" y="2973761"/>
            <a:ext cx="119479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确定</a:t>
            </a:r>
            <a:r>
              <a:rPr lang="en-US" altLang="zh-CN" sz="2000" b="1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Sprint</a:t>
            </a:r>
          </a:p>
          <a:p>
            <a:pPr algn="ctr"/>
            <a:r>
              <a:rPr lang="en-US" altLang="zh-CN" sz="2000" b="1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backlog</a:t>
            </a: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endParaRPr lang="zh-TW" altLang="en-US" sz="1400" dirty="0" smtClean="0">
              <a:solidFill>
                <a:srgbClr val="FF99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8" name="Rectangle 37"/>
          <p:cNvSpPr/>
          <p:nvPr/>
        </p:nvSpPr>
        <p:spPr>
          <a:xfrm rot="4186193">
            <a:off x="222357" y="1793632"/>
            <a:ext cx="6096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57" y="762127"/>
            <a:ext cx="6457495" cy="379605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00012" y="1960562"/>
            <a:ext cx="1447800" cy="685800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14312" y="2086874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Bold"/>
                <a:ea typeface="微軟正黑體" pitchFamily="34" charset="-120"/>
                <a:cs typeface="Microsoft YaHei Bold"/>
              </a:rPr>
              <a:t>产品管理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Bold"/>
              <a:ea typeface="微軟正黑體" pitchFamily="34" charset="-120"/>
              <a:cs typeface="Microsoft YaHei Bold"/>
            </a:endParaRPr>
          </a:p>
        </p:txBody>
      </p:sp>
      <p:pic>
        <p:nvPicPr>
          <p:cNvPr id="40" name="Picture 39" descr="Pic21.png"/>
          <p:cNvPicPr>
            <a:picLocks noChangeAspect="1"/>
          </p:cNvPicPr>
          <p:nvPr/>
        </p:nvPicPr>
        <p:blipFill>
          <a:blip r:embed="rId4" cstate="print">
            <a:lum bright="100000"/>
          </a:blip>
          <a:stretch>
            <a:fillRect/>
          </a:stretch>
        </p:blipFill>
        <p:spPr>
          <a:xfrm>
            <a:off x="7087904" y="3080496"/>
            <a:ext cx="1526823" cy="838200"/>
          </a:xfrm>
          <a:prstGeom prst="rect">
            <a:avLst/>
          </a:prstGeom>
        </p:spPr>
      </p:pic>
      <p:pic>
        <p:nvPicPr>
          <p:cNvPr id="41" name="Picture 40" descr="Pic20.png"/>
          <p:cNvPicPr>
            <a:picLocks noChangeAspect="1"/>
          </p:cNvPicPr>
          <p:nvPr/>
        </p:nvPicPr>
        <p:blipFill>
          <a:blip r:embed="rId5" cstate="print">
            <a:lum bright="100000"/>
          </a:blip>
          <a:stretch>
            <a:fillRect/>
          </a:stretch>
        </p:blipFill>
        <p:spPr>
          <a:xfrm>
            <a:off x="8475749" y="1612354"/>
            <a:ext cx="996863" cy="762000"/>
          </a:xfrm>
          <a:prstGeom prst="rect">
            <a:avLst/>
          </a:prstGeom>
        </p:spPr>
      </p:pic>
      <p:pic>
        <p:nvPicPr>
          <p:cNvPr id="42" name="Picture 41" descr="Pic19.png"/>
          <p:cNvPicPr>
            <a:picLocks noChangeAspect="1"/>
          </p:cNvPicPr>
          <p:nvPr/>
        </p:nvPicPr>
        <p:blipFill>
          <a:blip r:embed="rId6" cstate="print">
            <a:lum bright="100000"/>
          </a:blip>
          <a:stretch>
            <a:fillRect/>
          </a:stretch>
        </p:blipFill>
        <p:spPr>
          <a:xfrm>
            <a:off x="7128668" y="774154"/>
            <a:ext cx="900922" cy="8382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7186612" y="3670498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/>
            </a:r>
            <a:br>
              <a:rPr lang="zh-TW" altLang="en-US" sz="1400" dirty="0" smtClean="0"/>
            </a:br>
            <a:endParaRPr lang="zh-TW" altLang="en-US" sz="1400" dirty="0" smtClean="0">
              <a:solidFill>
                <a:srgbClr val="FF99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64D267-7B33-4A79-9B50-90037B62999A}" type="datetime1">
              <a:rPr lang="zh-TW" altLang="en-US" smtClean="0"/>
              <a:t>2012/1/13</a:t>
            </a:fld>
            <a:endParaRPr lang="zh-TW" altLang="en-US"/>
          </a:p>
        </p:txBody>
      </p:sp>
      <p:sp>
        <p:nvSpPr>
          <p:cNvPr id="54" name="日期占位符 1"/>
          <p:cNvSpPr txBox="1">
            <a:spLocks/>
          </p:cNvSpPr>
          <p:nvPr/>
        </p:nvSpPr>
        <p:spPr>
          <a:xfrm>
            <a:off x="7751240" y="4950618"/>
            <a:ext cx="2251075" cy="282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r>
              <a:rPr lang="en-US" altLang="zh-TW" smtClean="0">
                <a:solidFill>
                  <a:srgbClr val="FF0000"/>
                </a:solidFill>
              </a:rPr>
              <a:t>515</a:t>
            </a:r>
            <a:r>
              <a:rPr lang="zh-CN" altLang="en-US" smtClean="0">
                <a:solidFill>
                  <a:srgbClr val="FF0000"/>
                </a:solidFill>
              </a:rPr>
              <a:t>工作室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/>
          <p:nvPr/>
        </p:nvSpPr>
        <p:spPr>
          <a:xfrm>
            <a:off x="0" y="0"/>
            <a:ext cx="9648825" cy="529272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491" tIns="40746" rIns="81491" bIns="40746" rtlCol="0" anchor="ctr"/>
          <a:lstStyle/>
          <a:p>
            <a:pPr algn="ctr"/>
            <a:endParaRPr lang="nl-B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38416" y="1349355"/>
            <a:ext cx="187610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确定任务</a:t>
            </a:r>
            <a:r>
              <a:rPr lang="en-US" altLang="zh-CN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CN" altLang="en-US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自我</a:t>
            </a:r>
            <a:endParaRPr lang="en-US" altLang="zh-CN" dirty="0" smtClean="0">
              <a:solidFill>
                <a:srgbClr val="FF990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领取</a:t>
            </a:r>
            <a:r>
              <a:rPr lang="en-US" altLang="zh-CN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CN" altLang="en-US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进度更新</a:t>
            </a:r>
            <a:r>
              <a:rPr lang="en-US" altLang="zh-CN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</a:p>
          <a:p>
            <a:r>
              <a:rPr lang="zh-CN" altLang="en-US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任务短板</a:t>
            </a:r>
            <a:r>
              <a:rPr lang="zh-CN" altLang="en-US" sz="1400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zh-CN" altLang="en-US" sz="1400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</a:br>
            <a:endParaRPr lang="zh-TW" altLang="en-US" sz="1400" dirty="0">
              <a:solidFill>
                <a:srgbClr val="FF99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22615" y="4088002"/>
            <a:ext cx="194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迭代</a:t>
            </a:r>
            <a:r>
              <a:rPr lang="en-US" altLang="zh-CN" sz="2000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backlog</a:t>
            </a:r>
          </a:p>
          <a:p>
            <a:r>
              <a:rPr lang="zh-CN" altLang="en-US" sz="2000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燃烧图</a:t>
            </a:r>
            <a:endParaRPr lang="zh-TW" altLang="en-US" sz="2000" dirty="0" smtClean="0">
              <a:solidFill>
                <a:srgbClr val="FF99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143009" y="4375134"/>
            <a:ext cx="697627" cy="21544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800" dirty="0" smtClean="0"/>
              <a:t>中国天气网</a:t>
            </a:r>
            <a:endParaRPr lang="en-US" sz="800" dirty="0"/>
          </a:p>
        </p:txBody>
      </p:sp>
      <p:sp>
        <p:nvSpPr>
          <p:cNvPr id="38" name="Rectangle 37"/>
          <p:cNvSpPr/>
          <p:nvPr/>
        </p:nvSpPr>
        <p:spPr>
          <a:xfrm rot="4186193">
            <a:off x="222357" y="1793632"/>
            <a:ext cx="6096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4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630138"/>
            <a:ext cx="6431061" cy="36021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00012" y="1960562"/>
            <a:ext cx="1447800" cy="685800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2412" y="2036762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Bold"/>
                <a:ea typeface="微軟正黑體" pitchFamily="34" charset="-120"/>
                <a:cs typeface="Microsoft YaHei Bold"/>
              </a:rPr>
              <a:t>项目管理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Bold"/>
              <a:ea typeface="微軟正黑體" pitchFamily="34" charset="-120"/>
              <a:cs typeface="Microsoft YaHei Bold"/>
            </a:endParaRPr>
          </a:p>
        </p:txBody>
      </p:sp>
      <p:pic>
        <p:nvPicPr>
          <p:cNvPr id="37" name="Picture 36" descr="Pic22.png"/>
          <p:cNvPicPr>
            <a:picLocks noChangeAspect="1"/>
          </p:cNvPicPr>
          <p:nvPr/>
        </p:nvPicPr>
        <p:blipFill>
          <a:blip r:embed="rId5" cstate="print">
            <a:lum bright="100000"/>
          </a:blip>
          <a:stretch>
            <a:fillRect/>
          </a:stretch>
        </p:blipFill>
        <p:spPr>
          <a:xfrm>
            <a:off x="7207968" y="3551232"/>
            <a:ext cx="1146186" cy="536770"/>
          </a:xfrm>
          <a:prstGeom prst="rect">
            <a:avLst/>
          </a:prstGeom>
        </p:spPr>
      </p:pic>
      <p:pic>
        <p:nvPicPr>
          <p:cNvPr id="40" name="Picture 39" descr="Pic21.png"/>
          <p:cNvPicPr>
            <a:picLocks noChangeAspect="1"/>
          </p:cNvPicPr>
          <p:nvPr/>
        </p:nvPicPr>
        <p:blipFill>
          <a:blip r:embed="rId6" cstate="print">
            <a:lum bright="100000"/>
          </a:blip>
          <a:stretch>
            <a:fillRect/>
          </a:stretch>
        </p:blipFill>
        <p:spPr>
          <a:xfrm>
            <a:off x="8134842" y="2270608"/>
            <a:ext cx="1440037" cy="790556"/>
          </a:xfrm>
          <a:prstGeom prst="rect">
            <a:avLst/>
          </a:prstGeom>
        </p:spPr>
      </p:pic>
      <p:pic>
        <p:nvPicPr>
          <p:cNvPr id="41" name="Picture 40" descr="Pic18.png"/>
          <p:cNvPicPr>
            <a:picLocks noChangeAspect="1"/>
          </p:cNvPicPr>
          <p:nvPr/>
        </p:nvPicPr>
        <p:blipFill>
          <a:blip r:embed="rId7" cstate="print">
            <a:lum bright="100000"/>
          </a:blip>
          <a:stretch>
            <a:fillRect/>
          </a:stretch>
        </p:blipFill>
        <p:spPr>
          <a:xfrm>
            <a:off x="7186612" y="360362"/>
            <a:ext cx="1506071" cy="106680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0DF461-BE9B-44AB-BAB8-C58B65368CCF}" type="datetime1">
              <a:rPr lang="zh-TW" altLang="en-US" smtClean="0"/>
              <a:t>2012/1/13</a:t>
            </a:fld>
            <a:endParaRPr lang="zh-TW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6612" y="2436872"/>
            <a:ext cx="948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查看项目任务</a:t>
            </a:r>
            <a:endParaRPr lang="zh-CN" altLang="en-US" dirty="0">
              <a:solidFill>
                <a:srgbClr val="FF99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2" name="日期占位符 1"/>
          <p:cNvSpPr txBox="1">
            <a:spLocks/>
          </p:cNvSpPr>
          <p:nvPr/>
        </p:nvSpPr>
        <p:spPr>
          <a:xfrm>
            <a:off x="7660727" y="4950617"/>
            <a:ext cx="2251075" cy="282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r>
              <a:rPr lang="en-US" altLang="zh-TW" smtClean="0">
                <a:solidFill>
                  <a:srgbClr val="FF0000"/>
                </a:solidFill>
              </a:rPr>
              <a:t>515</a:t>
            </a:r>
            <a:r>
              <a:rPr lang="zh-CN" altLang="en-US" smtClean="0">
                <a:solidFill>
                  <a:srgbClr val="FF0000"/>
                </a:solidFill>
              </a:rPr>
              <a:t>工作室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/>
          <p:nvPr/>
        </p:nvSpPr>
        <p:spPr>
          <a:xfrm>
            <a:off x="0" y="-17934"/>
            <a:ext cx="9648825" cy="529272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491" tIns="40746" rIns="81491" bIns="40746" rtlCol="0" anchor="ctr"/>
          <a:lstStyle/>
          <a:p>
            <a:pPr algn="ctr"/>
            <a:endParaRPr lang="nl-B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7" name="Picture 26" descr="dro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3255962"/>
            <a:ext cx="6881812" cy="1143001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 rot="4186193">
            <a:off x="274745" y="930105"/>
            <a:ext cx="6096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TextBox 34"/>
          <p:cNvSpPr txBox="1"/>
          <p:nvPr/>
        </p:nvSpPr>
        <p:spPr>
          <a:xfrm>
            <a:off x="2304132" y="225648"/>
            <a:ext cx="2850588" cy="646331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微軟正黑體" pitchFamily="34" charset="-120"/>
                <a:cs typeface="Calibri" pitchFamily="34" charset="0"/>
              </a:rPr>
              <a:t>advantages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微軟正黑體" pitchFamily="34" charset="-120"/>
              <a:cs typeface="Calibri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AEF80C-E274-4862-9B3F-8223DED2726C}" type="datetime1">
              <a:rPr lang="zh-TW" altLang="en-US" smtClean="0"/>
              <a:t>2012/1/13</a:t>
            </a:fld>
            <a:endParaRPr lang="zh-TW" altLang="en-US"/>
          </a:p>
        </p:txBody>
      </p:sp>
      <p:sp>
        <p:nvSpPr>
          <p:cNvPr id="42" name="日期占位符 1"/>
          <p:cNvSpPr txBox="1">
            <a:spLocks/>
          </p:cNvSpPr>
          <p:nvPr/>
        </p:nvSpPr>
        <p:spPr>
          <a:xfrm>
            <a:off x="7895256" y="4950618"/>
            <a:ext cx="2251075" cy="282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515</a:t>
            </a:r>
            <a:r>
              <a:rPr lang="zh-CN" altLang="en-US" dirty="0" smtClean="0">
                <a:solidFill>
                  <a:srgbClr val="FF0000"/>
                </a:solidFill>
              </a:rPr>
              <a:t>工作室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284856"/>
              </p:ext>
            </p:extLst>
          </p:nvPr>
        </p:nvGraphicFramePr>
        <p:xfrm>
          <a:off x="527157" y="1259608"/>
          <a:ext cx="7788989" cy="2542032"/>
        </p:xfrm>
        <a:graphic>
          <a:graphicData uri="http://schemas.openxmlformats.org/drawingml/2006/table">
            <a:tbl>
              <a:tblPr/>
              <a:tblGrid>
                <a:gridCol w="1297712"/>
                <a:gridCol w="1487375"/>
                <a:gridCol w="1109407"/>
                <a:gridCol w="1299071"/>
                <a:gridCol w="1297712"/>
                <a:gridCol w="1297712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pitchFamily="34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pitchFamily="34" charset="-127"/>
                        </a:rPr>
                        <a:t>浏览器支持</a:t>
                      </a:r>
                      <a:endParaRPr kumimoji="0" lang="en-US" altLang="ko-K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pitchFamily="34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pitchFamily="34" charset="-127"/>
                        </a:rPr>
                        <a:t>产品项目独立</a:t>
                      </a:r>
                      <a:endParaRPr kumimoji="0" lang="ko-KR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pitchFamily="34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pitchFamily="34" charset="-127"/>
                        </a:rPr>
                        <a:t>操作复杂度</a:t>
                      </a:r>
                      <a:endParaRPr kumimoji="0" lang="ko-KR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굴림" pitchFamily="34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pitchFamily="34" charset="-127"/>
                        </a:rPr>
                        <a:t>信息完整性</a:t>
                      </a:r>
                      <a:endParaRPr kumimoji="0" lang="en-US" altLang="ko-K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29C00"/>
                        </a:solidFill>
                        <a:effectLst/>
                        <a:latin typeface="Verdana" pitchFamily="34" charset="0"/>
                        <a:ea typeface="굴림" pitchFamily="34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9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pitchFamily="34" charset="-127"/>
                        </a:rPr>
                        <a:t>统计</a:t>
                      </a:r>
                      <a:endParaRPr kumimoji="0" lang="en-US" altLang="ko-K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pitchFamily="34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pitchFamily="34" charset="-127"/>
                        </a:rPr>
                        <a:t>Scrum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pitchFamily="34" charset="-127"/>
                        </a:rPr>
                        <a:t>Sprint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375112"/>
                        </a:gs>
                        <a:gs pos="100000">
                          <a:schemeClr val="accent2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34" charset="-127"/>
                        </a:rPr>
                        <a:t>火狐、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34" charset="-127"/>
                        </a:rPr>
                        <a:t>IE</a:t>
                      </a:r>
                      <a:endParaRPr kumimoji="0" lang="ko-KR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굴림" pitchFamily="34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34" charset="-127"/>
                        </a:rPr>
                        <a:t>否</a:t>
                      </a:r>
                      <a:endParaRPr kumimoji="0" lang="ko-KR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굴림" pitchFamily="34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2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34" charset="-127"/>
                        </a:rPr>
                        <a:t>较复杂</a:t>
                      </a:r>
                      <a:endParaRPr kumimoji="0" lang="ko-KR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굴림" pitchFamily="34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34" charset="-127"/>
                        </a:rPr>
                        <a:t>显示不完整</a:t>
                      </a:r>
                      <a:endParaRPr kumimoji="0" lang="ko-KR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굴림" pitchFamily="34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2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34" charset="-127"/>
                        </a:rPr>
                        <a:t>单一</a:t>
                      </a:r>
                      <a:endParaRPr kumimoji="0" lang="ko-KR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굴림" pitchFamily="34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706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pitchFamily="34" charset="-127"/>
                        </a:rPr>
                        <a:t>Scrum KL</a:t>
                      </a:r>
                      <a:endParaRPr kumimoji="0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29C00"/>
                        </a:solidFill>
                        <a:effectLst/>
                        <a:latin typeface="Verdana" pitchFamily="34" charset="0"/>
                        <a:ea typeface="굴림" pitchFamily="34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34" charset="-127"/>
                        </a:rPr>
                        <a:t>火狐、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34" charset="-127"/>
                        </a:rPr>
                        <a:t>IE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34" charset="-127"/>
                        </a:rPr>
                        <a:t>、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34" charset="-127"/>
                        </a:rPr>
                        <a:t>chrome</a:t>
                      </a:r>
                      <a:endParaRPr kumimoji="0" lang="ko-KR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굴림" pitchFamily="34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34" charset="-127"/>
                        </a:rPr>
                        <a:t>是</a:t>
                      </a:r>
                      <a:endParaRPr kumimoji="0" lang="ko-KR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굴림" pitchFamily="34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34" charset="-127"/>
                        </a:rPr>
                        <a:t>较简单</a:t>
                      </a:r>
                      <a:endParaRPr kumimoji="0" lang="ko-KR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굴림" pitchFamily="34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34" charset="-127"/>
                        </a:rPr>
                        <a:t>信息完整</a:t>
                      </a:r>
                      <a:endParaRPr kumimoji="0" lang="ko-KR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굴림" pitchFamily="34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34" charset="-127"/>
                        </a:rPr>
                        <a:t>多角度</a:t>
                      </a:r>
                      <a:endParaRPr kumimoji="0" lang="ko-KR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굴림" pitchFamily="34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39" descr="Pic12.png"/>
          <p:cNvPicPr>
            <a:picLocks noChangeAspect="1"/>
          </p:cNvPicPr>
          <p:nvPr/>
        </p:nvPicPr>
        <p:blipFill>
          <a:blip r:embed="rId4" cstate="print">
            <a:lum bright="100000"/>
          </a:blip>
          <a:stretch>
            <a:fillRect/>
          </a:stretch>
        </p:blipFill>
        <p:spPr>
          <a:xfrm>
            <a:off x="1440036" y="4093155"/>
            <a:ext cx="1728192" cy="9589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84252" y="4398963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真正为用户所使用的软件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5"/>
          <p:cNvSpPr/>
          <p:nvPr/>
        </p:nvSpPr>
        <p:spPr>
          <a:xfrm rot="16200000">
            <a:off x="2178051" y="-2171464"/>
            <a:ext cx="5292725" cy="964882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491" tIns="40746" rIns="81491" bIns="40746" rtlCol="0" anchor="ctr"/>
          <a:lstStyle/>
          <a:p>
            <a:pPr algn="ctr"/>
            <a:endParaRPr lang="nl-BE"/>
          </a:p>
        </p:txBody>
      </p:sp>
      <p:pic>
        <p:nvPicPr>
          <p:cNvPr id="9" name="Picture 8" descr="OR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142" y="6587"/>
            <a:ext cx="6146800" cy="5292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46800" y="1782266"/>
            <a:ext cx="3240360" cy="24391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400" b="1" dirty="0" smtClean="0">
                <a:solidFill>
                  <a:srgbClr val="F29C00"/>
                </a:solidFill>
                <a:latin typeface="微軟正黑體" pitchFamily="34" charset="-120"/>
                <a:ea typeface="微軟正黑體" pitchFamily="34" charset="-120"/>
              </a:rPr>
              <a:t>关键技术</a:t>
            </a:r>
            <a:endParaRPr lang="zh-TW" altLang="en-US" sz="4400" b="1" dirty="0">
              <a:solidFill>
                <a:srgbClr val="F29C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5A04FA-9089-48AE-B6F4-F4FA91187F76}" type="datetime1">
              <a:rPr lang="zh-TW" altLang="en-US" smtClean="0"/>
              <a:t>2012/1/13</a:t>
            </a:fld>
            <a:endParaRPr lang="zh-TW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624612" y="2801783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管理关键技术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日期占位符 1"/>
          <p:cNvSpPr txBox="1">
            <a:spLocks/>
          </p:cNvSpPr>
          <p:nvPr/>
        </p:nvSpPr>
        <p:spPr>
          <a:xfrm>
            <a:off x="8064772" y="4937350"/>
            <a:ext cx="2251075" cy="282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515</a:t>
            </a:r>
            <a:r>
              <a:rPr lang="zh-CN" altLang="en-US" dirty="0" smtClean="0">
                <a:solidFill>
                  <a:srgbClr val="FF0000"/>
                </a:solidFill>
              </a:rPr>
              <a:t>工作室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30" name="Picture 31" descr="g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0326" y="3201893"/>
            <a:ext cx="818346" cy="818346"/>
          </a:xfrm>
          <a:prstGeom prst="rect">
            <a:avLst/>
          </a:prstGeom>
        </p:spPr>
      </p:pic>
      <p:pic>
        <p:nvPicPr>
          <p:cNvPr id="31" name="Picture 29" descr="g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7566" y="210433"/>
            <a:ext cx="839409" cy="839409"/>
          </a:xfrm>
          <a:prstGeom prst="rect">
            <a:avLst/>
          </a:prstGeom>
        </p:spPr>
      </p:pic>
      <p:pic>
        <p:nvPicPr>
          <p:cNvPr id="32" name="Picture 33" descr="g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956" y="1687164"/>
            <a:ext cx="666800" cy="66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4366" y="3396860"/>
            <a:ext cx="1917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Redmine</a:t>
            </a:r>
            <a:r>
              <a:rPr lang="zh-CN" altLang="en-US" b="1" dirty="0" smtClean="0"/>
              <a:t>平台</a:t>
            </a:r>
            <a:r>
              <a:rPr lang="en-US" altLang="zh-CN" b="1" dirty="0" smtClean="0"/>
              <a:t>,</a:t>
            </a:r>
          </a:p>
          <a:p>
            <a:r>
              <a:rPr lang="en-US" altLang="zh-CN" b="1" dirty="0" smtClean="0"/>
              <a:t>Scrum Sprint 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10810" y="1835898"/>
            <a:ext cx="211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SVN</a:t>
            </a:r>
            <a:r>
              <a:rPr lang="zh-CN" altLang="en-US" b="1" dirty="0" smtClean="0"/>
              <a:t>版本控制</a:t>
            </a:r>
            <a:endParaRPr lang="zh-CN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469583" y="44547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白板</a:t>
            </a:r>
            <a:endParaRPr lang="zh-CN" altLang="en-US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306" y="1301452"/>
            <a:ext cx="3257550" cy="21050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/>
          <p:nvPr/>
        </p:nvSpPr>
        <p:spPr>
          <a:xfrm rot="16200000">
            <a:off x="2178051" y="-2171464"/>
            <a:ext cx="5292725" cy="964882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491" tIns="40746" rIns="81491" bIns="40746" rtlCol="0" anchor="ctr"/>
          <a:lstStyle/>
          <a:p>
            <a:pPr algn="ctr"/>
            <a:endParaRPr lang="nl-BE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2012/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515</a:t>
            </a:r>
            <a:r>
              <a:rPr lang="zh-CN" altLang="en-US" smtClean="0"/>
              <a:t>工作室</a:t>
            </a:r>
            <a:endParaRPr lang="en-US" altLang="zh-CN"/>
          </a:p>
        </p:txBody>
      </p:sp>
      <p:pic>
        <p:nvPicPr>
          <p:cNvPr id="2052" name="Picture 4" descr="C:\Users\DELL\Desktop\10403078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90" y="383455"/>
            <a:ext cx="8966046" cy="4668119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12" name="圆角矩形 11"/>
          <p:cNvSpPr/>
          <p:nvPr/>
        </p:nvSpPr>
        <p:spPr bwMode="auto">
          <a:xfrm>
            <a:off x="0" y="203582"/>
            <a:ext cx="3571222" cy="420669"/>
          </a:xfrm>
          <a:prstGeom prst="round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/>
              <a:t>ROR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混</a:t>
            </a:r>
            <a:r>
              <a:rPr lang="zh-CN" altLang="en-US" dirty="0"/>
              <a:t>用 </a:t>
            </a:r>
            <a:r>
              <a:rPr lang="en-US" altLang="zh-CN" dirty="0"/>
              <a:t>MVC</a:t>
            </a:r>
            <a:r>
              <a:rPr lang="zh-CN" altLang="en-US" dirty="0"/>
              <a:t>和</a:t>
            </a:r>
            <a:r>
              <a:rPr lang="en-US" altLang="zh-CN" dirty="0"/>
              <a:t>REST</a:t>
            </a:r>
            <a:r>
              <a:rPr lang="zh-CN" altLang="en-US" dirty="0"/>
              <a:t>。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圆角矩形标注 12"/>
          <p:cNvSpPr/>
          <p:nvPr/>
        </p:nvSpPr>
        <p:spPr bwMode="auto">
          <a:xfrm>
            <a:off x="3000810" y="2467437"/>
            <a:ext cx="2735404" cy="500156"/>
          </a:xfrm>
          <a:prstGeom prst="wedgeRoundRectCallout">
            <a:avLst>
              <a:gd name="adj1" fmla="val -39592"/>
              <a:gd name="adj2" fmla="val 87171"/>
              <a:gd name="adj3" fmla="val 16667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dirty="0" smtClean="0"/>
              <a:t>局部模版重用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rhtml</a:t>
            </a:r>
            <a:r>
              <a:rPr lang="zh-CN" altLang="en-US" dirty="0"/>
              <a:t>、</a:t>
            </a:r>
            <a:r>
              <a:rPr lang="en-US" altLang="zh-CN" dirty="0" err="1"/>
              <a:t>rjs</a:t>
            </a:r>
            <a:r>
              <a:rPr lang="en-US" altLang="zh-CN" dirty="0"/>
              <a:t> </a:t>
            </a:r>
            <a:r>
              <a:rPr lang="zh-CN" altLang="en-US" dirty="0"/>
              <a:t>做动态模版 </a:t>
            </a:r>
            <a:endParaRPr lang="en-US" altLang="zh-CN" dirty="0"/>
          </a:p>
        </p:txBody>
      </p:sp>
      <p:sp>
        <p:nvSpPr>
          <p:cNvPr id="15" name="圆角矩形标注 14"/>
          <p:cNvSpPr/>
          <p:nvPr/>
        </p:nvSpPr>
        <p:spPr bwMode="auto">
          <a:xfrm>
            <a:off x="5204330" y="363624"/>
            <a:ext cx="3115321" cy="500156"/>
          </a:xfrm>
          <a:prstGeom prst="wedgeRoundRectCallout">
            <a:avLst>
              <a:gd name="adj1" fmla="val -39592"/>
              <a:gd name="adj2" fmla="val 87171"/>
              <a:gd name="adj3" fmla="val 16667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dirty="0"/>
              <a:t>结构化</a:t>
            </a:r>
            <a:r>
              <a:rPr lang="zh-CN" altLang="en-US" dirty="0" smtClean="0"/>
              <a:t>布局</a:t>
            </a:r>
            <a:endParaRPr lang="en-US" altLang="zh-CN" dirty="0" smtClean="0"/>
          </a:p>
          <a:p>
            <a:r>
              <a:rPr lang="en-US" altLang="zh-CN" dirty="0"/>
              <a:t>layout</a:t>
            </a:r>
            <a:r>
              <a:rPr lang="zh-CN" altLang="en-US" dirty="0"/>
              <a:t>继承体系内向下共享。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0" name="矩形 9"/>
          <p:cNvSpPr/>
          <p:nvPr/>
        </p:nvSpPr>
        <p:spPr bwMode="auto">
          <a:xfrm>
            <a:off x="572093" y="1145896"/>
            <a:ext cx="1215735" cy="444583"/>
          </a:xfrm>
          <a:prstGeom prst="rect">
            <a:avLst/>
          </a:prstGeom>
          <a:solidFill>
            <a:srgbClr val="D9F62C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rgbClr val="FFC000">
                <a:alpha val="50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URI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反映资源</a:t>
            </a:r>
          </a:p>
        </p:txBody>
      </p:sp>
      <p:sp>
        <p:nvSpPr>
          <p:cNvPr id="17" name="圆角矩形标注 16"/>
          <p:cNvSpPr/>
          <p:nvPr/>
        </p:nvSpPr>
        <p:spPr bwMode="auto">
          <a:xfrm>
            <a:off x="0" y="1782302"/>
            <a:ext cx="2735404" cy="475050"/>
          </a:xfrm>
          <a:prstGeom prst="wedgeRoundRectCallout">
            <a:avLst>
              <a:gd name="adj1" fmla="val 39905"/>
              <a:gd name="adj2" fmla="val -100254"/>
              <a:gd name="adj3" fmla="val 16667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dirty="0" err="1" smtClean="0"/>
              <a:t>open_flash_chart</a:t>
            </a:r>
            <a:r>
              <a:rPr lang="zh-CN" altLang="en-US" dirty="0" smtClean="0"/>
              <a:t>实现图表绘制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202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/>
          <p:nvPr/>
        </p:nvSpPr>
        <p:spPr>
          <a:xfrm rot="16200000">
            <a:off x="2178049" y="-2178051"/>
            <a:ext cx="5292725" cy="964882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491" tIns="40746" rIns="81491" bIns="40746" rtlCol="0" anchor="ctr"/>
          <a:lstStyle/>
          <a:p>
            <a:pPr algn="ctr"/>
            <a:endParaRPr lang="nl-BE" dirty="0"/>
          </a:p>
        </p:txBody>
      </p:sp>
      <p:sp>
        <p:nvSpPr>
          <p:cNvPr id="12" name="矩形 11"/>
          <p:cNvSpPr/>
          <p:nvPr/>
        </p:nvSpPr>
        <p:spPr>
          <a:xfrm>
            <a:off x="503932" y="678046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rgbClr val="FF9900"/>
                </a:solidFill>
                <a:latin typeface="Impact"/>
                <a:cs typeface="Impact"/>
              </a:rPr>
              <a:t>实训收获</a:t>
            </a:r>
            <a:endParaRPr lang="zh-TW" altLang="zh-TW" sz="7200" dirty="0">
              <a:solidFill>
                <a:srgbClr val="FF9900"/>
              </a:solidFill>
              <a:latin typeface="Impact"/>
              <a:cs typeface="Impac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16979" y="1194299"/>
            <a:ext cx="2883797" cy="13681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3 points</a:t>
            </a:r>
            <a:endParaRPr lang="zh-TW" altLang="en-US" sz="4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6300" y="2742177"/>
            <a:ext cx="2520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1.</a:t>
            </a:r>
          </a:p>
          <a:p>
            <a:r>
              <a:rPr lang="zh-CN" altLang="en-US" sz="2000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实训成果</a:t>
            </a:r>
            <a:endParaRPr lang="zh-TW" altLang="zh-TW" sz="2000" dirty="0" smtClean="0">
              <a:solidFill>
                <a:srgbClr val="FF99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4492" y="2718370"/>
            <a:ext cx="1368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2.</a:t>
            </a:r>
          </a:p>
          <a:p>
            <a:pPr lvl="0"/>
            <a:r>
              <a:rPr lang="zh-CN" altLang="en-US" sz="2000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团队协作能力</a:t>
            </a:r>
            <a:endParaRPr lang="zh-TW" altLang="en-US" sz="2000" dirty="0" smtClean="0">
              <a:solidFill>
                <a:srgbClr val="FF99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56660" y="2718370"/>
            <a:ext cx="2088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3.</a:t>
            </a:r>
          </a:p>
          <a:p>
            <a:r>
              <a:rPr lang="zh-CN" altLang="en-US" sz="2400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个人能力提升</a:t>
            </a:r>
            <a:endParaRPr lang="zh-TW" altLang="en-US" sz="2400" dirty="0" smtClean="0">
              <a:solidFill>
                <a:srgbClr val="FF99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CC639B-3A4F-4648-BC55-5488205157E5}" type="datetime1">
              <a:rPr lang="zh-TW" altLang="en-US" smtClean="0"/>
              <a:t>2012/1/13</a:t>
            </a:fld>
            <a:endParaRPr lang="zh-TW" altLang="en-US"/>
          </a:p>
        </p:txBody>
      </p:sp>
      <p:sp>
        <p:nvSpPr>
          <p:cNvPr id="14" name="日期占位符 1"/>
          <p:cNvSpPr txBox="1">
            <a:spLocks/>
          </p:cNvSpPr>
          <p:nvPr/>
        </p:nvSpPr>
        <p:spPr>
          <a:xfrm>
            <a:off x="8019354" y="4950617"/>
            <a:ext cx="2251075" cy="282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r>
              <a:rPr lang="en-US" altLang="zh-TW" smtClean="0">
                <a:solidFill>
                  <a:srgbClr val="FF0000"/>
                </a:solidFill>
              </a:rPr>
              <a:t>515</a:t>
            </a:r>
            <a:r>
              <a:rPr lang="zh-CN" altLang="en-US" smtClean="0">
                <a:solidFill>
                  <a:srgbClr val="FF0000"/>
                </a:solidFill>
              </a:rPr>
              <a:t>工作室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99" y="2533520"/>
            <a:ext cx="1304925" cy="12858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/>
        </p:nvSpPr>
        <p:spPr>
          <a:xfrm rot="16200000">
            <a:off x="2178049" y="-2178051"/>
            <a:ext cx="5292725" cy="964882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491" tIns="40746" rIns="81491" bIns="40746" rtlCol="0" anchor="ctr"/>
          <a:lstStyle/>
          <a:p>
            <a:pPr algn="ctr"/>
            <a:endParaRPr lang="nl-BE"/>
          </a:p>
        </p:txBody>
      </p:sp>
      <p:pic>
        <p:nvPicPr>
          <p:cNvPr id="3" name="Picture 9" descr="clapin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6233" y="1615536"/>
            <a:ext cx="2914203" cy="3720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179938" y="2790187"/>
            <a:ext cx="2971800" cy="1371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b="1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欢迎大家</a:t>
            </a:r>
            <a:endParaRPr lang="en-US" altLang="zh-CN" sz="2800" b="1" dirty="0" smtClean="0">
              <a:solidFill>
                <a:srgbClr val="FF990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sz="2800" b="1" dirty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2800" b="1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     </a:t>
            </a:r>
            <a:r>
              <a:rPr lang="zh-CN" altLang="en-US" sz="2800" b="1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点击使用</a:t>
            </a:r>
            <a:endParaRPr lang="zh-TW" altLang="en-US" sz="2800" b="1" dirty="0">
              <a:solidFill>
                <a:srgbClr val="FF99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11"/>
          <p:cNvSpPr/>
          <p:nvPr/>
        </p:nvSpPr>
        <p:spPr>
          <a:xfrm>
            <a:off x="575940" y="498618"/>
            <a:ext cx="4846198" cy="18004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100" dirty="0" err="1" smtClean="0">
                <a:solidFill>
                  <a:srgbClr val="FF9900"/>
                </a:solidFill>
                <a:latin typeface="Impact"/>
                <a:cs typeface="Impact"/>
              </a:rPr>
              <a:t>ThankS</a:t>
            </a:r>
            <a:r>
              <a:rPr lang="en-US" altLang="zh-TW" sz="11100" dirty="0" smtClean="0">
                <a:solidFill>
                  <a:srgbClr val="FF9900"/>
                </a:solidFill>
                <a:latin typeface="Impact"/>
                <a:cs typeface="Impact"/>
              </a:rPr>
              <a:t>!</a:t>
            </a:r>
            <a:endParaRPr lang="zh-TW" altLang="zh-TW" sz="11100" dirty="0">
              <a:solidFill>
                <a:srgbClr val="FF9900"/>
              </a:solidFill>
              <a:latin typeface="Impact"/>
              <a:cs typeface="Impac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4412" y="3789362"/>
            <a:ext cx="4822825" cy="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联系</a:t>
            </a:r>
            <a:r>
              <a:rPr lang="zh-CN" altLang="en-US" sz="1400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地点</a:t>
            </a:r>
            <a:r>
              <a:rPr lang="en-US" sz="1400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 : </a:t>
            </a:r>
            <a:r>
              <a:rPr lang="zh-CN" altLang="en-US" sz="1400" dirty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学院</a:t>
            </a:r>
            <a:r>
              <a:rPr lang="zh-CN" altLang="en-US" sz="1400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楼</a:t>
            </a:r>
            <a:r>
              <a:rPr lang="en-US" altLang="zh-CN" sz="1400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515</a:t>
            </a:r>
            <a:r>
              <a:rPr lang="zh-CN" altLang="en-US" sz="1400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工作室</a:t>
            </a:r>
            <a:r>
              <a:rPr lang="en-US" sz="1400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  电话 : 010-8444 7288</a:t>
            </a:r>
            <a:r>
              <a:rPr lang="zh-TW" altLang="en-US" sz="1400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400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#</a:t>
            </a:r>
            <a:r>
              <a:rPr lang="en-US" sz="1400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829  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0471F-915C-4487-8EEB-EF74D6861E18}" type="datetime1">
              <a:rPr lang="zh-TW" altLang="en-US" smtClean="0"/>
              <a:t>2012/1/13</a:t>
            </a:fld>
            <a:endParaRPr lang="zh-TW" altLang="en-US"/>
          </a:p>
        </p:txBody>
      </p:sp>
      <p:sp>
        <p:nvSpPr>
          <p:cNvPr id="8" name="日期占位符 1"/>
          <p:cNvSpPr txBox="1">
            <a:spLocks/>
          </p:cNvSpPr>
          <p:nvPr/>
        </p:nvSpPr>
        <p:spPr>
          <a:xfrm>
            <a:off x="7966818" y="4950616"/>
            <a:ext cx="2251075" cy="282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515</a:t>
            </a:r>
            <a:r>
              <a:rPr lang="zh-CN" altLang="en-US" dirty="0" smtClean="0">
                <a:solidFill>
                  <a:srgbClr val="FF0000"/>
                </a:solidFill>
              </a:rPr>
              <a:t>工作室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5040436" y="-17934"/>
            <a:ext cx="4612644" cy="3804154"/>
          </a:xfrm>
          <a:prstGeom prst="rect">
            <a:avLst/>
          </a:prstGeom>
          <a:solidFill>
            <a:srgbClr val="19191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491" tIns="40746" rIns="81491" bIns="40746" rtlCol="0" anchor="ctr"/>
          <a:lstStyle/>
          <a:p>
            <a:pPr algn="ctr"/>
            <a:endParaRPr lang="nl-BE"/>
          </a:p>
        </p:txBody>
      </p:sp>
      <p:sp>
        <p:nvSpPr>
          <p:cNvPr id="25" name="Rectangle 24"/>
          <p:cNvSpPr/>
          <p:nvPr/>
        </p:nvSpPr>
        <p:spPr>
          <a:xfrm>
            <a:off x="5040436" y="3798144"/>
            <a:ext cx="4608388" cy="149612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491" tIns="40746" rIns="81491" bIns="40746" rtlCol="0" anchor="ctr"/>
          <a:lstStyle/>
          <a:p>
            <a:pPr algn="ctr"/>
            <a:endParaRPr lang="nl-BE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D13A11-B1C5-4136-95CA-199219633CE2}" type="datetime1">
              <a:rPr lang="zh-TW" altLang="en-US" smtClean="0"/>
              <a:t>2012/1/13</a:t>
            </a:fld>
            <a:endParaRPr lang="zh-TW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040436" y="-17934"/>
            <a:ext cx="4608388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团队名称</a:t>
            </a:r>
            <a:r>
              <a:rPr lang="zh-CN" altLang="en-US" b="1" dirty="0" smtClean="0">
                <a:solidFill>
                  <a:schemeClr val="bg1"/>
                </a:solidFill>
              </a:rPr>
              <a:t>：</a:t>
            </a:r>
            <a:r>
              <a:rPr lang="en-US" altLang="zh-CN" b="1" dirty="0" smtClean="0">
                <a:solidFill>
                  <a:schemeClr val="bg1"/>
                </a:solidFill>
              </a:rPr>
              <a:t>Mint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</a:rPr>
              <a:t>团队</a:t>
            </a:r>
            <a:r>
              <a:rPr lang="zh-CN" altLang="en-US" b="1" dirty="0">
                <a:solidFill>
                  <a:schemeClr val="bg1"/>
                </a:solidFill>
              </a:rPr>
              <a:t>口号</a:t>
            </a:r>
            <a:r>
              <a:rPr lang="zh-CN" altLang="en-US" b="1" dirty="0" smtClean="0">
                <a:solidFill>
                  <a:schemeClr val="bg1"/>
                </a:solidFill>
              </a:rPr>
              <a:t>：软件因我们而不同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</a:rPr>
              <a:t>目标：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开</a:t>
            </a:r>
            <a:r>
              <a:rPr lang="zh-CN" altLang="en-US" b="1" dirty="0" smtClean="0">
                <a:solidFill>
                  <a:schemeClr val="bg1"/>
                </a:solidFill>
              </a:rPr>
              <a:t>源的真正</a:t>
            </a:r>
            <a:r>
              <a:rPr lang="zh-CN" altLang="en-US" b="1" dirty="0">
                <a:solidFill>
                  <a:schemeClr val="bg1"/>
                </a:solidFill>
              </a:rPr>
              <a:t>能为用户所使用的软件</a:t>
            </a:r>
            <a:endParaRPr lang="en-US" altLang="zh-CN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</a:rPr>
              <a:t>成员</a:t>
            </a:r>
            <a:r>
              <a:rPr lang="zh-CN" altLang="en-US" b="1" dirty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刁治洲        郭建强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    </a:t>
            </a:r>
            <a:r>
              <a:rPr lang="zh-CN" altLang="en-US" dirty="0" smtClean="0">
                <a:solidFill>
                  <a:schemeClr val="bg1"/>
                </a:solidFill>
              </a:rPr>
              <a:t>胡</a:t>
            </a:r>
            <a:r>
              <a:rPr lang="zh-CN" altLang="en-US" dirty="0">
                <a:solidFill>
                  <a:schemeClr val="bg1"/>
                </a:solidFill>
              </a:rPr>
              <a:t>胜健       李杰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            </a:t>
            </a:r>
            <a:r>
              <a:rPr lang="zh-CN" altLang="en-US" dirty="0" smtClean="0">
                <a:solidFill>
                  <a:schemeClr val="bg1"/>
                </a:solidFill>
              </a:rPr>
              <a:t> 刘</a:t>
            </a:r>
            <a:r>
              <a:rPr lang="zh-CN" altLang="en-US" dirty="0">
                <a:solidFill>
                  <a:schemeClr val="bg1"/>
                </a:solidFill>
              </a:rPr>
              <a:t>申非       刘笑尘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              </a:t>
            </a:r>
            <a:r>
              <a:rPr lang="zh-CN" altLang="en-US" dirty="0" smtClean="0">
                <a:solidFill>
                  <a:schemeClr val="bg1"/>
                </a:solidFill>
              </a:rPr>
              <a:t>潘志辉       </a:t>
            </a:r>
            <a:r>
              <a:rPr lang="zh-CN" altLang="en-US" dirty="0">
                <a:solidFill>
                  <a:schemeClr val="bg1"/>
                </a:solidFill>
              </a:rPr>
              <a:t>王秋红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     </a:t>
            </a:r>
            <a:r>
              <a:rPr lang="zh-CN" altLang="en-US" dirty="0" smtClean="0">
                <a:solidFill>
                  <a:schemeClr val="bg1"/>
                </a:solidFill>
              </a:rPr>
              <a:t>严</a:t>
            </a:r>
            <a:r>
              <a:rPr lang="zh-CN" altLang="en-US" dirty="0">
                <a:solidFill>
                  <a:schemeClr val="bg1"/>
                </a:solidFill>
              </a:rPr>
              <a:t>圣明       张秋</a:t>
            </a:r>
            <a:r>
              <a:rPr lang="zh-CN" altLang="en-US" dirty="0" smtClean="0">
                <a:solidFill>
                  <a:schemeClr val="bg1"/>
                </a:solidFill>
              </a:rPr>
              <a:t>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1" name="日期占位符 1"/>
          <p:cNvSpPr txBox="1">
            <a:spLocks/>
          </p:cNvSpPr>
          <p:nvPr/>
        </p:nvSpPr>
        <p:spPr>
          <a:xfrm>
            <a:off x="7992764" y="4950617"/>
            <a:ext cx="2251075" cy="282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r>
              <a:rPr lang="en-US" altLang="zh-TW" smtClean="0">
                <a:solidFill>
                  <a:srgbClr val="FF0000"/>
                </a:solidFill>
              </a:rPr>
              <a:t>515</a:t>
            </a:r>
            <a:r>
              <a:rPr lang="zh-CN" altLang="en-US" smtClean="0">
                <a:solidFill>
                  <a:srgbClr val="FF0000"/>
                </a:solidFill>
              </a:rPr>
              <a:t>工作室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961" y="17782"/>
            <a:ext cx="5112567" cy="5274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9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/>
        </p:nvSpPr>
        <p:spPr>
          <a:xfrm>
            <a:off x="0" y="0"/>
            <a:ext cx="9648825" cy="529272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491" tIns="40746" rIns="81491" bIns="40746" rtlCol="0" anchor="ctr"/>
          <a:lstStyle/>
          <a:p>
            <a:pPr algn="ctr"/>
            <a:endParaRPr lang="nl-B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C:\Users\Bess\Desktop\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7204302">
            <a:off x="1615818" y="1100305"/>
            <a:ext cx="3548174" cy="3779722"/>
          </a:xfrm>
          <a:prstGeom prst="rect">
            <a:avLst/>
          </a:prstGeom>
          <a:noFill/>
        </p:spPr>
      </p:pic>
      <p:pic>
        <p:nvPicPr>
          <p:cNvPr id="6" name="Picture 2" descr="C:\Users\Bess\Desktop\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182769">
            <a:off x="3881284" y="1325365"/>
            <a:ext cx="3481509" cy="3246207"/>
          </a:xfrm>
          <a:prstGeom prst="rect">
            <a:avLst/>
          </a:prstGeom>
          <a:noFill/>
        </p:spPr>
      </p:pic>
      <p:pic>
        <p:nvPicPr>
          <p:cNvPr id="7" name="Picture 2" descr="C:\Users\Bess\Desktop\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5669" y="2701482"/>
            <a:ext cx="2952328" cy="275279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15900" y="198090"/>
            <a:ext cx="6120680" cy="13681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5400" b="1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项目展示流程</a:t>
            </a:r>
            <a:endParaRPr lang="en-US" altLang="zh-CN" sz="5400" b="1" dirty="0">
              <a:solidFill>
                <a:srgbClr val="FF990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5400" b="1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800" b="1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en-US" altLang="zh-CN" sz="2800" b="1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steps</a:t>
            </a:r>
            <a:r>
              <a:rPr lang="en-US" altLang="zh-TW" sz="5400" b="1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400" b="1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　</a:t>
            </a:r>
            <a:endParaRPr lang="en-US" altLang="zh-TW" sz="4400" b="1" dirty="0" smtClean="0">
              <a:solidFill>
                <a:srgbClr val="FF9900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28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63ACB2-FBE9-4663-893E-C4439D529BEB}" type="datetime1">
              <a:rPr lang="zh-TW" altLang="en-US" smtClean="0"/>
              <a:t>2012/1/13</a:t>
            </a:fld>
            <a:endParaRPr lang="zh-TW" altLang="en-US"/>
          </a:p>
        </p:txBody>
      </p:sp>
      <p:pic>
        <p:nvPicPr>
          <p:cNvPr id="13" name="Picture 2" descr="C:\Users\Bess\Desktop\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538638">
            <a:off x="61865" y="2845482"/>
            <a:ext cx="3094839" cy="288567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69177" y="408437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9900"/>
                </a:solidFill>
                <a:latin typeface="Microsoft JhengHei" pitchFamily="34" charset="-120"/>
                <a:ea typeface="Microsoft JhengHei" pitchFamily="34" charset="-120"/>
              </a:rPr>
              <a:t>项目背景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8784" y="2923515"/>
            <a:ext cx="2088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功能特征及 演示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84452" y="2948468"/>
            <a:ext cx="1363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产品优势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56660" y="3942506"/>
            <a:ext cx="875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9900"/>
                </a:solidFill>
                <a:latin typeface="Microsoft JhengHei" pitchFamily="34" charset="-120"/>
                <a:ea typeface="Microsoft JhengHei" pitchFamily="34" charset="-120"/>
              </a:rPr>
              <a:t>关键技术</a:t>
            </a:r>
          </a:p>
        </p:txBody>
      </p:sp>
      <p:sp>
        <p:nvSpPr>
          <p:cNvPr id="17" name="日期占位符 1"/>
          <p:cNvSpPr txBox="1">
            <a:spLocks/>
          </p:cNvSpPr>
          <p:nvPr/>
        </p:nvSpPr>
        <p:spPr>
          <a:xfrm>
            <a:off x="8352804" y="4925329"/>
            <a:ext cx="2251075" cy="282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r>
              <a:rPr lang="en-US" altLang="zh-TW" smtClean="0">
                <a:solidFill>
                  <a:srgbClr val="FF0000"/>
                </a:solidFill>
              </a:rPr>
              <a:t>515</a:t>
            </a:r>
            <a:r>
              <a:rPr lang="zh-CN" altLang="en-US" smtClean="0">
                <a:solidFill>
                  <a:srgbClr val="FF0000"/>
                </a:solidFill>
              </a:rPr>
              <a:t>工作室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8E8AA4-C266-4709-BBFB-7A01C33DCEAA}" type="datetime1">
              <a:rPr lang="zh-TW" altLang="en-US" smtClean="0"/>
              <a:t>2012/1/13</a:t>
            </a:fld>
            <a:endParaRPr lang="zh-TW" altLang="en-US"/>
          </a:p>
        </p:txBody>
      </p:sp>
      <p:sp>
        <p:nvSpPr>
          <p:cNvPr id="3" name="Rectangle 5"/>
          <p:cNvSpPr/>
          <p:nvPr/>
        </p:nvSpPr>
        <p:spPr>
          <a:xfrm rot="16200000">
            <a:off x="2178049" y="-2178051"/>
            <a:ext cx="5292725" cy="96488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491" tIns="40746" rIns="81491" bIns="40746" rtlCol="0" anchor="ctr"/>
          <a:lstStyle/>
          <a:p>
            <a:pPr algn="ctr"/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15900" y="486122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项目</a:t>
            </a:r>
            <a:r>
              <a:rPr lang="zh-CN" altLang="en-US" sz="5400" b="1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背景</a:t>
            </a:r>
            <a:endParaRPr lang="en-US" altLang="zh-CN" sz="5400" b="1" dirty="0" smtClean="0">
              <a:solidFill>
                <a:srgbClr val="FF990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sz="5400" b="1" dirty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5400" b="1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                 </a:t>
            </a:r>
            <a:r>
              <a:rPr lang="en-US" altLang="zh-CN" sz="4000" b="1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3 answers</a:t>
            </a:r>
          </a:p>
          <a:p>
            <a:r>
              <a:rPr lang="en-US" altLang="zh-CN" sz="5400" b="1" dirty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5400" b="1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     </a:t>
            </a:r>
            <a:endParaRPr lang="zh-CN" altLang="en-US" sz="5400" b="1" dirty="0">
              <a:solidFill>
                <a:srgbClr val="FF99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6260" y="2590049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1.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Scrum</a:t>
            </a:r>
            <a:r>
              <a:rPr lang="zh-CN" altLang="en-US" dirty="0" smtClean="0">
                <a:solidFill>
                  <a:schemeClr val="bg1"/>
                </a:solidFill>
              </a:rPr>
              <a:t>是什么？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2484" y="2646363"/>
            <a:ext cx="180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en-US" altLang="zh-CN" sz="5400" b="1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为什么开发</a:t>
            </a:r>
            <a:r>
              <a:rPr lang="en-US" altLang="zh-CN" dirty="0" smtClean="0">
                <a:solidFill>
                  <a:schemeClr val="bg1"/>
                </a:solidFill>
              </a:rPr>
              <a:t>Scrum</a:t>
            </a:r>
            <a:r>
              <a:rPr lang="zh-CN" altLang="en-US" dirty="0" smtClean="0">
                <a:solidFill>
                  <a:schemeClr val="bg1"/>
                </a:solidFill>
              </a:rPr>
              <a:t>项目管理软件？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04732" y="2646363"/>
            <a:ext cx="172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en-US" altLang="zh-CN" sz="5400" b="1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为什么基于</a:t>
            </a:r>
            <a:r>
              <a:rPr lang="en-US" altLang="zh-CN" dirty="0" err="1" smtClean="0">
                <a:solidFill>
                  <a:schemeClr val="bg1"/>
                </a:solidFill>
              </a:rPr>
              <a:t>redmine</a:t>
            </a:r>
            <a:r>
              <a:rPr lang="zh-CN" altLang="en-US" dirty="0" smtClean="0">
                <a:solidFill>
                  <a:schemeClr val="bg1"/>
                </a:solidFill>
              </a:rPr>
              <a:t>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1" descr="问号6.jpg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73" y="1940376"/>
            <a:ext cx="2808190" cy="32093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弧形 9"/>
          <p:cNvSpPr/>
          <p:nvPr/>
        </p:nvSpPr>
        <p:spPr>
          <a:xfrm flipV="1">
            <a:off x="1368028" y="1887644"/>
            <a:ext cx="1853292" cy="260738"/>
          </a:xfrm>
          <a:prstGeom prst="arc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日期占位符 1"/>
          <p:cNvSpPr txBox="1">
            <a:spLocks/>
          </p:cNvSpPr>
          <p:nvPr/>
        </p:nvSpPr>
        <p:spPr>
          <a:xfrm>
            <a:off x="7992764" y="4858769"/>
            <a:ext cx="2251075" cy="282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r>
              <a:rPr lang="en-US" altLang="zh-TW" smtClean="0">
                <a:solidFill>
                  <a:srgbClr val="FF0000"/>
                </a:solidFill>
              </a:rPr>
              <a:t>515</a:t>
            </a:r>
            <a:r>
              <a:rPr lang="zh-CN" altLang="en-US" smtClean="0">
                <a:solidFill>
                  <a:srgbClr val="FF0000"/>
                </a:solidFill>
              </a:rPr>
              <a:t>工作室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24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8E8AA4-C266-4709-BBFB-7A01C33DCEAA}" type="datetime1">
              <a:rPr lang="zh-TW" altLang="en-US" smtClean="0"/>
              <a:t>2012/1/13</a:t>
            </a:fld>
            <a:endParaRPr lang="zh-TW" altLang="en-US"/>
          </a:p>
        </p:txBody>
      </p:sp>
      <p:sp>
        <p:nvSpPr>
          <p:cNvPr id="3" name="Rectangle 5"/>
          <p:cNvSpPr/>
          <p:nvPr/>
        </p:nvSpPr>
        <p:spPr>
          <a:xfrm rot="16200000">
            <a:off x="2178051" y="-2178051"/>
            <a:ext cx="5292725" cy="96488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491" tIns="40746" rIns="81491" bIns="40746" rtlCol="0" anchor="ctr"/>
          <a:lstStyle/>
          <a:p>
            <a:pPr algn="ctr"/>
            <a:endParaRPr lang="nl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25" y="184150"/>
            <a:ext cx="6126338" cy="510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22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8E8AA4-C266-4709-BBFB-7A01C33DCEAA}" type="datetime1">
              <a:rPr lang="zh-TW" altLang="en-US" smtClean="0"/>
              <a:t>2012/1/13</a:t>
            </a:fld>
            <a:endParaRPr lang="zh-TW" altLang="en-US"/>
          </a:p>
        </p:txBody>
      </p:sp>
      <p:sp>
        <p:nvSpPr>
          <p:cNvPr id="3" name="Rectangle 5"/>
          <p:cNvSpPr/>
          <p:nvPr/>
        </p:nvSpPr>
        <p:spPr>
          <a:xfrm rot="16200000">
            <a:off x="2178051" y="-2178051"/>
            <a:ext cx="5292725" cy="96488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491" tIns="40746" rIns="81491" bIns="40746" rtlCol="0" anchor="ctr"/>
          <a:lstStyle/>
          <a:p>
            <a:pPr algn="ctr"/>
            <a:endParaRPr lang="nl-BE"/>
          </a:p>
        </p:txBody>
      </p:sp>
      <p:pic>
        <p:nvPicPr>
          <p:cNvPr id="5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527925" y="630138"/>
            <a:ext cx="7920880" cy="45365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softEdge rad="1270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/>
        </p:spPr>
      </p:pic>
      <p:sp>
        <p:nvSpPr>
          <p:cNvPr id="7" name="矩形 6"/>
          <p:cNvSpPr/>
          <p:nvPr/>
        </p:nvSpPr>
        <p:spPr>
          <a:xfrm>
            <a:off x="2520156" y="630138"/>
            <a:ext cx="3456384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5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8E8AA4-C266-4709-BBFB-7A01C33DCEAA}" type="datetime1">
              <a:rPr lang="zh-TW" altLang="en-US" smtClean="0"/>
              <a:t>2012/1/13</a:t>
            </a:fld>
            <a:endParaRPr lang="zh-TW" altLang="en-US"/>
          </a:p>
        </p:txBody>
      </p:sp>
      <p:sp>
        <p:nvSpPr>
          <p:cNvPr id="3" name="Rectangle 5"/>
          <p:cNvSpPr/>
          <p:nvPr/>
        </p:nvSpPr>
        <p:spPr>
          <a:xfrm rot="16200000">
            <a:off x="2178049" y="-2178051"/>
            <a:ext cx="5292725" cy="96488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491" tIns="40746" rIns="81491" bIns="40746" rtlCol="0" anchor="ctr"/>
          <a:lstStyle/>
          <a:p>
            <a:pPr algn="ctr"/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24012" y="289433"/>
            <a:ext cx="6264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项目系统</a:t>
            </a:r>
            <a:r>
              <a:rPr lang="zh-CN" altLang="en-US" sz="4400" b="1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架构</a:t>
            </a:r>
            <a:endParaRPr lang="zh-CN" altLang="en-US" dirty="0"/>
          </a:p>
        </p:txBody>
      </p:sp>
      <p:sp>
        <p:nvSpPr>
          <p:cNvPr id="5" name="日期占位符 1"/>
          <p:cNvSpPr txBox="1">
            <a:spLocks/>
          </p:cNvSpPr>
          <p:nvPr/>
        </p:nvSpPr>
        <p:spPr>
          <a:xfrm>
            <a:off x="7876978" y="4825091"/>
            <a:ext cx="2251075" cy="282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r>
              <a:rPr lang="en-US" altLang="zh-TW" smtClean="0">
                <a:solidFill>
                  <a:srgbClr val="FF0000"/>
                </a:solidFill>
              </a:rPr>
              <a:t>515</a:t>
            </a:r>
            <a:r>
              <a:rPr lang="zh-CN" altLang="en-US" smtClean="0">
                <a:solidFill>
                  <a:srgbClr val="FF0000"/>
                </a:solidFill>
              </a:rPr>
              <a:t>工作室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01" y="1058874"/>
            <a:ext cx="6391087" cy="3907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64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8E8AA4-C266-4709-BBFB-7A01C33DCEAA}" type="datetime1">
              <a:rPr lang="zh-TW" altLang="en-US" smtClean="0"/>
              <a:t>2012/1/13</a:t>
            </a:fld>
            <a:endParaRPr lang="zh-TW" altLang="en-US"/>
          </a:p>
        </p:txBody>
      </p:sp>
      <p:sp>
        <p:nvSpPr>
          <p:cNvPr id="3" name="Rectangle 5"/>
          <p:cNvSpPr/>
          <p:nvPr/>
        </p:nvSpPr>
        <p:spPr>
          <a:xfrm rot="16200000">
            <a:off x="2178049" y="-2178051"/>
            <a:ext cx="5292725" cy="96488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491" tIns="40746" rIns="81491" bIns="40746" rtlCol="0" anchor="ctr"/>
          <a:lstStyle/>
          <a:p>
            <a:pPr algn="ctr"/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8756" y="259553"/>
            <a:ext cx="4968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流程图</a:t>
            </a:r>
          </a:p>
        </p:txBody>
      </p:sp>
      <p:sp>
        <p:nvSpPr>
          <p:cNvPr id="5" name="日期占位符 1"/>
          <p:cNvSpPr txBox="1">
            <a:spLocks/>
          </p:cNvSpPr>
          <p:nvPr/>
        </p:nvSpPr>
        <p:spPr>
          <a:xfrm>
            <a:off x="7920756" y="4950617"/>
            <a:ext cx="2251075" cy="282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r>
              <a:rPr lang="en-US" altLang="zh-TW" smtClean="0">
                <a:solidFill>
                  <a:srgbClr val="FF0000"/>
                </a:solidFill>
              </a:rPr>
              <a:t>515</a:t>
            </a:r>
            <a:r>
              <a:rPr lang="zh-CN" altLang="en-US" smtClean="0">
                <a:solidFill>
                  <a:srgbClr val="FF0000"/>
                </a:solidFill>
              </a:rPr>
              <a:t>工作室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906" y="-1"/>
            <a:ext cx="6038850" cy="529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549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/>
          <p:nvPr/>
        </p:nvSpPr>
        <p:spPr>
          <a:xfrm>
            <a:off x="0" y="0"/>
            <a:ext cx="9648825" cy="529272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491" tIns="40746" rIns="81491" bIns="40746" rtlCol="0" anchor="ctr"/>
          <a:lstStyle/>
          <a:p>
            <a:pPr algn="ctr"/>
            <a:endParaRPr lang="nl-B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7" name="Picture 26" descr="dro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3255962"/>
            <a:ext cx="6881812" cy="114300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229599" y="1140837"/>
            <a:ext cx="1624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迭代燃烧图</a:t>
            </a:r>
            <a:endParaRPr lang="zh-TW" altLang="en-US" sz="2000" b="1" dirty="0">
              <a:solidFill>
                <a:srgbClr val="FF99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10413" y="2190538"/>
            <a:ext cx="157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项目工作统计</a:t>
            </a:r>
            <a:endParaRPr lang="zh-TW" altLang="en-US" b="1" dirty="0" smtClean="0">
              <a:solidFill>
                <a:srgbClr val="FF99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68220" y="3564005"/>
            <a:ext cx="203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9900"/>
                </a:solidFill>
                <a:latin typeface="Microsoft JhengHei" pitchFamily="34" charset="-120"/>
                <a:ea typeface="Microsoft JhengHei" pitchFamily="34" charset="-120"/>
              </a:rPr>
              <a:t>项目</a:t>
            </a:r>
            <a:r>
              <a:rPr lang="en-US" altLang="zh-CN" b="1" dirty="0" smtClean="0">
                <a:solidFill>
                  <a:srgbClr val="FF9900"/>
                </a:solidFill>
                <a:latin typeface="Microsoft JhengHei" pitchFamily="34" charset="-120"/>
                <a:ea typeface="Microsoft JhengHei" pitchFamily="34" charset="-120"/>
              </a:rPr>
              <a:t>,</a:t>
            </a:r>
            <a:r>
              <a:rPr lang="zh-CN" altLang="en-US" b="1" dirty="0" smtClean="0">
                <a:solidFill>
                  <a:srgbClr val="FF9900"/>
                </a:solidFill>
                <a:latin typeface="Microsoft JhengHei" pitchFamily="34" charset="-120"/>
                <a:ea typeface="Microsoft JhengHei" pitchFamily="34" charset="-120"/>
              </a:rPr>
              <a:t>团队信息</a:t>
            </a:r>
            <a:endParaRPr lang="zh-TW" altLang="en-US" b="1" dirty="0" smtClean="0">
              <a:solidFill>
                <a:srgbClr val="FF99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40950" y="4200006"/>
            <a:ext cx="4924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内容长度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097356" y="4200006"/>
            <a:ext cx="4924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显示比例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14202" y="4211635"/>
            <a:ext cx="4924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更新方式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959795" y="4211635"/>
            <a:ext cx="33855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语言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959795" y="4356554"/>
            <a:ext cx="389850" cy="21544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800" dirty="0" smtClean="0"/>
              <a:t>中文</a:t>
            </a:r>
            <a:endParaRPr lang="en-US" sz="800" dirty="0"/>
          </a:p>
        </p:txBody>
      </p:sp>
      <p:sp>
        <p:nvSpPr>
          <p:cNvPr id="53" name="Rectangle 52"/>
          <p:cNvSpPr/>
          <p:nvPr/>
        </p:nvSpPr>
        <p:spPr>
          <a:xfrm>
            <a:off x="6151858" y="4356554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800" dirty="0" smtClean="0"/>
              <a:t>新华社</a:t>
            </a:r>
            <a:endParaRPr lang="en-US" sz="800" dirty="0"/>
          </a:p>
        </p:txBody>
      </p:sp>
      <p:sp>
        <p:nvSpPr>
          <p:cNvPr id="38" name="Rectangle 37"/>
          <p:cNvSpPr/>
          <p:nvPr/>
        </p:nvSpPr>
        <p:spPr>
          <a:xfrm rot="4186193">
            <a:off x="222357" y="1793632"/>
            <a:ext cx="6096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TextBox 34"/>
          <p:cNvSpPr txBox="1"/>
          <p:nvPr/>
        </p:nvSpPr>
        <p:spPr>
          <a:xfrm>
            <a:off x="252412" y="2036762"/>
            <a:ext cx="1219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Microsoft YaHei Bold"/>
                <a:ea typeface="微軟正黑體" pitchFamily="34" charset="-120"/>
                <a:cs typeface="Microsoft YaHei Bold"/>
              </a:rPr>
              <a:t>新闻频道</a:t>
            </a:r>
            <a:endParaRPr lang="en-US" altLang="zh-CN" sz="1000" dirty="0" smtClean="0">
              <a:latin typeface="Microsoft YaHei Bold"/>
              <a:ea typeface="微軟正黑體" pitchFamily="34" charset="-120"/>
              <a:cs typeface="Microsoft YaHei Bold"/>
            </a:endParaRPr>
          </a:p>
          <a:p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Bold"/>
                <a:ea typeface="微軟正黑體" pitchFamily="34" charset="-120"/>
                <a:cs typeface="Microsoft YaHei Bold"/>
              </a:rPr>
              <a:t>新华影廊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Bold"/>
              <a:ea typeface="微軟正黑體" pitchFamily="34" charset="-120"/>
              <a:cs typeface="Microsoft YaHei Bold"/>
            </a:endParaRPr>
          </a:p>
        </p:txBody>
      </p:sp>
      <p:pic>
        <p:nvPicPr>
          <p:cNvPr id="59" name="Picture 58" descr="Pic23.png"/>
          <p:cNvPicPr>
            <a:picLocks noChangeAspect="1"/>
          </p:cNvPicPr>
          <p:nvPr/>
        </p:nvPicPr>
        <p:blipFill>
          <a:blip r:embed="rId4" cstate="print">
            <a:lum bright="100000"/>
          </a:blip>
          <a:stretch>
            <a:fillRect/>
          </a:stretch>
        </p:blipFill>
        <p:spPr>
          <a:xfrm>
            <a:off x="7186614" y="878748"/>
            <a:ext cx="1329098" cy="853214"/>
          </a:xfrm>
          <a:prstGeom prst="rect">
            <a:avLst/>
          </a:prstGeom>
        </p:spPr>
      </p:pic>
      <p:pic>
        <p:nvPicPr>
          <p:cNvPr id="60" name="Picture 59" descr="Pic25.png"/>
          <p:cNvPicPr>
            <a:picLocks noChangeAspect="1"/>
          </p:cNvPicPr>
          <p:nvPr/>
        </p:nvPicPr>
        <p:blipFill>
          <a:blip r:embed="rId5" cstate="print">
            <a:lum bright="100000"/>
          </a:blip>
          <a:stretch>
            <a:fillRect/>
          </a:stretch>
        </p:blipFill>
        <p:spPr>
          <a:xfrm>
            <a:off x="8497115" y="1960562"/>
            <a:ext cx="1051697" cy="914400"/>
          </a:xfrm>
          <a:prstGeom prst="rect">
            <a:avLst/>
          </a:prstGeom>
        </p:spPr>
      </p:pic>
      <p:pic>
        <p:nvPicPr>
          <p:cNvPr id="61" name="Picture 60" descr="Pic24.png"/>
          <p:cNvPicPr>
            <a:picLocks noChangeAspect="1"/>
          </p:cNvPicPr>
          <p:nvPr/>
        </p:nvPicPr>
        <p:blipFill>
          <a:blip r:embed="rId6" cstate="print">
            <a:lum bright="100000"/>
          </a:blip>
          <a:stretch>
            <a:fillRect/>
          </a:stretch>
        </p:blipFill>
        <p:spPr>
          <a:xfrm>
            <a:off x="7186613" y="2918620"/>
            <a:ext cx="1600200" cy="83162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E64263-A0AA-413D-A0C1-953EE19A0875}" type="datetime1">
              <a:rPr lang="zh-TW" altLang="en-US" smtClean="0"/>
              <a:t>2012/1/13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57" y="437814"/>
            <a:ext cx="6583255" cy="4417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Rectangle 38"/>
          <p:cNvSpPr/>
          <p:nvPr/>
        </p:nvSpPr>
        <p:spPr>
          <a:xfrm>
            <a:off x="100012" y="1960562"/>
            <a:ext cx="1447800" cy="685800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012" y="2129095"/>
            <a:ext cx="1333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Microsoft JhengHei" pitchFamily="34" charset="-120"/>
                <a:ea typeface="Microsoft JhengHei" pitchFamily="34" charset="-120"/>
              </a:rPr>
              <a:t>产品首页</a:t>
            </a:r>
            <a:endParaRPr lang="zh-CN" altLang="en-US" sz="2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2" name="日期占位符 1"/>
          <p:cNvSpPr txBox="1">
            <a:spLocks/>
          </p:cNvSpPr>
          <p:nvPr/>
        </p:nvSpPr>
        <p:spPr>
          <a:xfrm>
            <a:off x="7860755" y="4950618"/>
            <a:ext cx="2251075" cy="282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r>
              <a:rPr lang="en-US" altLang="zh-TW" smtClean="0">
                <a:solidFill>
                  <a:srgbClr val="FF0000"/>
                </a:solidFill>
              </a:rPr>
              <a:t>515</a:t>
            </a:r>
            <a:r>
              <a:rPr lang="zh-CN" altLang="en-US" smtClean="0">
                <a:solidFill>
                  <a:srgbClr val="FF0000"/>
                </a:solidFill>
              </a:rPr>
              <a:t>工作室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4617</TotalTime>
  <Words>340</Words>
  <Application>Microsoft Office PowerPoint</Application>
  <PresentationFormat>自定义</PresentationFormat>
  <Paragraphs>137</Paragraphs>
  <Slides>16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  <vt:variant>
        <vt:lpstr>自定义放映</vt:lpstr>
      </vt:variant>
      <vt:variant>
        <vt:i4>1</vt:i4>
      </vt:variant>
    </vt:vector>
  </HeadingPairs>
  <TitlesOfParts>
    <vt:vector size="1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Bess Lee</dc:creator>
  <cp:lastModifiedBy>DELL</cp:lastModifiedBy>
  <cp:revision>349</cp:revision>
  <dcterms:created xsi:type="dcterms:W3CDTF">2011-09-09T07:25:27Z</dcterms:created>
  <dcterms:modified xsi:type="dcterms:W3CDTF">2012-01-13T05:58:50Z</dcterms:modified>
</cp:coreProperties>
</file>