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1" r:id="rId9"/>
    <p:sldId id="26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Quicksan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l/WHj9imjqT4mrO+pCVa/D0vf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120B4C-AB9D-4AEE-8741-C99659B03DAE}">
  <a:tblStyle styleId="{98120B4C-AB9D-4AEE-8741-C99659B03D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19802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9e544f4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a9e544f4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4637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Kae95vTZRQZSaNy8ZOjGraDbT9wz1x1f/view?usp=shar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100" y="786100"/>
            <a:ext cx="5285801" cy="528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0" y="1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155" y="0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459946" y="726010"/>
            <a:ext cx="927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</a:pPr>
            <a:r>
              <a:rPr lang="it-IT" sz="60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Road to HOSTYFY</a:t>
            </a:r>
            <a:endParaRPr sz="60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92" name="Google Shape;92;p2"/>
          <p:cNvGrpSpPr/>
          <p:nvPr/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93" name="Google Shape;93;p2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2"/>
          <p:cNvGrpSpPr/>
          <p:nvPr/>
        </p:nvGrpSpPr>
        <p:grpSpPr>
          <a:xfrm rot="5400000" flipH="1">
            <a:off x="8304650" y="938225"/>
            <a:ext cx="4826567" cy="2947533"/>
            <a:chOff x="6867015" y="-1"/>
            <a:chExt cx="5324985" cy="3251912"/>
          </a:xfrm>
        </p:grpSpPr>
        <p:sp>
          <p:nvSpPr>
            <p:cNvPr id="98" name="Google Shape;98;p2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0" y="419100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6638" y="4605674"/>
            <a:ext cx="1624625" cy="16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275" y="1941188"/>
            <a:ext cx="13335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7490550" y="3770175"/>
            <a:ext cx="31968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Business Idea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 descr="image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66838" y="4717899"/>
            <a:ext cx="1400175" cy="14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931513" y="3811125"/>
            <a:ext cx="36708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32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Bisogni emersi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2659775" y="2295400"/>
            <a:ext cx="46905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32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Target di riferimento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7" grpId="0"/>
      <p:bldP spid="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0" y="1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55" y="0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459796" y="726010"/>
            <a:ext cx="927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</a:pPr>
            <a:r>
              <a:rPr lang="it-IT" sz="6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Il mercato del turismo</a:t>
            </a:r>
            <a:endParaRPr sz="60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16" name="Google Shape;116;p3"/>
          <p:cNvGrpSpPr/>
          <p:nvPr/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17" name="Google Shape;117;p3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3"/>
          <p:cNvGrpSpPr/>
          <p:nvPr/>
        </p:nvGrpSpPr>
        <p:grpSpPr>
          <a:xfrm rot="5400000" flipH="1">
            <a:off x="8304950" y="939450"/>
            <a:ext cx="4826567" cy="2947533"/>
            <a:chOff x="6867015" y="-1"/>
            <a:chExt cx="5324985" cy="3251912"/>
          </a:xfrm>
        </p:grpSpPr>
        <p:sp>
          <p:nvSpPr>
            <p:cNvPr id="122" name="Google Shape;122;p3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200" y="419100"/>
            <a:ext cx="13335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1271524" y="1494491"/>
            <a:ext cx="7775665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Un comparto in espansione</a:t>
            </a:r>
            <a:endParaRPr sz="3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8" name="Google Shape;1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7204" y="3985891"/>
            <a:ext cx="3309737" cy="214313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/>
        </p:nvSpPr>
        <p:spPr>
          <a:xfrm>
            <a:off x="6694652" y="2805520"/>
            <a:ext cx="4917000" cy="1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Gli effetti della pandemia</a:t>
            </a:r>
            <a:endParaRPr sz="3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9328" y="4748921"/>
            <a:ext cx="1333500" cy="130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5828" y="4817946"/>
            <a:ext cx="1333500" cy="114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6254" y="4853252"/>
            <a:ext cx="1054843" cy="1045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0" y="419100"/>
            <a:ext cx="13335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0718233" y="5154328"/>
            <a:ext cx="1232400" cy="743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 b="1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-70%</a:t>
            </a:r>
            <a:endParaRPr sz="2600" b="1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271524" y="3522000"/>
            <a:ext cx="43401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32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I colossi del turismo: le piattaforme OTA</a:t>
            </a:r>
          </a:p>
          <a:p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457" y="1626912"/>
            <a:ext cx="1393912" cy="13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988" y="4777373"/>
            <a:ext cx="1300645" cy="135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0" y="5364576"/>
            <a:ext cx="12396300" cy="149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300" y="3148700"/>
            <a:ext cx="559500" cy="37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1459938" y="599950"/>
            <a:ext cx="92721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it-IT" sz="6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I competitor di Hostyfy</a:t>
            </a:r>
            <a:endParaRPr sz="60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45" name="Google Shape;145;p4"/>
          <p:cNvGrpSpPr/>
          <p:nvPr/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46" name="Google Shape;146;p4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4"/>
          <p:cNvGrpSpPr/>
          <p:nvPr/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</p:grpSpPr>
        <p:sp>
          <p:nvSpPr>
            <p:cNvPr id="151" name="Google Shape;151;p4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0" y="374950"/>
            <a:ext cx="13335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/>
          <p:nvPr/>
        </p:nvSpPr>
        <p:spPr>
          <a:xfrm>
            <a:off x="3548063" y="181133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it-IT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157;p4"/>
          <p:cNvGraphicFramePr/>
          <p:nvPr/>
        </p:nvGraphicFramePr>
        <p:xfrm>
          <a:off x="2938175" y="1614675"/>
          <a:ext cx="6315625" cy="4876200"/>
        </p:xfrm>
        <a:graphic>
          <a:graphicData uri="http://schemas.openxmlformats.org/drawingml/2006/table">
            <a:tbl>
              <a:tblPr>
                <a:noFill/>
                <a:tableStyleId>{98120B4C-AB9D-4AEE-8741-C99659B03DAE}</a:tableStyleId>
              </a:tblPr>
              <a:tblGrid>
                <a:gridCol w="296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highlight>
                            <a:srgbClr val="B6D7A8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Hostyfy</a:t>
                      </a:r>
                      <a:endParaRPr sz="1200" b="1">
                        <a:highlight>
                          <a:srgbClr val="B6D7A8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Smoobu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Vikey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OkHome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Gestione Profilo (Host e Guest)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highlight>
                            <a:srgbClr val="B6D7A8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solidFill>
                          <a:srgbClr val="6AA84F"/>
                        </a:solidFill>
                        <a:highlight>
                          <a:srgbClr val="B6D7A8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solidFill>
                          <a:srgbClr val="FF0000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solidFill>
                          <a:srgbClr val="FF0000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solidFill>
                          <a:srgbClr val="FF0000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Booking engine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highlight>
                            <a:srgbClr val="B6D7A8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highlight>
                          <a:srgbClr val="B6D7A8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Check-in e Check-out automatizzato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highlight>
                            <a:srgbClr val="B6D7A8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highlight>
                          <a:srgbClr val="B6D7A8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Channel Manager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highlight>
                            <a:srgbClr val="B6D7A8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highlight>
                          <a:srgbClr val="B6D7A8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Creazione sito web personalizzato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B6D7A8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highlight>
                          <a:srgbClr val="B6D7A8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Welcome video virtuale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highlight>
                            <a:srgbClr val="B6D7A8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highlight>
                          <a:srgbClr val="B6D7A8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Guest Portal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highlight>
                            <a:srgbClr val="B6D7A8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highlight>
                          <a:srgbClr val="B6D7A8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Customer Care (riferito agli host)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highlight>
                            <a:srgbClr val="B6D7A8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300" b="1">
                        <a:solidFill>
                          <a:srgbClr val="222222"/>
                        </a:solidFill>
                        <a:highlight>
                          <a:srgbClr val="B6D7A8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Chat Host-Guest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highlight>
                            <a:srgbClr val="B6D7A8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300" b="1">
                        <a:solidFill>
                          <a:srgbClr val="222222"/>
                        </a:solidFill>
                        <a:highlight>
                          <a:srgbClr val="B6D7A8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Shop Online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highlight>
                            <a:srgbClr val="B6D7A8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300" b="1">
                        <a:solidFill>
                          <a:srgbClr val="222222"/>
                        </a:solidFill>
                        <a:highlight>
                          <a:srgbClr val="B6D7A8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Camere Smart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highlight>
                            <a:srgbClr val="B6D7A8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300" b="1">
                        <a:solidFill>
                          <a:srgbClr val="222222"/>
                        </a:solidFill>
                        <a:highlight>
                          <a:srgbClr val="B6D7A8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Statistiche&amp;Analytics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highlight>
                            <a:srgbClr val="B6D7A8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300" b="1">
                        <a:solidFill>
                          <a:srgbClr val="222222"/>
                        </a:solidFill>
                        <a:highlight>
                          <a:srgbClr val="B6D7A8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Community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>
                          <a:solidFill>
                            <a:srgbClr val="6AA84F"/>
                          </a:solidFill>
                          <a:highlight>
                            <a:srgbClr val="B6D7A8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</a:t>
                      </a:r>
                      <a:endParaRPr sz="1300" b="1">
                        <a:solidFill>
                          <a:srgbClr val="6AA84F"/>
                        </a:solidFill>
                        <a:highlight>
                          <a:srgbClr val="B6D7A8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300" b="1">
                        <a:solidFill>
                          <a:srgbClr val="6AA84F"/>
                        </a:solidFill>
                        <a:highlight>
                          <a:srgbClr val="FFFFFF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150" b="1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50" b="1">
                          <a:solidFill>
                            <a:srgbClr val="FF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✘</a:t>
                      </a:r>
                      <a:endParaRPr sz="1300" b="1">
                        <a:solidFill>
                          <a:srgbClr val="6AA84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Prezzo mensile del servizio</a:t>
                      </a:r>
                      <a:endParaRPr sz="12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solidFill>
                            <a:srgbClr val="FF0000"/>
                          </a:solidFill>
                          <a:highlight>
                            <a:srgbClr val="B6D7A8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€ 25,00</a:t>
                      </a:r>
                      <a:endParaRPr sz="1200" b="1">
                        <a:solidFill>
                          <a:srgbClr val="FF0000"/>
                        </a:solidFill>
                        <a:highlight>
                          <a:srgbClr val="B6D7A8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€19,90</a:t>
                      </a:r>
                      <a:endParaRPr sz="1200" b="1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€30,00</a:t>
                      </a:r>
                      <a:endParaRPr sz="1200" b="1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rgbClr val="6AA84F"/>
                          </a:solidFill>
                          <a:highlight>
                            <a:srgbClr val="FFFFFF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€15,00</a:t>
                      </a:r>
                      <a:endParaRPr sz="1200" b="1" dirty="0">
                        <a:solidFill>
                          <a:srgbClr val="6AA84F"/>
                        </a:solidFill>
                        <a:highlight>
                          <a:srgbClr val="FFFFFF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0" y="419100"/>
            <a:ext cx="13335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e 1"/>
          <p:cNvSpPr/>
          <p:nvPr/>
        </p:nvSpPr>
        <p:spPr>
          <a:xfrm>
            <a:off x="6087650" y="4509370"/>
            <a:ext cx="463462" cy="751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6166981" y="5841303"/>
            <a:ext cx="384131" cy="375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9e544f409_0_0"/>
          <p:cNvSpPr/>
          <p:nvPr/>
        </p:nvSpPr>
        <p:spPr>
          <a:xfrm>
            <a:off x="0" y="1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a9e544f409_0_0"/>
          <p:cNvSpPr/>
          <p:nvPr/>
        </p:nvSpPr>
        <p:spPr>
          <a:xfrm>
            <a:off x="0" y="0"/>
            <a:ext cx="12191700" cy="712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a9e544f409_0_0"/>
          <p:cNvSpPr txBox="1">
            <a:spLocks noGrp="1"/>
          </p:cNvSpPr>
          <p:nvPr>
            <p:ph type="title"/>
          </p:nvPr>
        </p:nvSpPr>
        <p:spPr>
          <a:xfrm>
            <a:off x="1459946" y="667972"/>
            <a:ext cx="927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</a:pPr>
            <a:r>
              <a:rPr lang="it-IT" sz="60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Cos’è </a:t>
            </a:r>
            <a:r>
              <a:rPr lang="it-IT" sz="6000" b="1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Hostyfy</a:t>
            </a:r>
            <a:r>
              <a:rPr lang="it-IT" sz="60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sz="60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66" name="Google Shape;166;ga9e544f409_0_0"/>
          <p:cNvGrpSpPr/>
          <p:nvPr/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67" name="Google Shape;167;ga9e544f409_0_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ga9e544f409_0_0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a9e544f409_0_0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ga9e544f409_0_0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ga9e544f409_0_0"/>
          <p:cNvGrpSpPr/>
          <p:nvPr/>
        </p:nvGrpSpPr>
        <p:grpSpPr>
          <a:xfrm rot="5400000" flipH="1">
            <a:off x="8304950" y="939450"/>
            <a:ext cx="4826567" cy="2947533"/>
            <a:chOff x="6867015" y="-1"/>
            <a:chExt cx="5324985" cy="3251912"/>
          </a:xfrm>
        </p:grpSpPr>
        <p:sp>
          <p:nvSpPr>
            <p:cNvPr id="172" name="Google Shape;172;ga9e544f409_0_0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a9e544f409_0_0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a9e544f409_0_0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a9e544f409_0_0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6" name="Google Shape;176;ga9e544f409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0" y="361075"/>
            <a:ext cx="13335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a9e544f409_0_0"/>
          <p:cNvSpPr txBox="1"/>
          <p:nvPr/>
        </p:nvSpPr>
        <p:spPr>
          <a:xfrm>
            <a:off x="1878150" y="1387669"/>
            <a:ext cx="84357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r>
              <a:rPr lang="it-IT" sz="9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it-IT" sz="1800" b="1" i="0" u="none" strike="noStrike" cap="non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Software gestionale 4.0 integrato con una piattaforma OTA 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it-IT" sz="1800" b="1" i="0" u="none" strike="noStrike" cap="non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per strutture ricettive alberghiere ed extra alberghiere</a:t>
            </a:r>
            <a:endParaRPr sz="1800" b="1" i="0" u="none" strike="noStrike" cap="none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8" name="Google Shape;178;ga9e544f409_0_0"/>
          <p:cNvSpPr txBox="1"/>
          <p:nvPr/>
        </p:nvSpPr>
        <p:spPr>
          <a:xfrm>
            <a:off x="1212500" y="2341875"/>
            <a:ext cx="52365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La gestione delle strutture</a:t>
            </a:r>
            <a:r>
              <a:rPr lang="it-IT" sz="320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320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 portata di smartphone</a:t>
            </a:r>
            <a:endParaRPr sz="320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9" name="Google Shape;179;ga9e544f409_0_0" descr="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4575" y="2463050"/>
            <a:ext cx="3402250" cy="34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a9e544f40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699890">
            <a:off x="9269522" y="2951809"/>
            <a:ext cx="954383" cy="95438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1" name="Google Shape;181;ga9e544f409_0_0"/>
          <p:cNvSpPr txBox="1"/>
          <p:nvPr/>
        </p:nvSpPr>
        <p:spPr>
          <a:xfrm>
            <a:off x="1212500" y="3921875"/>
            <a:ext cx="6496500" cy="1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32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Un’esperienza unica per gli ospiti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a9e544f409_0_0"/>
          <p:cNvSpPr txBox="1"/>
          <p:nvPr/>
        </p:nvSpPr>
        <p:spPr>
          <a:xfrm>
            <a:off x="1212500" y="5327075"/>
            <a:ext cx="80904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32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La prospettiva di una grande community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a9e544f409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0" y="419100"/>
            <a:ext cx="13335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81" grpId="0"/>
      <p:bldP spid="1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0" y="1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5" y="0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459950" y="612800"/>
            <a:ext cx="927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</a:pPr>
            <a:r>
              <a:rPr lang="it-IT" sz="6000" b="1" dirty="0">
                <a:solidFill>
                  <a:schemeClr val="dk2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Funzioni Principali</a:t>
            </a:r>
            <a:endParaRPr sz="6000" b="1" dirty="0">
              <a:solidFill>
                <a:schemeClr val="dk2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  <p:grpSp>
        <p:nvGrpSpPr>
          <p:cNvPr id="92" name="Google Shape;92;p2"/>
          <p:cNvGrpSpPr/>
          <p:nvPr/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93" name="Google Shape;93;p2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2"/>
          <p:cNvGrpSpPr/>
          <p:nvPr/>
        </p:nvGrpSpPr>
        <p:grpSpPr>
          <a:xfrm rot="5400000" flipH="1">
            <a:off x="8304650" y="938225"/>
            <a:ext cx="4826567" cy="2947533"/>
            <a:chOff x="6867015" y="-1"/>
            <a:chExt cx="5324985" cy="3251912"/>
          </a:xfrm>
        </p:grpSpPr>
        <p:sp>
          <p:nvSpPr>
            <p:cNvPr id="98" name="Google Shape;98;p2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200" y="5524500"/>
            <a:ext cx="13335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7975107" y="1548937"/>
            <a:ext cx="2220900" cy="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3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Guest</a:t>
            </a:r>
            <a:endParaRPr sz="1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8460433" y="1742450"/>
            <a:ext cx="2257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925036" y="1548937"/>
            <a:ext cx="2220900" cy="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3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Host</a:t>
            </a:r>
            <a:endParaRPr sz="1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859591" y="2411991"/>
            <a:ext cx="4635900" cy="330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Quicksand"/>
              <a:buChar char="●"/>
            </a:pPr>
            <a:r>
              <a:rPr lang="it-IT" sz="22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Visualizzare le prenotazioni</a:t>
            </a:r>
            <a:endParaRPr sz="2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Quicksand"/>
              <a:buChar char="●"/>
            </a:pPr>
            <a:r>
              <a:rPr lang="it-IT" sz="22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Check-in &amp; check-out automatizzato</a:t>
            </a:r>
            <a:endParaRPr sz="2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Quicksand"/>
              <a:buChar char="●"/>
            </a:pPr>
            <a:r>
              <a:rPr lang="it-IT" sz="22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Accesso con chiave remota</a:t>
            </a:r>
            <a:endParaRPr sz="2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Quicksand"/>
              <a:buChar char="●"/>
            </a:pPr>
            <a:r>
              <a:rPr lang="it-IT" sz="22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Gestione della camera intelligente</a:t>
            </a:r>
            <a:endParaRPr sz="2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88900"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</a:pPr>
            <a:endParaRPr sz="2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966686" y="2549698"/>
            <a:ext cx="4137600" cy="3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Quicksand"/>
              <a:buChar char="●"/>
            </a:pPr>
            <a:r>
              <a:rPr lang="it-IT" sz="22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Registrazione struttura</a:t>
            </a:r>
            <a:endParaRPr sz="2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Quicksand"/>
              <a:buChar char="●"/>
            </a:pPr>
            <a:r>
              <a:rPr lang="it-IT" sz="22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Gestione </a:t>
            </a:r>
            <a:r>
              <a:rPr lang="it-IT" sz="2200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smart</a:t>
            </a:r>
            <a:r>
              <a:rPr lang="it-IT" sz="22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della propria struttura</a:t>
            </a:r>
            <a:endParaRPr sz="2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Quicksand"/>
              <a:buChar char="●"/>
            </a:pPr>
            <a:r>
              <a:rPr lang="it-IT" sz="22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Gestione calendario per alloggi</a:t>
            </a:r>
            <a:endParaRPr sz="2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373597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5" grpId="0"/>
      <p:bldP spid="106" grpId="0"/>
      <p:bldP spid="1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0" y="1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5" y="0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459950" y="612800"/>
            <a:ext cx="927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</a:pPr>
            <a:r>
              <a:rPr lang="it-IT" sz="6000" b="1" dirty="0">
                <a:solidFill>
                  <a:schemeClr val="dk2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Demo</a:t>
            </a:r>
            <a:endParaRPr sz="6000" b="1" dirty="0">
              <a:solidFill>
                <a:schemeClr val="dk2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  <p:grpSp>
        <p:nvGrpSpPr>
          <p:cNvPr id="92" name="Google Shape;92;p2"/>
          <p:cNvGrpSpPr/>
          <p:nvPr/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93" name="Google Shape;93;p2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2"/>
          <p:cNvGrpSpPr/>
          <p:nvPr/>
        </p:nvGrpSpPr>
        <p:grpSpPr>
          <a:xfrm rot="5400000" flipH="1">
            <a:off x="8304650" y="938225"/>
            <a:ext cx="4826567" cy="2947533"/>
            <a:chOff x="6867015" y="-1"/>
            <a:chExt cx="5324985" cy="3251912"/>
          </a:xfrm>
        </p:grpSpPr>
        <p:sp>
          <p:nvSpPr>
            <p:cNvPr id="98" name="Google Shape;98;p2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200" y="5524500"/>
            <a:ext cx="13335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8460433" y="1742450"/>
            <a:ext cx="2257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966686" y="2549698"/>
            <a:ext cx="10782862" cy="222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it-IT" sz="22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https://drive.google.com/file/d/1Kae95vTZRQZSaNy8ZOjGraDbT9wz1x1f/view?usp=sharing</a:t>
            </a:r>
            <a:r>
              <a:rPr lang="it-IT" sz="22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  </a:t>
            </a:r>
            <a:endParaRPr sz="2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2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292455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/>
          <p:nvPr/>
        </p:nvSpPr>
        <p:spPr>
          <a:xfrm>
            <a:off x="0" y="1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90" name="Google Shape;190;p6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6"/>
          <p:cNvGrpSpPr/>
          <p:nvPr/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</p:grpSpPr>
        <p:sp>
          <p:nvSpPr>
            <p:cNvPr id="195" name="Google Shape;195;p6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6"/>
          <p:cNvSpPr txBox="1">
            <a:spLocks noGrp="1"/>
          </p:cNvSpPr>
          <p:nvPr>
            <p:ph type="title"/>
          </p:nvPr>
        </p:nvSpPr>
        <p:spPr>
          <a:xfrm>
            <a:off x="1459793" y="726010"/>
            <a:ext cx="927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it-IT" sz="6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Il team</a:t>
            </a:r>
            <a:endParaRPr sz="6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412645" y="2274902"/>
            <a:ext cx="36834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Management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Nunzio Annunziata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Giovanni Baldi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Francesco Fontana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Alfonso Senatore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Vincenzo Verde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7937692" y="2274830"/>
            <a:ext cx="36834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IT</a:t>
            </a:r>
            <a:endParaRPr sz="24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Gerardo </a:t>
            </a:r>
            <a:r>
              <a:rPr lang="it-IT" sz="2400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Laucella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Raimondo Ranaldo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Gennaro Teodoro</a:t>
            </a:r>
            <a:endParaRPr sz="24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4254303" y="2274830"/>
            <a:ext cx="3683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Tutor Aziendale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Massimo </a:t>
            </a:r>
            <a:r>
              <a:rPr lang="it-IT" sz="2400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Colosimo</a:t>
            </a:r>
            <a:endParaRPr sz="24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0" y="419100"/>
            <a:ext cx="13335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02;p6"/>
          <p:cNvSpPr txBox="1"/>
          <p:nvPr/>
        </p:nvSpPr>
        <p:spPr>
          <a:xfrm>
            <a:off x="4254303" y="3442991"/>
            <a:ext cx="3683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Tutor Accademico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Ricky </a:t>
            </a:r>
            <a:r>
              <a:rPr lang="it-IT" sz="2400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Celenta</a:t>
            </a:r>
            <a:endParaRPr sz="24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1" grpId="0"/>
      <p:bldP spid="20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/>
          <p:nvPr/>
        </p:nvSpPr>
        <p:spPr>
          <a:xfrm>
            <a:off x="0" y="1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5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5"/>
          <p:cNvGrpSpPr/>
          <p:nvPr/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229" name="Google Shape;229;p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5"/>
          <p:cNvGrpSpPr/>
          <p:nvPr/>
        </p:nvGrpSpPr>
        <p:grpSpPr>
          <a:xfrm rot="5400000" flipH="1">
            <a:off x="8304950" y="939450"/>
            <a:ext cx="4826567" cy="2947533"/>
            <a:chOff x="6867015" y="-1"/>
            <a:chExt cx="5324985" cy="3251912"/>
          </a:xfrm>
        </p:grpSpPr>
        <p:sp>
          <p:nvSpPr>
            <p:cNvPr id="234" name="Google Shape;234;p5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5"/>
          <p:cNvSpPr txBox="1">
            <a:spLocks noGrp="1"/>
          </p:cNvSpPr>
          <p:nvPr>
            <p:ph type="title"/>
          </p:nvPr>
        </p:nvSpPr>
        <p:spPr>
          <a:xfrm>
            <a:off x="1460093" y="716135"/>
            <a:ext cx="927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it-IT" sz="60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Restiamo in contatto!</a:t>
            </a:r>
            <a:endParaRPr sz="70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9" name="Google Shape;239;p5"/>
          <p:cNvSpPr txBox="1"/>
          <p:nvPr/>
        </p:nvSpPr>
        <p:spPr>
          <a:xfrm>
            <a:off x="999455" y="3776641"/>
            <a:ext cx="11410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hostyfy@gmail.com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0" name="Google Shape;240;p5"/>
          <p:cNvSpPr txBox="1"/>
          <p:nvPr/>
        </p:nvSpPr>
        <p:spPr>
          <a:xfrm>
            <a:off x="5695564" y="2283081"/>
            <a:ext cx="23648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3600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hostyfy</a:t>
            </a:r>
            <a:endParaRPr sz="3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41" name="Google Shape;241;p5"/>
          <p:cNvPicPr preferRelativeResize="0"/>
          <p:nvPr/>
        </p:nvPicPr>
        <p:blipFill rotWithShape="1">
          <a:blip r:embed="rId3">
            <a:alphaModFix/>
          </a:blip>
          <a:srcRect l="24759" t="26896" r="28303" b="27087"/>
          <a:stretch/>
        </p:blipFill>
        <p:spPr>
          <a:xfrm>
            <a:off x="4727725" y="2308150"/>
            <a:ext cx="659143" cy="6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5"/>
          <p:cNvPicPr preferRelativeResize="0"/>
          <p:nvPr/>
        </p:nvPicPr>
        <p:blipFill rotWithShape="1">
          <a:blip r:embed="rId4">
            <a:alphaModFix/>
          </a:blip>
          <a:srcRect l="27452" t="29232" r="26424" b="26880"/>
          <a:stretch/>
        </p:blipFill>
        <p:spPr>
          <a:xfrm>
            <a:off x="5386875" y="2358062"/>
            <a:ext cx="624962" cy="5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5"/>
          <p:cNvSpPr txBox="1"/>
          <p:nvPr/>
        </p:nvSpPr>
        <p:spPr>
          <a:xfrm>
            <a:off x="5065201" y="5245150"/>
            <a:ext cx="3279300" cy="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www.hostyfy.it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44" name="Google Shape;24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8500" y="409225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5" descr="image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2700" y="3852899"/>
            <a:ext cx="659150" cy="493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1850" y="5245150"/>
            <a:ext cx="718576" cy="716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279</Words>
  <Application>Microsoft Office PowerPoint</Application>
  <PresentationFormat>Widescreen</PresentationFormat>
  <Paragraphs>135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Calibri</vt:lpstr>
      <vt:lpstr>Arial</vt:lpstr>
      <vt:lpstr>Quicksand</vt:lpstr>
      <vt:lpstr>Tema di Office</vt:lpstr>
      <vt:lpstr>Presentazione standard di PowerPoint</vt:lpstr>
      <vt:lpstr>Road to HOSTYFY</vt:lpstr>
      <vt:lpstr>Il mercato del turismo</vt:lpstr>
      <vt:lpstr>I competitor di Hostyfy</vt:lpstr>
      <vt:lpstr>Cos’è Hostyfy?</vt:lpstr>
      <vt:lpstr>Funzioni Principali</vt:lpstr>
      <vt:lpstr>Demo</vt:lpstr>
      <vt:lpstr>Il team</vt:lpstr>
      <vt:lpstr>Restiamo in contatto!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BALDI</dc:creator>
  <cp:lastModifiedBy>Gerardo Michele Laucella</cp:lastModifiedBy>
  <cp:revision>10</cp:revision>
  <dcterms:created xsi:type="dcterms:W3CDTF">2020-10-07T07:58:27Z</dcterms:created>
  <dcterms:modified xsi:type="dcterms:W3CDTF">2020-11-20T08:49:19Z</dcterms:modified>
</cp:coreProperties>
</file>