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mp4" ContentType="video/mp4"/>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8" r:id="rId2"/>
  </p:sldMasterIdLst>
  <p:notesMasterIdLst>
    <p:notesMasterId r:id="rId121"/>
  </p:notesMasterIdLst>
  <p:handoutMasterIdLst>
    <p:handoutMasterId r:id="rId122"/>
  </p:handoutMasterIdLst>
  <p:sldIdLst>
    <p:sldId id="378" r:id="rId3"/>
    <p:sldId id="306" r:id="rId4"/>
    <p:sldId id="308" r:id="rId5"/>
    <p:sldId id="311" r:id="rId6"/>
    <p:sldId id="312" r:id="rId7"/>
    <p:sldId id="377" r:id="rId8"/>
    <p:sldId id="313" r:id="rId9"/>
    <p:sldId id="360" r:id="rId10"/>
    <p:sldId id="362" r:id="rId11"/>
    <p:sldId id="363" r:id="rId12"/>
    <p:sldId id="315" r:id="rId13"/>
    <p:sldId id="316" r:id="rId14"/>
    <p:sldId id="317" r:id="rId15"/>
    <p:sldId id="318" r:id="rId16"/>
    <p:sldId id="361" r:id="rId17"/>
    <p:sldId id="365" r:id="rId18"/>
    <p:sldId id="370" r:id="rId19"/>
    <p:sldId id="371" r:id="rId20"/>
    <p:sldId id="364" r:id="rId21"/>
    <p:sldId id="320" r:id="rId22"/>
    <p:sldId id="322" r:id="rId23"/>
    <p:sldId id="323" r:id="rId24"/>
    <p:sldId id="324" r:id="rId25"/>
    <p:sldId id="325" r:id="rId26"/>
    <p:sldId id="326" r:id="rId27"/>
    <p:sldId id="328" r:id="rId28"/>
    <p:sldId id="327" r:id="rId29"/>
    <p:sldId id="375" r:id="rId30"/>
    <p:sldId id="359" r:id="rId31"/>
    <p:sldId id="329" r:id="rId32"/>
    <p:sldId id="330" r:id="rId33"/>
    <p:sldId id="331" r:id="rId34"/>
    <p:sldId id="332" r:id="rId35"/>
    <p:sldId id="333" r:id="rId36"/>
    <p:sldId id="367" r:id="rId37"/>
    <p:sldId id="335" r:id="rId38"/>
    <p:sldId id="366" r:id="rId39"/>
    <p:sldId id="336" r:id="rId40"/>
    <p:sldId id="337" r:id="rId41"/>
    <p:sldId id="338" r:id="rId42"/>
    <p:sldId id="339" r:id="rId43"/>
    <p:sldId id="340" r:id="rId44"/>
    <p:sldId id="341" r:id="rId45"/>
    <p:sldId id="342" r:id="rId46"/>
    <p:sldId id="343" r:id="rId47"/>
    <p:sldId id="344" r:id="rId48"/>
    <p:sldId id="345" r:id="rId49"/>
    <p:sldId id="346" r:id="rId50"/>
    <p:sldId id="347" r:id="rId51"/>
    <p:sldId id="348" r:id="rId52"/>
    <p:sldId id="369" r:id="rId53"/>
    <p:sldId id="257" r:id="rId54"/>
    <p:sldId id="260" r:id="rId55"/>
    <p:sldId id="261" r:id="rId56"/>
    <p:sldId id="368" r:id="rId57"/>
    <p:sldId id="350" r:id="rId58"/>
    <p:sldId id="351" r:id="rId59"/>
    <p:sldId id="352" r:id="rId60"/>
    <p:sldId id="353" r:id="rId61"/>
    <p:sldId id="354" r:id="rId62"/>
    <p:sldId id="355" r:id="rId63"/>
    <p:sldId id="356" r:id="rId64"/>
    <p:sldId id="379" r:id="rId65"/>
    <p:sldId id="380" r:id="rId66"/>
    <p:sldId id="381" r:id="rId67"/>
    <p:sldId id="382" r:id="rId68"/>
    <p:sldId id="383" r:id="rId69"/>
    <p:sldId id="384" r:id="rId70"/>
    <p:sldId id="385" r:id="rId71"/>
    <p:sldId id="386" r:id="rId72"/>
    <p:sldId id="387" r:id="rId73"/>
    <p:sldId id="388" r:id="rId74"/>
    <p:sldId id="389" r:id="rId75"/>
    <p:sldId id="390" r:id="rId76"/>
    <p:sldId id="391" r:id="rId77"/>
    <p:sldId id="392" r:id="rId78"/>
    <p:sldId id="393" r:id="rId79"/>
    <p:sldId id="394" r:id="rId80"/>
    <p:sldId id="395" r:id="rId81"/>
    <p:sldId id="396" r:id="rId82"/>
    <p:sldId id="397" r:id="rId83"/>
    <p:sldId id="398" r:id="rId84"/>
    <p:sldId id="399" r:id="rId85"/>
    <p:sldId id="400" r:id="rId86"/>
    <p:sldId id="401" r:id="rId87"/>
    <p:sldId id="402" r:id="rId88"/>
    <p:sldId id="403" r:id="rId89"/>
    <p:sldId id="404" r:id="rId90"/>
    <p:sldId id="405" r:id="rId91"/>
    <p:sldId id="406" r:id="rId92"/>
    <p:sldId id="407" r:id="rId93"/>
    <p:sldId id="408" r:id="rId94"/>
    <p:sldId id="409" r:id="rId95"/>
    <p:sldId id="410" r:id="rId96"/>
    <p:sldId id="411" r:id="rId97"/>
    <p:sldId id="412" r:id="rId98"/>
    <p:sldId id="413" r:id="rId99"/>
    <p:sldId id="414" r:id="rId100"/>
    <p:sldId id="415" r:id="rId101"/>
    <p:sldId id="416" r:id="rId102"/>
    <p:sldId id="417" r:id="rId103"/>
    <p:sldId id="418" r:id="rId104"/>
    <p:sldId id="419" r:id="rId105"/>
    <p:sldId id="420" r:id="rId106"/>
    <p:sldId id="421" r:id="rId107"/>
    <p:sldId id="422" r:id="rId108"/>
    <p:sldId id="423" r:id="rId109"/>
    <p:sldId id="424" r:id="rId110"/>
    <p:sldId id="425" r:id="rId111"/>
    <p:sldId id="426" r:id="rId112"/>
    <p:sldId id="427" r:id="rId113"/>
    <p:sldId id="428" r:id="rId114"/>
    <p:sldId id="429" r:id="rId115"/>
    <p:sldId id="430" r:id="rId116"/>
    <p:sldId id="431" r:id="rId117"/>
    <p:sldId id="432" r:id="rId118"/>
    <p:sldId id="433" r:id="rId119"/>
    <p:sldId id="434" r:id="rId12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0000"/>
    <a:srgbClr val="0000FF"/>
    <a:srgbClr val="008000"/>
    <a:srgbClr val="CC0066"/>
    <a:srgbClr val="D60093"/>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19" autoAdjust="0"/>
    <p:restoredTop sz="93281" autoAdjust="0"/>
  </p:normalViewPr>
  <p:slideViewPr>
    <p:cSldViewPr>
      <p:cViewPr varScale="1">
        <p:scale>
          <a:sx n="74" d="100"/>
          <a:sy n="74" d="100"/>
        </p:scale>
        <p:origin x="1603" y="43"/>
      </p:cViewPr>
      <p:guideLst>
        <p:guide orient="horz" pos="2160"/>
        <p:guide pos="2880"/>
      </p:guideLst>
    </p:cSldViewPr>
  </p:slideViewPr>
  <p:notesTextViewPr>
    <p:cViewPr>
      <p:scale>
        <a:sx n="100" d="100"/>
        <a:sy n="100" d="100"/>
      </p:scale>
      <p:origin x="0" y="0"/>
    </p:cViewPr>
  </p:notesTextViewPr>
  <p:sorterViewPr>
    <p:cViewPr>
      <p:scale>
        <a:sx n="51" d="100"/>
        <a:sy n="51" d="100"/>
      </p:scale>
      <p:origin x="0" y="864"/>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presProps" Target="pres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viewProps" Target="viewProp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a:t>Banda utilizzata Mb/sec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strRef>
              <c:f>Foglio1!$B$1</c:f>
              <c:strCache>
                <c:ptCount val="1"/>
                <c:pt idx="0">
                  <c:v>Microsoft Teams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Foglio1!$A$2:$A$6</c:f>
              <c:strCache>
                <c:ptCount val="5"/>
                <c:pt idx="0">
                  <c:v>Cattura 1</c:v>
                </c:pt>
                <c:pt idx="1">
                  <c:v>Cattura 2</c:v>
                </c:pt>
                <c:pt idx="2">
                  <c:v>Cattura 3</c:v>
                </c:pt>
                <c:pt idx="3">
                  <c:v>Cattura 4</c:v>
                </c:pt>
                <c:pt idx="4">
                  <c:v>Cattura 5</c:v>
                </c:pt>
              </c:strCache>
            </c:strRef>
          </c:cat>
          <c:val>
            <c:numRef>
              <c:f>Foglio1!$B$2:$B$6</c:f>
              <c:numCache>
                <c:formatCode>General</c:formatCode>
                <c:ptCount val="5"/>
                <c:pt idx="0">
                  <c:v>1.9008</c:v>
                </c:pt>
                <c:pt idx="1">
                  <c:v>0.91049999999999998</c:v>
                </c:pt>
                <c:pt idx="2">
                  <c:v>0.98129999999999995</c:v>
                </c:pt>
                <c:pt idx="3">
                  <c:v>1.7713000000000001</c:v>
                </c:pt>
                <c:pt idx="4">
                  <c:v>0.1817</c:v>
                </c:pt>
              </c:numCache>
            </c:numRef>
          </c:val>
          <c:smooth val="0"/>
          <c:extLst>
            <c:ext xmlns:c16="http://schemas.microsoft.com/office/drawing/2014/chart" uri="{C3380CC4-5D6E-409C-BE32-E72D297353CC}">
              <c16:uniqueId val="{00000000-57CE-47E6-B772-1BD0D28E3D45}"/>
            </c:ext>
          </c:extLst>
        </c:ser>
        <c:ser>
          <c:idx val="1"/>
          <c:order val="1"/>
          <c:tx>
            <c:strRef>
              <c:f>Foglio1!$C$1</c:f>
              <c:strCache>
                <c:ptCount val="1"/>
                <c:pt idx="0">
                  <c:v>Zoom</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Foglio1!$A$2:$A$6</c:f>
              <c:strCache>
                <c:ptCount val="5"/>
                <c:pt idx="0">
                  <c:v>Cattura 1</c:v>
                </c:pt>
                <c:pt idx="1">
                  <c:v>Cattura 2</c:v>
                </c:pt>
                <c:pt idx="2">
                  <c:v>Cattura 3</c:v>
                </c:pt>
                <c:pt idx="3">
                  <c:v>Cattura 4</c:v>
                </c:pt>
                <c:pt idx="4">
                  <c:v>Cattura 5</c:v>
                </c:pt>
              </c:strCache>
            </c:strRef>
          </c:cat>
          <c:val>
            <c:numRef>
              <c:f>Foglio1!$C$2:$C$6</c:f>
              <c:numCache>
                <c:formatCode>General</c:formatCode>
                <c:ptCount val="5"/>
                <c:pt idx="0">
                  <c:v>0.55000000000000004</c:v>
                </c:pt>
                <c:pt idx="1">
                  <c:v>1.3496999999999999</c:v>
                </c:pt>
                <c:pt idx="2">
                  <c:v>0.39910000000000001</c:v>
                </c:pt>
                <c:pt idx="3">
                  <c:v>0.39079999999999998</c:v>
                </c:pt>
                <c:pt idx="4">
                  <c:v>0.24779999999999999</c:v>
                </c:pt>
              </c:numCache>
            </c:numRef>
          </c:val>
          <c:smooth val="0"/>
          <c:extLst>
            <c:ext xmlns:c16="http://schemas.microsoft.com/office/drawing/2014/chart" uri="{C3380CC4-5D6E-409C-BE32-E72D297353CC}">
              <c16:uniqueId val="{00000001-57CE-47E6-B772-1BD0D28E3D45}"/>
            </c:ext>
          </c:extLst>
        </c:ser>
        <c:ser>
          <c:idx val="2"/>
          <c:order val="2"/>
          <c:tx>
            <c:strRef>
              <c:f>Foglio1!$D$1</c:f>
              <c:strCache>
                <c:ptCount val="1"/>
                <c:pt idx="0">
                  <c:v>Google Meet</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Foglio1!$A$2:$A$6</c:f>
              <c:strCache>
                <c:ptCount val="5"/>
                <c:pt idx="0">
                  <c:v>Cattura 1</c:v>
                </c:pt>
                <c:pt idx="1">
                  <c:v>Cattura 2</c:v>
                </c:pt>
                <c:pt idx="2">
                  <c:v>Cattura 3</c:v>
                </c:pt>
                <c:pt idx="3">
                  <c:v>Cattura 4</c:v>
                </c:pt>
                <c:pt idx="4">
                  <c:v>Cattura 5</c:v>
                </c:pt>
              </c:strCache>
            </c:strRef>
          </c:cat>
          <c:val>
            <c:numRef>
              <c:f>Foglio1!$D$2:$D$6</c:f>
              <c:numCache>
                <c:formatCode>General</c:formatCode>
                <c:ptCount val="5"/>
                <c:pt idx="0">
                  <c:v>0.65249999999999997</c:v>
                </c:pt>
                <c:pt idx="1">
                  <c:v>0.6411</c:v>
                </c:pt>
                <c:pt idx="2">
                  <c:v>0.54279999999999995</c:v>
                </c:pt>
                <c:pt idx="3">
                  <c:v>0.30969999999999998</c:v>
                </c:pt>
                <c:pt idx="4">
                  <c:v>0.26290000000000002</c:v>
                </c:pt>
              </c:numCache>
            </c:numRef>
          </c:val>
          <c:smooth val="0"/>
          <c:extLst>
            <c:ext xmlns:c16="http://schemas.microsoft.com/office/drawing/2014/chart" uri="{C3380CC4-5D6E-409C-BE32-E72D297353CC}">
              <c16:uniqueId val="{00000002-57CE-47E6-B772-1BD0D28E3D45}"/>
            </c:ext>
          </c:extLst>
        </c:ser>
        <c:dLbls>
          <c:showLegendKey val="0"/>
          <c:showVal val="0"/>
          <c:showCatName val="0"/>
          <c:showSerName val="0"/>
          <c:showPercent val="0"/>
          <c:showBubbleSize val="0"/>
        </c:dLbls>
        <c:marker val="1"/>
        <c:smooth val="0"/>
        <c:axId val="443938143"/>
        <c:axId val="443940223"/>
      </c:lineChart>
      <c:catAx>
        <c:axId val="4439381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443940223"/>
        <c:crosses val="autoZero"/>
        <c:auto val="1"/>
        <c:lblAlgn val="ctr"/>
        <c:lblOffset val="100"/>
        <c:noMultiLvlLbl val="0"/>
      </c:catAx>
      <c:valAx>
        <c:axId val="443940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4439381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AF4A99-25E1-44F9-90C0-EA66CF00B3B6}" type="doc">
      <dgm:prSet loTypeId="urn:microsoft.com/office/officeart/2005/8/layout/lProcess2" loCatId="list" qsTypeId="urn:microsoft.com/office/officeart/2005/8/quickstyle/simple5" qsCatId="simple" csTypeId="urn:microsoft.com/office/officeart/2005/8/colors/colorful1" csCatId="colorful" phldr="1"/>
      <dgm:spPr/>
      <dgm:t>
        <a:bodyPr/>
        <a:lstStyle/>
        <a:p>
          <a:endParaRPr lang="en-US"/>
        </a:p>
      </dgm:t>
    </dgm:pt>
    <dgm:pt modelId="{B28448BA-C9A8-43EB-A9DB-A0137196E3B9}">
      <dgm:prSet phldrT="[Text]" custT="1"/>
      <dgm:spPr/>
      <dgm:t>
        <a:bodyPr/>
        <a:lstStyle/>
        <a:p>
          <a:r>
            <a:rPr lang="en-US" sz="2400" b="1" dirty="0"/>
            <a:t>High dim. data</a:t>
          </a:r>
        </a:p>
      </dgm:t>
    </dgm:pt>
    <dgm:pt modelId="{3A37FA3F-0269-460F-ACCD-01DD513605A2}" type="parTrans" cxnId="{721BA034-D2BB-4F5E-AD28-4CD4B0B4FA35}">
      <dgm:prSet/>
      <dgm:spPr/>
      <dgm:t>
        <a:bodyPr/>
        <a:lstStyle/>
        <a:p>
          <a:endParaRPr lang="en-US"/>
        </a:p>
      </dgm:t>
    </dgm:pt>
    <dgm:pt modelId="{20234B47-CD57-4C94-B27A-16836C4AA9A8}" type="sibTrans" cxnId="{721BA034-D2BB-4F5E-AD28-4CD4B0B4FA35}">
      <dgm:prSet/>
      <dgm:spPr/>
      <dgm:t>
        <a:bodyPr/>
        <a:lstStyle/>
        <a:p>
          <a:endParaRPr lang="en-US"/>
        </a:p>
      </dgm:t>
    </dgm:pt>
    <dgm:pt modelId="{E9F388D8-C9C2-45F4-B532-779E8C2CB5E8}">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1800" dirty="0">
              <a:latin typeface="Calibri" pitchFamily="34" charset="0"/>
              <a:cs typeface="Calibri" pitchFamily="34" charset="0"/>
            </a:rPr>
            <a:t>Locality sensitive hashing</a:t>
          </a:r>
        </a:p>
      </dgm:t>
    </dgm:pt>
    <dgm:pt modelId="{F2F7FB25-05F2-4ED0-B376-8372ACCE43FB}" type="parTrans" cxnId="{95C3269C-8E66-454E-90E4-64EBD4DB49A5}">
      <dgm:prSet/>
      <dgm:spPr/>
      <dgm:t>
        <a:bodyPr/>
        <a:lstStyle/>
        <a:p>
          <a:endParaRPr lang="en-US"/>
        </a:p>
      </dgm:t>
    </dgm:pt>
    <dgm:pt modelId="{1AE97BAD-F576-4336-A510-388E6942CDAC}" type="sibTrans" cxnId="{95C3269C-8E66-454E-90E4-64EBD4DB49A5}">
      <dgm:prSet/>
      <dgm:spPr/>
      <dgm:t>
        <a:bodyPr/>
        <a:lstStyle/>
        <a:p>
          <a:endParaRPr lang="en-US"/>
        </a:p>
      </dgm:t>
    </dgm:pt>
    <dgm:pt modelId="{E12CEE09-DEBB-4435-B911-A40A12F7930D}">
      <dgm:prSet phldrT="[Text]" custT="1">
        <dgm:style>
          <a:lnRef idx="0">
            <a:schemeClr val="accent3"/>
          </a:lnRef>
          <a:fillRef idx="3">
            <a:schemeClr val="accent3"/>
          </a:fillRef>
          <a:effectRef idx="3">
            <a:schemeClr val="accent3"/>
          </a:effectRef>
          <a:fontRef idx="minor">
            <a:schemeClr val="lt1"/>
          </a:fontRef>
        </dgm:style>
      </dgm:prSet>
      <dgm:spPr>
        <a:solidFill>
          <a:srgbClr val="008000"/>
        </a:solidFill>
        <a:ln>
          <a:solidFill>
            <a:srgbClr val="008000"/>
          </a:solidFill>
        </a:ln>
      </dgm:spPr>
      <dgm:t>
        <a:bodyPr/>
        <a:lstStyle/>
        <a:p>
          <a:r>
            <a:rPr lang="en-US" sz="1800" dirty="0">
              <a:latin typeface="Calibri" pitchFamily="34" charset="0"/>
              <a:cs typeface="Calibri" pitchFamily="34" charset="0"/>
            </a:rPr>
            <a:t>Clustering</a:t>
          </a:r>
        </a:p>
      </dgm:t>
    </dgm:pt>
    <dgm:pt modelId="{A642C0CA-D97F-4EA3-928C-13F990F569A1}" type="parTrans" cxnId="{751DC194-11AC-4068-BA1C-4404C839BDBA}">
      <dgm:prSet/>
      <dgm:spPr/>
      <dgm:t>
        <a:bodyPr/>
        <a:lstStyle/>
        <a:p>
          <a:endParaRPr lang="en-US"/>
        </a:p>
      </dgm:t>
    </dgm:pt>
    <dgm:pt modelId="{CF3DF39F-9248-4761-840A-28F131DA740D}" type="sibTrans" cxnId="{751DC194-11AC-4068-BA1C-4404C839BDBA}">
      <dgm:prSet/>
      <dgm:spPr/>
      <dgm:t>
        <a:bodyPr/>
        <a:lstStyle/>
        <a:p>
          <a:endParaRPr lang="en-US"/>
        </a:p>
      </dgm:t>
    </dgm:pt>
    <dgm:pt modelId="{5FC74589-1769-4EB4-9E51-9D82632D2E02}">
      <dgm:prSet phldrT="[Text]" custT="1"/>
      <dgm:spPr/>
      <dgm:t>
        <a:bodyPr/>
        <a:lstStyle/>
        <a:p>
          <a:r>
            <a:rPr lang="en-US" sz="2400" b="1" dirty="0"/>
            <a:t>Graph </a:t>
          </a:r>
          <a:br>
            <a:rPr lang="en-US" sz="2400" b="1" dirty="0"/>
          </a:br>
          <a:r>
            <a:rPr lang="en-US" sz="2400" b="1" dirty="0"/>
            <a:t>data</a:t>
          </a:r>
        </a:p>
      </dgm:t>
    </dgm:pt>
    <dgm:pt modelId="{4D0CCF7E-4481-42D2-95B3-0CB4029368E1}" type="parTrans" cxnId="{EA2FD3B8-722B-4877-B8F1-EEA7710C1B84}">
      <dgm:prSet/>
      <dgm:spPr/>
      <dgm:t>
        <a:bodyPr/>
        <a:lstStyle/>
        <a:p>
          <a:endParaRPr lang="en-US"/>
        </a:p>
      </dgm:t>
    </dgm:pt>
    <dgm:pt modelId="{8EB806C9-A9BC-450F-B9C3-AC2ED6D3AF68}" type="sibTrans" cxnId="{EA2FD3B8-722B-4877-B8F1-EEA7710C1B84}">
      <dgm:prSet/>
      <dgm:spPr/>
      <dgm:t>
        <a:bodyPr/>
        <a:lstStyle/>
        <a:p>
          <a:endParaRPr lang="en-US"/>
        </a:p>
      </dgm:t>
    </dgm:pt>
    <dgm:pt modelId="{B8FE7A32-1B20-4D46-8242-6C91907A490E}">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a:latin typeface="Calibri" pitchFamily="34" charset="0"/>
              <a:cs typeface="Calibri" pitchFamily="34" charset="0"/>
            </a:rPr>
            <a:t>PageRank, </a:t>
          </a:r>
          <a:r>
            <a:rPr lang="en-US" sz="1800" dirty="0" err="1">
              <a:latin typeface="Calibri" pitchFamily="34" charset="0"/>
              <a:cs typeface="Calibri" pitchFamily="34" charset="0"/>
            </a:rPr>
            <a:t>SimRank</a:t>
          </a:r>
          <a:endParaRPr lang="en-US" sz="1800" dirty="0">
            <a:latin typeface="Calibri" pitchFamily="34" charset="0"/>
            <a:cs typeface="Calibri" pitchFamily="34" charset="0"/>
          </a:endParaRPr>
        </a:p>
      </dgm:t>
    </dgm:pt>
    <dgm:pt modelId="{86CD367E-951E-4F4B-BFC7-6603B931690A}" type="parTrans" cxnId="{35679A9F-A9C0-40B5-BA5C-B5D89AD516EE}">
      <dgm:prSet/>
      <dgm:spPr/>
      <dgm:t>
        <a:bodyPr/>
        <a:lstStyle/>
        <a:p>
          <a:endParaRPr lang="en-US"/>
        </a:p>
      </dgm:t>
    </dgm:pt>
    <dgm:pt modelId="{03DB6E86-A49B-4AF5-9791-CBACA4C5335D}" type="sibTrans" cxnId="{35679A9F-A9C0-40B5-BA5C-B5D89AD516EE}">
      <dgm:prSet/>
      <dgm:spPr/>
      <dgm:t>
        <a:bodyPr/>
        <a:lstStyle/>
        <a:p>
          <a:endParaRPr lang="en-US"/>
        </a:p>
      </dgm:t>
    </dgm:pt>
    <dgm:pt modelId="{EFD7AB2D-81E2-448E-B54E-4F3622AF7EF9}">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a:latin typeface="Calibri" pitchFamily="34" charset="0"/>
              <a:cs typeface="Calibri" pitchFamily="34" charset="0"/>
            </a:rPr>
            <a:t>Community Detection</a:t>
          </a:r>
        </a:p>
      </dgm:t>
    </dgm:pt>
    <dgm:pt modelId="{36574C9A-C9D9-41B3-A499-07AB4199CF7F}" type="parTrans" cxnId="{E8E1CBC2-E886-44D5-B930-C0A4D16118C4}">
      <dgm:prSet/>
      <dgm:spPr/>
      <dgm:t>
        <a:bodyPr/>
        <a:lstStyle/>
        <a:p>
          <a:endParaRPr lang="en-US"/>
        </a:p>
      </dgm:t>
    </dgm:pt>
    <dgm:pt modelId="{0FFBD1E1-7F1E-48F7-8092-88463CF1F65B}" type="sibTrans" cxnId="{E8E1CBC2-E886-44D5-B930-C0A4D16118C4}">
      <dgm:prSet/>
      <dgm:spPr/>
      <dgm:t>
        <a:bodyPr/>
        <a:lstStyle/>
        <a:p>
          <a:endParaRPr lang="en-US"/>
        </a:p>
      </dgm:t>
    </dgm:pt>
    <dgm:pt modelId="{A0A9AC20-5EC1-4862-BFC8-870928838544}">
      <dgm:prSet phldrT="[Text]" custT="1"/>
      <dgm:spPr/>
      <dgm:t>
        <a:bodyPr/>
        <a:lstStyle/>
        <a:p>
          <a:r>
            <a:rPr lang="en-US" sz="2400" b="1" dirty="0"/>
            <a:t>Infinite </a:t>
          </a:r>
          <a:br>
            <a:rPr lang="en-US" sz="2400" b="1" dirty="0"/>
          </a:br>
          <a:r>
            <a:rPr lang="en-US" sz="2400" b="1" dirty="0"/>
            <a:t>data</a:t>
          </a:r>
        </a:p>
      </dgm:t>
    </dgm:pt>
    <dgm:pt modelId="{69D52F25-6ACE-45DA-A9E8-1893E3A26C8C}" type="parTrans" cxnId="{E39A2E7D-4B01-443C-A093-8728A9F528A1}">
      <dgm:prSet/>
      <dgm:spPr/>
      <dgm:t>
        <a:bodyPr/>
        <a:lstStyle/>
        <a:p>
          <a:endParaRPr lang="en-US"/>
        </a:p>
      </dgm:t>
    </dgm:pt>
    <dgm:pt modelId="{FF5EAA6B-D3D9-4221-A79F-E9B4930D1CEF}" type="sibTrans" cxnId="{E39A2E7D-4B01-443C-A093-8728A9F528A1}">
      <dgm:prSet/>
      <dgm:spPr/>
      <dgm:t>
        <a:bodyPr/>
        <a:lstStyle/>
        <a:p>
          <a:endParaRPr lang="en-US"/>
        </a:p>
      </dgm:t>
    </dgm:pt>
    <dgm:pt modelId="{6856B0CF-FE68-485F-BF49-CA4A93F4F38C}">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a:latin typeface="Calibri" pitchFamily="34" charset="0"/>
              <a:cs typeface="Calibri" pitchFamily="34" charset="0"/>
            </a:rPr>
            <a:t>Filtering data streams</a:t>
          </a:r>
        </a:p>
      </dgm:t>
    </dgm:pt>
    <dgm:pt modelId="{B52856D9-283B-499D-AE83-3A1B0694F8DA}" type="parTrans" cxnId="{1151B3DC-BFA5-46C2-A674-0EE40A938C5A}">
      <dgm:prSet/>
      <dgm:spPr/>
      <dgm:t>
        <a:bodyPr/>
        <a:lstStyle/>
        <a:p>
          <a:endParaRPr lang="en-US"/>
        </a:p>
      </dgm:t>
    </dgm:pt>
    <dgm:pt modelId="{60145AD2-C0A0-4426-8839-F8800D94963F}" type="sibTrans" cxnId="{1151B3DC-BFA5-46C2-A674-0EE40A938C5A}">
      <dgm:prSet/>
      <dgm:spPr/>
      <dgm:t>
        <a:bodyPr/>
        <a:lstStyle/>
        <a:p>
          <a:endParaRPr lang="en-US"/>
        </a:p>
      </dgm:t>
    </dgm:pt>
    <dgm:pt modelId="{5DA147F9-347F-4A9B-99C6-4679CBA742BD}">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a:latin typeface="Calibri" pitchFamily="34" charset="0"/>
              <a:cs typeface="Calibri" pitchFamily="34" charset="0"/>
            </a:rPr>
            <a:t>Web advertising</a:t>
          </a:r>
        </a:p>
      </dgm:t>
    </dgm:pt>
    <dgm:pt modelId="{0DD651B9-CD26-4B12-B47E-A345F5C781A5}" type="parTrans" cxnId="{D2E71B6A-2ED0-4063-83D4-B7F1634C0332}">
      <dgm:prSet/>
      <dgm:spPr/>
      <dgm:t>
        <a:bodyPr/>
        <a:lstStyle/>
        <a:p>
          <a:endParaRPr lang="en-US"/>
        </a:p>
      </dgm:t>
    </dgm:pt>
    <dgm:pt modelId="{A279CC5C-DF39-4624-BFA5-ADC04410EA91}" type="sibTrans" cxnId="{D2E71B6A-2ED0-4063-83D4-B7F1634C0332}">
      <dgm:prSet/>
      <dgm:spPr/>
      <dgm:t>
        <a:bodyPr/>
        <a:lstStyle/>
        <a:p>
          <a:endParaRPr lang="en-US"/>
        </a:p>
      </dgm:t>
    </dgm:pt>
    <dgm:pt modelId="{91B14D9B-61DF-4421-AF43-318BB0021BDF}">
      <dgm:prSet phldrT="[Text]" custT="1">
        <dgm:style>
          <a:lnRef idx="0">
            <a:schemeClr val="accent3"/>
          </a:lnRef>
          <a:fillRef idx="3">
            <a:schemeClr val="accent3"/>
          </a:fillRef>
          <a:effectRef idx="3">
            <a:schemeClr val="accent3"/>
          </a:effectRef>
          <a:fontRef idx="minor">
            <a:schemeClr val="lt1"/>
          </a:fontRef>
        </dgm:style>
      </dgm:prSet>
      <dgm:spPr>
        <a:solidFill>
          <a:srgbClr val="008000"/>
        </a:solidFill>
        <a:ln>
          <a:solidFill>
            <a:srgbClr val="008000"/>
          </a:solidFill>
        </a:ln>
      </dgm:spPr>
      <dgm:t>
        <a:bodyPr/>
        <a:lstStyle/>
        <a:p>
          <a:r>
            <a:rPr lang="en-US" sz="1800" dirty="0">
              <a:latin typeface="Calibri" pitchFamily="34" charset="0"/>
              <a:cs typeface="Calibri" pitchFamily="34" charset="0"/>
            </a:rPr>
            <a:t>Dimensionality reduction</a:t>
          </a:r>
        </a:p>
      </dgm:t>
    </dgm:pt>
    <dgm:pt modelId="{6B1A9D79-1E1A-438E-9974-41204E573EDC}" type="parTrans" cxnId="{CDF2CC16-ED87-4552-8B18-DAAA2A151437}">
      <dgm:prSet/>
      <dgm:spPr/>
      <dgm:t>
        <a:bodyPr/>
        <a:lstStyle/>
        <a:p>
          <a:endParaRPr lang="en-US"/>
        </a:p>
      </dgm:t>
    </dgm:pt>
    <dgm:pt modelId="{5E874D73-6215-4109-909C-386CFCBBE123}" type="sibTrans" cxnId="{CDF2CC16-ED87-4552-8B18-DAAA2A151437}">
      <dgm:prSet/>
      <dgm:spPr/>
      <dgm:t>
        <a:bodyPr/>
        <a:lstStyle/>
        <a:p>
          <a:endParaRPr lang="en-US"/>
        </a:p>
      </dgm:t>
    </dgm:pt>
    <dgm:pt modelId="{FF0CDCCC-6F78-4064-A419-5EC5C753206F}">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a:latin typeface="Calibri" pitchFamily="34" charset="0"/>
              <a:cs typeface="Calibri" pitchFamily="34" charset="0"/>
            </a:rPr>
            <a:t>Spam Detection</a:t>
          </a:r>
        </a:p>
      </dgm:t>
    </dgm:pt>
    <dgm:pt modelId="{C96EA5C7-A653-4A83-8F75-8585A07C9C8F}" type="parTrans" cxnId="{CD174D1A-F576-42A5-8360-9F1F6FB5C8D5}">
      <dgm:prSet/>
      <dgm:spPr/>
      <dgm:t>
        <a:bodyPr/>
        <a:lstStyle/>
        <a:p>
          <a:endParaRPr lang="en-US"/>
        </a:p>
      </dgm:t>
    </dgm:pt>
    <dgm:pt modelId="{8E668476-E60C-485B-B9C7-8F9496C26DF3}" type="sibTrans" cxnId="{CD174D1A-F576-42A5-8360-9F1F6FB5C8D5}">
      <dgm:prSet/>
      <dgm:spPr/>
      <dgm:t>
        <a:bodyPr/>
        <a:lstStyle/>
        <a:p>
          <a:endParaRPr lang="en-US"/>
        </a:p>
      </dgm:t>
    </dgm:pt>
    <dgm:pt modelId="{06D87D35-A66C-427C-B6DB-AF958D65D6B3}">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a:latin typeface="Calibri" pitchFamily="34" charset="0"/>
              <a:cs typeface="Calibri" pitchFamily="34" charset="0"/>
            </a:rPr>
            <a:t>Queries on streams</a:t>
          </a:r>
        </a:p>
      </dgm:t>
    </dgm:pt>
    <dgm:pt modelId="{9A4B31E9-014C-4B63-A219-5A63A8ACB829}" type="parTrans" cxnId="{03033C8E-546A-4636-B996-DCA3A7F5D692}">
      <dgm:prSet/>
      <dgm:spPr/>
      <dgm:t>
        <a:bodyPr/>
        <a:lstStyle/>
        <a:p>
          <a:endParaRPr lang="en-US"/>
        </a:p>
      </dgm:t>
    </dgm:pt>
    <dgm:pt modelId="{AC1F3899-4696-4923-97F3-8D3FBB96254A}" type="sibTrans" cxnId="{03033C8E-546A-4636-B996-DCA3A7F5D692}">
      <dgm:prSet/>
      <dgm:spPr/>
      <dgm:t>
        <a:bodyPr/>
        <a:lstStyle/>
        <a:p>
          <a:endParaRPr lang="en-US"/>
        </a:p>
      </dgm:t>
    </dgm:pt>
    <dgm:pt modelId="{EA22DC01-B1C3-4425-86ED-5B66953397A8}">
      <dgm:prSet phldrT="[Text]" custT="1"/>
      <dgm:spPr/>
      <dgm:t>
        <a:bodyPr/>
        <a:lstStyle/>
        <a:p>
          <a:r>
            <a:rPr lang="en-US" sz="2400" b="1" dirty="0"/>
            <a:t>Machine learning</a:t>
          </a:r>
        </a:p>
      </dgm:t>
    </dgm:pt>
    <dgm:pt modelId="{5D0A80B1-3E50-448A-A64D-AD1355ED3022}" type="parTrans" cxnId="{6DB72DBE-E82A-47EF-ACEA-E04B7B517F26}">
      <dgm:prSet/>
      <dgm:spPr/>
      <dgm:t>
        <a:bodyPr/>
        <a:lstStyle/>
        <a:p>
          <a:endParaRPr lang="en-US"/>
        </a:p>
      </dgm:t>
    </dgm:pt>
    <dgm:pt modelId="{A9D991C7-41FC-48B5-87C1-98EB407695FE}" type="sibTrans" cxnId="{6DB72DBE-E82A-47EF-ACEA-E04B7B517F26}">
      <dgm:prSet/>
      <dgm:spPr/>
      <dgm:t>
        <a:bodyPr/>
        <a:lstStyle/>
        <a:p>
          <a:endParaRPr lang="en-US"/>
        </a:p>
      </dgm:t>
    </dgm:pt>
    <dgm:pt modelId="{BC15291E-510A-4A20-8D69-B0F2ACBA3CC6}">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a:latin typeface="Calibri" pitchFamily="34" charset="0"/>
              <a:cs typeface="Calibri" pitchFamily="34" charset="0"/>
            </a:rPr>
            <a:t>SVM</a:t>
          </a:r>
        </a:p>
      </dgm:t>
    </dgm:pt>
    <dgm:pt modelId="{DDAF1636-99A0-4E4C-BF8B-7A50EC838E24}" type="parTrans" cxnId="{53D00FBE-0B8C-44B8-BD7B-FF723D810987}">
      <dgm:prSet/>
      <dgm:spPr/>
      <dgm:t>
        <a:bodyPr/>
        <a:lstStyle/>
        <a:p>
          <a:endParaRPr lang="en-US"/>
        </a:p>
      </dgm:t>
    </dgm:pt>
    <dgm:pt modelId="{25F65FF3-A145-4450-BC4A-2BD6189C0F89}" type="sibTrans" cxnId="{53D00FBE-0B8C-44B8-BD7B-FF723D810987}">
      <dgm:prSet/>
      <dgm:spPr/>
      <dgm:t>
        <a:bodyPr/>
        <a:lstStyle/>
        <a:p>
          <a:endParaRPr lang="en-US"/>
        </a:p>
      </dgm:t>
    </dgm:pt>
    <dgm:pt modelId="{86AB53FA-67D7-4EE7-8555-3EE8EB6FA4C8}">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a:latin typeface="Calibri" pitchFamily="34" charset="0"/>
              <a:cs typeface="Calibri" pitchFamily="34" charset="0"/>
            </a:rPr>
            <a:t>Decision Trees</a:t>
          </a:r>
        </a:p>
      </dgm:t>
    </dgm:pt>
    <dgm:pt modelId="{EA03EBDD-B26B-4044-993F-F3F8F5C83B54}" type="parTrans" cxnId="{6723F50B-AA47-4273-81EA-65E1F5EA34FA}">
      <dgm:prSet/>
      <dgm:spPr/>
      <dgm:t>
        <a:bodyPr/>
        <a:lstStyle/>
        <a:p>
          <a:endParaRPr lang="en-US"/>
        </a:p>
      </dgm:t>
    </dgm:pt>
    <dgm:pt modelId="{AD9FF113-925C-46F3-AC17-3E3C7A57FE37}" type="sibTrans" cxnId="{6723F50B-AA47-4273-81EA-65E1F5EA34FA}">
      <dgm:prSet/>
      <dgm:spPr/>
      <dgm:t>
        <a:bodyPr/>
        <a:lstStyle/>
        <a:p>
          <a:endParaRPr lang="en-US"/>
        </a:p>
      </dgm:t>
    </dgm:pt>
    <dgm:pt modelId="{67EC18BA-DB21-4AAD-BE8A-067C85A9B73E}">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a:latin typeface="Calibri" pitchFamily="34" charset="0"/>
              <a:cs typeface="Calibri" pitchFamily="34" charset="0"/>
            </a:rPr>
            <a:t>Perceptron, </a:t>
          </a:r>
          <a:r>
            <a:rPr lang="en-US" sz="1800" dirty="0" err="1">
              <a:latin typeface="Calibri" pitchFamily="34" charset="0"/>
              <a:cs typeface="Calibri" pitchFamily="34" charset="0"/>
            </a:rPr>
            <a:t>kNN</a:t>
          </a:r>
          <a:endParaRPr lang="en-US" sz="1800" dirty="0">
            <a:latin typeface="Calibri" pitchFamily="34" charset="0"/>
            <a:cs typeface="Calibri" pitchFamily="34" charset="0"/>
          </a:endParaRPr>
        </a:p>
      </dgm:t>
    </dgm:pt>
    <dgm:pt modelId="{8918E5B2-4513-4EC4-8164-E88158F78E11}" type="parTrans" cxnId="{090367F2-2F9D-429E-8090-D374C3282399}">
      <dgm:prSet/>
      <dgm:spPr/>
      <dgm:t>
        <a:bodyPr/>
        <a:lstStyle/>
        <a:p>
          <a:endParaRPr lang="en-US"/>
        </a:p>
      </dgm:t>
    </dgm:pt>
    <dgm:pt modelId="{FAC02AF5-6F72-4EED-98CA-D68C7F3B5D5A}" type="sibTrans" cxnId="{090367F2-2F9D-429E-8090-D374C3282399}">
      <dgm:prSet/>
      <dgm:spPr/>
      <dgm:t>
        <a:bodyPr/>
        <a:lstStyle/>
        <a:p>
          <a:endParaRPr lang="en-US"/>
        </a:p>
      </dgm:t>
    </dgm:pt>
    <dgm:pt modelId="{7D17D413-1C96-46A5-9E85-72C6636AE3C5}">
      <dgm:prSet phldrT="[Text]" custT="1"/>
      <dgm:spPr/>
      <dgm:t>
        <a:bodyPr/>
        <a:lstStyle/>
        <a:p>
          <a:r>
            <a:rPr lang="en-US" sz="2400" b="1" dirty="0"/>
            <a:t>Apps</a:t>
          </a:r>
        </a:p>
      </dgm:t>
    </dgm:pt>
    <dgm:pt modelId="{91A59BF2-53A7-4244-ADC4-8913701DE4BA}" type="parTrans" cxnId="{D9E35F5C-9C04-4B00-BAD8-AD36F1DD39DE}">
      <dgm:prSet/>
      <dgm:spPr/>
      <dgm:t>
        <a:bodyPr/>
        <a:lstStyle/>
        <a:p>
          <a:endParaRPr lang="en-US"/>
        </a:p>
      </dgm:t>
    </dgm:pt>
    <dgm:pt modelId="{06AA36B4-E14B-4E14-B273-C8197A0B582E}" type="sibTrans" cxnId="{D9E35F5C-9C04-4B00-BAD8-AD36F1DD39DE}">
      <dgm:prSet/>
      <dgm:spPr/>
      <dgm:t>
        <a:bodyPr/>
        <a:lstStyle/>
        <a:p>
          <a:endParaRPr lang="en-US"/>
        </a:p>
      </dgm:t>
    </dgm:pt>
    <dgm:pt modelId="{A9A35E3D-01EA-46C6-AED8-865E91E9D6C9}">
      <dgm:prSet phldrT="[Text]" custT="1">
        <dgm:style>
          <a:lnRef idx="0">
            <a:schemeClr val="accent6"/>
          </a:lnRef>
          <a:fillRef idx="3">
            <a:schemeClr val="accent6"/>
          </a:fillRef>
          <a:effectRef idx="3">
            <a:schemeClr val="accent6"/>
          </a:effectRef>
          <a:fontRef idx="minor">
            <a:schemeClr val="lt1"/>
          </a:fontRef>
        </dgm:style>
      </dgm:prSet>
      <dgm:spPr>
        <a:solidFill>
          <a:srgbClr val="008000"/>
        </a:solidFill>
        <a:ln>
          <a:solidFill>
            <a:srgbClr val="008000"/>
          </a:solidFill>
        </a:ln>
      </dgm:spPr>
      <dgm:t>
        <a:bodyPr/>
        <a:lstStyle/>
        <a:p>
          <a:r>
            <a:rPr lang="en-US" sz="1800" dirty="0">
              <a:latin typeface="Calibri" pitchFamily="34" charset="0"/>
              <a:cs typeface="Calibri" pitchFamily="34" charset="0"/>
            </a:rPr>
            <a:t>Recommender systems</a:t>
          </a:r>
        </a:p>
      </dgm:t>
    </dgm:pt>
    <dgm:pt modelId="{0C34515A-9947-4AC4-8E07-6D77FB8F1E95}" type="parTrans" cxnId="{5018CE96-E6CC-471E-9B9C-30F70F6B8CE7}">
      <dgm:prSet/>
      <dgm:spPr/>
      <dgm:t>
        <a:bodyPr/>
        <a:lstStyle/>
        <a:p>
          <a:endParaRPr lang="en-US"/>
        </a:p>
      </dgm:t>
    </dgm:pt>
    <dgm:pt modelId="{3C0EBF76-BD27-4964-B79F-79CC6413DFD1}" type="sibTrans" cxnId="{5018CE96-E6CC-471E-9B9C-30F70F6B8CE7}">
      <dgm:prSet/>
      <dgm:spPr/>
      <dgm:t>
        <a:bodyPr/>
        <a:lstStyle/>
        <a:p>
          <a:endParaRPr lang="en-US"/>
        </a:p>
      </dgm:t>
    </dgm:pt>
    <dgm:pt modelId="{A5325020-A43F-4DC5-B91A-865612236E1B}">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a:latin typeface="Calibri" pitchFamily="34" charset="0"/>
              <a:cs typeface="Calibri" pitchFamily="34" charset="0"/>
            </a:rPr>
            <a:t>Association Rules</a:t>
          </a:r>
        </a:p>
      </dgm:t>
    </dgm:pt>
    <dgm:pt modelId="{B397B1E6-BB15-4DF4-B38A-02A5DF7C7E5D}" type="parTrans" cxnId="{0949B049-F928-4520-A037-C172C962E0C9}">
      <dgm:prSet/>
      <dgm:spPr/>
      <dgm:t>
        <a:bodyPr/>
        <a:lstStyle/>
        <a:p>
          <a:endParaRPr lang="en-US"/>
        </a:p>
      </dgm:t>
    </dgm:pt>
    <dgm:pt modelId="{E5885318-4367-4D45-A1BC-C2768E0C5F2B}" type="sibTrans" cxnId="{0949B049-F928-4520-A037-C172C962E0C9}">
      <dgm:prSet/>
      <dgm:spPr/>
      <dgm:t>
        <a:bodyPr/>
        <a:lstStyle/>
        <a:p>
          <a:endParaRPr lang="en-US"/>
        </a:p>
      </dgm:t>
    </dgm:pt>
    <dgm:pt modelId="{63784350-6FB5-4F39-A0AA-A76D20385A1A}">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a:latin typeface="Calibri" pitchFamily="34" charset="0"/>
              <a:cs typeface="Calibri" pitchFamily="34" charset="0"/>
            </a:rPr>
            <a:t>Duplicate document detection</a:t>
          </a:r>
        </a:p>
      </dgm:t>
    </dgm:pt>
    <dgm:pt modelId="{02F99CF5-BE6F-4557-8BB4-68B7181CCBA5}" type="parTrans" cxnId="{CDAE2543-0EE1-4B34-B52E-A8EEEA699492}">
      <dgm:prSet/>
      <dgm:spPr/>
      <dgm:t>
        <a:bodyPr/>
        <a:lstStyle/>
        <a:p>
          <a:endParaRPr lang="en-US"/>
        </a:p>
      </dgm:t>
    </dgm:pt>
    <dgm:pt modelId="{E47CBEBB-6EFF-43F4-952B-B6C93B5E9493}" type="sibTrans" cxnId="{CDAE2543-0EE1-4B34-B52E-A8EEEA699492}">
      <dgm:prSet/>
      <dgm:spPr/>
      <dgm:t>
        <a:bodyPr/>
        <a:lstStyle/>
        <a:p>
          <a:endParaRPr lang="en-US"/>
        </a:p>
      </dgm:t>
    </dgm:pt>
    <dgm:pt modelId="{5473F14B-8F21-412E-B8DE-EADF32D6F521}" type="pres">
      <dgm:prSet presAssocID="{7DAF4A99-25E1-44F9-90C0-EA66CF00B3B6}" presName="theList" presStyleCnt="0">
        <dgm:presLayoutVars>
          <dgm:dir/>
          <dgm:animLvl val="lvl"/>
          <dgm:resizeHandles val="exact"/>
        </dgm:presLayoutVars>
      </dgm:prSet>
      <dgm:spPr/>
    </dgm:pt>
    <dgm:pt modelId="{C0D74A84-CA9B-4A55-82D3-C4473BCAB74F}" type="pres">
      <dgm:prSet presAssocID="{B28448BA-C9A8-43EB-A9DB-A0137196E3B9}" presName="compNode" presStyleCnt="0"/>
      <dgm:spPr/>
    </dgm:pt>
    <dgm:pt modelId="{F5FB40AB-A8F0-43CC-AED2-A0B6D3491F03}" type="pres">
      <dgm:prSet presAssocID="{B28448BA-C9A8-43EB-A9DB-A0137196E3B9}" presName="aNode" presStyleLbl="bgShp" presStyleIdx="0" presStyleCnt="5"/>
      <dgm:spPr/>
    </dgm:pt>
    <dgm:pt modelId="{189EA2CD-99B4-4604-BDBC-34AEB91058A9}" type="pres">
      <dgm:prSet presAssocID="{B28448BA-C9A8-43EB-A9DB-A0137196E3B9}" presName="textNode" presStyleLbl="bgShp" presStyleIdx="0" presStyleCnt="5"/>
      <dgm:spPr/>
    </dgm:pt>
    <dgm:pt modelId="{051CD919-C14E-4FF7-A82B-674D57B30AF8}" type="pres">
      <dgm:prSet presAssocID="{B28448BA-C9A8-43EB-A9DB-A0137196E3B9}" presName="compChildNode" presStyleCnt="0"/>
      <dgm:spPr/>
    </dgm:pt>
    <dgm:pt modelId="{151EFC3A-4B26-48D8-87A4-D28DC0264B02}" type="pres">
      <dgm:prSet presAssocID="{B28448BA-C9A8-43EB-A9DB-A0137196E3B9}" presName="theInnerList" presStyleCnt="0"/>
      <dgm:spPr/>
    </dgm:pt>
    <dgm:pt modelId="{D6B8C86D-B5C5-4707-BB1C-60E6EB9E4EBA}" type="pres">
      <dgm:prSet presAssocID="{E9F388D8-C9C2-45F4-B532-779E8C2CB5E8}" presName="childNode" presStyleLbl="node1" presStyleIdx="0" presStyleCnt="15">
        <dgm:presLayoutVars>
          <dgm:bulletEnabled val="1"/>
        </dgm:presLayoutVars>
      </dgm:prSet>
      <dgm:spPr/>
    </dgm:pt>
    <dgm:pt modelId="{FEA7308F-F292-4734-BC92-11C7BB5AF5E5}" type="pres">
      <dgm:prSet presAssocID="{E9F388D8-C9C2-45F4-B532-779E8C2CB5E8}" presName="aSpace2" presStyleCnt="0"/>
      <dgm:spPr/>
    </dgm:pt>
    <dgm:pt modelId="{20F65450-B565-4F6E-8CBD-65CD2502E3B0}" type="pres">
      <dgm:prSet presAssocID="{E12CEE09-DEBB-4435-B911-A40A12F7930D}" presName="childNode" presStyleLbl="node1" presStyleIdx="1" presStyleCnt="15">
        <dgm:presLayoutVars>
          <dgm:bulletEnabled val="1"/>
        </dgm:presLayoutVars>
      </dgm:prSet>
      <dgm:spPr/>
    </dgm:pt>
    <dgm:pt modelId="{1943ED51-E95A-4F6E-A717-80400DEEEE20}" type="pres">
      <dgm:prSet presAssocID="{E12CEE09-DEBB-4435-B911-A40A12F7930D}" presName="aSpace2" presStyleCnt="0"/>
      <dgm:spPr/>
    </dgm:pt>
    <dgm:pt modelId="{80F88CB8-4B64-4172-B897-E8F8383812F7}" type="pres">
      <dgm:prSet presAssocID="{91B14D9B-61DF-4421-AF43-318BB0021BDF}" presName="childNode" presStyleLbl="node1" presStyleIdx="2" presStyleCnt="15">
        <dgm:presLayoutVars>
          <dgm:bulletEnabled val="1"/>
        </dgm:presLayoutVars>
      </dgm:prSet>
      <dgm:spPr/>
    </dgm:pt>
    <dgm:pt modelId="{DC9EA69A-B885-4DA4-818F-1748672594CF}" type="pres">
      <dgm:prSet presAssocID="{B28448BA-C9A8-43EB-A9DB-A0137196E3B9}" presName="aSpace" presStyleCnt="0"/>
      <dgm:spPr/>
    </dgm:pt>
    <dgm:pt modelId="{3A6F3D38-6FA6-469E-B3C3-234BD62E4CCA}" type="pres">
      <dgm:prSet presAssocID="{5FC74589-1769-4EB4-9E51-9D82632D2E02}" presName="compNode" presStyleCnt="0"/>
      <dgm:spPr/>
    </dgm:pt>
    <dgm:pt modelId="{C1CD2EAA-2E66-4BDA-BB6E-F99B46E1B919}" type="pres">
      <dgm:prSet presAssocID="{5FC74589-1769-4EB4-9E51-9D82632D2E02}" presName="aNode" presStyleLbl="bgShp" presStyleIdx="1" presStyleCnt="5"/>
      <dgm:spPr/>
    </dgm:pt>
    <dgm:pt modelId="{727186A0-986E-40DF-85B7-ACC6191E0924}" type="pres">
      <dgm:prSet presAssocID="{5FC74589-1769-4EB4-9E51-9D82632D2E02}" presName="textNode" presStyleLbl="bgShp" presStyleIdx="1" presStyleCnt="5"/>
      <dgm:spPr/>
    </dgm:pt>
    <dgm:pt modelId="{F4329E4E-5431-4760-B147-9E77700EF61A}" type="pres">
      <dgm:prSet presAssocID="{5FC74589-1769-4EB4-9E51-9D82632D2E02}" presName="compChildNode" presStyleCnt="0"/>
      <dgm:spPr/>
    </dgm:pt>
    <dgm:pt modelId="{B5C22EF8-EBFA-4704-BF77-C1B26E178B0D}" type="pres">
      <dgm:prSet presAssocID="{5FC74589-1769-4EB4-9E51-9D82632D2E02}" presName="theInnerList" presStyleCnt="0"/>
      <dgm:spPr/>
    </dgm:pt>
    <dgm:pt modelId="{EFE71110-9F14-440A-945D-9BFF90054013}" type="pres">
      <dgm:prSet presAssocID="{B8FE7A32-1B20-4D46-8242-6C91907A490E}" presName="childNode" presStyleLbl="node1" presStyleIdx="3" presStyleCnt="15">
        <dgm:presLayoutVars>
          <dgm:bulletEnabled val="1"/>
        </dgm:presLayoutVars>
      </dgm:prSet>
      <dgm:spPr/>
    </dgm:pt>
    <dgm:pt modelId="{35EA0CEB-E637-4D3C-96EF-C8D3B04060F2}" type="pres">
      <dgm:prSet presAssocID="{B8FE7A32-1B20-4D46-8242-6C91907A490E}" presName="aSpace2" presStyleCnt="0"/>
      <dgm:spPr/>
    </dgm:pt>
    <dgm:pt modelId="{9E190C18-AEDE-45E1-8A46-924B1190ACB6}" type="pres">
      <dgm:prSet presAssocID="{EFD7AB2D-81E2-448E-B54E-4F3622AF7EF9}" presName="childNode" presStyleLbl="node1" presStyleIdx="4" presStyleCnt="15">
        <dgm:presLayoutVars>
          <dgm:bulletEnabled val="1"/>
        </dgm:presLayoutVars>
      </dgm:prSet>
      <dgm:spPr/>
    </dgm:pt>
    <dgm:pt modelId="{1E1AD27B-2438-4D0B-AB02-AF912F764D09}" type="pres">
      <dgm:prSet presAssocID="{EFD7AB2D-81E2-448E-B54E-4F3622AF7EF9}" presName="aSpace2" presStyleCnt="0"/>
      <dgm:spPr/>
    </dgm:pt>
    <dgm:pt modelId="{EB498954-62A4-422D-9DE3-1FA74DD1D37F}" type="pres">
      <dgm:prSet presAssocID="{FF0CDCCC-6F78-4064-A419-5EC5C753206F}" presName="childNode" presStyleLbl="node1" presStyleIdx="5" presStyleCnt="15">
        <dgm:presLayoutVars>
          <dgm:bulletEnabled val="1"/>
        </dgm:presLayoutVars>
      </dgm:prSet>
      <dgm:spPr/>
    </dgm:pt>
    <dgm:pt modelId="{BB3C6D49-326B-48DE-AC1D-9DC877BB01DD}" type="pres">
      <dgm:prSet presAssocID="{5FC74589-1769-4EB4-9E51-9D82632D2E02}" presName="aSpace" presStyleCnt="0"/>
      <dgm:spPr/>
    </dgm:pt>
    <dgm:pt modelId="{EF090B29-38A2-4F08-90FA-7BB67BE8B3E2}" type="pres">
      <dgm:prSet presAssocID="{A0A9AC20-5EC1-4862-BFC8-870928838544}" presName="compNode" presStyleCnt="0"/>
      <dgm:spPr/>
    </dgm:pt>
    <dgm:pt modelId="{9A6AB0E7-12CE-4F4C-9194-CFD62AA0E26B}" type="pres">
      <dgm:prSet presAssocID="{A0A9AC20-5EC1-4862-BFC8-870928838544}" presName="aNode" presStyleLbl="bgShp" presStyleIdx="2" presStyleCnt="5"/>
      <dgm:spPr/>
    </dgm:pt>
    <dgm:pt modelId="{4735A497-84C1-49AD-B2D7-A0E2E20F2536}" type="pres">
      <dgm:prSet presAssocID="{A0A9AC20-5EC1-4862-BFC8-870928838544}" presName="textNode" presStyleLbl="bgShp" presStyleIdx="2" presStyleCnt="5"/>
      <dgm:spPr/>
    </dgm:pt>
    <dgm:pt modelId="{5235814C-D240-476B-A6EA-F820ADA9F290}" type="pres">
      <dgm:prSet presAssocID="{A0A9AC20-5EC1-4862-BFC8-870928838544}" presName="compChildNode" presStyleCnt="0"/>
      <dgm:spPr/>
    </dgm:pt>
    <dgm:pt modelId="{F8C87951-0BEC-442E-BD13-E67FB71AC42B}" type="pres">
      <dgm:prSet presAssocID="{A0A9AC20-5EC1-4862-BFC8-870928838544}" presName="theInnerList" presStyleCnt="0"/>
      <dgm:spPr/>
    </dgm:pt>
    <dgm:pt modelId="{DECF7DEE-4FD4-4CE5-AEDF-10353AC11531}" type="pres">
      <dgm:prSet presAssocID="{6856B0CF-FE68-485F-BF49-CA4A93F4F38C}" presName="childNode" presStyleLbl="node1" presStyleIdx="6" presStyleCnt="15">
        <dgm:presLayoutVars>
          <dgm:bulletEnabled val="1"/>
        </dgm:presLayoutVars>
      </dgm:prSet>
      <dgm:spPr/>
    </dgm:pt>
    <dgm:pt modelId="{739A0DE6-D28A-493F-A1CB-4B3CCAC72873}" type="pres">
      <dgm:prSet presAssocID="{6856B0CF-FE68-485F-BF49-CA4A93F4F38C}" presName="aSpace2" presStyleCnt="0"/>
      <dgm:spPr/>
    </dgm:pt>
    <dgm:pt modelId="{02FBE83C-F7E3-4AC9-9A61-66BF67D7D8B6}" type="pres">
      <dgm:prSet presAssocID="{5DA147F9-347F-4A9B-99C6-4679CBA742BD}" presName="childNode" presStyleLbl="node1" presStyleIdx="7" presStyleCnt="15">
        <dgm:presLayoutVars>
          <dgm:bulletEnabled val="1"/>
        </dgm:presLayoutVars>
      </dgm:prSet>
      <dgm:spPr/>
    </dgm:pt>
    <dgm:pt modelId="{87C5B8B3-4388-4867-AA6C-4B2D717EAAF2}" type="pres">
      <dgm:prSet presAssocID="{5DA147F9-347F-4A9B-99C6-4679CBA742BD}" presName="aSpace2" presStyleCnt="0"/>
      <dgm:spPr/>
    </dgm:pt>
    <dgm:pt modelId="{1EC52667-0754-4666-9083-6E56A0F9B67B}" type="pres">
      <dgm:prSet presAssocID="{06D87D35-A66C-427C-B6DB-AF958D65D6B3}" presName="childNode" presStyleLbl="node1" presStyleIdx="8" presStyleCnt="15">
        <dgm:presLayoutVars>
          <dgm:bulletEnabled val="1"/>
        </dgm:presLayoutVars>
      </dgm:prSet>
      <dgm:spPr/>
    </dgm:pt>
    <dgm:pt modelId="{9C67C073-8031-4FB8-83D0-BB3987979FB7}" type="pres">
      <dgm:prSet presAssocID="{A0A9AC20-5EC1-4862-BFC8-870928838544}" presName="aSpace" presStyleCnt="0"/>
      <dgm:spPr/>
    </dgm:pt>
    <dgm:pt modelId="{3D53649F-3A9D-48AC-B3B4-F9359FF49907}" type="pres">
      <dgm:prSet presAssocID="{EA22DC01-B1C3-4425-86ED-5B66953397A8}" presName="compNode" presStyleCnt="0"/>
      <dgm:spPr/>
    </dgm:pt>
    <dgm:pt modelId="{18B77C7D-672C-4358-9CA6-BD8FA6E2302A}" type="pres">
      <dgm:prSet presAssocID="{EA22DC01-B1C3-4425-86ED-5B66953397A8}" presName="aNode" presStyleLbl="bgShp" presStyleIdx="3" presStyleCnt="5"/>
      <dgm:spPr/>
    </dgm:pt>
    <dgm:pt modelId="{AB95B1F2-DB60-4BC5-81D3-1FA274FF69C7}" type="pres">
      <dgm:prSet presAssocID="{EA22DC01-B1C3-4425-86ED-5B66953397A8}" presName="textNode" presStyleLbl="bgShp" presStyleIdx="3" presStyleCnt="5"/>
      <dgm:spPr/>
    </dgm:pt>
    <dgm:pt modelId="{9D4EF955-0664-47BE-890F-75DA470A2A2E}" type="pres">
      <dgm:prSet presAssocID="{EA22DC01-B1C3-4425-86ED-5B66953397A8}" presName="compChildNode" presStyleCnt="0"/>
      <dgm:spPr/>
    </dgm:pt>
    <dgm:pt modelId="{CCD58064-6258-410C-B1E0-023DF3946A43}" type="pres">
      <dgm:prSet presAssocID="{EA22DC01-B1C3-4425-86ED-5B66953397A8}" presName="theInnerList" presStyleCnt="0"/>
      <dgm:spPr/>
    </dgm:pt>
    <dgm:pt modelId="{204F3481-2F4C-45A5-A0A1-C088684F0126}" type="pres">
      <dgm:prSet presAssocID="{BC15291E-510A-4A20-8D69-B0F2ACBA3CC6}" presName="childNode" presStyleLbl="node1" presStyleIdx="9" presStyleCnt="15">
        <dgm:presLayoutVars>
          <dgm:bulletEnabled val="1"/>
        </dgm:presLayoutVars>
      </dgm:prSet>
      <dgm:spPr/>
    </dgm:pt>
    <dgm:pt modelId="{B768FAA9-E2C4-4A6B-82D8-EF54C53E14D8}" type="pres">
      <dgm:prSet presAssocID="{BC15291E-510A-4A20-8D69-B0F2ACBA3CC6}" presName="aSpace2" presStyleCnt="0"/>
      <dgm:spPr/>
    </dgm:pt>
    <dgm:pt modelId="{0F3CAB81-CF76-498F-9619-BAF8144FA3C3}" type="pres">
      <dgm:prSet presAssocID="{86AB53FA-67D7-4EE7-8555-3EE8EB6FA4C8}" presName="childNode" presStyleLbl="node1" presStyleIdx="10" presStyleCnt="15">
        <dgm:presLayoutVars>
          <dgm:bulletEnabled val="1"/>
        </dgm:presLayoutVars>
      </dgm:prSet>
      <dgm:spPr/>
    </dgm:pt>
    <dgm:pt modelId="{0E0C811E-F3C5-4F24-A485-437F0C0EAD6A}" type="pres">
      <dgm:prSet presAssocID="{86AB53FA-67D7-4EE7-8555-3EE8EB6FA4C8}" presName="aSpace2" presStyleCnt="0"/>
      <dgm:spPr/>
    </dgm:pt>
    <dgm:pt modelId="{80762C44-FA02-441A-8A8D-FC00E4F372F1}" type="pres">
      <dgm:prSet presAssocID="{67EC18BA-DB21-4AAD-BE8A-067C85A9B73E}" presName="childNode" presStyleLbl="node1" presStyleIdx="11" presStyleCnt="15">
        <dgm:presLayoutVars>
          <dgm:bulletEnabled val="1"/>
        </dgm:presLayoutVars>
      </dgm:prSet>
      <dgm:spPr/>
    </dgm:pt>
    <dgm:pt modelId="{1EEF13C7-AF43-4380-A8A5-F72A5D476D05}" type="pres">
      <dgm:prSet presAssocID="{EA22DC01-B1C3-4425-86ED-5B66953397A8}" presName="aSpace" presStyleCnt="0"/>
      <dgm:spPr/>
    </dgm:pt>
    <dgm:pt modelId="{0618492F-D453-4601-9C36-8CE6AA153D1B}" type="pres">
      <dgm:prSet presAssocID="{7D17D413-1C96-46A5-9E85-72C6636AE3C5}" presName="compNode" presStyleCnt="0"/>
      <dgm:spPr/>
    </dgm:pt>
    <dgm:pt modelId="{5A591EE2-4B7B-40DB-B051-D75F7BFEDDD6}" type="pres">
      <dgm:prSet presAssocID="{7D17D413-1C96-46A5-9E85-72C6636AE3C5}" presName="aNode" presStyleLbl="bgShp" presStyleIdx="4" presStyleCnt="5"/>
      <dgm:spPr/>
    </dgm:pt>
    <dgm:pt modelId="{34BAB90F-F3E5-4FFB-A339-2946D1CD0CCB}" type="pres">
      <dgm:prSet presAssocID="{7D17D413-1C96-46A5-9E85-72C6636AE3C5}" presName="textNode" presStyleLbl="bgShp" presStyleIdx="4" presStyleCnt="5"/>
      <dgm:spPr/>
    </dgm:pt>
    <dgm:pt modelId="{BA794F96-F89B-483A-BF3A-9118CA9CCDA4}" type="pres">
      <dgm:prSet presAssocID="{7D17D413-1C96-46A5-9E85-72C6636AE3C5}" presName="compChildNode" presStyleCnt="0"/>
      <dgm:spPr/>
    </dgm:pt>
    <dgm:pt modelId="{76BCF6F8-619E-4477-AF5E-3CC45345624F}" type="pres">
      <dgm:prSet presAssocID="{7D17D413-1C96-46A5-9E85-72C6636AE3C5}" presName="theInnerList" presStyleCnt="0"/>
      <dgm:spPr/>
    </dgm:pt>
    <dgm:pt modelId="{F0B767F2-4C7E-481B-967C-8FE0CB529397}" type="pres">
      <dgm:prSet presAssocID="{A9A35E3D-01EA-46C6-AED8-865E91E9D6C9}" presName="childNode" presStyleLbl="node1" presStyleIdx="12" presStyleCnt="15">
        <dgm:presLayoutVars>
          <dgm:bulletEnabled val="1"/>
        </dgm:presLayoutVars>
      </dgm:prSet>
      <dgm:spPr/>
    </dgm:pt>
    <dgm:pt modelId="{B342BD1C-A54C-4F1C-A099-03A03E61088D}" type="pres">
      <dgm:prSet presAssocID="{A9A35E3D-01EA-46C6-AED8-865E91E9D6C9}" presName="aSpace2" presStyleCnt="0"/>
      <dgm:spPr/>
    </dgm:pt>
    <dgm:pt modelId="{6F277C00-29F7-4ECD-8C97-37788C7BA770}" type="pres">
      <dgm:prSet presAssocID="{A5325020-A43F-4DC5-B91A-865612236E1B}" presName="childNode" presStyleLbl="node1" presStyleIdx="13" presStyleCnt="15">
        <dgm:presLayoutVars>
          <dgm:bulletEnabled val="1"/>
        </dgm:presLayoutVars>
      </dgm:prSet>
      <dgm:spPr/>
    </dgm:pt>
    <dgm:pt modelId="{3945A699-1DD4-41EF-B849-687FF56CB987}" type="pres">
      <dgm:prSet presAssocID="{A5325020-A43F-4DC5-B91A-865612236E1B}" presName="aSpace2" presStyleCnt="0"/>
      <dgm:spPr/>
    </dgm:pt>
    <dgm:pt modelId="{6C9EBB1C-8DC1-467B-832A-DCA29AD54F62}" type="pres">
      <dgm:prSet presAssocID="{63784350-6FB5-4F39-A0AA-A76D20385A1A}" presName="childNode" presStyleLbl="node1" presStyleIdx="14" presStyleCnt="15">
        <dgm:presLayoutVars>
          <dgm:bulletEnabled val="1"/>
        </dgm:presLayoutVars>
      </dgm:prSet>
      <dgm:spPr/>
    </dgm:pt>
  </dgm:ptLst>
  <dgm:cxnLst>
    <dgm:cxn modelId="{55834001-D265-448E-B934-5DFD1C177963}" type="presOf" srcId="{EA22DC01-B1C3-4425-86ED-5B66953397A8}" destId="{18B77C7D-672C-4358-9CA6-BD8FA6E2302A}" srcOrd="0" destOrd="0" presId="urn:microsoft.com/office/officeart/2005/8/layout/lProcess2"/>
    <dgm:cxn modelId="{B27E1707-091A-4690-A038-27ED4B3AE2B2}" type="presOf" srcId="{B28448BA-C9A8-43EB-A9DB-A0137196E3B9}" destId="{F5FB40AB-A8F0-43CC-AED2-A0B6D3491F03}" srcOrd="0" destOrd="0" presId="urn:microsoft.com/office/officeart/2005/8/layout/lProcess2"/>
    <dgm:cxn modelId="{6723F50B-AA47-4273-81EA-65E1F5EA34FA}" srcId="{EA22DC01-B1C3-4425-86ED-5B66953397A8}" destId="{86AB53FA-67D7-4EE7-8555-3EE8EB6FA4C8}" srcOrd="1" destOrd="0" parTransId="{EA03EBDD-B26B-4044-993F-F3F8F5C83B54}" sibTransId="{AD9FF113-925C-46F3-AC17-3E3C7A57FE37}"/>
    <dgm:cxn modelId="{26023814-A4D4-4835-9287-460656EE8CA6}" type="presOf" srcId="{EA22DC01-B1C3-4425-86ED-5B66953397A8}" destId="{AB95B1F2-DB60-4BC5-81D3-1FA274FF69C7}" srcOrd="1" destOrd="0" presId="urn:microsoft.com/office/officeart/2005/8/layout/lProcess2"/>
    <dgm:cxn modelId="{CDF2CC16-ED87-4552-8B18-DAAA2A151437}" srcId="{B28448BA-C9A8-43EB-A9DB-A0137196E3B9}" destId="{91B14D9B-61DF-4421-AF43-318BB0021BDF}" srcOrd="2" destOrd="0" parTransId="{6B1A9D79-1E1A-438E-9974-41204E573EDC}" sibTransId="{5E874D73-6215-4109-909C-386CFCBBE123}"/>
    <dgm:cxn modelId="{E939D318-3737-4614-ADE5-63229A434F6D}" type="presOf" srcId="{06D87D35-A66C-427C-B6DB-AF958D65D6B3}" destId="{1EC52667-0754-4666-9083-6E56A0F9B67B}" srcOrd="0" destOrd="0" presId="urn:microsoft.com/office/officeart/2005/8/layout/lProcess2"/>
    <dgm:cxn modelId="{CD174D1A-F576-42A5-8360-9F1F6FB5C8D5}" srcId="{5FC74589-1769-4EB4-9E51-9D82632D2E02}" destId="{FF0CDCCC-6F78-4064-A419-5EC5C753206F}" srcOrd="2" destOrd="0" parTransId="{C96EA5C7-A653-4A83-8F75-8585A07C9C8F}" sibTransId="{8E668476-E60C-485B-B9C7-8F9496C26DF3}"/>
    <dgm:cxn modelId="{263C1A32-6D3F-431E-9566-AFCD8C978EF7}" type="presOf" srcId="{91B14D9B-61DF-4421-AF43-318BB0021BDF}" destId="{80F88CB8-4B64-4172-B897-E8F8383812F7}" srcOrd="0" destOrd="0" presId="urn:microsoft.com/office/officeart/2005/8/layout/lProcess2"/>
    <dgm:cxn modelId="{721BA034-D2BB-4F5E-AD28-4CD4B0B4FA35}" srcId="{7DAF4A99-25E1-44F9-90C0-EA66CF00B3B6}" destId="{B28448BA-C9A8-43EB-A9DB-A0137196E3B9}" srcOrd="0" destOrd="0" parTransId="{3A37FA3F-0269-460F-ACCD-01DD513605A2}" sibTransId="{20234B47-CD57-4C94-B27A-16836C4AA9A8}"/>
    <dgm:cxn modelId="{D9E35F5C-9C04-4B00-BAD8-AD36F1DD39DE}" srcId="{7DAF4A99-25E1-44F9-90C0-EA66CF00B3B6}" destId="{7D17D413-1C96-46A5-9E85-72C6636AE3C5}" srcOrd="4" destOrd="0" parTransId="{91A59BF2-53A7-4244-ADC4-8913701DE4BA}" sibTransId="{06AA36B4-E14B-4E14-B273-C8197A0B582E}"/>
    <dgm:cxn modelId="{CEC2AE62-D7A2-46B6-A826-776A3431C7F7}" type="presOf" srcId="{5DA147F9-347F-4A9B-99C6-4679CBA742BD}" destId="{02FBE83C-F7E3-4AC9-9A61-66BF67D7D8B6}" srcOrd="0" destOrd="0" presId="urn:microsoft.com/office/officeart/2005/8/layout/lProcess2"/>
    <dgm:cxn modelId="{CDAE2543-0EE1-4B34-B52E-A8EEEA699492}" srcId="{7D17D413-1C96-46A5-9E85-72C6636AE3C5}" destId="{63784350-6FB5-4F39-A0AA-A76D20385A1A}" srcOrd="2" destOrd="0" parTransId="{02F99CF5-BE6F-4557-8BB4-68B7181CCBA5}" sibTransId="{E47CBEBB-6EFF-43F4-952B-B6C93B5E9493}"/>
    <dgm:cxn modelId="{EE63C263-E387-4078-9232-F38184224799}" type="presOf" srcId="{86AB53FA-67D7-4EE7-8555-3EE8EB6FA4C8}" destId="{0F3CAB81-CF76-498F-9619-BAF8144FA3C3}" srcOrd="0" destOrd="0" presId="urn:microsoft.com/office/officeart/2005/8/layout/lProcess2"/>
    <dgm:cxn modelId="{0949B049-F928-4520-A037-C172C962E0C9}" srcId="{7D17D413-1C96-46A5-9E85-72C6636AE3C5}" destId="{A5325020-A43F-4DC5-B91A-865612236E1B}" srcOrd="1" destOrd="0" parTransId="{B397B1E6-BB15-4DF4-B38A-02A5DF7C7E5D}" sibTransId="{E5885318-4367-4D45-A1BC-C2768E0C5F2B}"/>
    <dgm:cxn modelId="{D2E71B6A-2ED0-4063-83D4-B7F1634C0332}" srcId="{A0A9AC20-5EC1-4862-BFC8-870928838544}" destId="{5DA147F9-347F-4A9B-99C6-4679CBA742BD}" srcOrd="1" destOrd="0" parTransId="{0DD651B9-CD26-4B12-B47E-A345F5C781A5}" sibTransId="{A279CC5C-DF39-4624-BFA5-ADC04410EA91}"/>
    <dgm:cxn modelId="{C34B3875-C594-47A6-BA95-F064E8D89A7F}" type="presOf" srcId="{EFD7AB2D-81E2-448E-B54E-4F3622AF7EF9}" destId="{9E190C18-AEDE-45E1-8A46-924B1190ACB6}" srcOrd="0" destOrd="0" presId="urn:microsoft.com/office/officeart/2005/8/layout/lProcess2"/>
    <dgm:cxn modelId="{E39A2E7D-4B01-443C-A093-8728A9F528A1}" srcId="{7DAF4A99-25E1-44F9-90C0-EA66CF00B3B6}" destId="{A0A9AC20-5EC1-4862-BFC8-870928838544}" srcOrd="2" destOrd="0" parTransId="{69D52F25-6ACE-45DA-A9E8-1893E3A26C8C}" sibTransId="{FF5EAA6B-D3D9-4221-A79F-E9B4930D1CEF}"/>
    <dgm:cxn modelId="{88334C83-E355-4D2A-9AB8-441F7FEEF71A}" type="presOf" srcId="{E9F388D8-C9C2-45F4-B532-779E8C2CB5E8}" destId="{D6B8C86D-B5C5-4707-BB1C-60E6EB9E4EBA}" srcOrd="0" destOrd="0" presId="urn:microsoft.com/office/officeart/2005/8/layout/lProcess2"/>
    <dgm:cxn modelId="{55E31D84-6E7E-4EE0-9F25-85C42AA70236}" type="presOf" srcId="{E12CEE09-DEBB-4435-B911-A40A12F7930D}" destId="{20F65450-B565-4F6E-8CBD-65CD2502E3B0}" srcOrd="0" destOrd="0" presId="urn:microsoft.com/office/officeart/2005/8/layout/lProcess2"/>
    <dgm:cxn modelId="{4BDDFA88-00C4-4DA2-B1C9-ACB5E9E0A6C8}" type="presOf" srcId="{5FC74589-1769-4EB4-9E51-9D82632D2E02}" destId="{727186A0-986E-40DF-85B7-ACC6191E0924}" srcOrd="1" destOrd="0" presId="urn:microsoft.com/office/officeart/2005/8/layout/lProcess2"/>
    <dgm:cxn modelId="{03033C8E-546A-4636-B996-DCA3A7F5D692}" srcId="{A0A9AC20-5EC1-4862-BFC8-870928838544}" destId="{06D87D35-A66C-427C-B6DB-AF958D65D6B3}" srcOrd="2" destOrd="0" parTransId="{9A4B31E9-014C-4B63-A219-5A63A8ACB829}" sibTransId="{AC1F3899-4696-4923-97F3-8D3FBB96254A}"/>
    <dgm:cxn modelId="{ED670B90-1B11-41DC-815A-72EECE1D8C98}" type="presOf" srcId="{67EC18BA-DB21-4AAD-BE8A-067C85A9B73E}" destId="{80762C44-FA02-441A-8A8D-FC00E4F372F1}" srcOrd="0" destOrd="0" presId="urn:microsoft.com/office/officeart/2005/8/layout/lProcess2"/>
    <dgm:cxn modelId="{14707E92-4476-4BF9-89CC-034453D70BB1}" type="presOf" srcId="{A9A35E3D-01EA-46C6-AED8-865E91E9D6C9}" destId="{F0B767F2-4C7E-481B-967C-8FE0CB529397}" srcOrd="0" destOrd="0" presId="urn:microsoft.com/office/officeart/2005/8/layout/lProcess2"/>
    <dgm:cxn modelId="{30318792-CDF4-40E4-A0B9-CF02F759946D}" type="presOf" srcId="{63784350-6FB5-4F39-A0AA-A76D20385A1A}" destId="{6C9EBB1C-8DC1-467B-832A-DCA29AD54F62}" srcOrd="0" destOrd="0" presId="urn:microsoft.com/office/officeart/2005/8/layout/lProcess2"/>
    <dgm:cxn modelId="{751DC194-11AC-4068-BA1C-4404C839BDBA}" srcId="{B28448BA-C9A8-43EB-A9DB-A0137196E3B9}" destId="{E12CEE09-DEBB-4435-B911-A40A12F7930D}" srcOrd="1" destOrd="0" parTransId="{A642C0CA-D97F-4EA3-928C-13F990F569A1}" sibTransId="{CF3DF39F-9248-4761-840A-28F131DA740D}"/>
    <dgm:cxn modelId="{5018CE96-E6CC-471E-9B9C-30F70F6B8CE7}" srcId="{7D17D413-1C96-46A5-9E85-72C6636AE3C5}" destId="{A9A35E3D-01EA-46C6-AED8-865E91E9D6C9}" srcOrd="0" destOrd="0" parTransId="{0C34515A-9947-4AC4-8E07-6D77FB8F1E95}" sibTransId="{3C0EBF76-BD27-4964-B79F-79CC6413DFD1}"/>
    <dgm:cxn modelId="{95C3269C-8E66-454E-90E4-64EBD4DB49A5}" srcId="{B28448BA-C9A8-43EB-A9DB-A0137196E3B9}" destId="{E9F388D8-C9C2-45F4-B532-779E8C2CB5E8}" srcOrd="0" destOrd="0" parTransId="{F2F7FB25-05F2-4ED0-B376-8372ACCE43FB}" sibTransId="{1AE97BAD-F576-4336-A510-388E6942CDAC}"/>
    <dgm:cxn modelId="{C64D979E-E2CF-48B7-9EDE-317EC519A1DC}" type="presOf" srcId="{BC15291E-510A-4A20-8D69-B0F2ACBA3CC6}" destId="{204F3481-2F4C-45A5-A0A1-C088684F0126}" srcOrd="0" destOrd="0" presId="urn:microsoft.com/office/officeart/2005/8/layout/lProcess2"/>
    <dgm:cxn modelId="{EBEC439F-9102-467C-83D2-E332996B4167}" type="presOf" srcId="{7D17D413-1C96-46A5-9E85-72C6636AE3C5}" destId="{5A591EE2-4B7B-40DB-B051-D75F7BFEDDD6}" srcOrd="0" destOrd="0" presId="urn:microsoft.com/office/officeart/2005/8/layout/lProcess2"/>
    <dgm:cxn modelId="{35679A9F-A9C0-40B5-BA5C-B5D89AD516EE}" srcId="{5FC74589-1769-4EB4-9E51-9D82632D2E02}" destId="{B8FE7A32-1B20-4D46-8242-6C91907A490E}" srcOrd="0" destOrd="0" parTransId="{86CD367E-951E-4F4B-BFC7-6603B931690A}" sibTransId="{03DB6E86-A49B-4AF5-9791-CBACA4C5335D}"/>
    <dgm:cxn modelId="{28DF31A2-0467-4254-9701-9B185EC70C9E}" type="presOf" srcId="{A5325020-A43F-4DC5-B91A-865612236E1B}" destId="{6F277C00-29F7-4ECD-8C97-37788C7BA770}" srcOrd="0" destOrd="0" presId="urn:microsoft.com/office/officeart/2005/8/layout/lProcess2"/>
    <dgm:cxn modelId="{FC8742A7-5167-4071-86B5-BB2734891340}" type="presOf" srcId="{7DAF4A99-25E1-44F9-90C0-EA66CF00B3B6}" destId="{5473F14B-8F21-412E-B8DE-EADF32D6F521}" srcOrd="0" destOrd="0" presId="urn:microsoft.com/office/officeart/2005/8/layout/lProcess2"/>
    <dgm:cxn modelId="{EA2FD3B8-722B-4877-B8F1-EEA7710C1B84}" srcId="{7DAF4A99-25E1-44F9-90C0-EA66CF00B3B6}" destId="{5FC74589-1769-4EB4-9E51-9D82632D2E02}" srcOrd="1" destOrd="0" parTransId="{4D0CCF7E-4481-42D2-95B3-0CB4029368E1}" sibTransId="{8EB806C9-A9BC-450F-B9C3-AC2ED6D3AF68}"/>
    <dgm:cxn modelId="{37BB0BBD-6481-4F6B-BA1E-E6982DE9D87A}" type="presOf" srcId="{6856B0CF-FE68-485F-BF49-CA4A93F4F38C}" destId="{DECF7DEE-4FD4-4CE5-AEDF-10353AC11531}" srcOrd="0" destOrd="0" presId="urn:microsoft.com/office/officeart/2005/8/layout/lProcess2"/>
    <dgm:cxn modelId="{53D00FBE-0B8C-44B8-BD7B-FF723D810987}" srcId="{EA22DC01-B1C3-4425-86ED-5B66953397A8}" destId="{BC15291E-510A-4A20-8D69-B0F2ACBA3CC6}" srcOrd="0" destOrd="0" parTransId="{DDAF1636-99A0-4E4C-BF8B-7A50EC838E24}" sibTransId="{25F65FF3-A145-4450-BC4A-2BD6189C0F89}"/>
    <dgm:cxn modelId="{6DB72DBE-E82A-47EF-ACEA-E04B7B517F26}" srcId="{7DAF4A99-25E1-44F9-90C0-EA66CF00B3B6}" destId="{EA22DC01-B1C3-4425-86ED-5B66953397A8}" srcOrd="3" destOrd="0" parTransId="{5D0A80B1-3E50-448A-A64D-AD1355ED3022}" sibTransId="{A9D991C7-41FC-48B5-87C1-98EB407695FE}"/>
    <dgm:cxn modelId="{E8E1CBC2-E886-44D5-B930-C0A4D16118C4}" srcId="{5FC74589-1769-4EB4-9E51-9D82632D2E02}" destId="{EFD7AB2D-81E2-448E-B54E-4F3622AF7EF9}" srcOrd="1" destOrd="0" parTransId="{36574C9A-C9D9-41B3-A499-07AB4199CF7F}" sibTransId="{0FFBD1E1-7F1E-48F7-8092-88463CF1F65B}"/>
    <dgm:cxn modelId="{15E3F0CD-B57A-453E-B2C3-A8D867457055}" type="presOf" srcId="{FF0CDCCC-6F78-4064-A419-5EC5C753206F}" destId="{EB498954-62A4-422D-9DE3-1FA74DD1D37F}" srcOrd="0" destOrd="0" presId="urn:microsoft.com/office/officeart/2005/8/layout/lProcess2"/>
    <dgm:cxn modelId="{EC7F4ED7-AD44-4F65-8C6C-75B66AC32B0D}" type="presOf" srcId="{B28448BA-C9A8-43EB-A9DB-A0137196E3B9}" destId="{189EA2CD-99B4-4604-BDBC-34AEB91058A9}" srcOrd="1" destOrd="0" presId="urn:microsoft.com/office/officeart/2005/8/layout/lProcess2"/>
    <dgm:cxn modelId="{D0EDD8D7-7D4A-4FAA-975C-AED96AD5403C}" type="presOf" srcId="{B8FE7A32-1B20-4D46-8242-6C91907A490E}" destId="{EFE71110-9F14-440A-945D-9BFF90054013}" srcOrd="0" destOrd="0" presId="urn:microsoft.com/office/officeart/2005/8/layout/lProcess2"/>
    <dgm:cxn modelId="{1151B3DC-BFA5-46C2-A674-0EE40A938C5A}" srcId="{A0A9AC20-5EC1-4862-BFC8-870928838544}" destId="{6856B0CF-FE68-485F-BF49-CA4A93F4F38C}" srcOrd="0" destOrd="0" parTransId="{B52856D9-283B-499D-AE83-3A1B0694F8DA}" sibTransId="{60145AD2-C0A0-4426-8839-F8800D94963F}"/>
    <dgm:cxn modelId="{CAA4E7F1-0C48-4F97-92B0-87315835D83D}" type="presOf" srcId="{7D17D413-1C96-46A5-9E85-72C6636AE3C5}" destId="{34BAB90F-F3E5-4FFB-A339-2946D1CD0CCB}" srcOrd="1" destOrd="0" presId="urn:microsoft.com/office/officeart/2005/8/layout/lProcess2"/>
    <dgm:cxn modelId="{090367F2-2F9D-429E-8090-D374C3282399}" srcId="{EA22DC01-B1C3-4425-86ED-5B66953397A8}" destId="{67EC18BA-DB21-4AAD-BE8A-067C85A9B73E}" srcOrd="2" destOrd="0" parTransId="{8918E5B2-4513-4EC4-8164-E88158F78E11}" sibTransId="{FAC02AF5-6F72-4EED-98CA-D68C7F3B5D5A}"/>
    <dgm:cxn modelId="{FD165AF2-21FF-4AC2-81A7-CC1EF164B40C}" type="presOf" srcId="{A0A9AC20-5EC1-4862-BFC8-870928838544}" destId="{9A6AB0E7-12CE-4F4C-9194-CFD62AA0E26B}" srcOrd="0" destOrd="0" presId="urn:microsoft.com/office/officeart/2005/8/layout/lProcess2"/>
    <dgm:cxn modelId="{6A0C34FB-E178-48A0-AA7A-B0D87A9713D6}" type="presOf" srcId="{A0A9AC20-5EC1-4862-BFC8-870928838544}" destId="{4735A497-84C1-49AD-B2D7-A0E2E20F2536}" srcOrd="1" destOrd="0" presId="urn:microsoft.com/office/officeart/2005/8/layout/lProcess2"/>
    <dgm:cxn modelId="{05A2F3FB-A9BB-464A-9207-BB73263A2D72}" type="presOf" srcId="{5FC74589-1769-4EB4-9E51-9D82632D2E02}" destId="{C1CD2EAA-2E66-4BDA-BB6E-F99B46E1B919}" srcOrd="0" destOrd="0" presId="urn:microsoft.com/office/officeart/2005/8/layout/lProcess2"/>
    <dgm:cxn modelId="{4BB6DF3F-9097-4984-A23D-595524C9A4F6}" type="presParOf" srcId="{5473F14B-8F21-412E-B8DE-EADF32D6F521}" destId="{C0D74A84-CA9B-4A55-82D3-C4473BCAB74F}" srcOrd="0" destOrd="0" presId="urn:microsoft.com/office/officeart/2005/8/layout/lProcess2"/>
    <dgm:cxn modelId="{9A866305-8961-49D2-86F8-49F84F3AA245}" type="presParOf" srcId="{C0D74A84-CA9B-4A55-82D3-C4473BCAB74F}" destId="{F5FB40AB-A8F0-43CC-AED2-A0B6D3491F03}" srcOrd="0" destOrd="0" presId="urn:microsoft.com/office/officeart/2005/8/layout/lProcess2"/>
    <dgm:cxn modelId="{E056AFA7-BEA2-4E2C-92E6-E45DB1E2BCC3}" type="presParOf" srcId="{C0D74A84-CA9B-4A55-82D3-C4473BCAB74F}" destId="{189EA2CD-99B4-4604-BDBC-34AEB91058A9}" srcOrd="1" destOrd="0" presId="urn:microsoft.com/office/officeart/2005/8/layout/lProcess2"/>
    <dgm:cxn modelId="{E5509A63-398F-4B12-9EF4-9494010AD03F}" type="presParOf" srcId="{C0D74A84-CA9B-4A55-82D3-C4473BCAB74F}" destId="{051CD919-C14E-4FF7-A82B-674D57B30AF8}" srcOrd="2" destOrd="0" presId="urn:microsoft.com/office/officeart/2005/8/layout/lProcess2"/>
    <dgm:cxn modelId="{68C6A7E3-6CBC-436C-BEB7-2F9302996EBA}" type="presParOf" srcId="{051CD919-C14E-4FF7-A82B-674D57B30AF8}" destId="{151EFC3A-4B26-48D8-87A4-D28DC0264B02}" srcOrd="0" destOrd="0" presId="urn:microsoft.com/office/officeart/2005/8/layout/lProcess2"/>
    <dgm:cxn modelId="{56CFBF6F-6DA7-4556-AAD9-13E1BEA6C336}" type="presParOf" srcId="{151EFC3A-4B26-48D8-87A4-D28DC0264B02}" destId="{D6B8C86D-B5C5-4707-BB1C-60E6EB9E4EBA}" srcOrd="0" destOrd="0" presId="urn:microsoft.com/office/officeart/2005/8/layout/lProcess2"/>
    <dgm:cxn modelId="{A8EFC5DF-818E-4015-8FF0-805C4BF3F51C}" type="presParOf" srcId="{151EFC3A-4B26-48D8-87A4-D28DC0264B02}" destId="{FEA7308F-F292-4734-BC92-11C7BB5AF5E5}" srcOrd="1" destOrd="0" presId="urn:microsoft.com/office/officeart/2005/8/layout/lProcess2"/>
    <dgm:cxn modelId="{DA66F453-5388-4D95-8781-3704EC272C4B}" type="presParOf" srcId="{151EFC3A-4B26-48D8-87A4-D28DC0264B02}" destId="{20F65450-B565-4F6E-8CBD-65CD2502E3B0}" srcOrd="2" destOrd="0" presId="urn:microsoft.com/office/officeart/2005/8/layout/lProcess2"/>
    <dgm:cxn modelId="{235C7F69-F8FA-44E9-B97D-FA9AE0446DC0}" type="presParOf" srcId="{151EFC3A-4B26-48D8-87A4-D28DC0264B02}" destId="{1943ED51-E95A-4F6E-A717-80400DEEEE20}" srcOrd="3" destOrd="0" presId="urn:microsoft.com/office/officeart/2005/8/layout/lProcess2"/>
    <dgm:cxn modelId="{720D7CA6-9093-4CC0-8748-97120A4A1FE1}" type="presParOf" srcId="{151EFC3A-4B26-48D8-87A4-D28DC0264B02}" destId="{80F88CB8-4B64-4172-B897-E8F8383812F7}" srcOrd="4" destOrd="0" presId="urn:microsoft.com/office/officeart/2005/8/layout/lProcess2"/>
    <dgm:cxn modelId="{4BD7905C-B95E-4552-8192-E5E0BB2ADA27}" type="presParOf" srcId="{5473F14B-8F21-412E-B8DE-EADF32D6F521}" destId="{DC9EA69A-B885-4DA4-818F-1748672594CF}" srcOrd="1" destOrd="0" presId="urn:microsoft.com/office/officeart/2005/8/layout/lProcess2"/>
    <dgm:cxn modelId="{F6D02F35-B039-4694-9713-1481D3E67734}" type="presParOf" srcId="{5473F14B-8F21-412E-B8DE-EADF32D6F521}" destId="{3A6F3D38-6FA6-469E-B3C3-234BD62E4CCA}" srcOrd="2" destOrd="0" presId="urn:microsoft.com/office/officeart/2005/8/layout/lProcess2"/>
    <dgm:cxn modelId="{A7399413-1627-4B23-8E93-03CFF7C909C9}" type="presParOf" srcId="{3A6F3D38-6FA6-469E-B3C3-234BD62E4CCA}" destId="{C1CD2EAA-2E66-4BDA-BB6E-F99B46E1B919}" srcOrd="0" destOrd="0" presId="urn:microsoft.com/office/officeart/2005/8/layout/lProcess2"/>
    <dgm:cxn modelId="{2F927AC2-3814-482F-819A-0360FEBC6762}" type="presParOf" srcId="{3A6F3D38-6FA6-469E-B3C3-234BD62E4CCA}" destId="{727186A0-986E-40DF-85B7-ACC6191E0924}" srcOrd="1" destOrd="0" presId="urn:microsoft.com/office/officeart/2005/8/layout/lProcess2"/>
    <dgm:cxn modelId="{EFD5FD0C-0896-48E2-9704-5FD3653BE40F}" type="presParOf" srcId="{3A6F3D38-6FA6-469E-B3C3-234BD62E4CCA}" destId="{F4329E4E-5431-4760-B147-9E77700EF61A}" srcOrd="2" destOrd="0" presId="urn:microsoft.com/office/officeart/2005/8/layout/lProcess2"/>
    <dgm:cxn modelId="{EC5DDAE3-2E2A-4FC4-AA92-9C683B08B2A5}" type="presParOf" srcId="{F4329E4E-5431-4760-B147-9E77700EF61A}" destId="{B5C22EF8-EBFA-4704-BF77-C1B26E178B0D}" srcOrd="0" destOrd="0" presId="urn:microsoft.com/office/officeart/2005/8/layout/lProcess2"/>
    <dgm:cxn modelId="{A3651CD1-3C28-4B46-BC90-5E2FAE761FA8}" type="presParOf" srcId="{B5C22EF8-EBFA-4704-BF77-C1B26E178B0D}" destId="{EFE71110-9F14-440A-945D-9BFF90054013}" srcOrd="0" destOrd="0" presId="urn:microsoft.com/office/officeart/2005/8/layout/lProcess2"/>
    <dgm:cxn modelId="{170BFB5E-F8A7-4512-90C8-FB46A0F421BC}" type="presParOf" srcId="{B5C22EF8-EBFA-4704-BF77-C1B26E178B0D}" destId="{35EA0CEB-E637-4D3C-96EF-C8D3B04060F2}" srcOrd="1" destOrd="0" presId="urn:microsoft.com/office/officeart/2005/8/layout/lProcess2"/>
    <dgm:cxn modelId="{5297980C-5C3C-4E77-B850-9E7A0394F277}" type="presParOf" srcId="{B5C22EF8-EBFA-4704-BF77-C1B26E178B0D}" destId="{9E190C18-AEDE-45E1-8A46-924B1190ACB6}" srcOrd="2" destOrd="0" presId="urn:microsoft.com/office/officeart/2005/8/layout/lProcess2"/>
    <dgm:cxn modelId="{FE19A6CD-9CDE-47C5-8C7B-F86FEBB1C37C}" type="presParOf" srcId="{B5C22EF8-EBFA-4704-BF77-C1B26E178B0D}" destId="{1E1AD27B-2438-4D0B-AB02-AF912F764D09}" srcOrd="3" destOrd="0" presId="urn:microsoft.com/office/officeart/2005/8/layout/lProcess2"/>
    <dgm:cxn modelId="{F82F72A7-CBA4-4F42-B301-0DA19293D6F5}" type="presParOf" srcId="{B5C22EF8-EBFA-4704-BF77-C1B26E178B0D}" destId="{EB498954-62A4-422D-9DE3-1FA74DD1D37F}" srcOrd="4" destOrd="0" presId="urn:microsoft.com/office/officeart/2005/8/layout/lProcess2"/>
    <dgm:cxn modelId="{45B06968-9121-4A3F-9AAF-21B420D29588}" type="presParOf" srcId="{5473F14B-8F21-412E-B8DE-EADF32D6F521}" destId="{BB3C6D49-326B-48DE-AC1D-9DC877BB01DD}" srcOrd="3" destOrd="0" presId="urn:microsoft.com/office/officeart/2005/8/layout/lProcess2"/>
    <dgm:cxn modelId="{20621FE4-47DD-46D2-9636-FF2C5FA5A2D6}" type="presParOf" srcId="{5473F14B-8F21-412E-B8DE-EADF32D6F521}" destId="{EF090B29-38A2-4F08-90FA-7BB67BE8B3E2}" srcOrd="4" destOrd="0" presId="urn:microsoft.com/office/officeart/2005/8/layout/lProcess2"/>
    <dgm:cxn modelId="{C1C5023A-1E00-4959-849F-7D6C71AC3A3C}" type="presParOf" srcId="{EF090B29-38A2-4F08-90FA-7BB67BE8B3E2}" destId="{9A6AB0E7-12CE-4F4C-9194-CFD62AA0E26B}" srcOrd="0" destOrd="0" presId="urn:microsoft.com/office/officeart/2005/8/layout/lProcess2"/>
    <dgm:cxn modelId="{FC5CA30C-9813-4743-82B8-9F4A809E1BB7}" type="presParOf" srcId="{EF090B29-38A2-4F08-90FA-7BB67BE8B3E2}" destId="{4735A497-84C1-49AD-B2D7-A0E2E20F2536}" srcOrd="1" destOrd="0" presId="urn:microsoft.com/office/officeart/2005/8/layout/lProcess2"/>
    <dgm:cxn modelId="{EBF3EAF6-1D16-421D-A853-42AE6694F0ED}" type="presParOf" srcId="{EF090B29-38A2-4F08-90FA-7BB67BE8B3E2}" destId="{5235814C-D240-476B-A6EA-F820ADA9F290}" srcOrd="2" destOrd="0" presId="urn:microsoft.com/office/officeart/2005/8/layout/lProcess2"/>
    <dgm:cxn modelId="{FC3BD0B6-340D-46A0-8F0B-02F586FBE34B}" type="presParOf" srcId="{5235814C-D240-476B-A6EA-F820ADA9F290}" destId="{F8C87951-0BEC-442E-BD13-E67FB71AC42B}" srcOrd="0" destOrd="0" presId="urn:microsoft.com/office/officeart/2005/8/layout/lProcess2"/>
    <dgm:cxn modelId="{D7E89603-A81D-4C20-9AB3-A6951EA60520}" type="presParOf" srcId="{F8C87951-0BEC-442E-BD13-E67FB71AC42B}" destId="{DECF7DEE-4FD4-4CE5-AEDF-10353AC11531}" srcOrd="0" destOrd="0" presId="urn:microsoft.com/office/officeart/2005/8/layout/lProcess2"/>
    <dgm:cxn modelId="{311407CE-501E-46B7-A302-BA9A6524194C}" type="presParOf" srcId="{F8C87951-0BEC-442E-BD13-E67FB71AC42B}" destId="{739A0DE6-D28A-493F-A1CB-4B3CCAC72873}" srcOrd="1" destOrd="0" presId="urn:microsoft.com/office/officeart/2005/8/layout/lProcess2"/>
    <dgm:cxn modelId="{DCD00D95-3B10-4B12-AAF8-ECB242AAD517}" type="presParOf" srcId="{F8C87951-0BEC-442E-BD13-E67FB71AC42B}" destId="{02FBE83C-F7E3-4AC9-9A61-66BF67D7D8B6}" srcOrd="2" destOrd="0" presId="urn:microsoft.com/office/officeart/2005/8/layout/lProcess2"/>
    <dgm:cxn modelId="{BDE5480E-C6FF-4C44-8986-F2C89E76D94A}" type="presParOf" srcId="{F8C87951-0BEC-442E-BD13-E67FB71AC42B}" destId="{87C5B8B3-4388-4867-AA6C-4B2D717EAAF2}" srcOrd="3" destOrd="0" presId="urn:microsoft.com/office/officeart/2005/8/layout/lProcess2"/>
    <dgm:cxn modelId="{24C1AC3E-3AAB-48D3-9E13-D556B05F2AEA}" type="presParOf" srcId="{F8C87951-0BEC-442E-BD13-E67FB71AC42B}" destId="{1EC52667-0754-4666-9083-6E56A0F9B67B}" srcOrd="4" destOrd="0" presId="urn:microsoft.com/office/officeart/2005/8/layout/lProcess2"/>
    <dgm:cxn modelId="{B6E12AB7-8B04-466A-9A07-BF7CEBE92790}" type="presParOf" srcId="{5473F14B-8F21-412E-B8DE-EADF32D6F521}" destId="{9C67C073-8031-4FB8-83D0-BB3987979FB7}" srcOrd="5" destOrd="0" presId="urn:microsoft.com/office/officeart/2005/8/layout/lProcess2"/>
    <dgm:cxn modelId="{9015AA69-CCA0-4207-8E6A-48D48844D28A}" type="presParOf" srcId="{5473F14B-8F21-412E-B8DE-EADF32D6F521}" destId="{3D53649F-3A9D-48AC-B3B4-F9359FF49907}" srcOrd="6" destOrd="0" presId="urn:microsoft.com/office/officeart/2005/8/layout/lProcess2"/>
    <dgm:cxn modelId="{CF05C51B-8386-4FCA-BD21-BB69141BEC67}" type="presParOf" srcId="{3D53649F-3A9D-48AC-B3B4-F9359FF49907}" destId="{18B77C7D-672C-4358-9CA6-BD8FA6E2302A}" srcOrd="0" destOrd="0" presId="urn:microsoft.com/office/officeart/2005/8/layout/lProcess2"/>
    <dgm:cxn modelId="{1A62120A-99CD-4A06-8981-A40FB82E14DD}" type="presParOf" srcId="{3D53649F-3A9D-48AC-B3B4-F9359FF49907}" destId="{AB95B1F2-DB60-4BC5-81D3-1FA274FF69C7}" srcOrd="1" destOrd="0" presId="urn:microsoft.com/office/officeart/2005/8/layout/lProcess2"/>
    <dgm:cxn modelId="{C94DC37B-D9CB-4BE2-A9B7-AAC5E927795A}" type="presParOf" srcId="{3D53649F-3A9D-48AC-B3B4-F9359FF49907}" destId="{9D4EF955-0664-47BE-890F-75DA470A2A2E}" srcOrd="2" destOrd="0" presId="urn:microsoft.com/office/officeart/2005/8/layout/lProcess2"/>
    <dgm:cxn modelId="{36A0D145-DB1A-4074-924B-6EE9981E7573}" type="presParOf" srcId="{9D4EF955-0664-47BE-890F-75DA470A2A2E}" destId="{CCD58064-6258-410C-B1E0-023DF3946A43}" srcOrd="0" destOrd="0" presId="urn:microsoft.com/office/officeart/2005/8/layout/lProcess2"/>
    <dgm:cxn modelId="{F3DA2506-08CB-4DDA-8034-8C95D6CB15D3}" type="presParOf" srcId="{CCD58064-6258-410C-B1E0-023DF3946A43}" destId="{204F3481-2F4C-45A5-A0A1-C088684F0126}" srcOrd="0" destOrd="0" presId="urn:microsoft.com/office/officeart/2005/8/layout/lProcess2"/>
    <dgm:cxn modelId="{C4047D94-6673-4F11-8E1C-211151D60D49}" type="presParOf" srcId="{CCD58064-6258-410C-B1E0-023DF3946A43}" destId="{B768FAA9-E2C4-4A6B-82D8-EF54C53E14D8}" srcOrd="1" destOrd="0" presId="urn:microsoft.com/office/officeart/2005/8/layout/lProcess2"/>
    <dgm:cxn modelId="{A4EF87AD-3735-440D-B82F-F6DE3AA5A90E}" type="presParOf" srcId="{CCD58064-6258-410C-B1E0-023DF3946A43}" destId="{0F3CAB81-CF76-498F-9619-BAF8144FA3C3}" srcOrd="2" destOrd="0" presId="urn:microsoft.com/office/officeart/2005/8/layout/lProcess2"/>
    <dgm:cxn modelId="{DA57D0FC-84B8-4F22-8F89-10B2EC35EB90}" type="presParOf" srcId="{CCD58064-6258-410C-B1E0-023DF3946A43}" destId="{0E0C811E-F3C5-4F24-A485-437F0C0EAD6A}" srcOrd="3" destOrd="0" presId="urn:microsoft.com/office/officeart/2005/8/layout/lProcess2"/>
    <dgm:cxn modelId="{A10FD3FB-E1A2-4AE0-8ADA-46B114774F9F}" type="presParOf" srcId="{CCD58064-6258-410C-B1E0-023DF3946A43}" destId="{80762C44-FA02-441A-8A8D-FC00E4F372F1}" srcOrd="4" destOrd="0" presId="urn:microsoft.com/office/officeart/2005/8/layout/lProcess2"/>
    <dgm:cxn modelId="{E5913FA6-F735-42DF-A893-048374716A41}" type="presParOf" srcId="{5473F14B-8F21-412E-B8DE-EADF32D6F521}" destId="{1EEF13C7-AF43-4380-A8A5-F72A5D476D05}" srcOrd="7" destOrd="0" presId="urn:microsoft.com/office/officeart/2005/8/layout/lProcess2"/>
    <dgm:cxn modelId="{6556A502-6422-4078-9A39-6F6BA7CC87FF}" type="presParOf" srcId="{5473F14B-8F21-412E-B8DE-EADF32D6F521}" destId="{0618492F-D453-4601-9C36-8CE6AA153D1B}" srcOrd="8" destOrd="0" presId="urn:microsoft.com/office/officeart/2005/8/layout/lProcess2"/>
    <dgm:cxn modelId="{C0AB2DBA-585E-4EF2-995E-6C8F838C7BC8}" type="presParOf" srcId="{0618492F-D453-4601-9C36-8CE6AA153D1B}" destId="{5A591EE2-4B7B-40DB-B051-D75F7BFEDDD6}" srcOrd="0" destOrd="0" presId="urn:microsoft.com/office/officeart/2005/8/layout/lProcess2"/>
    <dgm:cxn modelId="{09F75881-DBCE-4C72-969B-5142C0AA1255}" type="presParOf" srcId="{0618492F-D453-4601-9C36-8CE6AA153D1B}" destId="{34BAB90F-F3E5-4FFB-A339-2946D1CD0CCB}" srcOrd="1" destOrd="0" presId="urn:microsoft.com/office/officeart/2005/8/layout/lProcess2"/>
    <dgm:cxn modelId="{71493963-A454-4EE2-ABC0-CFDB482B0F6D}" type="presParOf" srcId="{0618492F-D453-4601-9C36-8CE6AA153D1B}" destId="{BA794F96-F89B-483A-BF3A-9118CA9CCDA4}" srcOrd="2" destOrd="0" presId="urn:microsoft.com/office/officeart/2005/8/layout/lProcess2"/>
    <dgm:cxn modelId="{6024BD9A-4CBC-491A-AF1B-0E7D77916C2F}" type="presParOf" srcId="{BA794F96-F89B-483A-BF3A-9118CA9CCDA4}" destId="{76BCF6F8-619E-4477-AF5E-3CC45345624F}" srcOrd="0" destOrd="0" presId="urn:microsoft.com/office/officeart/2005/8/layout/lProcess2"/>
    <dgm:cxn modelId="{0CC5852B-CDEB-4E39-B51D-54B4BD2EA46D}" type="presParOf" srcId="{76BCF6F8-619E-4477-AF5E-3CC45345624F}" destId="{F0B767F2-4C7E-481B-967C-8FE0CB529397}" srcOrd="0" destOrd="0" presId="urn:microsoft.com/office/officeart/2005/8/layout/lProcess2"/>
    <dgm:cxn modelId="{8E1FDA5E-3C79-4FD3-860A-5BE6811BCA33}" type="presParOf" srcId="{76BCF6F8-619E-4477-AF5E-3CC45345624F}" destId="{B342BD1C-A54C-4F1C-A099-03A03E61088D}" srcOrd="1" destOrd="0" presId="urn:microsoft.com/office/officeart/2005/8/layout/lProcess2"/>
    <dgm:cxn modelId="{A1E7F1D7-BE40-42E6-9BCF-FFF3B22C120C}" type="presParOf" srcId="{76BCF6F8-619E-4477-AF5E-3CC45345624F}" destId="{6F277C00-29F7-4ECD-8C97-37788C7BA770}" srcOrd="2" destOrd="0" presId="urn:microsoft.com/office/officeart/2005/8/layout/lProcess2"/>
    <dgm:cxn modelId="{381DCAB2-89BC-4C18-B24F-D7F040C2A67A}" type="presParOf" srcId="{76BCF6F8-619E-4477-AF5E-3CC45345624F}" destId="{3945A699-1DD4-41EF-B849-687FF56CB987}" srcOrd="3" destOrd="0" presId="urn:microsoft.com/office/officeart/2005/8/layout/lProcess2"/>
    <dgm:cxn modelId="{C7BCCE6E-FC2F-413F-BC50-5C47594A9512}" type="presParOf" srcId="{76BCF6F8-619E-4477-AF5E-3CC45345624F}" destId="{6C9EBB1C-8DC1-467B-832A-DCA29AD54F62}"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B40AB-A8F0-43CC-AED2-A0B6D3491F03}">
      <dsp:nvSpPr>
        <dsp:cNvPr id="0" name=""/>
        <dsp:cNvSpPr/>
      </dsp:nvSpPr>
      <dsp:spPr>
        <a:xfrm>
          <a:off x="4665"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High dim. data</a:t>
          </a:r>
        </a:p>
      </dsp:txBody>
      <dsp:txXfrm>
        <a:off x="4665" y="0"/>
        <a:ext cx="1637258" cy="1577340"/>
      </dsp:txXfrm>
    </dsp:sp>
    <dsp:sp modelId="{D6B8C86D-B5C5-4707-BB1C-60E6EB9E4EBA}">
      <dsp:nvSpPr>
        <dsp:cNvPr id="0" name=""/>
        <dsp:cNvSpPr/>
      </dsp:nvSpPr>
      <dsp:spPr>
        <a:xfrm>
          <a:off x="168391" y="1577789"/>
          <a:ext cx="1309806" cy="1032947"/>
        </a:xfrm>
        <a:prstGeom prst="roundRect">
          <a:avLst>
            <a:gd name="adj" fmla="val 10000"/>
          </a:avLst>
        </a:prstGeom>
        <a:gradFill rotWithShape="1">
          <a:gsLst>
            <a:gs pos="0">
              <a:schemeClr val="accent3">
                <a:shade val="47500"/>
                <a:satMod val="137000"/>
              </a:schemeClr>
            </a:gs>
            <a:gs pos="55000">
              <a:schemeClr val="accent3">
                <a:shade val="69000"/>
                <a:satMod val="137000"/>
              </a:schemeClr>
            </a:gs>
            <a:gs pos="100000">
              <a:schemeClr val="accent3">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Locality sensitive hashing</a:t>
          </a:r>
        </a:p>
      </dsp:txBody>
      <dsp:txXfrm>
        <a:off x="198645" y="1608043"/>
        <a:ext cx="1249298" cy="972439"/>
      </dsp:txXfrm>
    </dsp:sp>
    <dsp:sp modelId="{20F65450-B565-4F6E-8CBD-65CD2502E3B0}">
      <dsp:nvSpPr>
        <dsp:cNvPr id="0" name=""/>
        <dsp:cNvSpPr/>
      </dsp:nvSpPr>
      <dsp:spPr>
        <a:xfrm>
          <a:off x="168391" y="2769651"/>
          <a:ext cx="1309806" cy="1032947"/>
        </a:xfrm>
        <a:prstGeom prst="roundRect">
          <a:avLst>
            <a:gd name="adj" fmla="val 10000"/>
          </a:avLst>
        </a:prstGeom>
        <a:solidFill>
          <a:srgbClr val="008000"/>
        </a:solidFill>
        <a:ln>
          <a:solidFill>
            <a:srgbClr val="008000"/>
          </a:solid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Clustering</a:t>
          </a:r>
        </a:p>
      </dsp:txBody>
      <dsp:txXfrm>
        <a:off x="198645" y="2799905"/>
        <a:ext cx="1249298" cy="972439"/>
      </dsp:txXfrm>
    </dsp:sp>
    <dsp:sp modelId="{80F88CB8-4B64-4172-B897-E8F8383812F7}">
      <dsp:nvSpPr>
        <dsp:cNvPr id="0" name=""/>
        <dsp:cNvSpPr/>
      </dsp:nvSpPr>
      <dsp:spPr>
        <a:xfrm>
          <a:off x="168391" y="3961513"/>
          <a:ext cx="1309806" cy="1032947"/>
        </a:xfrm>
        <a:prstGeom prst="roundRect">
          <a:avLst>
            <a:gd name="adj" fmla="val 10000"/>
          </a:avLst>
        </a:prstGeom>
        <a:solidFill>
          <a:srgbClr val="008000"/>
        </a:solidFill>
        <a:ln>
          <a:solidFill>
            <a:srgbClr val="008000"/>
          </a:solid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Dimensionality reduction</a:t>
          </a:r>
        </a:p>
      </dsp:txBody>
      <dsp:txXfrm>
        <a:off x="198645" y="3991767"/>
        <a:ext cx="1249298" cy="972439"/>
      </dsp:txXfrm>
    </dsp:sp>
    <dsp:sp modelId="{C1CD2EAA-2E66-4BDA-BB6E-F99B46E1B919}">
      <dsp:nvSpPr>
        <dsp:cNvPr id="0" name=""/>
        <dsp:cNvSpPr/>
      </dsp:nvSpPr>
      <dsp:spPr>
        <a:xfrm>
          <a:off x="1764718"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Graph </a:t>
          </a:r>
          <a:br>
            <a:rPr lang="en-US" sz="2400" b="1" kern="1200" dirty="0"/>
          </a:br>
          <a:r>
            <a:rPr lang="en-US" sz="2400" b="1" kern="1200" dirty="0"/>
            <a:t>data</a:t>
          </a:r>
        </a:p>
      </dsp:txBody>
      <dsp:txXfrm>
        <a:off x="1764718" y="0"/>
        <a:ext cx="1637258" cy="1577340"/>
      </dsp:txXfrm>
    </dsp:sp>
    <dsp:sp modelId="{EFE71110-9F14-440A-945D-9BFF90054013}">
      <dsp:nvSpPr>
        <dsp:cNvPr id="0" name=""/>
        <dsp:cNvSpPr/>
      </dsp:nvSpPr>
      <dsp:spPr>
        <a:xfrm>
          <a:off x="1928444" y="1577789"/>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PageRank, </a:t>
          </a:r>
          <a:r>
            <a:rPr lang="en-US" sz="1800" kern="1200" dirty="0" err="1">
              <a:latin typeface="Calibri" pitchFamily="34" charset="0"/>
              <a:cs typeface="Calibri" pitchFamily="34" charset="0"/>
            </a:rPr>
            <a:t>SimRank</a:t>
          </a:r>
          <a:endParaRPr lang="en-US" sz="1800" kern="1200" dirty="0">
            <a:latin typeface="Calibri" pitchFamily="34" charset="0"/>
            <a:cs typeface="Calibri" pitchFamily="34" charset="0"/>
          </a:endParaRPr>
        </a:p>
      </dsp:txBody>
      <dsp:txXfrm>
        <a:off x="1958698" y="1608043"/>
        <a:ext cx="1249298" cy="972439"/>
      </dsp:txXfrm>
    </dsp:sp>
    <dsp:sp modelId="{9E190C18-AEDE-45E1-8A46-924B1190ACB6}">
      <dsp:nvSpPr>
        <dsp:cNvPr id="0" name=""/>
        <dsp:cNvSpPr/>
      </dsp:nvSpPr>
      <dsp:spPr>
        <a:xfrm>
          <a:off x="1928444" y="2769651"/>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Community Detection</a:t>
          </a:r>
        </a:p>
      </dsp:txBody>
      <dsp:txXfrm>
        <a:off x="1958698" y="2799905"/>
        <a:ext cx="1249298" cy="972439"/>
      </dsp:txXfrm>
    </dsp:sp>
    <dsp:sp modelId="{EB498954-62A4-422D-9DE3-1FA74DD1D37F}">
      <dsp:nvSpPr>
        <dsp:cNvPr id="0" name=""/>
        <dsp:cNvSpPr/>
      </dsp:nvSpPr>
      <dsp:spPr>
        <a:xfrm>
          <a:off x="1928444" y="3961513"/>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Spam Detection</a:t>
          </a:r>
        </a:p>
      </dsp:txBody>
      <dsp:txXfrm>
        <a:off x="1958698" y="3991767"/>
        <a:ext cx="1249298" cy="972439"/>
      </dsp:txXfrm>
    </dsp:sp>
    <dsp:sp modelId="{9A6AB0E7-12CE-4F4C-9194-CFD62AA0E26B}">
      <dsp:nvSpPr>
        <dsp:cNvPr id="0" name=""/>
        <dsp:cNvSpPr/>
      </dsp:nvSpPr>
      <dsp:spPr>
        <a:xfrm>
          <a:off x="3524770"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Infinite </a:t>
          </a:r>
          <a:br>
            <a:rPr lang="en-US" sz="2400" b="1" kern="1200" dirty="0"/>
          </a:br>
          <a:r>
            <a:rPr lang="en-US" sz="2400" b="1" kern="1200" dirty="0"/>
            <a:t>data</a:t>
          </a:r>
        </a:p>
      </dsp:txBody>
      <dsp:txXfrm>
        <a:off x="3524770" y="0"/>
        <a:ext cx="1637258" cy="1577340"/>
      </dsp:txXfrm>
    </dsp:sp>
    <dsp:sp modelId="{DECF7DEE-4FD4-4CE5-AEDF-10353AC11531}">
      <dsp:nvSpPr>
        <dsp:cNvPr id="0" name=""/>
        <dsp:cNvSpPr/>
      </dsp:nvSpPr>
      <dsp:spPr>
        <a:xfrm>
          <a:off x="3688496" y="1577789"/>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Filtering data streams</a:t>
          </a:r>
        </a:p>
      </dsp:txBody>
      <dsp:txXfrm>
        <a:off x="3718750" y="1608043"/>
        <a:ext cx="1249298" cy="972439"/>
      </dsp:txXfrm>
    </dsp:sp>
    <dsp:sp modelId="{02FBE83C-F7E3-4AC9-9A61-66BF67D7D8B6}">
      <dsp:nvSpPr>
        <dsp:cNvPr id="0" name=""/>
        <dsp:cNvSpPr/>
      </dsp:nvSpPr>
      <dsp:spPr>
        <a:xfrm>
          <a:off x="3688496" y="2769651"/>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Web advertising</a:t>
          </a:r>
        </a:p>
      </dsp:txBody>
      <dsp:txXfrm>
        <a:off x="3718750" y="2799905"/>
        <a:ext cx="1249298" cy="972439"/>
      </dsp:txXfrm>
    </dsp:sp>
    <dsp:sp modelId="{1EC52667-0754-4666-9083-6E56A0F9B67B}">
      <dsp:nvSpPr>
        <dsp:cNvPr id="0" name=""/>
        <dsp:cNvSpPr/>
      </dsp:nvSpPr>
      <dsp:spPr>
        <a:xfrm>
          <a:off x="3688496" y="3961513"/>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Queries on streams</a:t>
          </a:r>
        </a:p>
      </dsp:txBody>
      <dsp:txXfrm>
        <a:off x="3718750" y="3991767"/>
        <a:ext cx="1249298" cy="972439"/>
      </dsp:txXfrm>
    </dsp:sp>
    <dsp:sp modelId="{18B77C7D-672C-4358-9CA6-BD8FA6E2302A}">
      <dsp:nvSpPr>
        <dsp:cNvPr id="0" name=""/>
        <dsp:cNvSpPr/>
      </dsp:nvSpPr>
      <dsp:spPr>
        <a:xfrm>
          <a:off x="5284823"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Machine learning</a:t>
          </a:r>
        </a:p>
      </dsp:txBody>
      <dsp:txXfrm>
        <a:off x="5284823" y="0"/>
        <a:ext cx="1637258" cy="1577340"/>
      </dsp:txXfrm>
    </dsp:sp>
    <dsp:sp modelId="{204F3481-2F4C-45A5-A0A1-C088684F0126}">
      <dsp:nvSpPr>
        <dsp:cNvPr id="0" name=""/>
        <dsp:cNvSpPr/>
      </dsp:nvSpPr>
      <dsp:spPr>
        <a:xfrm>
          <a:off x="5448549" y="1577789"/>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SVM</a:t>
          </a:r>
        </a:p>
      </dsp:txBody>
      <dsp:txXfrm>
        <a:off x="5478803" y="1608043"/>
        <a:ext cx="1249298" cy="972439"/>
      </dsp:txXfrm>
    </dsp:sp>
    <dsp:sp modelId="{0F3CAB81-CF76-498F-9619-BAF8144FA3C3}">
      <dsp:nvSpPr>
        <dsp:cNvPr id="0" name=""/>
        <dsp:cNvSpPr/>
      </dsp:nvSpPr>
      <dsp:spPr>
        <a:xfrm>
          <a:off x="5448549" y="2769651"/>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Decision Trees</a:t>
          </a:r>
        </a:p>
      </dsp:txBody>
      <dsp:txXfrm>
        <a:off x="5478803" y="2799905"/>
        <a:ext cx="1249298" cy="972439"/>
      </dsp:txXfrm>
    </dsp:sp>
    <dsp:sp modelId="{80762C44-FA02-441A-8A8D-FC00E4F372F1}">
      <dsp:nvSpPr>
        <dsp:cNvPr id="0" name=""/>
        <dsp:cNvSpPr/>
      </dsp:nvSpPr>
      <dsp:spPr>
        <a:xfrm>
          <a:off x="5448549" y="3961513"/>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Perceptron, </a:t>
          </a:r>
          <a:r>
            <a:rPr lang="en-US" sz="1800" kern="1200" dirty="0" err="1">
              <a:latin typeface="Calibri" pitchFamily="34" charset="0"/>
              <a:cs typeface="Calibri" pitchFamily="34" charset="0"/>
            </a:rPr>
            <a:t>kNN</a:t>
          </a:r>
          <a:endParaRPr lang="en-US" sz="1800" kern="1200" dirty="0">
            <a:latin typeface="Calibri" pitchFamily="34" charset="0"/>
            <a:cs typeface="Calibri" pitchFamily="34" charset="0"/>
          </a:endParaRPr>
        </a:p>
      </dsp:txBody>
      <dsp:txXfrm>
        <a:off x="5478803" y="3991767"/>
        <a:ext cx="1249298" cy="972439"/>
      </dsp:txXfrm>
    </dsp:sp>
    <dsp:sp modelId="{5A591EE2-4B7B-40DB-B051-D75F7BFEDDD6}">
      <dsp:nvSpPr>
        <dsp:cNvPr id="0" name=""/>
        <dsp:cNvSpPr/>
      </dsp:nvSpPr>
      <dsp:spPr>
        <a:xfrm>
          <a:off x="7044876"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Apps</a:t>
          </a:r>
        </a:p>
      </dsp:txBody>
      <dsp:txXfrm>
        <a:off x="7044876" y="0"/>
        <a:ext cx="1637258" cy="1577340"/>
      </dsp:txXfrm>
    </dsp:sp>
    <dsp:sp modelId="{F0B767F2-4C7E-481B-967C-8FE0CB529397}">
      <dsp:nvSpPr>
        <dsp:cNvPr id="0" name=""/>
        <dsp:cNvSpPr/>
      </dsp:nvSpPr>
      <dsp:spPr>
        <a:xfrm>
          <a:off x="7208601" y="1577789"/>
          <a:ext cx="1309806" cy="1032947"/>
        </a:xfrm>
        <a:prstGeom prst="roundRect">
          <a:avLst>
            <a:gd name="adj" fmla="val 10000"/>
          </a:avLst>
        </a:prstGeom>
        <a:solidFill>
          <a:srgbClr val="008000"/>
        </a:solidFill>
        <a:ln>
          <a:solidFill>
            <a:srgbClr val="008000"/>
          </a:solid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Recommender systems</a:t>
          </a:r>
        </a:p>
      </dsp:txBody>
      <dsp:txXfrm>
        <a:off x="7238855" y="1608043"/>
        <a:ext cx="1249298" cy="972439"/>
      </dsp:txXfrm>
    </dsp:sp>
    <dsp:sp modelId="{6F277C00-29F7-4ECD-8C97-37788C7BA770}">
      <dsp:nvSpPr>
        <dsp:cNvPr id="0" name=""/>
        <dsp:cNvSpPr/>
      </dsp:nvSpPr>
      <dsp:spPr>
        <a:xfrm>
          <a:off x="7208601" y="2769651"/>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Association Rules</a:t>
          </a:r>
        </a:p>
      </dsp:txBody>
      <dsp:txXfrm>
        <a:off x="7238855" y="2799905"/>
        <a:ext cx="1249298" cy="972439"/>
      </dsp:txXfrm>
    </dsp:sp>
    <dsp:sp modelId="{6C9EBB1C-8DC1-467B-832A-DCA29AD54F62}">
      <dsp:nvSpPr>
        <dsp:cNvPr id="0" name=""/>
        <dsp:cNvSpPr/>
      </dsp:nvSpPr>
      <dsp:spPr>
        <a:xfrm>
          <a:off x="7208601" y="3961513"/>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Duplicate document detection</a:t>
          </a:r>
        </a:p>
      </dsp:txBody>
      <dsp:txXfrm>
        <a:off x="7238855" y="3991767"/>
        <a:ext cx="1249298" cy="97243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12/2/2021</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‹N›</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12/2/2021</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‹N›</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2"/>
          <p:cNvSpPr>
            <a:spLocks noGrp="1" noRot="1" noChangeAspect="1" noChangeArrowheads="1" noTextEdit="1"/>
          </p:cNvSpPr>
          <p:nvPr>
            <p:ph type="sldImg"/>
          </p:nvPr>
        </p:nvSpPr>
        <p:spPr>
          <a:xfrm>
            <a:off x="1262063" y="722313"/>
            <a:ext cx="4797425" cy="3598862"/>
          </a:xfrm>
          <a:ln/>
        </p:spPr>
      </p:sp>
      <p:sp>
        <p:nvSpPr>
          <p:cNvPr id="760835" name="Rectangle 3"/>
          <p:cNvSpPr>
            <a:spLocks noGrp="1" noChangeArrowheads="1"/>
          </p:cNvSpPr>
          <p:nvPr>
            <p:ph type="body" idx="1"/>
          </p:nvPr>
        </p:nvSpPr>
        <p:spPr>
          <a:xfrm>
            <a:off x="974726" y="4559301"/>
            <a:ext cx="5365750" cy="4319588"/>
          </a:xfrm>
        </p:spPr>
        <p:txBody>
          <a:bodyPr lIns="95018" tIns="47509" rIns="95018" bIns="47509"/>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itchFamily="34" charset="0"/>
                <a:cs typeface="Arial" pitchFamily="34" charset="0"/>
              </a:rPr>
              <a:t>If </a:t>
            </a:r>
            <a:r>
              <a:rPr lang="en-US" sz="1200" b="1" dirty="0">
                <a:solidFill>
                  <a:schemeClr val="bg1"/>
                </a:solidFill>
                <a:latin typeface="Arial" pitchFamily="34" charset="0"/>
                <a:cs typeface="Arial" pitchFamily="34" charset="0"/>
              </a:rPr>
              <a:t>confidence</a:t>
            </a:r>
            <a:r>
              <a:rPr lang="en-US" sz="1200" dirty="0">
                <a:solidFill>
                  <a:schemeClr val="bg1"/>
                </a:solidFill>
                <a:latin typeface="Arial" pitchFamily="34" charset="0"/>
                <a:cs typeface="Arial" pitchFamily="34" charset="0"/>
              </a:rPr>
              <a:t> is high then interest cannot be negative</a:t>
            </a:r>
          </a:p>
        </p:txBody>
      </p:sp>
      <p:sp>
        <p:nvSpPr>
          <p:cNvPr id="4" name="Slide Number Placeholder 3"/>
          <p:cNvSpPr>
            <a:spLocks noGrp="1"/>
          </p:cNvSpPr>
          <p:nvPr>
            <p:ph type="sldNum" sz="quarter" idx="10"/>
          </p:nvPr>
        </p:nvSpPr>
        <p:spPr/>
        <p:txBody>
          <a:bodyPr/>
          <a:lstStyle/>
          <a:p>
            <a:fld id="{EE707532-839C-41A2-9E71-D5288AEAE66A}" type="slidenum">
              <a:rPr lang="en-US" smtClean="0"/>
              <a:pPr/>
              <a:t>12</a:t>
            </a:fld>
            <a:endParaRPr lang="en-US"/>
          </a:p>
        </p:txBody>
      </p:sp>
    </p:spTree>
    <p:extLst>
      <p:ext uri="{BB962C8B-B14F-4D97-AF65-F5344CB8AC3E}">
        <p14:creationId xmlns:p14="http://schemas.microsoft.com/office/powerpoint/2010/main" val="2654966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Why hash table takes full space?</a:t>
            </a:r>
            <a:endParaRPr lang="en-US" dirty="0"/>
          </a:p>
          <a:p>
            <a:r>
              <a:rPr lang="en-US" dirty="0"/>
              <a:t>We</a:t>
            </a:r>
            <a:r>
              <a:rPr lang="en-US" baseline="0" dirty="0"/>
              <a:t> want to make it as large as possible.</a:t>
            </a:r>
            <a:endParaRPr lang="en-US" dirty="0"/>
          </a:p>
          <a:p>
            <a:r>
              <a:rPr lang="en-US" dirty="0"/>
              <a:t>Why</a:t>
            </a:r>
            <a:r>
              <a:rPr lang="en-US" baseline="0" dirty="0"/>
              <a:t> hash table bigger than bitmap?</a:t>
            </a:r>
          </a:p>
          <a:p>
            <a:r>
              <a:rPr lang="en-US" baseline="0" dirty="0"/>
              <a:t>Hash table contains counts</a:t>
            </a:r>
          </a:p>
        </p:txBody>
      </p:sp>
      <p:sp>
        <p:nvSpPr>
          <p:cNvPr id="4" name="Slide Number Placeholder 3"/>
          <p:cNvSpPr>
            <a:spLocks noGrp="1"/>
          </p:cNvSpPr>
          <p:nvPr>
            <p:ph type="sldNum" sz="quarter" idx="10"/>
          </p:nvPr>
        </p:nvSpPr>
        <p:spPr/>
        <p:txBody>
          <a:bodyPr/>
          <a:lstStyle/>
          <a:p>
            <a:fld id="{EE707532-839C-41A2-9E71-D5288AEAE66A}" type="slidenum">
              <a:rPr lang="en-US" smtClean="0"/>
              <a:pPr/>
              <a:t>43</a:t>
            </a:fld>
            <a:endParaRPr lang="en-US"/>
          </a:p>
        </p:txBody>
      </p:sp>
    </p:spTree>
    <p:extLst>
      <p:ext uri="{BB962C8B-B14F-4D97-AF65-F5344CB8AC3E}">
        <p14:creationId xmlns:p14="http://schemas.microsoft.com/office/powerpoint/2010/main" val="3750679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Why?</a:t>
            </a:r>
            <a:r>
              <a:rPr lang="en-US" dirty="0"/>
              <a:t> While we were able to use the triangular-matrix</a:t>
            </a:r>
          </a:p>
          <a:p>
            <a:r>
              <a:rPr lang="en-US" dirty="0"/>
              <a:t>method on the second pass of A-Priori if we wished, because the frequent items</a:t>
            </a:r>
          </a:p>
          <a:p>
            <a:r>
              <a:rPr lang="en-US" dirty="0"/>
              <a:t>could be renumbered from 1 to some m, we cannot do so for PCY. The reason</a:t>
            </a:r>
          </a:p>
          <a:p>
            <a:r>
              <a:rPr lang="en-US" dirty="0"/>
              <a:t>is that the pairs of frequent items that PCY lets us avoid counting are placed</a:t>
            </a:r>
          </a:p>
          <a:p>
            <a:r>
              <a:rPr lang="en-US" dirty="0"/>
              <a:t>randomly within the triangular matrix; they are the pairs that happen to hash</a:t>
            </a:r>
          </a:p>
          <a:p>
            <a:r>
              <a:rPr lang="en-US" dirty="0"/>
              <a:t>to an infrequent bucket on the ﬁrst pass. There is no known way of compacting</a:t>
            </a:r>
          </a:p>
          <a:p>
            <a:r>
              <a:rPr lang="en-US" dirty="0"/>
              <a:t>the matrix to avoid leaving space for the uncounted pairs.</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44</a:t>
            </a:fld>
            <a:endParaRPr lang="en-US"/>
          </a:p>
        </p:txBody>
      </p:sp>
    </p:spTree>
    <p:extLst>
      <p:ext uri="{BB962C8B-B14F-4D97-AF65-F5344CB8AC3E}">
        <p14:creationId xmlns:p14="http://schemas.microsoft.com/office/powerpoint/2010/main" val="3035286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56F3086-1B5F-4036-8443-CE1E4F60BFFD}"/>
              </a:ext>
            </a:extLst>
          </p:cNvPr>
          <p:cNvSpPr>
            <a:spLocks noGrp="1" noChangeArrowheads="1"/>
          </p:cNvSpPr>
          <p:nvPr>
            <p:ph type="sldNum"/>
          </p:nvPr>
        </p:nvSpPr>
        <p:spPr>
          <a:ln/>
        </p:spPr>
        <p:txBody>
          <a:bodyPr/>
          <a:lstStyle/>
          <a:p>
            <a:fld id="{03A524DE-D376-4C76-82F9-6A10E68B63A5}" type="slidenum">
              <a:rPr lang="en-US" altLang="it-IT"/>
              <a:pPr/>
              <a:t>52</a:t>
            </a:fld>
            <a:endParaRPr lang="en-US" altLang="it-IT"/>
          </a:p>
        </p:txBody>
      </p:sp>
      <p:sp>
        <p:nvSpPr>
          <p:cNvPr id="9217" name="Rectangle 1">
            <a:extLst>
              <a:ext uri="{FF2B5EF4-FFF2-40B4-BE49-F238E27FC236}">
                <a16:creationId xmlns:a16="http://schemas.microsoft.com/office/drawing/2014/main" id="{A699DC69-85C1-4396-9757-D0BF3543A3D6}"/>
              </a:ext>
            </a:extLst>
          </p:cNvPr>
          <p:cNvSpPr txBox="1">
            <a:spLocks noGrp="1" noRot="1" noChangeAspect="1"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a:extLst>
              <a:ext uri="{FF2B5EF4-FFF2-40B4-BE49-F238E27FC236}">
                <a16:creationId xmlns:a16="http://schemas.microsoft.com/office/drawing/2014/main" id="{8EB2E2D0-8B48-46EB-B93E-2DC142AB56E2}"/>
              </a:ext>
            </a:extLst>
          </p:cNvPr>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63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2B8DDC69-1BEB-4C6D-9CBB-0247953CBD55}" type="datetime1">
              <a:rPr lang="en-US" smtClean="0"/>
              <a:t>12/2/2021</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‹N›</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D9C7603-4F2B-47D0-AC94-CE34A5A46325}" type="datetime1">
              <a:rPr lang="en-US" smtClean="0"/>
              <a:t>12/2/2021</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FBF6C35-B070-4C95-A68A-F0F920898C91}" type="datetime1">
              <a:rPr lang="en-US" smtClean="0"/>
              <a:t>12/2/2021</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‹N›</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a:t>Click to edit Master title style</a:t>
            </a:r>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29F12304-1330-4979-A752-924C221D90B2}" type="datetime1">
              <a:rPr lang="en-US" smtClean="0"/>
              <a:t>12/2/2021</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‹N›</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FD39C7B8-462E-46F7-B62B-30324DE975E7}" type="datetime1">
              <a:rPr lang="en-US" smtClean="0"/>
              <a:t>12/2/2021</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‹N›</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BFC522A8-3B61-4F35-9883-D76A67E55D13}" type="datetime1">
              <a:rPr lang="en-US" smtClean="0"/>
              <a:t>12/2/2021</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‹N›</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0DAE0ECA-AC6D-4B57-A8CE-0D40A92A373D}" type="datetime1">
              <a:rPr lang="en-US" smtClean="0"/>
              <a:t>12/2/2021</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‹N›</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a:t>Click to edit Master title style</a:t>
            </a:r>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a:t>Click to edit Master text styles</a:t>
            </a:r>
          </a:p>
        </p:txBody>
      </p:sp>
      <p:sp>
        <p:nvSpPr>
          <p:cNvPr id="4" name="Date Placeholder 3"/>
          <p:cNvSpPr>
            <a:spLocks noGrp="1"/>
          </p:cNvSpPr>
          <p:nvPr>
            <p:ph type="dt" sz="half" idx="10"/>
          </p:nvPr>
        </p:nvSpPr>
        <p:spPr/>
        <p:txBody>
          <a:bodyPr/>
          <a:lstStyle/>
          <a:p>
            <a:fld id="{BDDF21BB-293F-405C-8578-683E54877F20}" type="datetime1">
              <a:rPr lang="en-US" smtClean="0"/>
              <a:t>12/2/2021</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‹N›</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6348752-9CC5-48A9-BEC9-1F3C1CF413E4}" type="datetime1">
              <a:rPr lang="en-US" smtClean="0"/>
              <a:t>12/2/2021</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‹N›</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4B29D67-6E56-4CF6-8222-9DC2D0BC8CC0}" type="datetime1">
              <a:rPr lang="en-US" smtClean="0"/>
              <a:t>12/2/2021</a:t>
            </a:fld>
            <a:endParaRPr lang="en-US"/>
          </a:p>
        </p:txBody>
      </p: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
        <p:nvSpPr>
          <p:cNvPr id="9" name="Slide Number Placeholder 8"/>
          <p:cNvSpPr>
            <a:spLocks noGrp="1"/>
          </p:cNvSpPr>
          <p:nvPr>
            <p:ph type="sldNum" sz="quarter" idx="12"/>
          </p:nvPr>
        </p:nvSpPr>
        <p:spPr/>
        <p:txBody>
          <a:bodyPr/>
          <a:lstStyle/>
          <a:p>
            <a:fld id="{19B12225-5612-419B-A8D5-4B8EEE4C217E}" type="slidenum">
              <a:rPr lang="en-US" smtClean="0"/>
              <a:pPr/>
              <a:t>‹N›</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89BFBA5A-BB70-4790-9738-9C58ACFAB389}" type="datetime1">
              <a:rPr lang="en-US" smtClean="0"/>
              <a:t>12/2/2021</a:t>
            </a:fld>
            <a:endParaRPr lang="en-US"/>
          </a:p>
        </p:txBody>
      </p:sp>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5BA8D56B-A632-4349-80CC-23E13C97823C}" type="datetime1">
              <a:rPr lang="en-US" smtClean="0"/>
              <a:t>12/2/2021</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‹N›</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6F2447-3D18-42DF-AB4F-3B92F0EA35E8}" type="datetime1">
              <a:rPr lang="en-US" smtClean="0"/>
              <a:t>12/2/2021</a:t>
            </a:fld>
            <a:endParaRPr lang="en-US"/>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‹N›</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C5121C4-3FEF-4658-8EF0-2187CCB9761B}" type="datetime1">
              <a:rPr lang="en-US" smtClean="0"/>
              <a:t>12/2/2021</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‹N›</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982D7FB6-AB3E-4073-8B70-8B08061EA4C6}" type="datetime1">
              <a:rPr lang="en-US" smtClean="0"/>
              <a:t>12/2/2021</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‹N›</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CEF7A4D-2E34-40E4-899E-18D43609B456}" type="datetime1">
              <a:rPr lang="en-US" smtClean="0"/>
              <a:t>12/2/2021</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‹N›</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25B215C-E023-4D12-BA1D-E4C0530F7691}" type="datetime1">
              <a:rPr lang="en-US" smtClean="0"/>
              <a:t>12/2/2021</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‹N›</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a:t>Click to edit Master title style</a:t>
            </a:r>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AD5A4A11-037A-400A-9873-F88BE8032DFA}" type="datetime1">
              <a:rPr lang="en-US" smtClean="0"/>
              <a:t>12/2/2021</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‹N›</a:t>
            </a:fld>
            <a:endParaRPr lang="en-GB"/>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D3CDE660-6CC4-40BF-8627-48442EE38211}" type="datetime1">
              <a:rPr lang="en-US" smtClean="0"/>
              <a:t>12/2/2021</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‹N›</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a:t>Click to edit Master title style</a:t>
            </a:r>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a:t>Click to edit Master text styles</a:t>
            </a:r>
          </a:p>
        </p:txBody>
      </p:sp>
      <p:sp>
        <p:nvSpPr>
          <p:cNvPr id="4" name="Date Placeholder 3"/>
          <p:cNvSpPr>
            <a:spLocks noGrp="1"/>
          </p:cNvSpPr>
          <p:nvPr>
            <p:ph type="dt" sz="half" idx="10"/>
          </p:nvPr>
        </p:nvSpPr>
        <p:spPr/>
        <p:txBody>
          <a:bodyPr/>
          <a:lstStyle/>
          <a:p>
            <a:fld id="{53D420A0-FB9B-449E-AC33-90AE8325EF82}" type="datetime1">
              <a:rPr lang="en-US" smtClean="0"/>
              <a:t>12/2/2021</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‹N›</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18401D3-F01C-4ACE-BAF6-F54C47258F9A}" type="datetime1">
              <a:rPr lang="en-US" smtClean="0"/>
              <a:t>12/2/2021</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61D8B4B-0B34-4329-AB2A-117238ABFE29}" type="datetime1">
              <a:rPr lang="en-US" smtClean="0"/>
              <a:t>12/2/2021</a:t>
            </a:fld>
            <a:endParaRPr lang="en-US"/>
          </a:p>
        </p:txBody>
      </p: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
        <p:nvSpPr>
          <p:cNvPr id="9" name="Slide Number Placeholder 8"/>
          <p:cNvSpPr>
            <a:spLocks noGrp="1"/>
          </p:cNvSpPr>
          <p:nvPr>
            <p:ph type="sldNum" sz="quarter" idx="12"/>
          </p:nvPr>
        </p:nvSpPr>
        <p:spPr/>
        <p:txBody>
          <a:bodyPr/>
          <a:lstStyle/>
          <a:p>
            <a:fld id="{19B12225-5612-419B-A8D5-4B8EEE4C217E}"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F6D779C-0387-491C-9A23-74D2AA541871}" type="datetime1">
              <a:rPr lang="en-US" smtClean="0"/>
              <a:t>12/2/2021</a:t>
            </a:fld>
            <a:endParaRPr lang="en-US"/>
          </a:p>
        </p:txBody>
      </p:sp>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CFE224-D06C-4D2F-824D-ED8BC1672134}" type="datetime1">
              <a:rPr lang="en-US" smtClean="0"/>
              <a:t>12/2/2021</a:t>
            </a:fld>
            <a:endParaRPr lang="en-US"/>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1388AAD-E6B4-4A31-BB5C-320D4406D701}" type="datetime1">
              <a:rPr lang="en-US" smtClean="0"/>
              <a:t>12/2/2021</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‹N›</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9323BBC4-8857-46FA-98A7-2FF2FBA969D5}" type="datetime1">
              <a:rPr lang="en-US" smtClean="0"/>
              <a:t>12/2/2021</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‹N›</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33E4D23C-571D-4014-A332-10D5938BEE76}" type="datetime1">
              <a:rPr lang="en-US" smtClean="0"/>
              <a:t>12/2/2021</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C0CC2D87-19F2-4B49-95D3-FBDE96F43229}" type="datetime1">
              <a:rPr lang="en-US" smtClean="0"/>
              <a:t>12/2/2021</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5.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15.xml"/></Relationships>
</file>

<file path=ppt/slides/_rels/slide10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07.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10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5.xml"/><Relationship Id="rId4" Type="http://schemas.openxmlformats.org/officeDocument/2006/relationships/image" Target="../media/image2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jpeg"/><Relationship Id="rId1" Type="http://schemas.openxmlformats.org/officeDocument/2006/relationships/slideLayout" Target="../slideLayouts/slideLayout15.xml"/><Relationship Id="rId4" Type="http://schemas.openxmlformats.org/officeDocument/2006/relationships/image" Target="../media/image23.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6.wmf"/><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9.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hyperlink" Target="http://www.mmds.org/" TargetMode="Externa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gif"/><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5.xml"/><Relationship Id="rId1" Type="http://schemas.openxmlformats.org/officeDocument/2006/relationships/vmlDrawing" Target="../drawings/vmlDrawing6.vml"/><Relationship Id="rId4" Type="http://schemas.openxmlformats.org/officeDocument/2006/relationships/image" Target="../media/image17.w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1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581400"/>
          </a:xfrm>
        </p:spPr>
        <p:txBody>
          <a:bodyPr anchor="b">
            <a:normAutofit/>
          </a:bodyPr>
          <a:lstStyle/>
          <a:p>
            <a:r>
              <a:rPr lang="en-US" sz="5400" dirty="0"/>
              <a:t>Frequent </a:t>
            </a:r>
            <a:r>
              <a:rPr lang="en-US" sz="5400" dirty="0" err="1"/>
              <a:t>Itemset</a:t>
            </a:r>
            <a:r>
              <a:rPr lang="en-US" sz="5400" dirty="0"/>
              <a:t> Mining &amp; Association Rules</a:t>
            </a:r>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a:t>Mining of Massive Datasets</a:t>
            </a:r>
          </a:p>
          <a:p>
            <a:r>
              <a:rPr lang="en-US" sz="2400" dirty="0"/>
              <a:t>Jure Leskovec, </a:t>
            </a:r>
            <a:r>
              <a:rPr lang="en-US" sz="2400" dirty="0" err="1"/>
              <a:t>Anand</a:t>
            </a:r>
            <a:r>
              <a:rPr lang="en-US" sz="2400" dirty="0"/>
              <a:t> </a:t>
            </a:r>
            <a:r>
              <a:rPr lang="en-US" sz="2400" dirty="0" err="1"/>
              <a:t>Rajaraman</a:t>
            </a:r>
            <a:r>
              <a:rPr lang="en-US" sz="2400" dirty="0"/>
              <a:t>, Jeff Ullman </a:t>
            </a:r>
            <a:r>
              <a:rPr lang="en-US" sz="2000" dirty="0"/>
              <a:t>Stanford University</a:t>
            </a:r>
          </a:p>
          <a:p>
            <a:r>
              <a:rPr lang="en-US" sz="3200" dirty="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slides:</a:t>
            </a:r>
            <a:r>
              <a:rPr lang="en-US" sz="1200" dirty="0">
                <a:latin typeface="Arial" pitchFamily="34" charset="0"/>
                <a:cs typeface="Arial" pitchFamily="34" charset="0"/>
              </a:rPr>
              <a:t> We would be delighted if you found this our material useful in giving your own lectures. Feel free to use these slides verbatim, or to modify them to fit your own needs. If 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http://www.mmds.org</a:t>
            </a:r>
            <a:r>
              <a:rPr lang="en-US" sz="1200" dirty="0">
                <a:latin typeface="Arial" pitchFamily="34" charset="0"/>
                <a:cs typeface="Arial" pitchFamily="34" charset="0"/>
              </a:rPr>
              <a:t> </a:t>
            </a:r>
          </a:p>
        </p:txBody>
      </p:sp>
    </p:spTree>
    <p:extLst>
      <p:ext uri="{BB962C8B-B14F-4D97-AF65-F5344CB8AC3E}">
        <p14:creationId xmlns:p14="http://schemas.microsoft.com/office/powerpoint/2010/main" val="229675340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t> Example: Frequent Itemsets</a:t>
            </a:r>
          </a:p>
        </p:txBody>
      </p:sp>
      <p:sp>
        <p:nvSpPr>
          <p:cNvPr id="9219" name="Rectangle 3"/>
          <p:cNvSpPr>
            <a:spLocks noGrp="1" noChangeArrowheads="1"/>
          </p:cNvSpPr>
          <p:nvPr>
            <p:ph idx="1"/>
          </p:nvPr>
        </p:nvSpPr>
        <p:spPr>
          <a:xfrm>
            <a:off x="457200" y="1866901"/>
            <a:ext cx="8229600" cy="4152899"/>
          </a:xfrm>
        </p:spPr>
        <p:txBody>
          <a:bodyPr>
            <a:normAutofit/>
          </a:bodyPr>
          <a:lstStyle/>
          <a:p>
            <a:r>
              <a:rPr lang="en-US" b="1" dirty="0"/>
              <a:t>Items</a:t>
            </a:r>
            <a:r>
              <a:rPr lang="en-US" dirty="0"/>
              <a:t> = {milk, coke, </a:t>
            </a:r>
            <a:r>
              <a:rPr lang="en-US" dirty="0" err="1"/>
              <a:t>pepsi</a:t>
            </a:r>
            <a:r>
              <a:rPr lang="en-US" dirty="0"/>
              <a:t>, beer, juice}</a:t>
            </a:r>
          </a:p>
          <a:p>
            <a:r>
              <a:rPr lang="en-US" b="1" dirty="0">
                <a:solidFill>
                  <a:srgbClr val="0000FF"/>
                </a:solidFill>
              </a:rPr>
              <a:t>Support</a:t>
            </a:r>
            <a:r>
              <a:rPr lang="en-US" dirty="0">
                <a:solidFill>
                  <a:srgbClr val="0000FF"/>
                </a:solidFill>
              </a:rPr>
              <a:t> </a:t>
            </a:r>
            <a:r>
              <a:rPr lang="en-US" b="1" dirty="0">
                <a:solidFill>
                  <a:srgbClr val="0000FF"/>
                </a:solidFill>
              </a:rPr>
              <a:t>threshold </a:t>
            </a:r>
            <a:r>
              <a:rPr lang="en-US" dirty="0">
                <a:solidFill>
                  <a:srgbClr val="0000FF"/>
                </a:solidFill>
              </a:rPr>
              <a:t>= 3 baskets</a:t>
            </a:r>
          </a:p>
          <a:p>
            <a:pPr lvl="1">
              <a:buFont typeface="Monotype Sorts" pitchFamily="-107" charset="2"/>
              <a:buNone/>
            </a:pPr>
            <a:r>
              <a:rPr lang="en-US" dirty="0"/>
              <a:t>	</a:t>
            </a:r>
            <a:r>
              <a:rPr lang="en-US" b="1" dirty="0"/>
              <a:t>B</a:t>
            </a:r>
            <a:r>
              <a:rPr lang="en-US" b="1" baseline="-25000" dirty="0"/>
              <a:t>1</a:t>
            </a:r>
            <a:r>
              <a:rPr lang="en-US" dirty="0"/>
              <a:t> = {</a:t>
            </a:r>
            <a:r>
              <a:rPr lang="en-US" dirty="0" err="1"/>
              <a:t>m</a:t>
            </a:r>
            <a:r>
              <a:rPr lang="en-US" dirty="0"/>
              <a:t>, </a:t>
            </a:r>
            <a:r>
              <a:rPr lang="en-US" dirty="0" err="1"/>
              <a:t>c</a:t>
            </a:r>
            <a:r>
              <a:rPr lang="en-US" dirty="0"/>
              <a:t>, </a:t>
            </a:r>
            <a:r>
              <a:rPr lang="en-US" dirty="0" err="1"/>
              <a:t>b</a:t>
            </a:r>
            <a:r>
              <a:rPr lang="en-US" dirty="0"/>
              <a:t>}		</a:t>
            </a:r>
            <a:r>
              <a:rPr lang="en-US" b="1" dirty="0"/>
              <a:t>B</a:t>
            </a:r>
            <a:r>
              <a:rPr lang="en-US" b="1" baseline="-25000" dirty="0"/>
              <a:t>2</a:t>
            </a:r>
            <a:r>
              <a:rPr lang="en-US" dirty="0"/>
              <a:t> = {</a:t>
            </a:r>
            <a:r>
              <a:rPr lang="en-US" dirty="0" err="1"/>
              <a:t>m</a:t>
            </a:r>
            <a:r>
              <a:rPr lang="en-US" dirty="0"/>
              <a:t>, </a:t>
            </a:r>
            <a:r>
              <a:rPr lang="en-US" dirty="0" err="1"/>
              <a:t>p</a:t>
            </a:r>
            <a:r>
              <a:rPr lang="en-US" dirty="0"/>
              <a:t>, </a:t>
            </a:r>
            <a:r>
              <a:rPr lang="en-US" dirty="0" err="1"/>
              <a:t>j</a:t>
            </a:r>
            <a:r>
              <a:rPr lang="en-US" dirty="0"/>
              <a:t>}</a:t>
            </a:r>
          </a:p>
          <a:p>
            <a:pPr lvl="1">
              <a:buFont typeface="Monotype Sorts" pitchFamily="-107" charset="2"/>
              <a:buNone/>
            </a:pPr>
            <a:r>
              <a:rPr lang="en-US" b="1" dirty="0"/>
              <a:t>	B</a:t>
            </a:r>
            <a:r>
              <a:rPr lang="en-US" b="1" baseline="-25000" dirty="0"/>
              <a:t>3</a:t>
            </a:r>
            <a:r>
              <a:rPr lang="en-US" dirty="0"/>
              <a:t> = {m, b}		</a:t>
            </a:r>
            <a:r>
              <a:rPr lang="en-US" b="1" dirty="0"/>
              <a:t>B</a:t>
            </a:r>
            <a:r>
              <a:rPr lang="en-US" b="1" baseline="-25000" dirty="0"/>
              <a:t>4 </a:t>
            </a:r>
            <a:r>
              <a:rPr lang="en-US" dirty="0"/>
              <a:t>= {c, j}</a:t>
            </a:r>
          </a:p>
          <a:p>
            <a:pPr lvl="1">
              <a:buFont typeface="Monotype Sorts" pitchFamily="-107" charset="2"/>
              <a:buNone/>
            </a:pPr>
            <a:r>
              <a:rPr lang="en-US" b="1" dirty="0"/>
              <a:t>	B</a:t>
            </a:r>
            <a:r>
              <a:rPr lang="en-US" b="1" baseline="-25000" dirty="0"/>
              <a:t>5</a:t>
            </a:r>
            <a:r>
              <a:rPr lang="en-US" dirty="0"/>
              <a:t> = {</a:t>
            </a:r>
            <a:r>
              <a:rPr lang="en-US" dirty="0" err="1"/>
              <a:t>m</a:t>
            </a:r>
            <a:r>
              <a:rPr lang="en-US" dirty="0"/>
              <a:t>, </a:t>
            </a:r>
            <a:r>
              <a:rPr lang="en-US" dirty="0" err="1"/>
              <a:t>p</a:t>
            </a:r>
            <a:r>
              <a:rPr lang="en-US" dirty="0"/>
              <a:t>, </a:t>
            </a:r>
            <a:r>
              <a:rPr lang="en-US" dirty="0" err="1"/>
              <a:t>b</a:t>
            </a:r>
            <a:r>
              <a:rPr lang="en-US" dirty="0"/>
              <a:t>}		</a:t>
            </a:r>
            <a:r>
              <a:rPr lang="en-US" b="1" dirty="0"/>
              <a:t>B</a:t>
            </a:r>
            <a:r>
              <a:rPr lang="en-US" b="1" baseline="-25000" dirty="0"/>
              <a:t>6</a:t>
            </a:r>
            <a:r>
              <a:rPr lang="en-US" dirty="0"/>
              <a:t> = {</a:t>
            </a:r>
            <a:r>
              <a:rPr lang="en-US" dirty="0" err="1"/>
              <a:t>m</a:t>
            </a:r>
            <a:r>
              <a:rPr lang="en-US" dirty="0"/>
              <a:t>, </a:t>
            </a:r>
            <a:r>
              <a:rPr lang="en-US" dirty="0" err="1"/>
              <a:t>c</a:t>
            </a:r>
            <a:r>
              <a:rPr lang="en-US" dirty="0"/>
              <a:t>, </a:t>
            </a:r>
            <a:r>
              <a:rPr lang="en-US" dirty="0" err="1"/>
              <a:t>b</a:t>
            </a:r>
            <a:r>
              <a:rPr lang="en-US" dirty="0"/>
              <a:t>, </a:t>
            </a:r>
            <a:r>
              <a:rPr lang="en-US" dirty="0" err="1"/>
              <a:t>j</a:t>
            </a:r>
            <a:r>
              <a:rPr lang="en-US" dirty="0"/>
              <a:t>}</a:t>
            </a:r>
          </a:p>
          <a:p>
            <a:pPr lvl="1">
              <a:buFont typeface="Monotype Sorts" pitchFamily="-107" charset="2"/>
              <a:buNone/>
            </a:pPr>
            <a:r>
              <a:rPr lang="en-US" b="1" dirty="0"/>
              <a:t>	B</a:t>
            </a:r>
            <a:r>
              <a:rPr lang="en-US" b="1" baseline="-25000" dirty="0"/>
              <a:t>7</a:t>
            </a:r>
            <a:r>
              <a:rPr lang="en-US" dirty="0"/>
              <a:t> = {c, b, j}		</a:t>
            </a:r>
            <a:r>
              <a:rPr lang="en-US" b="1" dirty="0"/>
              <a:t>B</a:t>
            </a:r>
            <a:r>
              <a:rPr lang="en-US" b="1" baseline="-25000" dirty="0"/>
              <a:t>8</a:t>
            </a:r>
            <a:r>
              <a:rPr lang="en-US" dirty="0"/>
              <a:t> = {b, c}</a:t>
            </a:r>
          </a:p>
          <a:p>
            <a:pPr lvl="1">
              <a:buFont typeface="Monotype Sorts" pitchFamily="-107" charset="2"/>
              <a:buNone/>
            </a:pPr>
            <a:r>
              <a:rPr lang="en-US" sz="1200" dirty="0"/>
              <a:t>	</a:t>
            </a:r>
          </a:p>
          <a:p>
            <a:r>
              <a:rPr lang="en-US" b="1" dirty="0"/>
              <a:t>Frequent itemsets:</a:t>
            </a:r>
            <a:r>
              <a:rPr lang="en-US" dirty="0"/>
              <a:t> {</a:t>
            </a:r>
            <a:r>
              <a:rPr lang="en-US" dirty="0" err="1"/>
              <a:t>m</a:t>
            </a:r>
            <a:r>
              <a:rPr lang="en-US" dirty="0"/>
              <a:t>}, {</a:t>
            </a:r>
            <a:r>
              <a:rPr lang="en-US" dirty="0" err="1"/>
              <a:t>c</a:t>
            </a:r>
            <a:r>
              <a:rPr lang="en-US" dirty="0"/>
              <a:t>}, {</a:t>
            </a:r>
            <a:r>
              <a:rPr lang="en-US" dirty="0" err="1"/>
              <a:t>b</a:t>
            </a:r>
            <a:r>
              <a:rPr lang="en-US" dirty="0"/>
              <a:t>}, {</a:t>
            </a:r>
            <a:r>
              <a:rPr lang="en-US" dirty="0" err="1"/>
              <a:t>j</a:t>
            </a:r>
            <a:r>
              <a:rPr lang="en-US" dirty="0"/>
              <a:t>},</a:t>
            </a:r>
          </a:p>
        </p:txBody>
      </p:sp>
      <p:sp>
        <p:nvSpPr>
          <p:cNvPr id="23" name="Footer Placeholder 22"/>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21" name="Slide Number Placeholder 5"/>
          <p:cNvSpPr>
            <a:spLocks noGrp="1"/>
          </p:cNvSpPr>
          <p:nvPr>
            <p:ph type="sldNum" sz="quarter" idx="12"/>
          </p:nvPr>
        </p:nvSpPr>
        <p:spPr/>
        <p:txBody>
          <a:bodyPr/>
          <a:lstStyle/>
          <a:p>
            <a:fld id="{E57C42C1-B327-774E-8C66-85FDFBCFB577}" type="slidenum">
              <a:rPr lang="en-US"/>
              <a:pPr/>
              <a:t>10</a:t>
            </a:fld>
            <a:endParaRPr lang="en-US"/>
          </a:p>
        </p:txBody>
      </p:sp>
      <p:grpSp>
        <p:nvGrpSpPr>
          <p:cNvPr id="2" name="Group 24"/>
          <p:cNvGrpSpPr/>
          <p:nvPr/>
        </p:nvGrpSpPr>
        <p:grpSpPr>
          <a:xfrm>
            <a:off x="2057400" y="3352800"/>
            <a:ext cx="3124200" cy="2789238"/>
            <a:chOff x="2057400" y="3352800"/>
            <a:chExt cx="3124200" cy="2789238"/>
          </a:xfrm>
        </p:grpSpPr>
        <p:sp>
          <p:nvSpPr>
            <p:cNvPr id="9225" name="Text Box 9"/>
            <p:cNvSpPr txBox="1">
              <a:spLocks noChangeArrowheads="1"/>
            </p:cNvSpPr>
            <p:nvPr/>
          </p:nvSpPr>
          <p:spPr bwMode="auto">
            <a:xfrm>
              <a:off x="2057400" y="5562600"/>
              <a:ext cx="1646238" cy="579438"/>
            </a:xfrm>
            <a:prstGeom prst="rect">
              <a:avLst/>
            </a:prstGeom>
            <a:noFill/>
            <a:ln w="9525">
              <a:noFill/>
              <a:miter lim="800000"/>
              <a:headEnd/>
              <a:tailEnd/>
            </a:ln>
            <a:effectLst/>
          </p:spPr>
          <p:txBody>
            <a:bodyPr wrap="square">
              <a:prstTxWarp prst="textNoShape">
                <a:avLst/>
              </a:prstTxWarp>
              <a:spAutoFit/>
            </a:bodyPr>
            <a:lstStyle/>
            <a:p>
              <a:r>
                <a:rPr lang="en-US" sz="3200" dirty="0"/>
                <a:t>, {</a:t>
              </a:r>
              <a:r>
                <a:rPr lang="en-US" sz="3200" dirty="0" err="1"/>
                <a:t>b,c</a:t>
              </a:r>
              <a:r>
                <a:rPr lang="en-US" sz="3200" dirty="0"/>
                <a:t>}</a:t>
              </a:r>
            </a:p>
          </p:txBody>
        </p:sp>
        <p:sp>
          <p:nvSpPr>
            <p:cNvPr id="9227" name="Line 11"/>
            <p:cNvSpPr>
              <a:spLocks noChangeShapeType="1"/>
            </p:cNvSpPr>
            <p:nvPr/>
          </p:nvSpPr>
          <p:spPr bwMode="auto">
            <a:xfrm flipV="1">
              <a:off x="2667000" y="3352800"/>
              <a:ext cx="304800" cy="2286000"/>
            </a:xfrm>
            <a:prstGeom prst="line">
              <a:avLst/>
            </a:prstGeom>
            <a:noFill/>
            <a:ln w="9525">
              <a:solidFill>
                <a:srgbClr val="008000"/>
              </a:solidFill>
              <a:round/>
              <a:headEnd/>
              <a:tailEnd type="triangle" w="med" len="med"/>
            </a:ln>
            <a:effectLst/>
          </p:spPr>
          <p:txBody>
            <a:bodyPr>
              <a:prstTxWarp prst="textNoShape">
                <a:avLst/>
              </a:prstTxWarp>
            </a:bodyPr>
            <a:lstStyle/>
            <a:p>
              <a:endParaRPr lang="en-US"/>
            </a:p>
          </p:txBody>
        </p:sp>
        <p:sp>
          <p:nvSpPr>
            <p:cNvPr id="9228" name="Line 12"/>
            <p:cNvSpPr>
              <a:spLocks noChangeShapeType="1"/>
            </p:cNvSpPr>
            <p:nvPr/>
          </p:nvSpPr>
          <p:spPr bwMode="auto">
            <a:xfrm flipH="1" flipV="1">
              <a:off x="2438400" y="4953000"/>
              <a:ext cx="76200" cy="685800"/>
            </a:xfrm>
            <a:prstGeom prst="line">
              <a:avLst/>
            </a:prstGeom>
            <a:noFill/>
            <a:ln w="9525">
              <a:solidFill>
                <a:srgbClr val="008000"/>
              </a:solidFill>
              <a:round/>
              <a:headEnd/>
              <a:tailEnd type="triangle" w="med" len="med"/>
            </a:ln>
            <a:effectLst/>
          </p:spPr>
          <p:txBody>
            <a:bodyPr>
              <a:prstTxWarp prst="textNoShape">
                <a:avLst/>
              </a:prstTxWarp>
            </a:bodyPr>
            <a:lstStyle/>
            <a:p>
              <a:endParaRPr lang="en-US"/>
            </a:p>
          </p:txBody>
        </p:sp>
        <p:sp>
          <p:nvSpPr>
            <p:cNvPr id="9229" name="Line 13"/>
            <p:cNvSpPr>
              <a:spLocks noChangeShapeType="1"/>
            </p:cNvSpPr>
            <p:nvPr/>
          </p:nvSpPr>
          <p:spPr bwMode="auto">
            <a:xfrm flipV="1">
              <a:off x="2819400" y="4419600"/>
              <a:ext cx="2209800" cy="1219200"/>
            </a:xfrm>
            <a:prstGeom prst="line">
              <a:avLst/>
            </a:prstGeom>
            <a:noFill/>
            <a:ln w="9525">
              <a:solidFill>
                <a:srgbClr val="008000"/>
              </a:solidFill>
              <a:round/>
              <a:headEnd/>
              <a:tailEnd type="triangle" w="med" len="med"/>
            </a:ln>
            <a:effectLst/>
          </p:spPr>
          <p:txBody>
            <a:bodyPr>
              <a:prstTxWarp prst="textNoShape">
                <a:avLst/>
              </a:prstTxWarp>
            </a:bodyPr>
            <a:lstStyle/>
            <a:p>
              <a:endParaRPr lang="en-US"/>
            </a:p>
          </p:txBody>
        </p:sp>
        <p:sp>
          <p:nvSpPr>
            <p:cNvPr id="9230" name="Line 14"/>
            <p:cNvSpPr>
              <a:spLocks noChangeShapeType="1"/>
            </p:cNvSpPr>
            <p:nvPr/>
          </p:nvSpPr>
          <p:spPr bwMode="auto">
            <a:xfrm flipV="1">
              <a:off x="2895600" y="4953000"/>
              <a:ext cx="2286000" cy="762000"/>
            </a:xfrm>
            <a:prstGeom prst="line">
              <a:avLst/>
            </a:prstGeom>
            <a:noFill/>
            <a:ln w="9525">
              <a:solidFill>
                <a:srgbClr val="008000"/>
              </a:solidFill>
              <a:round/>
              <a:headEnd/>
              <a:tailEnd type="triangle" w="med" len="med"/>
            </a:ln>
            <a:effectLst/>
          </p:spPr>
          <p:txBody>
            <a:bodyPr>
              <a:prstTxWarp prst="textNoShape">
                <a:avLst/>
              </a:prstTxWarp>
            </a:bodyPr>
            <a:lstStyle/>
            <a:p>
              <a:endParaRPr lang="en-US"/>
            </a:p>
          </p:txBody>
        </p:sp>
      </p:grpSp>
      <p:grpSp>
        <p:nvGrpSpPr>
          <p:cNvPr id="3" name="Group 25"/>
          <p:cNvGrpSpPr/>
          <p:nvPr/>
        </p:nvGrpSpPr>
        <p:grpSpPr>
          <a:xfrm>
            <a:off x="2667000" y="3962400"/>
            <a:ext cx="3124200" cy="2179638"/>
            <a:chOff x="3048000" y="3886200"/>
            <a:chExt cx="3124200" cy="2179638"/>
          </a:xfrm>
        </p:grpSpPr>
        <p:sp>
          <p:nvSpPr>
            <p:cNvPr id="9226" name="Text Box 10"/>
            <p:cNvSpPr txBox="1">
              <a:spLocks noChangeArrowheads="1"/>
            </p:cNvSpPr>
            <p:nvPr/>
          </p:nvSpPr>
          <p:spPr bwMode="auto">
            <a:xfrm>
              <a:off x="3502025" y="5486400"/>
              <a:ext cx="1374775" cy="579438"/>
            </a:xfrm>
            <a:prstGeom prst="rect">
              <a:avLst/>
            </a:prstGeom>
            <a:noFill/>
            <a:ln w="9525">
              <a:noFill/>
              <a:miter lim="800000"/>
              <a:headEnd/>
              <a:tailEnd/>
            </a:ln>
            <a:effectLst/>
          </p:spPr>
          <p:txBody>
            <a:bodyPr wrap="square">
              <a:prstTxWarp prst="textNoShape">
                <a:avLst/>
              </a:prstTxWarp>
              <a:spAutoFit/>
            </a:bodyPr>
            <a:lstStyle/>
            <a:p>
              <a:r>
                <a:rPr lang="en-US" sz="3200" dirty="0"/>
                <a:t>, {</a:t>
              </a:r>
              <a:r>
                <a:rPr lang="en-US" sz="3200" dirty="0" err="1"/>
                <a:t>c,j</a:t>
              </a:r>
              <a:r>
                <a:rPr lang="en-US" sz="3200" dirty="0"/>
                <a:t>}.</a:t>
              </a:r>
            </a:p>
          </p:txBody>
        </p:sp>
        <p:sp>
          <p:nvSpPr>
            <p:cNvPr id="9233" name="Line 17"/>
            <p:cNvSpPr>
              <a:spLocks noChangeShapeType="1"/>
            </p:cNvSpPr>
            <p:nvPr/>
          </p:nvSpPr>
          <p:spPr bwMode="auto">
            <a:xfrm flipH="1" flipV="1">
              <a:off x="3048000" y="4800600"/>
              <a:ext cx="762000" cy="838200"/>
            </a:xfrm>
            <a:prstGeom prst="line">
              <a:avLst/>
            </a:prstGeom>
            <a:noFill/>
            <a:ln w="9525">
              <a:solidFill>
                <a:srgbClr val="000080"/>
              </a:solidFill>
              <a:round/>
              <a:headEnd/>
              <a:tailEnd type="triangle" w="med" len="med"/>
            </a:ln>
            <a:effectLst/>
          </p:spPr>
          <p:txBody>
            <a:bodyPr>
              <a:prstTxWarp prst="textNoShape">
                <a:avLst/>
              </a:prstTxWarp>
            </a:bodyPr>
            <a:lstStyle/>
            <a:p>
              <a:endParaRPr lang="en-US"/>
            </a:p>
          </p:txBody>
        </p:sp>
        <p:sp>
          <p:nvSpPr>
            <p:cNvPr id="9234" name="Line 18"/>
            <p:cNvSpPr>
              <a:spLocks noChangeShapeType="1"/>
            </p:cNvSpPr>
            <p:nvPr/>
          </p:nvSpPr>
          <p:spPr bwMode="auto">
            <a:xfrm flipV="1">
              <a:off x="4115718" y="3886200"/>
              <a:ext cx="1142081" cy="1752600"/>
            </a:xfrm>
            <a:prstGeom prst="line">
              <a:avLst/>
            </a:prstGeom>
            <a:noFill/>
            <a:ln w="9525">
              <a:solidFill>
                <a:srgbClr val="000080"/>
              </a:solidFill>
              <a:round/>
              <a:headEnd/>
              <a:tailEnd type="triangle" w="med" len="med"/>
            </a:ln>
            <a:effectLst/>
          </p:spPr>
          <p:txBody>
            <a:bodyPr>
              <a:prstTxWarp prst="textNoShape">
                <a:avLst/>
              </a:prstTxWarp>
            </a:bodyPr>
            <a:lstStyle/>
            <a:p>
              <a:endParaRPr lang="en-US"/>
            </a:p>
          </p:txBody>
        </p:sp>
        <p:sp>
          <p:nvSpPr>
            <p:cNvPr id="9235" name="Line 19"/>
            <p:cNvSpPr>
              <a:spLocks noChangeShapeType="1"/>
            </p:cNvSpPr>
            <p:nvPr/>
          </p:nvSpPr>
          <p:spPr bwMode="auto">
            <a:xfrm flipV="1">
              <a:off x="4343400" y="4419600"/>
              <a:ext cx="1828800" cy="1219200"/>
            </a:xfrm>
            <a:prstGeom prst="line">
              <a:avLst/>
            </a:prstGeom>
            <a:noFill/>
            <a:ln w="9525">
              <a:solidFill>
                <a:srgbClr val="000080"/>
              </a:solidFill>
              <a:round/>
              <a:headEnd/>
              <a:tailEnd type="triangle" w="med" len="med"/>
            </a:ln>
            <a:effectLst/>
          </p:spPr>
          <p:txBody>
            <a:bodyPr>
              <a:prstTxWarp prst="textNoShape">
                <a:avLst/>
              </a:prstTxWarp>
            </a:bodyPr>
            <a:lstStyle/>
            <a:p>
              <a:endParaRPr lang="en-US"/>
            </a:p>
          </p:txBody>
        </p:sp>
      </p:grpSp>
      <p:grpSp>
        <p:nvGrpSpPr>
          <p:cNvPr id="4" name="Group 22"/>
          <p:cNvGrpSpPr>
            <a:grpSpLocks/>
          </p:cNvGrpSpPr>
          <p:nvPr/>
        </p:nvGrpSpPr>
        <p:grpSpPr bwMode="auto">
          <a:xfrm>
            <a:off x="1050925" y="3352800"/>
            <a:ext cx="4359275" cy="2797175"/>
            <a:chOff x="662" y="2112"/>
            <a:chExt cx="2746" cy="1762"/>
          </a:xfrm>
        </p:grpSpPr>
        <p:sp>
          <p:nvSpPr>
            <p:cNvPr id="9221" name="Text Box 5"/>
            <p:cNvSpPr txBox="1">
              <a:spLocks noChangeArrowheads="1"/>
            </p:cNvSpPr>
            <p:nvPr/>
          </p:nvSpPr>
          <p:spPr bwMode="auto">
            <a:xfrm>
              <a:off x="662" y="3509"/>
              <a:ext cx="797" cy="365"/>
            </a:xfrm>
            <a:prstGeom prst="rect">
              <a:avLst/>
            </a:prstGeom>
            <a:noFill/>
            <a:ln w="9525">
              <a:noFill/>
              <a:miter lim="800000"/>
              <a:headEnd/>
              <a:tailEnd/>
            </a:ln>
            <a:effectLst/>
          </p:spPr>
          <p:txBody>
            <a:bodyPr wrap="none">
              <a:prstTxWarp prst="textNoShape">
                <a:avLst/>
              </a:prstTxWarp>
              <a:spAutoFit/>
            </a:bodyPr>
            <a:lstStyle/>
            <a:p>
              <a:r>
                <a:rPr lang="en-US" sz="3200" dirty="0"/>
                <a:t>{</a:t>
              </a:r>
              <a:r>
                <a:rPr lang="en-US" sz="3200" dirty="0" err="1"/>
                <a:t>m,b</a:t>
              </a:r>
              <a:r>
                <a:rPr lang="en-US" sz="3200" dirty="0"/>
                <a:t>}</a:t>
              </a:r>
            </a:p>
          </p:txBody>
        </p:sp>
        <p:sp>
          <p:nvSpPr>
            <p:cNvPr id="9222" name="Line 6"/>
            <p:cNvSpPr>
              <a:spLocks noChangeShapeType="1"/>
            </p:cNvSpPr>
            <p:nvPr/>
          </p:nvSpPr>
          <p:spPr bwMode="auto">
            <a:xfrm flipV="1">
              <a:off x="816" y="2112"/>
              <a:ext cx="720" cy="1440"/>
            </a:xfrm>
            <a:prstGeom prst="line">
              <a:avLst/>
            </a:prstGeom>
            <a:noFill/>
            <a:ln w="9525">
              <a:solidFill>
                <a:srgbClr val="FF0000"/>
              </a:solidFill>
              <a:round/>
              <a:headEnd/>
              <a:tailEnd type="triangle" w="med" len="med"/>
            </a:ln>
            <a:effectLst/>
          </p:spPr>
          <p:txBody>
            <a:bodyPr>
              <a:prstTxWarp prst="textNoShape">
                <a:avLst/>
              </a:prstTxWarp>
            </a:bodyPr>
            <a:lstStyle/>
            <a:p>
              <a:endParaRPr lang="en-US"/>
            </a:p>
          </p:txBody>
        </p:sp>
        <p:sp>
          <p:nvSpPr>
            <p:cNvPr id="9223" name="Line 7"/>
            <p:cNvSpPr>
              <a:spLocks noChangeShapeType="1"/>
            </p:cNvSpPr>
            <p:nvPr/>
          </p:nvSpPr>
          <p:spPr bwMode="auto">
            <a:xfrm flipV="1">
              <a:off x="960" y="2448"/>
              <a:ext cx="576" cy="1104"/>
            </a:xfrm>
            <a:prstGeom prst="line">
              <a:avLst/>
            </a:prstGeom>
            <a:noFill/>
            <a:ln w="9525">
              <a:solidFill>
                <a:srgbClr val="FF0000"/>
              </a:solidFill>
              <a:round/>
              <a:headEnd/>
              <a:tailEnd type="triangle" w="med" len="med"/>
            </a:ln>
            <a:effectLst/>
          </p:spPr>
          <p:txBody>
            <a:bodyPr>
              <a:prstTxWarp prst="textNoShape">
                <a:avLst/>
              </a:prstTxWarp>
            </a:bodyPr>
            <a:lstStyle/>
            <a:p>
              <a:endParaRPr lang="en-US"/>
            </a:p>
          </p:txBody>
        </p:sp>
        <p:sp>
          <p:nvSpPr>
            <p:cNvPr id="9224" name="Line 8"/>
            <p:cNvSpPr>
              <a:spLocks noChangeShapeType="1"/>
            </p:cNvSpPr>
            <p:nvPr/>
          </p:nvSpPr>
          <p:spPr bwMode="auto">
            <a:xfrm flipV="1">
              <a:off x="1152" y="2832"/>
              <a:ext cx="2256" cy="720"/>
            </a:xfrm>
            <a:prstGeom prst="line">
              <a:avLst/>
            </a:prstGeom>
            <a:noFill/>
            <a:ln w="9525">
              <a:solidFill>
                <a:srgbClr val="FF0000"/>
              </a:solidFill>
              <a:round/>
              <a:headEnd/>
              <a:tailEnd type="triangle" w="med" len="med"/>
            </a:ln>
            <a:effectLst/>
          </p:spPr>
          <p:txBody>
            <a:bodyPr>
              <a:prstTxWarp prst="textNoShape">
                <a:avLst/>
              </a:prstTxWarp>
            </a:bodyPr>
            <a:lstStyle/>
            <a:p>
              <a:endParaRPr lang="en-US"/>
            </a:p>
          </p:txBody>
        </p:sp>
        <p:sp>
          <p:nvSpPr>
            <p:cNvPr id="9237" name="Line 21"/>
            <p:cNvSpPr>
              <a:spLocks noChangeShapeType="1"/>
            </p:cNvSpPr>
            <p:nvPr/>
          </p:nvSpPr>
          <p:spPr bwMode="auto">
            <a:xfrm flipV="1">
              <a:off x="1056" y="2784"/>
              <a:ext cx="576" cy="768"/>
            </a:xfrm>
            <a:prstGeom prst="line">
              <a:avLst/>
            </a:prstGeom>
            <a:noFill/>
            <a:ln w="9525">
              <a:solidFill>
                <a:srgbClr val="FF0000"/>
              </a:solidFill>
              <a:round/>
              <a:headEnd/>
              <a:tailEnd type="triangle" w="med" len="med"/>
            </a:ln>
            <a:effectLst/>
          </p:spPr>
          <p:txBody>
            <a:bodyPr>
              <a:prstTxWarp prst="textNoShape">
                <a:avLst/>
              </a:prstTxWarp>
            </a:bodyPr>
            <a:lstStyle/>
            <a:p>
              <a:endParaRPr lang="en-US"/>
            </a:p>
          </p:txBody>
        </p:sp>
      </p:grpSp>
    </p:spTree>
    <p:extLst>
      <p:ext uri="{BB962C8B-B14F-4D97-AF65-F5344CB8AC3E}">
        <p14:creationId xmlns:p14="http://schemas.microsoft.com/office/powerpoint/2010/main" val="2274654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76200"/>
            <a:ext cx="8534400" cy="987552"/>
          </a:xfrm>
        </p:spPr>
        <p:txBody>
          <a:bodyPr>
            <a:normAutofit/>
          </a:bodyPr>
          <a:lstStyle/>
          <a:p>
            <a:r>
              <a:rPr lang="en-US" dirty="0"/>
              <a:t>Summarizing Points: Comments</a:t>
            </a:r>
          </a:p>
        </p:txBody>
      </p:sp>
      <p:sp>
        <p:nvSpPr>
          <p:cNvPr id="53251" name="Rectangle 3"/>
          <p:cNvSpPr>
            <a:spLocks noGrp="1" noChangeArrowheads="1"/>
          </p:cNvSpPr>
          <p:nvPr>
            <p:ph idx="1"/>
          </p:nvPr>
        </p:nvSpPr>
        <p:spPr>
          <a:xfrm>
            <a:off x="457200" y="1295401"/>
            <a:ext cx="8229600" cy="4724400"/>
          </a:xfrm>
        </p:spPr>
        <p:txBody>
          <a:bodyPr>
            <a:normAutofit/>
          </a:bodyPr>
          <a:lstStyle/>
          <a:p>
            <a:r>
              <a:rPr lang="en-US" b="1" dirty="0"/>
              <a:t>2</a:t>
            </a:r>
            <a:r>
              <a:rPr lang="en-US" b="1" i="1" dirty="0"/>
              <a:t>d </a:t>
            </a:r>
            <a:r>
              <a:rPr lang="en-US" b="1" dirty="0"/>
              <a:t>+ 1</a:t>
            </a:r>
            <a:r>
              <a:rPr lang="en-US" dirty="0"/>
              <a:t> values represent any size cluster</a:t>
            </a:r>
          </a:p>
          <a:p>
            <a:pPr lvl="1"/>
            <a:r>
              <a:rPr lang="en-US" b="1" i="1" dirty="0"/>
              <a:t>d</a:t>
            </a:r>
            <a:r>
              <a:rPr lang="en-US" dirty="0"/>
              <a:t>  = number of dimensions</a:t>
            </a:r>
          </a:p>
          <a:p>
            <a:r>
              <a:rPr lang="en-US" dirty="0"/>
              <a:t>Average in </a:t>
            </a:r>
            <a:r>
              <a:rPr lang="en-US" b="1" dirty="0"/>
              <a:t>each dimension</a:t>
            </a:r>
            <a:r>
              <a:rPr lang="en-US" dirty="0"/>
              <a:t> (</a:t>
            </a:r>
            <a:r>
              <a:rPr lang="en-US" b="1" dirty="0">
                <a:solidFill>
                  <a:srgbClr val="FF0066"/>
                </a:solidFill>
              </a:rPr>
              <a:t>the centroid</a:t>
            </a:r>
            <a:r>
              <a:rPr lang="en-US" dirty="0"/>
              <a:t>) </a:t>
            </a:r>
            <a:br>
              <a:rPr lang="en-US" dirty="0"/>
            </a:br>
            <a:r>
              <a:rPr lang="en-US" dirty="0"/>
              <a:t>can be calculated as </a:t>
            </a:r>
            <a:r>
              <a:rPr lang="en-US" b="1" dirty="0" err="1"/>
              <a:t>SUM</a:t>
            </a:r>
            <a:r>
              <a:rPr lang="en-US" b="1" i="1" baseline="-25000" dirty="0" err="1"/>
              <a:t>i</a:t>
            </a:r>
            <a:r>
              <a:rPr lang="en-US" b="1" baseline="-25000" dirty="0"/>
              <a:t> </a:t>
            </a:r>
            <a:r>
              <a:rPr lang="en-US" b="1" dirty="0"/>
              <a:t>/ </a:t>
            </a:r>
            <a:r>
              <a:rPr lang="en-US" b="1" i="1" dirty="0"/>
              <a:t>N</a:t>
            </a:r>
            <a:endParaRPr lang="en-US" b="1" dirty="0"/>
          </a:p>
          <a:p>
            <a:pPr lvl="1"/>
            <a:r>
              <a:rPr lang="en-US" b="1" dirty="0" err="1"/>
              <a:t>SUM</a:t>
            </a:r>
            <a:r>
              <a:rPr lang="en-US" b="1" i="1" baseline="-25000" dirty="0" err="1"/>
              <a:t>i</a:t>
            </a:r>
            <a:r>
              <a:rPr lang="en-US" dirty="0"/>
              <a:t> = </a:t>
            </a:r>
            <a:r>
              <a:rPr lang="en-US" i="1" dirty="0" err="1"/>
              <a:t>i</a:t>
            </a:r>
            <a:r>
              <a:rPr lang="en-US" baseline="30000" dirty="0" err="1"/>
              <a:t>th</a:t>
            </a:r>
            <a:r>
              <a:rPr lang="en-US" dirty="0"/>
              <a:t> component of SUM</a:t>
            </a:r>
          </a:p>
          <a:p>
            <a:r>
              <a:rPr lang="en-US" dirty="0"/>
              <a:t>Variance of a cluster’s discard set in dimension </a:t>
            </a:r>
            <a:r>
              <a:rPr lang="en-US" i="1" dirty="0" err="1"/>
              <a:t>i</a:t>
            </a:r>
            <a:r>
              <a:rPr lang="en-US" dirty="0"/>
              <a:t> is: </a:t>
            </a:r>
            <a:r>
              <a:rPr lang="en-US" b="1" dirty="0"/>
              <a:t>(</a:t>
            </a:r>
            <a:r>
              <a:rPr lang="en-US" b="1" dirty="0" err="1"/>
              <a:t>SUMSQ</a:t>
            </a:r>
            <a:r>
              <a:rPr lang="en-US" b="1" i="1" baseline="-25000" dirty="0" err="1"/>
              <a:t>i</a:t>
            </a:r>
            <a:r>
              <a:rPr lang="en-US" b="1" dirty="0"/>
              <a:t> / </a:t>
            </a:r>
            <a:r>
              <a:rPr lang="en-US" b="1" i="1" dirty="0"/>
              <a:t>N</a:t>
            </a:r>
            <a:r>
              <a:rPr lang="en-US" b="1" dirty="0"/>
              <a:t>) – (</a:t>
            </a:r>
            <a:r>
              <a:rPr lang="en-US" b="1" dirty="0" err="1"/>
              <a:t>SUM</a:t>
            </a:r>
            <a:r>
              <a:rPr lang="en-US" b="1" i="1" baseline="-25000" dirty="0" err="1"/>
              <a:t>i</a:t>
            </a:r>
            <a:r>
              <a:rPr lang="en-US" b="1" dirty="0"/>
              <a:t> / </a:t>
            </a:r>
            <a:r>
              <a:rPr lang="en-US" b="1" i="1" dirty="0"/>
              <a:t>N</a:t>
            </a:r>
            <a:r>
              <a:rPr lang="en-US" b="1" dirty="0"/>
              <a:t>)</a:t>
            </a:r>
            <a:r>
              <a:rPr lang="en-US" b="1" baseline="30000" dirty="0"/>
              <a:t>2</a:t>
            </a:r>
          </a:p>
          <a:p>
            <a:pPr lvl="1"/>
            <a:r>
              <a:rPr lang="en-US" dirty="0"/>
              <a:t>And standard deviation is the square root of that</a:t>
            </a:r>
          </a:p>
          <a:p>
            <a:r>
              <a:rPr lang="en-US" b="1" dirty="0">
                <a:solidFill>
                  <a:srgbClr val="0000FF"/>
                </a:solidFill>
              </a:rPr>
              <a:t>Next step: Actual clustering</a:t>
            </a:r>
          </a:p>
        </p:txBody>
      </p:sp>
      <p:sp>
        <p:nvSpPr>
          <p:cNvPr id="4" name="Slide Number Placeholder 5"/>
          <p:cNvSpPr>
            <a:spLocks noGrp="1"/>
          </p:cNvSpPr>
          <p:nvPr>
            <p:ph type="sldNum" sz="quarter" idx="12"/>
          </p:nvPr>
        </p:nvSpPr>
        <p:spPr/>
        <p:txBody>
          <a:bodyPr/>
          <a:lstStyle/>
          <a:p>
            <a:fld id="{416DD862-7709-415E-8F55-1D67C15AD446}" type="slidenum">
              <a:rPr lang="en-US"/>
              <a:pPr/>
              <a:t>100</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Oval 3"/>
          <p:cNvSpPr>
            <a:spLocks noChangeArrowheads="1"/>
          </p:cNvSpPr>
          <p:nvPr/>
        </p:nvSpPr>
        <p:spPr bwMode="auto">
          <a:xfrm>
            <a:off x="6400799" y="5715000"/>
            <a:ext cx="2667001" cy="990600"/>
          </a:xfrm>
          <a:prstGeom prst="ellipse">
            <a:avLst/>
          </a:prstGeom>
          <a:solidFill>
            <a:srgbClr val="CCFFFF"/>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8" name="Line 5"/>
          <p:cNvSpPr>
            <a:spLocks noChangeShapeType="1"/>
          </p:cNvSpPr>
          <p:nvPr/>
        </p:nvSpPr>
        <p:spPr bwMode="auto">
          <a:xfrm>
            <a:off x="7772400" y="6019800"/>
            <a:ext cx="0" cy="30480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9" name="Line 6"/>
          <p:cNvSpPr>
            <a:spLocks noChangeShapeType="1"/>
          </p:cNvSpPr>
          <p:nvPr/>
        </p:nvSpPr>
        <p:spPr bwMode="auto">
          <a:xfrm>
            <a:off x="7620000" y="6172200"/>
            <a:ext cx="304800"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2" name="TextBox 1"/>
          <p:cNvSpPr txBox="1"/>
          <p:nvPr/>
        </p:nvSpPr>
        <p:spPr>
          <a:xfrm>
            <a:off x="304800" y="5985408"/>
            <a:ext cx="5943598" cy="738664"/>
          </a:xfrm>
          <a:prstGeom prst="rect">
            <a:avLst/>
          </a:prstGeom>
          <a:noFill/>
        </p:spPr>
        <p:txBody>
          <a:bodyPr wrap="square" rtlCol="0">
            <a:spAutoFit/>
          </a:bodyPr>
          <a:lstStyle/>
          <a:p>
            <a:r>
              <a:rPr lang="en-US" sz="1400" b="1" dirty="0">
                <a:solidFill>
                  <a:srgbClr val="008000"/>
                </a:solidFill>
                <a:latin typeface="Arial" pitchFamily="34" charset="0"/>
                <a:cs typeface="Arial" pitchFamily="34" charset="0"/>
              </a:rPr>
              <a:t>Note:</a:t>
            </a:r>
            <a:r>
              <a:rPr lang="en-US" sz="1400" dirty="0">
                <a:solidFill>
                  <a:srgbClr val="008000"/>
                </a:solidFill>
                <a:latin typeface="Arial" pitchFamily="34" charset="0"/>
                <a:cs typeface="Arial" pitchFamily="34" charset="0"/>
              </a:rPr>
              <a:t> Dropping the “axis-aligned” clusters assumption would require storing full covariance matrix to summarize the cluster. So, instead of </a:t>
            </a:r>
            <a:r>
              <a:rPr lang="en-US" sz="1400" b="1" dirty="0">
                <a:solidFill>
                  <a:srgbClr val="008000"/>
                </a:solidFill>
                <a:latin typeface="Arial" pitchFamily="34" charset="0"/>
                <a:cs typeface="Arial" pitchFamily="34" charset="0"/>
              </a:rPr>
              <a:t>SUMSQ</a:t>
            </a:r>
            <a:r>
              <a:rPr lang="en-US" sz="1400" dirty="0">
                <a:solidFill>
                  <a:srgbClr val="008000"/>
                </a:solidFill>
                <a:latin typeface="Arial" pitchFamily="34" charset="0"/>
                <a:cs typeface="Arial" pitchFamily="34" charset="0"/>
              </a:rPr>
              <a:t> being a </a:t>
            </a:r>
            <a:r>
              <a:rPr lang="en-US" sz="1400" b="1" i="1" dirty="0">
                <a:solidFill>
                  <a:srgbClr val="008000"/>
                </a:solidFill>
                <a:latin typeface="Arial" pitchFamily="34" charset="0"/>
                <a:cs typeface="Arial" pitchFamily="34" charset="0"/>
              </a:rPr>
              <a:t>d</a:t>
            </a:r>
            <a:r>
              <a:rPr lang="en-US" sz="1400" dirty="0">
                <a:solidFill>
                  <a:srgbClr val="008000"/>
                </a:solidFill>
                <a:latin typeface="Arial" pitchFamily="34" charset="0"/>
                <a:cs typeface="Arial" pitchFamily="34" charset="0"/>
              </a:rPr>
              <a:t>-dim vector, it would be a </a:t>
            </a:r>
            <a:r>
              <a:rPr lang="en-US" sz="1400" b="1" i="1" dirty="0">
                <a:solidFill>
                  <a:srgbClr val="008000"/>
                </a:solidFill>
                <a:latin typeface="Arial" pitchFamily="34" charset="0"/>
                <a:cs typeface="Arial" pitchFamily="34" charset="0"/>
              </a:rPr>
              <a:t>d</a:t>
            </a:r>
            <a:r>
              <a:rPr lang="en-US" sz="1400" b="1" dirty="0">
                <a:solidFill>
                  <a:srgbClr val="008000"/>
                </a:solidFill>
                <a:latin typeface="Arial" pitchFamily="34" charset="0"/>
                <a:cs typeface="Arial" pitchFamily="34" charset="0"/>
              </a:rPr>
              <a:t> </a:t>
            </a:r>
            <a:r>
              <a:rPr lang="en-US" sz="1400" b="1" i="1" dirty="0">
                <a:solidFill>
                  <a:srgbClr val="008000"/>
                </a:solidFill>
                <a:latin typeface="Arial" pitchFamily="34" charset="0"/>
                <a:cs typeface="Arial" pitchFamily="34" charset="0"/>
              </a:rPr>
              <a:t>x d</a:t>
            </a:r>
            <a:r>
              <a:rPr lang="en-US" sz="1400" dirty="0">
                <a:solidFill>
                  <a:srgbClr val="008000"/>
                </a:solidFill>
                <a:latin typeface="Arial" pitchFamily="34" charset="0"/>
                <a:cs typeface="Arial" pitchFamily="34" charset="0"/>
              </a:rPr>
              <a:t> matrix, which is too big! </a:t>
            </a:r>
          </a:p>
        </p:txBody>
      </p:sp>
    </p:spTree>
    <p:extLst>
      <p:ext uri="{BB962C8B-B14F-4D97-AF65-F5344CB8AC3E}">
        <p14:creationId xmlns:p14="http://schemas.microsoft.com/office/powerpoint/2010/main" val="198620967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dirty="0"/>
              <a:t>The “Memory-Load” of Points</a:t>
            </a:r>
          </a:p>
        </p:txBody>
      </p:sp>
      <p:sp>
        <p:nvSpPr>
          <p:cNvPr id="58371" name="Rectangle 3"/>
          <p:cNvSpPr>
            <a:spLocks noGrp="1" noChangeArrowheads="1"/>
          </p:cNvSpPr>
          <p:nvPr>
            <p:ph idx="1"/>
          </p:nvPr>
        </p:nvSpPr>
        <p:spPr/>
        <p:txBody>
          <a:bodyPr/>
          <a:lstStyle/>
          <a:p>
            <a:pPr marL="118872" indent="0">
              <a:buNone/>
            </a:pPr>
            <a:r>
              <a:rPr lang="en-US" b="1" dirty="0">
                <a:solidFill>
                  <a:srgbClr val="0000FF"/>
                </a:solidFill>
              </a:rPr>
              <a:t>Processing the “Memory-Load” of points (1):</a:t>
            </a:r>
          </a:p>
          <a:p>
            <a:r>
              <a:rPr lang="en-US" b="1" dirty="0"/>
              <a:t>1) </a:t>
            </a:r>
            <a:r>
              <a:rPr lang="en-US" dirty="0"/>
              <a:t>Find those points that are “</a:t>
            </a:r>
            <a:r>
              <a:rPr lang="en-US" b="1" dirty="0">
                <a:solidFill>
                  <a:srgbClr val="FF0066"/>
                </a:solidFill>
              </a:rPr>
              <a:t>sufficiently close</a:t>
            </a:r>
            <a:r>
              <a:rPr lang="en-US" dirty="0"/>
              <a:t>” to a cluster centroid and add those points to that cluster and the </a:t>
            </a:r>
            <a:r>
              <a:rPr lang="en-US" b="1" dirty="0"/>
              <a:t>DS</a:t>
            </a:r>
          </a:p>
          <a:p>
            <a:pPr lvl="1"/>
            <a:r>
              <a:rPr lang="en-US" dirty="0"/>
              <a:t>These points are so close to the centroid that </a:t>
            </a:r>
            <a:br>
              <a:rPr lang="en-US" dirty="0"/>
            </a:br>
            <a:r>
              <a:rPr lang="en-US" dirty="0"/>
              <a:t>they can be summarized and then discarded</a:t>
            </a:r>
          </a:p>
          <a:p>
            <a:r>
              <a:rPr lang="en-US" b="1" dirty="0"/>
              <a:t>2) </a:t>
            </a:r>
            <a:r>
              <a:rPr lang="en-US" dirty="0"/>
              <a:t>Use any main-memory clustering algorithm to cluster the remaining points and the old </a:t>
            </a:r>
            <a:r>
              <a:rPr lang="en-US" b="1" dirty="0"/>
              <a:t>RS</a:t>
            </a:r>
          </a:p>
          <a:p>
            <a:pPr lvl="1"/>
            <a:r>
              <a:rPr lang="en-US" dirty="0"/>
              <a:t>Clusters go to the </a:t>
            </a:r>
            <a:r>
              <a:rPr lang="en-US" b="1" dirty="0"/>
              <a:t>CS</a:t>
            </a:r>
            <a:r>
              <a:rPr lang="en-US" dirty="0"/>
              <a:t>; outlying points to the </a:t>
            </a:r>
            <a:r>
              <a:rPr lang="en-US" b="1" dirty="0"/>
              <a:t>RS</a:t>
            </a:r>
            <a:endParaRPr lang="en-US" dirty="0"/>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6A3142AF-18EF-4D9B-9321-2ED60B2DEA12}" type="slidenum">
              <a:rPr lang="en-US" smtClean="0"/>
              <a:pPr/>
              <a:t>101</a:t>
            </a:fld>
            <a:endParaRPr lang="en-US"/>
          </a:p>
        </p:txBody>
      </p:sp>
      <p:sp>
        <p:nvSpPr>
          <p:cNvPr id="7" name="Rectangle 6"/>
          <p:cNvSpPr/>
          <p:nvPr/>
        </p:nvSpPr>
        <p:spPr>
          <a:xfrm>
            <a:off x="2667000" y="5950803"/>
            <a:ext cx="6400800" cy="830997"/>
          </a:xfrm>
          <a:prstGeom prst="rect">
            <a:avLst/>
          </a:prstGeom>
        </p:spPr>
        <p:txBody>
          <a:bodyPr wrap="square">
            <a:spAutoFit/>
          </a:bodyPr>
          <a:lstStyle/>
          <a:p>
            <a:r>
              <a:rPr lang="en-US" sz="1600" b="1" dirty="0">
                <a:solidFill>
                  <a:srgbClr val="008000"/>
                </a:solidFill>
                <a:latin typeface="Arial" pitchFamily="34" charset="0"/>
                <a:cs typeface="Arial" pitchFamily="34" charset="0"/>
              </a:rPr>
              <a:t>Discard set (DS):</a:t>
            </a:r>
            <a:r>
              <a:rPr lang="en-US" sz="1600" dirty="0">
                <a:solidFill>
                  <a:srgbClr val="008000"/>
                </a:solidFill>
                <a:latin typeface="Arial" pitchFamily="34" charset="0"/>
                <a:cs typeface="Arial" pitchFamily="34" charset="0"/>
              </a:rPr>
              <a:t>  Close enough to a centroid to be summarized.</a:t>
            </a:r>
          </a:p>
          <a:p>
            <a:r>
              <a:rPr lang="en-US" sz="1600" b="1" dirty="0">
                <a:solidFill>
                  <a:srgbClr val="008000"/>
                </a:solidFill>
                <a:latin typeface="Arial" pitchFamily="34" charset="0"/>
                <a:cs typeface="Arial" pitchFamily="34" charset="0"/>
              </a:rPr>
              <a:t>Compression set (CS):</a:t>
            </a:r>
            <a:r>
              <a:rPr lang="en-US" sz="1600" dirty="0">
                <a:solidFill>
                  <a:srgbClr val="008000"/>
                </a:solidFill>
                <a:latin typeface="Arial" pitchFamily="34" charset="0"/>
                <a:cs typeface="Arial" pitchFamily="34" charset="0"/>
              </a:rPr>
              <a:t>  Summarized, but not assigned to a cluster</a:t>
            </a:r>
          </a:p>
          <a:p>
            <a:r>
              <a:rPr lang="en-US" sz="1600" b="1" dirty="0">
                <a:solidFill>
                  <a:srgbClr val="008000"/>
                </a:solidFill>
                <a:latin typeface="Arial" pitchFamily="34" charset="0"/>
                <a:cs typeface="Arial" pitchFamily="34" charset="0"/>
              </a:rPr>
              <a:t>Retained set (RS):</a:t>
            </a:r>
            <a:r>
              <a:rPr lang="en-US" sz="1600" dirty="0">
                <a:solidFill>
                  <a:srgbClr val="008000"/>
                </a:solidFill>
                <a:latin typeface="Arial" pitchFamily="34" charset="0"/>
                <a:cs typeface="Arial" pitchFamily="34" charset="0"/>
              </a:rPr>
              <a:t> Isolated points</a:t>
            </a:r>
          </a:p>
        </p:txBody>
      </p:sp>
    </p:spTree>
    <p:extLst>
      <p:ext uri="{BB962C8B-B14F-4D97-AF65-F5344CB8AC3E}">
        <p14:creationId xmlns:p14="http://schemas.microsoft.com/office/powerpoint/2010/main" val="385047810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dirty="0"/>
              <a:t>The “Memory-Load” of Points</a:t>
            </a:r>
          </a:p>
        </p:txBody>
      </p:sp>
      <p:sp>
        <p:nvSpPr>
          <p:cNvPr id="59395" name="Rectangle 3"/>
          <p:cNvSpPr>
            <a:spLocks noGrp="1" noChangeArrowheads="1"/>
          </p:cNvSpPr>
          <p:nvPr>
            <p:ph idx="1"/>
          </p:nvPr>
        </p:nvSpPr>
        <p:spPr>
          <a:xfrm>
            <a:off x="457200" y="1295400"/>
            <a:ext cx="8610600" cy="5257801"/>
          </a:xfrm>
        </p:spPr>
        <p:txBody>
          <a:bodyPr>
            <a:normAutofit/>
          </a:bodyPr>
          <a:lstStyle/>
          <a:p>
            <a:pPr marL="118872" indent="0">
              <a:buNone/>
            </a:pPr>
            <a:r>
              <a:rPr lang="en-US" b="1" dirty="0">
                <a:solidFill>
                  <a:srgbClr val="0000FF"/>
                </a:solidFill>
              </a:rPr>
              <a:t>Processing the “Memory-Load” of points (2):</a:t>
            </a:r>
          </a:p>
          <a:p>
            <a:r>
              <a:rPr lang="en-US" b="1" dirty="0"/>
              <a:t>3) DS set:</a:t>
            </a:r>
            <a:r>
              <a:rPr lang="en-US" dirty="0"/>
              <a:t> Adjust statistics of the clusters to account for the new points</a:t>
            </a:r>
          </a:p>
          <a:p>
            <a:pPr lvl="1"/>
            <a:r>
              <a:rPr lang="en-US" dirty="0"/>
              <a:t>Add </a:t>
            </a:r>
            <a:r>
              <a:rPr lang="en-US" b="1" i="1" dirty="0"/>
              <a:t>N</a:t>
            </a:r>
            <a:r>
              <a:rPr lang="en-US" dirty="0"/>
              <a:t>s, </a:t>
            </a:r>
            <a:r>
              <a:rPr lang="en-US" b="1" i="1" dirty="0"/>
              <a:t>SUM</a:t>
            </a:r>
            <a:r>
              <a:rPr lang="en-US" dirty="0"/>
              <a:t>s, </a:t>
            </a:r>
            <a:r>
              <a:rPr lang="en-US" b="1" i="1" dirty="0"/>
              <a:t>SUMSQ</a:t>
            </a:r>
            <a:r>
              <a:rPr lang="en-US" dirty="0"/>
              <a:t>s</a:t>
            </a:r>
          </a:p>
          <a:p>
            <a:pPr lvl="5"/>
            <a:endParaRPr lang="en-US" sz="1000" dirty="0"/>
          </a:p>
          <a:p>
            <a:r>
              <a:rPr lang="en-US" b="1" dirty="0"/>
              <a:t>4) </a:t>
            </a:r>
            <a:r>
              <a:rPr lang="en-US" dirty="0"/>
              <a:t>Consider merging compressed sets in the </a:t>
            </a:r>
            <a:r>
              <a:rPr lang="en-US" b="1" dirty="0"/>
              <a:t>CS</a:t>
            </a:r>
          </a:p>
          <a:p>
            <a:pPr lvl="8"/>
            <a:endParaRPr lang="en-US" sz="1000" dirty="0"/>
          </a:p>
          <a:p>
            <a:r>
              <a:rPr lang="en-US" b="1" dirty="0"/>
              <a:t>5)</a:t>
            </a:r>
            <a:r>
              <a:rPr lang="en-US" dirty="0"/>
              <a:t> If this is the last round, merge all compressed sets in the </a:t>
            </a:r>
            <a:r>
              <a:rPr lang="en-US" b="1" dirty="0"/>
              <a:t>CS</a:t>
            </a:r>
            <a:r>
              <a:rPr lang="en-US" dirty="0"/>
              <a:t> and all </a:t>
            </a:r>
            <a:r>
              <a:rPr lang="en-US" b="1" dirty="0"/>
              <a:t>RS</a:t>
            </a:r>
            <a:r>
              <a:rPr lang="en-US" dirty="0"/>
              <a:t> points into their nearest cluster</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4" name="Slide Number Placeholder 5"/>
          <p:cNvSpPr>
            <a:spLocks noGrp="1"/>
          </p:cNvSpPr>
          <p:nvPr>
            <p:ph type="sldNum" sz="quarter" idx="12"/>
          </p:nvPr>
        </p:nvSpPr>
        <p:spPr/>
        <p:txBody>
          <a:bodyPr/>
          <a:lstStyle/>
          <a:p>
            <a:fld id="{0E8606BA-F3DE-42A2-BE38-137B3F9648DF}" type="slidenum">
              <a:rPr lang="en-US" smtClean="0"/>
              <a:pPr/>
              <a:t>102</a:t>
            </a:fld>
            <a:endParaRPr lang="en-US"/>
          </a:p>
        </p:txBody>
      </p:sp>
      <p:sp>
        <p:nvSpPr>
          <p:cNvPr id="7" name="Rectangle 6"/>
          <p:cNvSpPr/>
          <p:nvPr/>
        </p:nvSpPr>
        <p:spPr>
          <a:xfrm>
            <a:off x="2667000" y="5950803"/>
            <a:ext cx="6400800" cy="830997"/>
          </a:xfrm>
          <a:prstGeom prst="rect">
            <a:avLst/>
          </a:prstGeom>
        </p:spPr>
        <p:txBody>
          <a:bodyPr wrap="square">
            <a:spAutoFit/>
          </a:bodyPr>
          <a:lstStyle/>
          <a:p>
            <a:r>
              <a:rPr lang="en-US" sz="1600" b="1" dirty="0">
                <a:solidFill>
                  <a:srgbClr val="008000"/>
                </a:solidFill>
                <a:latin typeface="Arial" pitchFamily="34" charset="0"/>
                <a:cs typeface="Arial" pitchFamily="34" charset="0"/>
              </a:rPr>
              <a:t>Discard set (DS):</a:t>
            </a:r>
            <a:r>
              <a:rPr lang="en-US" sz="1600" dirty="0">
                <a:solidFill>
                  <a:srgbClr val="008000"/>
                </a:solidFill>
                <a:latin typeface="Arial" pitchFamily="34" charset="0"/>
                <a:cs typeface="Arial" pitchFamily="34" charset="0"/>
              </a:rPr>
              <a:t>  Close enough to a centroid to be summarized.</a:t>
            </a:r>
          </a:p>
          <a:p>
            <a:r>
              <a:rPr lang="en-US" sz="1600" b="1" dirty="0">
                <a:solidFill>
                  <a:srgbClr val="008000"/>
                </a:solidFill>
                <a:latin typeface="Arial" pitchFamily="34" charset="0"/>
                <a:cs typeface="Arial" pitchFamily="34" charset="0"/>
              </a:rPr>
              <a:t>Compression set (CS):</a:t>
            </a:r>
            <a:r>
              <a:rPr lang="en-US" sz="1600" dirty="0">
                <a:solidFill>
                  <a:srgbClr val="008000"/>
                </a:solidFill>
                <a:latin typeface="Arial" pitchFamily="34" charset="0"/>
                <a:cs typeface="Arial" pitchFamily="34" charset="0"/>
              </a:rPr>
              <a:t>  Summarized, but not assigned to a cluster</a:t>
            </a:r>
          </a:p>
          <a:p>
            <a:r>
              <a:rPr lang="en-US" sz="1600" b="1" dirty="0">
                <a:solidFill>
                  <a:srgbClr val="008000"/>
                </a:solidFill>
                <a:latin typeface="Arial" pitchFamily="34" charset="0"/>
                <a:cs typeface="Arial" pitchFamily="34" charset="0"/>
              </a:rPr>
              <a:t>Retained set (RS):</a:t>
            </a:r>
            <a:r>
              <a:rPr lang="en-US" sz="1600" dirty="0">
                <a:solidFill>
                  <a:srgbClr val="008000"/>
                </a:solidFill>
                <a:latin typeface="Arial" pitchFamily="34" charset="0"/>
                <a:cs typeface="Arial" pitchFamily="34" charset="0"/>
              </a:rPr>
              <a:t> Isolated points</a:t>
            </a:r>
          </a:p>
        </p:txBody>
      </p:sp>
    </p:spTree>
    <p:extLst>
      <p:ext uri="{BB962C8B-B14F-4D97-AF65-F5344CB8AC3E}">
        <p14:creationId xmlns:p14="http://schemas.microsoft.com/office/powerpoint/2010/main" val="262002053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t>BFR: “Galaxies” Picture</a:t>
            </a:r>
          </a:p>
        </p:txBody>
      </p:sp>
      <p:sp>
        <p:nvSpPr>
          <p:cNvPr id="39" name="Footer Placeholder 38"/>
          <p:cNvSpPr>
            <a:spLocks noGrp="1"/>
          </p:cNvSpPr>
          <p:nvPr>
            <p:ph type="ftr" sz="quarter" idx="11"/>
          </p:nvPr>
        </p:nvSpPr>
        <p:spPr/>
        <p:txBody>
          <a:bodyPr/>
          <a:lstStyle/>
          <a:p>
            <a:r>
              <a:rPr lang="en-US"/>
              <a:t>J. Leskovec, A. Rajaraman, J. Ullman: Mining of Massive Datasets, http://www.mmds.org</a:t>
            </a:r>
          </a:p>
        </p:txBody>
      </p:sp>
      <p:sp>
        <p:nvSpPr>
          <p:cNvPr id="36" name="Slide Number Placeholder 4"/>
          <p:cNvSpPr>
            <a:spLocks noGrp="1"/>
          </p:cNvSpPr>
          <p:nvPr>
            <p:ph type="sldNum" sz="quarter" idx="12"/>
          </p:nvPr>
        </p:nvSpPr>
        <p:spPr/>
        <p:txBody>
          <a:bodyPr/>
          <a:lstStyle/>
          <a:p>
            <a:fld id="{74A0C195-7118-4349-B1EC-DC26B1FB8D04}" type="slidenum">
              <a:rPr lang="en-US"/>
              <a:pPr/>
              <a:t>103</a:t>
            </a:fld>
            <a:endParaRPr lang="en-US"/>
          </a:p>
        </p:txBody>
      </p:sp>
      <p:grpSp>
        <p:nvGrpSpPr>
          <p:cNvPr id="2" name="Group 44"/>
          <p:cNvGrpSpPr>
            <a:grpSpLocks/>
          </p:cNvGrpSpPr>
          <p:nvPr/>
        </p:nvGrpSpPr>
        <p:grpSpPr bwMode="auto">
          <a:xfrm>
            <a:off x="533400" y="3852863"/>
            <a:ext cx="5489575" cy="1712913"/>
            <a:chOff x="336" y="2736"/>
            <a:chExt cx="3458" cy="1079"/>
          </a:xfrm>
        </p:grpSpPr>
        <p:sp>
          <p:nvSpPr>
            <p:cNvPr id="57347" name="Oval 3"/>
            <p:cNvSpPr>
              <a:spLocks noChangeArrowheads="1"/>
            </p:cNvSpPr>
            <p:nvPr/>
          </p:nvSpPr>
          <p:spPr bwMode="auto">
            <a:xfrm>
              <a:off x="1680" y="2736"/>
              <a:ext cx="1680" cy="624"/>
            </a:xfrm>
            <a:prstGeom prst="ellipse">
              <a:avLst/>
            </a:prstGeom>
            <a:solidFill>
              <a:srgbClr val="CCFFFF"/>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48" name="Text Box 4"/>
            <p:cNvSpPr txBox="1">
              <a:spLocks noChangeArrowheads="1"/>
            </p:cNvSpPr>
            <p:nvPr/>
          </p:nvSpPr>
          <p:spPr bwMode="auto">
            <a:xfrm>
              <a:off x="336" y="3408"/>
              <a:ext cx="1369" cy="407"/>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A cluster.  Its points</a:t>
              </a:r>
            </a:p>
            <a:p>
              <a:r>
                <a:rPr lang="en-US" dirty="0">
                  <a:solidFill>
                    <a:srgbClr val="008000"/>
                  </a:solidFill>
                  <a:latin typeface="Arial" pitchFamily="34" charset="0"/>
                  <a:cs typeface="Arial" pitchFamily="34" charset="0"/>
                </a:rPr>
                <a:t>are in the </a:t>
              </a:r>
              <a:r>
                <a:rPr lang="en-US" b="1" dirty="0">
                  <a:solidFill>
                    <a:srgbClr val="008000"/>
                  </a:solidFill>
                  <a:latin typeface="Arial" pitchFamily="34" charset="0"/>
                  <a:cs typeface="Arial" pitchFamily="34" charset="0"/>
                </a:rPr>
                <a:t>DS</a:t>
              </a:r>
              <a:r>
                <a:rPr lang="en-US" dirty="0">
                  <a:solidFill>
                    <a:srgbClr val="008000"/>
                  </a:solidFill>
                  <a:latin typeface="Arial" pitchFamily="34" charset="0"/>
                  <a:cs typeface="Arial" pitchFamily="34" charset="0"/>
                </a:rPr>
                <a:t>.</a:t>
              </a:r>
            </a:p>
          </p:txBody>
        </p:sp>
        <p:grpSp>
          <p:nvGrpSpPr>
            <p:cNvPr id="3" name="Group 7"/>
            <p:cNvGrpSpPr>
              <a:grpSpLocks/>
            </p:cNvGrpSpPr>
            <p:nvPr/>
          </p:nvGrpSpPr>
          <p:grpSpPr bwMode="auto">
            <a:xfrm>
              <a:off x="2448" y="2928"/>
              <a:ext cx="192" cy="192"/>
              <a:chOff x="2448" y="2928"/>
              <a:chExt cx="192" cy="192"/>
            </a:xfrm>
          </p:grpSpPr>
          <p:sp>
            <p:nvSpPr>
              <p:cNvPr id="57349" name="Line 5"/>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50" name="Line 6"/>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sp>
          <p:nvSpPr>
            <p:cNvPr id="57361" name="Text Box 17"/>
            <p:cNvSpPr txBox="1">
              <a:spLocks noChangeArrowheads="1"/>
            </p:cNvSpPr>
            <p:nvPr/>
          </p:nvSpPr>
          <p:spPr bwMode="auto">
            <a:xfrm>
              <a:off x="2870" y="3477"/>
              <a:ext cx="924" cy="233"/>
            </a:xfrm>
            <a:prstGeom prst="rect">
              <a:avLst/>
            </a:prstGeom>
            <a:noFill/>
            <a:ln w="9525">
              <a:noFill/>
              <a:miter lim="800000"/>
              <a:headEnd/>
              <a:tailEnd/>
            </a:ln>
            <a:effectLst/>
          </p:spPr>
          <p:txBody>
            <a:bodyPr wrap="none">
              <a:spAutoFit/>
            </a:bodyPr>
            <a:lstStyle/>
            <a:p>
              <a:r>
                <a:rPr lang="en-US">
                  <a:solidFill>
                    <a:srgbClr val="008000"/>
                  </a:solidFill>
                  <a:latin typeface="Arial" pitchFamily="34" charset="0"/>
                  <a:cs typeface="Arial" pitchFamily="34" charset="0"/>
                </a:rPr>
                <a:t>The centroid</a:t>
              </a:r>
            </a:p>
          </p:txBody>
        </p:sp>
        <p:sp>
          <p:nvSpPr>
            <p:cNvPr id="57362" name="Line 18"/>
            <p:cNvSpPr>
              <a:spLocks noChangeShapeType="1"/>
            </p:cNvSpPr>
            <p:nvPr/>
          </p:nvSpPr>
          <p:spPr bwMode="auto">
            <a:xfrm flipH="1" flipV="1">
              <a:off x="2564" y="3072"/>
              <a:ext cx="912" cy="432"/>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grpSp>
      <p:grpSp>
        <p:nvGrpSpPr>
          <p:cNvPr id="4" name="Group 45"/>
          <p:cNvGrpSpPr>
            <a:grpSpLocks/>
          </p:cNvGrpSpPr>
          <p:nvPr/>
        </p:nvGrpSpPr>
        <p:grpSpPr bwMode="auto">
          <a:xfrm>
            <a:off x="1524000" y="1338262"/>
            <a:ext cx="5562600" cy="2143125"/>
            <a:chOff x="960" y="1152"/>
            <a:chExt cx="3504" cy="1350"/>
          </a:xfrm>
        </p:grpSpPr>
        <p:sp>
          <p:nvSpPr>
            <p:cNvPr id="57363" name="Oval 19"/>
            <p:cNvSpPr>
              <a:spLocks noChangeArrowheads="1"/>
            </p:cNvSpPr>
            <p:nvPr/>
          </p:nvSpPr>
          <p:spPr bwMode="auto">
            <a:xfrm>
              <a:off x="960" y="1824"/>
              <a:ext cx="288" cy="528"/>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66" name="Oval 22"/>
            <p:cNvSpPr>
              <a:spLocks noChangeArrowheads="1"/>
            </p:cNvSpPr>
            <p:nvPr/>
          </p:nvSpPr>
          <p:spPr bwMode="auto">
            <a:xfrm>
              <a:off x="3936" y="2016"/>
              <a:ext cx="528" cy="384"/>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67" name="Oval 23"/>
            <p:cNvSpPr>
              <a:spLocks noChangeArrowheads="1"/>
            </p:cNvSpPr>
            <p:nvPr/>
          </p:nvSpPr>
          <p:spPr bwMode="auto">
            <a:xfrm>
              <a:off x="2256" y="1152"/>
              <a:ext cx="432" cy="480"/>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grpSp>
          <p:nvGrpSpPr>
            <p:cNvPr id="5" name="Group 24"/>
            <p:cNvGrpSpPr>
              <a:grpSpLocks/>
            </p:cNvGrpSpPr>
            <p:nvPr/>
          </p:nvGrpSpPr>
          <p:grpSpPr bwMode="auto">
            <a:xfrm>
              <a:off x="1008" y="1968"/>
              <a:ext cx="192" cy="192"/>
              <a:chOff x="2448" y="2928"/>
              <a:chExt cx="192" cy="192"/>
            </a:xfrm>
          </p:grpSpPr>
          <p:sp>
            <p:nvSpPr>
              <p:cNvPr id="57369" name="Line 25"/>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70" name="Line 26"/>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grpSp>
          <p:nvGrpSpPr>
            <p:cNvPr id="6" name="Group 27"/>
            <p:cNvGrpSpPr>
              <a:grpSpLocks/>
            </p:cNvGrpSpPr>
            <p:nvPr/>
          </p:nvGrpSpPr>
          <p:grpSpPr bwMode="auto">
            <a:xfrm>
              <a:off x="4080" y="2112"/>
              <a:ext cx="192" cy="192"/>
              <a:chOff x="2448" y="2928"/>
              <a:chExt cx="192" cy="192"/>
            </a:xfrm>
          </p:grpSpPr>
          <p:sp>
            <p:nvSpPr>
              <p:cNvPr id="57372" name="Line 28"/>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73" name="Line 29"/>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grpSp>
          <p:nvGrpSpPr>
            <p:cNvPr id="7" name="Group 30"/>
            <p:cNvGrpSpPr>
              <a:grpSpLocks/>
            </p:cNvGrpSpPr>
            <p:nvPr/>
          </p:nvGrpSpPr>
          <p:grpSpPr bwMode="auto">
            <a:xfrm>
              <a:off x="2352" y="1296"/>
              <a:ext cx="192" cy="192"/>
              <a:chOff x="2448" y="2928"/>
              <a:chExt cx="192" cy="192"/>
            </a:xfrm>
          </p:grpSpPr>
          <p:sp>
            <p:nvSpPr>
              <p:cNvPr id="57375" name="Line 31"/>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76" name="Line 32"/>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sp>
          <p:nvSpPr>
            <p:cNvPr id="57377" name="Text Box 33"/>
            <p:cNvSpPr txBox="1">
              <a:spLocks noChangeArrowheads="1"/>
            </p:cNvSpPr>
            <p:nvPr/>
          </p:nvSpPr>
          <p:spPr bwMode="auto">
            <a:xfrm>
              <a:off x="1920" y="1920"/>
              <a:ext cx="1288" cy="582"/>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Compressed sets.</a:t>
              </a:r>
            </a:p>
            <a:p>
              <a:r>
                <a:rPr lang="en-US" dirty="0">
                  <a:solidFill>
                    <a:srgbClr val="008000"/>
                  </a:solidFill>
                  <a:latin typeface="Arial" pitchFamily="34" charset="0"/>
                  <a:cs typeface="Arial" pitchFamily="34" charset="0"/>
                </a:rPr>
                <a:t>Their points are in</a:t>
              </a:r>
            </a:p>
            <a:p>
              <a:r>
                <a:rPr lang="en-US" dirty="0">
                  <a:solidFill>
                    <a:srgbClr val="008000"/>
                  </a:solidFill>
                  <a:latin typeface="Arial" pitchFamily="34" charset="0"/>
                  <a:cs typeface="Arial" pitchFamily="34" charset="0"/>
                </a:rPr>
                <a:t>the </a:t>
              </a:r>
              <a:r>
                <a:rPr lang="en-US" b="1" dirty="0">
                  <a:solidFill>
                    <a:srgbClr val="008000"/>
                  </a:solidFill>
                  <a:latin typeface="Arial" pitchFamily="34" charset="0"/>
                  <a:cs typeface="Arial" pitchFamily="34" charset="0"/>
                </a:rPr>
                <a:t>CS</a:t>
              </a:r>
              <a:r>
                <a:rPr lang="en-US" dirty="0">
                  <a:solidFill>
                    <a:srgbClr val="008000"/>
                  </a:solidFill>
                  <a:latin typeface="Arial" pitchFamily="34" charset="0"/>
                  <a:cs typeface="Arial" pitchFamily="34" charset="0"/>
                </a:rPr>
                <a:t>.</a:t>
              </a:r>
            </a:p>
          </p:txBody>
        </p:sp>
        <p:sp>
          <p:nvSpPr>
            <p:cNvPr id="57378" name="Line 34"/>
            <p:cNvSpPr>
              <a:spLocks noChangeShapeType="1"/>
            </p:cNvSpPr>
            <p:nvPr/>
          </p:nvSpPr>
          <p:spPr bwMode="auto">
            <a:xfrm flipH="1" flipV="1">
              <a:off x="1296" y="2084"/>
              <a:ext cx="672" cy="144"/>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sp>
          <p:nvSpPr>
            <p:cNvPr id="57379" name="Line 35"/>
            <p:cNvSpPr>
              <a:spLocks noChangeShapeType="1"/>
            </p:cNvSpPr>
            <p:nvPr/>
          </p:nvSpPr>
          <p:spPr bwMode="auto">
            <a:xfrm flipV="1">
              <a:off x="2472" y="1670"/>
              <a:ext cx="0" cy="288"/>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sp>
          <p:nvSpPr>
            <p:cNvPr id="57380" name="Line 36"/>
            <p:cNvSpPr>
              <a:spLocks noChangeShapeType="1"/>
            </p:cNvSpPr>
            <p:nvPr/>
          </p:nvSpPr>
          <p:spPr bwMode="auto">
            <a:xfrm>
              <a:off x="3552" y="2160"/>
              <a:ext cx="384" cy="48"/>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grpSp>
      <p:grpSp>
        <p:nvGrpSpPr>
          <p:cNvPr id="8" name="Group 46"/>
          <p:cNvGrpSpPr>
            <a:grpSpLocks/>
          </p:cNvGrpSpPr>
          <p:nvPr/>
        </p:nvGrpSpPr>
        <p:grpSpPr bwMode="auto">
          <a:xfrm>
            <a:off x="1676400" y="1295400"/>
            <a:ext cx="6464300" cy="3090862"/>
            <a:chOff x="1056" y="1125"/>
            <a:chExt cx="4072" cy="1947"/>
          </a:xfrm>
        </p:grpSpPr>
        <p:sp>
          <p:nvSpPr>
            <p:cNvPr id="57381" name="Oval 37"/>
            <p:cNvSpPr>
              <a:spLocks noChangeArrowheads="1"/>
            </p:cNvSpPr>
            <p:nvPr/>
          </p:nvSpPr>
          <p:spPr bwMode="auto">
            <a:xfrm>
              <a:off x="1056" y="1296"/>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2" name="Oval 38"/>
            <p:cNvSpPr>
              <a:spLocks noChangeArrowheads="1"/>
            </p:cNvSpPr>
            <p:nvPr/>
          </p:nvSpPr>
          <p:spPr bwMode="auto">
            <a:xfrm>
              <a:off x="1200" y="2784"/>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3" name="Oval 39"/>
            <p:cNvSpPr>
              <a:spLocks noChangeArrowheads="1"/>
            </p:cNvSpPr>
            <p:nvPr/>
          </p:nvSpPr>
          <p:spPr bwMode="auto">
            <a:xfrm>
              <a:off x="4272" y="3024"/>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4" name="Oval 40"/>
            <p:cNvSpPr>
              <a:spLocks noChangeArrowheads="1"/>
            </p:cNvSpPr>
            <p:nvPr/>
          </p:nvSpPr>
          <p:spPr bwMode="auto">
            <a:xfrm>
              <a:off x="3840" y="1344"/>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5" name="Text Box 41"/>
            <p:cNvSpPr txBox="1">
              <a:spLocks noChangeArrowheads="1"/>
            </p:cNvSpPr>
            <p:nvPr/>
          </p:nvSpPr>
          <p:spPr bwMode="auto">
            <a:xfrm>
              <a:off x="4454" y="1125"/>
              <a:ext cx="674" cy="407"/>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Points in</a:t>
              </a:r>
            </a:p>
            <a:p>
              <a:r>
                <a:rPr lang="en-US" dirty="0">
                  <a:solidFill>
                    <a:srgbClr val="008000"/>
                  </a:solidFill>
                  <a:latin typeface="Arial" pitchFamily="34" charset="0"/>
                  <a:cs typeface="Arial" pitchFamily="34" charset="0"/>
                </a:rPr>
                <a:t>the </a:t>
              </a:r>
              <a:r>
                <a:rPr lang="en-US" b="1" dirty="0">
                  <a:solidFill>
                    <a:srgbClr val="008000"/>
                  </a:solidFill>
                  <a:latin typeface="Arial" pitchFamily="34" charset="0"/>
                  <a:cs typeface="Arial" pitchFamily="34" charset="0"/>
                </a:rPr>
                <a:t>RS</a:t>
              </a:r>
            </a:p>
          </p:txBody>
        </p:sp>
        <p:sp>
          <p:nvSpPr>
            <p:cNvPr id="57386" name="Line 42"/>
            <p:cNvSpPr>
              <a:spLocks noChangeShapeType="1"/>
            </p:cNvSpPr>
            <p:nvPr/>
          </p:nvSpPr>
          <p:spPr bwMode="auto">
            <a:xfrm flipH="1">
              <a:off x="3936" y="1368"/>
              <a:ext cx="528" cy="0"/>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sp>
          <p:nvSpPr>
            <p:cNvPr id="57387" name="Line 43"/>
            <p:cNvSpPr>
              <a:spLocks noChangeShapeType="1"/>
            </p:cNvSpPr>
            <p:nvPr/>
          </p:nvSpPr>
          <p:spPr bwMode="auto">
            <a:xfrm flipH="1">
              <a:off x="4320" y="1488"/>
              <a:ext cx="528" cy="1536"/>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grpSp>
      <p:sp>
        <p:nvSpPr>
          <p:cNvPr id="9" name="Rectangle 8"/>
          <p:cNvSpPr/>
          <p:nvPr/>
        </p:nvSpPr>
        <p:spPr>
          <a:xfrm>
            <a:off x="2667000" y="5867400"/>
            <a:ext cx="6400800" cy="830997"/>
          </a:xfrm>
          <a:prstGeom prst="rect">
            <a:avLst/>
          </a:prstGeom>
        </p:spPr>
        <p:txBody>
          <a:bodyPr wrap="square">
            <a:spAutoFit/>
          </a:bodyPr>
          <a:lstStyle/>
          <a:p>
            <a:r>
              <a:rPr lang="en-US" sz="1600" b="1" dirty="0">
                <a:solidFill>
                  <a:srgbClr val="008000"/>
                </a:solidFill>
                <a:latin typeface="Arial" pitchFamily="34" charset="0"/>
                <a:cs typeface="Arial" pitchFamily="34" charset="0"/>
              </a:rPr>
              <a:t>Discard set (DS):</a:t>
            </a:r>
            <a:r>
              <a:rPr lang="en-US" sz="1600" dirty="0">
                <a:solidFill>
                  <a:srgbClr val="008000"/>
                </a:solidFill>
                <a:latin typeface="Arial" pitchFamily="34" charset="0"/>
                <a:cs typeface="Arial" pitchFamily="34" charset="0"/>
              </a:rPr>
              <a:t>  Close enough to a centroid to be summarized</a:t>
            </a:r>
          </a:p>
          <a:p>
            <a:r>
              <a:rPr lang="en-US" sz="1600" b="1" dirty="0">
                <a:solidFill>
                  <a:srgbClr val="008000"/>
                </a:solidFill>
                <a:latin typeface="Arial" pitchFamily="34" charset="0"/>
                <a:cs typeface="Arial" pitchFamily="34" charset="0"/>
              </a:rPr>
              <a:t>Compression set (CS):</a:t>
            </a:r>
            <a:r>
              <a:rPr lang="en-US" sz="1600" dirty="0">
                <a:solidFill>
                  <a:srgbClr val="008000"/>
                </a:solidFill>
                <a:latin typeface="Arial" pitchFamily="34" charset="0"/>
                <a:cs typeface="Arial" pitchFamily="34" charset="0"/>
              </a:rPr>
              <a:t>  Summarized, but not assigned to a cluster</a:t>
            </a:r>
          </a:p>
          <a:p>
            <a:r>
              <a:rPr lang="en-US" sz="1600" b="1" dirty="0">
                <a:solidFill>
                  <a:srgbClr val="008000"/>
                </a:solidFill>
                <a:latin typeface="Arial" pitchFamily="34" charset="0"/>
                <a:cs typeface="Arial" pitchFamily="34" charset="0"/>
              </a:rPr>
              <a:t>Retained set (RS):</a:t>
            </a:r>
            <a:r>
              <a:rPr lang="en-US" sz="1600" dirty="0">
                <a:solidFill>
                  <a:srgbClr val="008000"/>
                </a:solidFill>
                <a:latin typeface="Arial" pitchFamily="34" charset="0"/>
                <a:cs typeface="Arial" pitchFamily="34" charset="0"/>
              </a:rPr>
              <a:t> Isolated points</a:t>
            </a:r>
          </a:p>
        </p:txBody>
      </p:sp>
    </p:spTree>
    <p:extLst>
      <p:ext uri="{BB962C8B-B14F-4D97-AF65-F5344CB8AC3E}">
        <p14:creationId xmlns:p14="http://schemas.microsoft.com/office/powerpoint/2010/main" val="32245268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a:t>A Few Details…</a:t>
            </a:r>
          </a:p>
        </p:txBody>
      </p:sp>
      <p:sp>
        <p:nvSpPr>
          <p:cNvPr id="73731" name="Rectangle 3"/>
          <p:cNvSpPr>
            <a:spLocks noGrp="1" noChangeArrowheads="1"/>
          </p:cNvSpPr>
          <p:nvPr>
            <p:ph idx="1"/>
          </p:nvPr>
        </p:nvSpPr>
        <p:spPr/>
        <p:txBody>
          <a:bodyPr/>
          <a:lstStyle/>
          <a:p>
            <a:r>
              <a:rPr lang="en-US" b="1" dirty="0"/>
              <a:t>Q1) How do we decide if a point is “close enough” to a cluster that we will add the point to that cluster?</a:t>
            </a:r>
          </a:p>
          <a:p>
            <a:pPr lvl="8"/>
            <a:endParaRPr lang="en-US" dirty="0"/>
          </a:p>
          <a:p>
            <a:r>
              <a:rPr lang="en-US" b="1" dirty="0"/>
              <a:t>Q2) How do we decide whether two compressed sets (CS) deserve to be combined into one?</a:t>
            </a:r>
          </a:p>
        </p:txBody>
      </p:sp>
      <p:sp>
        <p:nvSpPr>
          <p:cNvPr id="4" name="Slide Number Placeholder 5"/>
          <p:cNvSpPr>
            <a:spLocks noGrp="1"/>
          </p:cNvSpPr>
          <p:nvPr>
            <p:ph type="sldNum" sz="quarter" idx="12"/>
          </p:nvPr>
        </p:nvSpPr>
        <p:spPr/>
        <p:txBody>
          <a:bodyPr/>
          <a:lstStyle/>
          <a:p>
            <a:fld id="{C9797EC3-67EA-4740-83DE-CF32698BA086}" type="slidenum">
              <a:rPr lang="en-US"/>
              <a:pPr/>
              <a:t>104</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74860559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How Close is Close Enough?</a:t>
            </a:r>
          </a:p>
        </p:txBody>
      </p:sp>
      <p:sp>
        <p:nvSpPr>
          <p:cNvPr id="60419" name="Rectangle 3"/>
          <p:cNvSpPr>
            <a:spLocks noGrp="1" noChangeArrowheads="1"/>
          </p:cNvSpPr>
          <p:nvPr>
            <p:ph idx="1"/>
          </p:nvPr>
        </p:nvSpPr>
        <p:spPr/>
        <p:txBody>
          <a:bodyPr/>
          <a:lstStyle/>
          <a:p>
            <a:r>
              <a:rPr lang="en-US" b="1" dirty="0"/>
              <a:t>Q1) We need a way to decide whether to put a new point into a cluster (and discard)</a:t>
            </a:r>
          </a:p>
          <a:p>
            <a:pPr lvl="8"/>
            <a:endParaRPr lang="en-US" dirty="0"/>
          </a:p>
          <a:p>
            <a:r>
              <a:rPr lang="en-US" b="1" dirty="0">
                <a:solidFill>
                  <a:srgbClr val="0000FF"/>
                </a:solidFill>
              </a:rPr>
              <a:t>BFR suggests two ways:</a:t>
            </a:r>
          </a:p>
          <a:p>
            <a:pPr lvl="1"/>
            <a:r>
              <a:rPr lang="en-US" dirty="0"/>
              <a:t>The </a:t>
            </a:r>
            <a:r>
              <a:rPr lang="en-US" b="1" dirty="0" err="1">
                <a:solidFill>
                  <a:srgbClr val="D60093"/>
                </a:solidFill>
              </a:rPr>
              <a:t>Mahalanobis</a:t>
            </a:r>
            <a:r>
              <a:rPr lang="en-US" b="1" dirty="0">
                <a:solidFill>
                  <a:srgbClr val="D60093"/>
                </a:solidFill>
              </a:rPr>
              <a:t> distance</a:t>
            </a:r>
            <a:r>
              <a:rPr lang="en-US" dirty="0">
                <a:solidFill>
                  <a:srgbClr val="D60093"/>
                </a:solidFill>
              </a:rPr>
              <a:t> </a:t>
            </a:r>
            <a:r>
              <a:rPr lang="en-US" dirty="0"/>
              <a:t>is less than a threshold</a:t>
            </a:r>
          </a:p>
          <a:p>
            <a:pPr lvl="1"/>
            <a:r>
              <a:rPr lang="en-US" b="1" dirty="0"/>
              <a:t>High likelihood of the point belonging to currently nearest centroid</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83E93B9B-573A-4B7E-8A27-EB1CF7C7C74D}" type="slidenum">
              <a:rPr lang="en-US" smtClean="0"/>
              <a:pPr/>
              <a:t>105</a:t>
            </a:fld>
            <a:endParaRPr lang="en-US"/>
          </a:p>
        </p:txBody>
      </p:sp>
      <p:pic>
        <p:nvPicPr>
          <p:cNvPr id="9" name="Picture 2" descr="http://hyperphysics.phy-astr.gsu.edu/hbase/math/immath/gaud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8975" y="4419600"/>
            <a:ext cx="362882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11477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Mahalanobis Distance</a:t>
            </a:r>
          </a:p>
        </p:txBody>
      </p:sp>
      <mc:AlternateContent xmlns:mc="http://schemas.openxmlformats.org/markup-compatibility/2006" xmlns:a14="http://schemas.microsoft.com/office/drawing/2010/main">
        <mc:Choice Requires="a14">
          <p:sp>
            <p:nvSpPr>
              <p:cNvPr id="61443" name="Rectangle 3"/>
              <p:cNvSpPr>
                <a:spLocks noGrp="1" noChangeArrowheads="1"/>
              </p:cNvSpPr>
              <p:nvPr>
                <p:ph idx="1"/>
              </p:nvPr>
            </p:nvSpPr>
            <p:spPr/>
            <p:txBody>
              <a:bodyPr/>
              <a:lstStyle/>
              <a:p>
                <a:r>
                  <a:rPr lang="en-US" b="1" dirty="0">
                    <a:solidFill>
                      <a:srgbClr val="D60093"/>
                    </a:solidFill>
                  </a:rPr>
                  <a:t>Normalized Euclidean distance from centroid</a:t>
                </a:r>
              </a:p>
              <a:p>
                <a:pPr lvl="8"/>
                <a:endParaRPr lang="en-US" dirty="0"/>
              </a:p>
              <a:p>
                <a:r>
                  <a:rPr lang="en-US" dirty="0"/>
                  <a:t>For point </a:t>
                </a:r>
                <a:r>
                  <a:rPr lang="en-US" b="1" i="1" dirty="0"/>
                  <a:t>(x</a:t>
                </a:r>
                <a:r>
                  <a:rPr lang="en-US" b="1" i="1" baseline="-25000" dirty="0"/>
                  <a:t>1</a:t>
                </a:r>
                <a:r>
                  <a:rPr lang="en-US" b="1" i="1" dirty="0"/>
                  <a:t>, …, </a:t>
                </a:r>
                <a:r>
                  <a:rPr lang="en-US" b="1" i="1" dirty="0" err="1"/>
                  <a:t>x</a:t>
                </a:r>
                <a:r>
                  <a:rPr lang="en-US" b="1" i="1" baseline="-25000" dirty="0" err="1"/>
                  <a:t>d</a:t>
                </a:r>
                <a:r>
                  <a:rPr lang="en-US" b="1" i="1" dirty="0"/>
                  <a:t>)</a:t>
                </a:r>
                <a:r>
                  <a:rPr lang="en-US" dirty="0"/>
                  <a:t> and centroid </a:t>
                </a:r>
                <a:r>
                  <a:rPr lang="en-US" b="1" i="1" dirty="0"/>
                  <a:t>(c</a:t>
                </a:r>
                <a:r>
                  <a:rPr lang="en-US" b="1" i="1" baseline="-25000" dirty="0"/>
                  <a:t>1</a:t>
                </a:r>
                <a:r>
                  <a:rPr lang="en-US" b="1" i="1" dirty="0"/>
                  <a:t>, …, c</a:t>
                </a:r>
                <a:r>
                  <a:rPr lang="en-US" b="1" i="1" baseline="-25000" dirty="0"/>
                  <a:t>d</a:t>
                </a:r>
                <a:r>
                  <a:rPr lang="en-US" b="1" i="1" dirty="0"/>
                  <a:t>)</a:t>
                </a:r>
                <a:endParaRPr lang="en-US" b="1" dirty="0"/>
              </a:p>
              <a:p>
                <a:pPr marL="971550" lvl="1" indent="-514350">
                  <a:buFont typeface="+mj-lt"/>
                  <a:buAutoNum type="arabicPeriod"/>
                </a:pPr>
                <a:r>
                  <a:rPr lang="en-US" dirty="0"/>
                  <a:t>Normalize in each dimension: </a:t>
                </a:r>
                <a:r>
                  <a:rPr lang="en-US" b="1" i="1" dirty="0" err="1"/>
                  <a:t>y</a:t>
                </a:r>
                <a:r>
                  <a:rPr lang="en-US" b="1" i="1" baseline="-25000" dirty="0" err="1"/>
                  <a:t>i</a:t>
                </a:r>
                <a:r>
                  <a:rPr lang="en-US" b="1" i="1" dirty="0"/>
                  <a:t> = (x</a:t>
                </a:r>
                <a:r>
                  <a:rPr lang="en-US" b="1" i="1" baseline="-25000" dirty="0"/>
                  <a:t>i</a:t>
                </a:r>
                <a:r>
                  <a:rPr lang="en-US" b="1" i="1" dirty="0"/>
                  <a:t> - c</a:t>
                </a:r>
                <a:r>
                  <a:rPr lang="en-US" b="1" i="1" baseline="-25000" dirty="0"/>
                  <a:t>i</a:t>
                </a:r>
                <a:r>
                  <a:rPr lang="en-US" b="1" i="1" dirty="0"/>
                  <a:t>) / </a:t>
                </a:r>
                <a:r>
                  <a:rPr lang="en-US" b="1" i="1" dirty="0">
                    <a:sym typeface="Symbol" pitchFamily="18" charset="2"/>
                  </a:rPr>
                  <a:t></a:t>
                </a:r>
                <a:r>
                  <a:rPr lang="en-US" b="1" i="1" baseline="-25000" dirty="0" err="1">
                    <a:sym typeface="Symbol" pitchFamily="18" charset="2"/>
                  </a:rPr>
                  <a:t>i</a:t>
                </a:r>
                <a:endParaRPr lang="en-US" b="1" i="1" baseline="-25000" dirty="0">
                  <a:sym typeface="Symbol" pitchFamily="18" charset="2"/>
                </a:endParaRPr>
              </a:p>
              <a:p>
                <a:pPr marL="971550" lvl="1" indent="-514350">
                  <a:buFont typeface="+mj-lt"/>
                  <a:buAutoNum type="arabicPeriod"/>
                </a:pPr>
                <a:r>
                  <a:rPr lang="en-US" dirty="0"/>
                  <a:t>Take sum of the squares of the</a:t>
                </a:r>
                <a:r>
                  <a:rPr lang="en-US" b="1" dirty="0"/>
                  <a:t> </a:t>
                </a:r>
                <a:r>
                  <a:rPr lang="en-US" b="1" i="1" dirty="0" err="1"/>
                  <a:t>y</a:t>
                </a:r>
                <a:r>
                  <a:rPr lang="en-US" b="1" i="1" baseline="-25000" dirty="0" err="1"/>
                  <a:t>i</a:t>
                </a:r>
                <a:endParaRPr lang="en-US" b="1" i="1" dirty="0"/>
              </a:p>
              <a:p>
                <a:pPr marL="971550" lvl="1" indent="-514350">
                  <a:buFont typeface="+mj-lt"/>
                  <a:buAutoNum type="arabicPeriod"/>
                </a:pPr>
                <a:r>
                  <a:rPr lang="en-US" dirty="0"/>
                  <a:t>Take the square root</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a:rPr>
                        <m:t>𝑑</m:t>
                      </m:r>
                      <m:d>
                        <m:dPr>
                          <m:ctrlPr>
                            <a:rPr lang="en-US" b="0" i="1" smtClean="0">
                              <a:latin typeface="Cambria Math" panose="02040503050406030204" pitchFamily="18" charset="0"/>
                            </a:rPr>
                          </m:ctrlPr>
                        </m:dPr>
                        <m:e>
                          <m:r>
                            <a:rPr lang="en-US" b="0" i="1" smtClean="0">
                              <a:latin typeface="Cambria Math"/>
                            </a:rPr>
                            <m:t>𝑥</m:t>
                          </m:r>
                          <m:r>
                            <a:rPr lang="en-US" b="0" i="1" smtClean="0">
                              <a:latin typeface="Cambria Math"/>
                            </a:rPr>
                            <m:t>,</m:t>
                          </m:r>
                          <m:r>
                            <a:rPr lang="en-US" b="0" i="1" smtClean="0">
                              <a:latin typeface="Cambria Math"/>
                            </a:rPr>
                            <m:t>𝑐</m:t>
                          </m:r>
                        </m:e>
                      </m:d>
                      <m:r>
                        <a:rPr lang="en-US" b="0" i="1" smtClean="0">
                          <a:latin typeface="Cambria Math"/>
                        </a:rPr>
                        <m:t>=</m:t>
                      </m:r>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𝑑</m:t>
                                  </m:r>
                                </m:sup>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r>
                                            <a:rPr lang="en-US" i="1">
                                              <a:latin typeface="Cambria Math"/>
                                            </a:rPr>
                                            <m:t>−</m:t>
                                          </m:r>
                                          <m:sSub>
                                            <m:sSubPr>
                                              <m:ctrlPr>
                                                <a:rPr lang="en-US" i="1">
                                                  <a:latin typeface="Cambria Math" panose="02040503050406030204" pitchFamily="18" charset="0"/>
                                                </a:rPr>
                                              </m:ctrlPr>
                                            </m:sSubPr>
                                            <m:e>
                                              <m:r>
                                                <a:rPr lang="en-US" i="1">
                                                  <a:latin typeface="Cambria Math"/>
                                                </a:rPr>
                                                <m:t>𝑐</m:t>
                                              </m:r>
                                            </m:e>
                                            <m:sub>
                                              <m:r>
                                                <a:rPr lang="en-US" i="1">
                                                  <a:latin typeface="Cambria Math"/>
                                                </a:rPr>
                                                <m:t>𝑖</m:t>
                                              </m:r>
                                            </m:sub>
                                          </m:sSub>
                                        </m:num>
                                        <m:den>
                                          <m:sSub>
                                            <m:sSubPr>
                                              <m:ctrlPr>
                                                <a:rPr lang="en-US" b="0" i="1" smtClean="0">
                                                  <a:latin typeface="Cambria Math" panose="02040503050406030204" pitchFamily="18" charset="0"/>
                                                </a:rPr>
                                              </m:ctrlPr>
                                            </m:sSubPr>
                                            <m:e>
                                              <m:r>
                                                <a:rPr lang="en-US" b="0" i="1" smtClean="0">
                                                  <a:latin typeface="Cambria Math"/>
                                                </a:rPr>
                                                <m:t>𝜎</m:t>
                                              </m:r>
                                            </m:e>
                                            <m:sub>
                                              <m:r>
                                                <a:rPr lang="en-US" b="0" i="1" smtClean="0">
                                                  <a:latin typeface="Cambria Math"/>
                                                </a:rPr>
                                                <m:t>𝑖</m:t>
                                              </m:r>
                                            </m:sub>
                                          </m:sSub>
                                        </m:den>
                                      </m:f>
                                    </m:e>
                                  </m:d>
                                </m:e>
                              </m:nary>
                            </m:e>
                            <m:sup>
                              <m:r>
                                <a:rPr lang="en-US" b="0" i="1" smtClean="0">
                                  <a:latin typeface="Cambria Math"/>
                                </a:rPr>
                                <m:t>2</m:t>
                              </m:r>
                            </m:sup>
                          </m:sSup>
                        </m:e>
                      </m:rad>
                    </m:oMath>
                  </m:oMathPara>
                </a14:m>
                <a:endParaRPr lang="en-US" dirty="0"/>
              </a:p>
            </p:txBody>
          </p:sp>
        </mc:Choice>
        <mc:Fallback xmlns="">
          <p:sp>
            <p:nvSpPr>
              <p:cNvPr id="61443" name="Rectangle 3"/>
              <p:cNvSpPr>
                <a:spLocks noGrp="1" noRot="1" noChangeAspect="1" noMove="1" noResize="1" noEditPoints="1" noAdjustHandles="1" noChangeArrowheads="1" noChangeShapeType="1" noTextEdit="1"/>
              </p:cNvSpPr>
              <p:nvPr>
                <p:ph idx="1"/>
              </p:nvPr>
            </p:nvSpPr>
            <p:spPr>
              <a:blipFill>
                <a:blip r:embed="rId2"/>
                <a:stretch>
                  <a:fillRect t="-696" r="-889"/>
                </a:stretch>
              </a:blipFill>
            </p:spPr>
            <p:txBody>
              <a:bodyPr/>
              <a:lstStyle/>
              <a:p>
                <a:r>
                  <a:rPr lang="it-IT">
                    <a:noFill/>
                  </a:rPr>
                  <a:t> </a:t>
                </a:r>
              </a:p>
            </p:txBody>
          </p:sp>
        </mc:Fallback>
      </mc:AlternateContent>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45B905AF-FDC8-4F64-B7AB-BE56E0785CB9}" type="slidenum">
              <a:rPr lang="en-US" smtClean="0"/>
              <a:pPr/>
              <a:t>106</a:t>
            </a:fld>
            <a:endParaRPr lang="en-US"/>
          </a:p>
        </p:txBody>
      </p:sp>
      <p:sp>
        <p:nvSpPr>
          <p:cNvPr id="10" name="Rectangle 9"/>
          <p:cNvSpPr/>
          <p:nvPr/>
        </p:nvSpPr>
        <p:spPr>
          <a:xfrm>
            <a:off x="5029200" y="5867400"/>
            <a:ext cx="3962400" cy="646331"/>
          </a:xfrm>
          <a:prstGeom prst="rect">
            <a:avLst/>
          </a:prstGeom>
        </p:spPr>
        <p:txBody>
          <a:bodyPr wrap="square">
            <a:spAutoFit/>
          </a:bodyPr>
          <a:lstStyle/>
          <a:p>
            <a:r>
              <a:rPr lang="en-US" dirty="0" err="1">
                <a:solidFill>
                  <a:srgbClr val="008000"/>
                </a:solidFill>
                <a:latin typeface="Times New Roman" pitchFamily="18" charset="0"/>
                <a:cs typeface="Times New Roman" pitchFamily="18" charset="0"/>
              </a:rPr>
              <a:t>σ</a:t>
            </a:r>
            <a:r>
              <a:rPr lang="en-US" baseline="-25000" dirty="0" err="1">
                <a:solidFill>
                  <a:srgbClr val="008000"/>
                </a:solidFill>
                <a:latin typeface="Arial" pitchFamily="34" charset="0"/>
                <a:cs typeface="Arial" pitchFamily="34" charset="0"/>
              </a:rPr>
              <a:t>i</a:t>
            </a:r>
            <a:r>
              <a:rPr lang="en-US" dirty="0">
                <a:solidFill>
                  <a:srgbClr val="008000"/>
                </a:solidFill>
                <a:latin typeface="Arial" pitchFamily="34" charset="0"/>
                <a:cs typeface="Arial" pitchFamily="34" charset="0"/>
              </a:rPr>
              <a:t> … standard deviation of points in the cluster in the </a:t>
            </a:r>
            <a:r>
              <a:rPr lang="en-US" i="1" dirty="0" err="1">
                <a:solidFill>
                  <a:srgbClr val="008000"/>
                </a:solidFill>
                <a:latin typeface="Arial" pitchFamily="34" charset="0"/>
                <a:cs typeface="Arial" pitchFamily="34" charset="0"/>
              </a:rPr>
              <a:t>i</a:t>
            </a:r>
            <a:r>
              <a:rPr lang="en-US" baseline="30000" dirty="0" err="1">
                <a:solidFill>
                  <a:srgbClr val="008000"/>
                </a:solidFill>
                <a:latin typeface="Arial" pitchFamily="34" charset="0"/>
                <a:cs typeface="Arial" pitchFamily="34" charset="0"/>
              </a:rPr>
              <a:t>th</a:t>
            </a:r>
            <a:r>
              <a:rPr lang="en-US" dirty="0">
                <a:solidFill>
                  <a:srgbClr val="008000"/>
                </a:solidFill>
                <a:latin typeface="Arial" pitchFamily="34" charset="0"/>
                <a:cs typeface="Arial" pitchFamily="34" charset="0"/>
              </a:rPr>
              <a:t> dimension</a:t>
            </a:r>
          </a:p>
        </p:txBody>
      </p:sp>
    </p:spTree>
    <p:extLst>
      <p:ext uri="{BB962C8B-B14F-4D97-AF65-F5344CB8AC3E}">
        <p14:creationId xmlns:p14="http://schemas.microsoft.com/office/powerpoint/2010/main" val="63611093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err="1"/>
              <a:t>Mahalanobis</a:t>
            </a:r>
            <a:r>
              <a:rPr lang="en-US" dirty="0"/>
              <a:t> Distance</a:t>
            </a:r>
          </a:p>
        </p:txBody>
      </p:sp>
      <mc:AlternateContent xmlns:mc="http://schemas.openxmlformats.org/markup-compatibility/2006" xmlns:a14="http://schemas.microsoft.com/office/drawing/2010/main">
        <mc:Choice Requires="a14">
          <p:sp>
            <p:nvSpPr>
              <p:cNvPr id="62467" name="Rectangle 3"/>
              <p:cNvSpPr>
                <a:spLocks noGrp="1" noChangeArrowheads="1"/>
              </p:cNvSpPr>
              <p:nvPr>
                <p:ph idx="1"/>
              </p:nvPr>
            </p:nvSpPr>
            <p:spPr/>
            <p:txBody>
              <a:bodyPr/>
              <a:lstStyle/>
              <a:p>
                <a:r>
                  <a:rPr lang="en-US" dirty="0"/>
                  <a:t>If clusters are normally distributed in </a:t>
                </a:r>
                <a:r>
                  <a:rPr lang="en-US" b="1" i="1" dirty="0"/>
                  <a:t>d</a:t>
                </a:r>
                <a:r>
                  <a:rPr lang="en-US" dirty="0"/>
                  <a:t>  dimensions, then after transformation, one standard deviation </a:t>
                </a:r>
                <a:r>
                  <a:rPr lang="en-US" b="1" dirty="0"/>
                  <a:t>= </a:t>
                </a:r>
                <a14:m>
                  <m:oMath xmlns:m="http://schemas.openxmlformats.org/officeDocument/2006/math">
                    <m:rad>
                      <m:radPr>
                        <m:degHide m:val="on"/>
                        <m:ctrlPr>
                          <a:rPr lang="en-US" b="1" i="1" smtClean="0">
                            <a:latin typeface="Cambria Math" panose="02040503050406030204" pitchFamily="18" charset="0"/>
                          </a:rPr>
                        </m:ctrlPr>
                      </m:radPr>
                      <m:deg/>
                      <m:e>
                        <m:r>
                          <a:rPr lang="en-US" b="1" i="1" smtClean="0">
                            <a:latin typeface="Cambria Math"/>
                          </a:rPr>
                          <m:t>𝒅</m:t>
                        </m:r>
                      </m:e>
                    </m:rad>
                  </m:oMath>
                </a14:m>
                <a:endParaRPr lang="en-US" b="1" dirty="0">
                  <a:sym typeface="Symbol" pitchFamily="18" charset="2"/>
                </a:endParaRPr>
              </a:p>
              <a:p>
                <a:pPr lvl="1"/>
                <a:r>
                  <a:rPr lang="en-US" dirty="0"/>
                  <a:t>i.e., 68% of the points of the cluster will </a:t>
                </a:r>
                <a:br>
                  <a:rPr lang="en-US" dirty="0"/>
                </a:br>
                <a:r>
                  <a:rPr lang="en-US" dirty="0"/>
                  <a:t>have a </a:t>
                </a:r>
                <a:r>
                  <a:rPr lang="en-US" dirty="0" err="1"/>
                  <a:t>Mahalanobis</a:t>
                </a:r>
                <a:r>
                  <a:rPr lang="en-US" dirty="0"/>
                  <a:t> distance  </a:t>
                </a:r>
                <a14:m>
                  <m:oMath xmlns:m="http://schemas.openxmlformats.org/officeDocument/2006/math">
                    <m:r>
                      <a:rPr lang="en-US" b="1" i="0" smtClean="0">
                        <a:latin typeface="Cambria Math"/>
                      </a:rPr>
                      <m:t>&lt;</m:t>
                    </m:r>
                    <m:rad>
                      <m:radPr>
                        <m:degHide m:val="on"/>
                        <m:ctrlPr>
                          <a:rPr lang="en-US" b="1" i="1">
                            <a:latin typeface="Cambria Math" panose="02040503050406030204" pitchFamily="18" charset="0"/>
                          </a:rPr>
                        </m:ctrlPr>
                      </m:radPr>
                      <m:deg/>
                      <m:e>
                        <m:r>
                          <a:rPr lang="en-US" b="1" i="1">
                            <a:latin typeface="Cambria Math"/>
                          </a:rPr>
                          <m:t>𝒅</m:t>
                        </m:r>
                      </m:e>
                    </m:rad>
                  </m:oMath>
                </a14:m>
                <a:endParaRPr lang="en-US" b="1" dirty="0">
                  <a:sym typeface="Symbol" pitchFamily="18" charset="2"/>
                </a:endParaRPr>
              </a:p>
              <a:p>
                <a:pPr lvl="8"/>
                <a:endParaRPr lang="en-US" dirty="0">
                  <a:sym typeface="Symbol" pitchFamily="18" charset="2"/>
                </a:endParaRPr>
              </a:p>
              <a:p>
                <a:r>
                  <a:rPr lang="en-US" dirty="0">
                    <a:sym typeface="Symbol" pitchFamily="18" charset="2"/>
                  </a:rPr>
                  <a:t>Accept a point for a cluster if </a:t>
                </a:r>
                <a:br>
                  <a:rPr lang="en-US" dirty="0">
                    <a:sym typeface="Symbol" pitchFamily="18" charset="2"/>
                  </a:rPr>
                </a:br>
                <a:r>
                  <a:rPr lang="en-US" dirty="0">
                    <a:sym typeface="Symbol" pitchFamily="18" charset="2"/>
                  </a:rPr>
                  <a:t>its M.D. is </a:t>
                </a:r>
                <a:r>
                  <a:rPr lang="en-US" b="1" dirty="0">
                    <a:sym typeface="Symbol" pitchFamily="18" charset="2"/>
                  </a:rPr>
                  <a:t>&lt;</a:t>
                </a:r>
                <a:r>
                  <a:rPr lang="en-US" dirty="0">
                    <a:sym typeface="Symbol" pitchFamily="18" charset="2"/>
                  </a:rPr>
                  <a:t> some threshold, </a:t>
                </a:r>
                <a:br>
                  <a:rPr lang="en-US" dirty="0">
                    <a:sym typeface="Symbol" pitchFamily="18" charset="2"/>
                  </a:rPr>
                </a:br>
                <a:r>
                  <a:rPr lang="en-US" dirty="0">
                    <a:sym typeface="Symbol" pitchFamily="18" charset="2"/>
                  </a:rPr>
                  <a:t>e.g. </a:t>
                </a:r>
                <a:r>
                  <a:rPr lang="en-US" b="1" dirty="0">
                    <a:sym typeface="Symbol" pitchFamily="18" charset="2"/>
                  </a:rPr>
                  <a:t>2</a:t>
                </a:r>
                <a:r>
                  <a:rPr lang="en-US" dirty="0">
                    <a:sym typeface="Symbol" pitchFamily="18" charset="2"/>
                  </a:rPr>
                  <a:t> standard deviations</a:t>
                </a:r>
              </a:p>
            </p:txBody>
          </p:sp>
        </mc:Choice>
        <mc:Fallback xmlns="">
          <p:sp>
            <p:nvSpPr>
              <p:cNvPr id="62467" name="Rectangle 3"/>
              <p:cNvSpPr>
                <a:spLocks noGrp="1" noRot="1" noChangeAspect="1" noMove="1" noResize="1" noEditPoints="1" noAdjustHandles="1" noChangeArrowheads="1" noChangeShapeType="1" noTextEdit="1"/>
              </p:cNvSpPr>
              <p:nvPr>
                <p:ph idx="1"/>
              </p:nvPr>
            </p:nvSpPr>
            <p:spPr>
              <a:blipFill>
                <a:blip r:embed="rId2"/>
                <a:stretch>
                  <a:fillRect t="-696"/>
                </a:stretch>
              </a:blipFill>
            </p:spPr>
            <p:txBody>
              <a:bodyPr/>
              <a:lstStyle/>
              <a:p>
                <a:r>
                  <a:rPr lang="it-IT">
                    <a:noFill/>
                  </a:rPr>
                  <a:t> </a:t>
                </a:r>
              </a:p>
            </p:txBody>
          </p:sp>
        </mc:Fallback>
      </mc:AlternateContent>
      <p:sp>
        <p:nvSpPr>
          <p:cNvPr id="4" name="Slide Number Placeholder 5"/>
          <p:cNvSpPr>
            <a:spLocks noGrp="1"/>
          </p:cNvSpPr>
          <p:nvPr>
            <p:ph type="sldNum" sz="quarter" idx="12"/>
          </p:nvPr>
        </p:nvSpPr>
        <p:spPr/>
        <p:txBody>
          <a:bodyPr/>
          <a:lstStyle/>
          <a:p>
            <a:fld id="{80F6B164-05C7-48B5-8915-2BFCE20D0571}" type="slidenum">
              <a:rPr lang="en-US"/>
              <a:pPr/>
              <a:t>107</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pic>
        <p:nvPicPr>
          <p:cNvPr id="7" name="Picture 2" descr="http://hyperphysics.phy-astr.gsu.edu/hbase/math/immath/gaud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8321" y="4572000"/>
            <a:ext cx="3265942"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34554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
          <p:cNvPicPr>
            <a:picLocks noChangeAspect="1" noChangeArrowheads="1"/>
          </p:cNvPicPr>
          <p:nvPr/>
        </p:nvPicPr>
        <p:blipFill rotWithShape="1">
          <a:blip r:embed="rId2">
            <a:extLst>
              <a:ext uri="{28A0092B-C50C-407E-A947-70E740481C1C}">
                <a14:useLocalDpi xmlns:a14="http://schemas.microsoft.com/office/drawing/2010/main" val="0"/>
              </a:ext>
            </a:extLst>
          </a:blip>
          <a:srcRect l="6253" t="12826" r="5817" b="5758"/>
          <a:stretch/>
        </p:blipFill>
        <p:spPr bwMode="auto">
          <a:xfrm rot="2107092">
            <a:off x="3057144" y="2590800"/>
            <a:ext cx="2962656" cy="2743200"/>
          </a:xfrm>
          <a:prstGeom prst="rect">
            <a:avLst/>
          </a:prstGeom>
          <a:noFill/>
          <a:extLst>
            <a:ext uri="{909E8E84-426E-40DD-AFC4-6F175D3DCCD1}">
              <a14:hiddenFill xmlns:a14="http://schemas.microsoft.com/office/drawing/2010/main">
                <a:solidFill>
                  <a:srgbClr val="FFFFFF"/>
                </a:solidFill>
              </a14:hiddenFill>
            </a:ext>
          </a:extLst>
        </p:spPr>
      </p:pic>
      <p:pic>
        <p:nvPicPr>
          <p:cNvPr id="36868" name="Picture 4" descr="*"/>
          <p:cNvPicPr>
            <a:picLocks noChangeAspect="1" noChangeArrowheads="1"/>
          </p:cNvPicPr>
          <p:nvPr/>
        </p:nvPicPr>
        <p:blipFill rotWithShape="1">
          <a:blip r:embed="rId3">
            <a:extLst>
              <a:ext uri="{28A0092B-C50C-407E-A947-70E740481C1C}">
                <a14:useLocalDpi xmlns:a14="http://schemas.microsoft.com/office/drawing/2010/main" val="0"/>
              </a:ext>
            </a:extLst>
          </a:blip>
          <a:srcRect l="6361" t="13145" r="5710" b="5864"/>
          <a:stretch/>
        </p:blipFill>
        <p:spPr bwMode="auto">
          <a:xfrm rot="2376676">
            <a:off x="6089605" y="2590800"/>
            <a:ext cx="2978195" cy="27432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2971800" y="1600200"/>
            <a:ext cx="6172200" cy="8382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 name="Title 1"/>
          <p:cNvSpPr>
            <a:spLocks noGrp="1"/>
          </p:cNvSpPr>
          <p:nvPr>
            <p:ph type="title"/>
          </p:nvPr>
        </p:nvSpPr>
        <p:spPr/>
        <p:txBody>
          <a:bodyPr/>
          <a:lstStyle/>
          <a:p>
            <a:r>
              <a:rPr lang="en-US" dirty="0"/>
              <a:t>Picture: Equal M.D. Regions</a:t>
            </a:r>
          </a:p>
        </p:txBody>
      </p:sp>
      <p:sp>
        <p:nvSpPr>
          <p:cNvPr id="3" name="Content Placeholder 2"/>
          <p:cNvSpPr>
            <a:spLocks noGrp="1"/>
          </p:cNvSpPr>
          <p:nvPr>
            <p:ph idx="1"/>
          </p:nvPr>
        </p:nvSpPr>
        <p:spPr>
          <a:xfrm>
            <a:off x="457200" y="1295401"/>
            <a:ext cx="8229600" cy="1600200"/>
          </a:xfrm>
        </p:spPr>
        <p:txBody>
          <a:bodyPr/>
          <a:lstStyle/>
          <a:p>
            <a:r>
              <a:rPr lang="en-US" b="1" dirty="0">
                <a:solidFill>
                  <a:srgbClr val="D60093"/>
                </a:solidFill>
              </a:rPr>
              <a:t>Euclidean vs. </a:t>
            </a:r>
            <a:r>
              <a:rPr lang="en-US" b="1" dirty="0" err="1">
                <a:solidFill>
                  <a:srgbClr val="D60093"/>
                </a:solidFill>
              </a:rPr>
              <a:t>Mahalanobis</a:t>
            </a:r>
            <a:r>
              <a:rPr lang="en-US" b="1" dirty="0">
                <a:solidFill>
                  <a:srgbClr val="D60093"/>
                </a:solidFill>
              </a:rPr>
              <a:t> distance</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108</a:t>
            </a:fld>
            <a:endParaRPr lang="en-US"/>
          </a:p>
        </p:txBody>
      </p:sp>
      <p:pic>
        <p:nvPicPr>
          <p:cNvPr id="7" name="Picture 2" descr="*"/>
          <p:cNvPicPr>
            <a:picLocks noChangeAspect="1" noChangeArrowheads="1"/>
          </p:cNvPicPr>
          <p:nvPr/>
        </p:nvPicPr>
        <p:blipFill rotWithShape="1">
          <a:blip r:embed="rId4">
            <a:extLst>
              <a:ext uri="{28A0092B-C50C-407E-A947-70E740481C1C}">
                <a14:useLocalDpi xmlns:a14="http://schemas.microsoft.com/office/drawing/2010/main" val="0"/>
              </a:ext>
            </a:extLst>
          </a:blip>
          <a:srcRect l="5871" t="12733" r="5923" b="5128"/>
          <a:stretch/>
        </p:blipFill>
        <p:spPr bwMode="auto">
          <a:xfrm>
            <a:off x="76200" y="2590800"/>
            <a:ext cx="2945865" cy="27432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52272" y="2114490"/>
            <a:ext cx="7772400" cy="400110"/>
          </a:xfrm>
          <a:prstGeom prst="rect">
            <a:avLst/>
          </a:prstGeom>
          <a:noFill/>
        </p:spPr>
        <p:txBody>
          <a:bodyPr wrap="square" rtlCol="0">
            <a:spAutoFit/>
          </a:bodyPr>
          <a:lstStyle/>
          <a:p>
            <a:pPr algn="ctr"/>
            <a:r>
              <a:rPr lang="en-US" sz="2000" b="1" dirty="0">
                <a:latin typeface="Arial" pitchFamily="34" charset="0"/>
                <a:cs typeface="Arial" pitchFamily="34" charset="0"/>
              </a:rPr>
              <a:t>Contours of equidistant points from the origin</a:t>
            </a:r>
          </a:p>
        </p:txBody>
      </p:sp>
      <p:sp>
        <p:nvSpPr>
          <p:cNvPr id="15" name="Rectangle 14"/>
          <p:cNvSpPr/>
          <p:nvPr/>
        </p:nvSpPr>
        <p:spPr>
          <a:xfrm>
            <a:off x="2971800" y="5410200"/>
            <a:ext cx="6172200" cy="8382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TextBox 8"/>
          <p:cNvSpPr txBox="1"/>
          <p:nvPr/>
        </p:nvSpPr>
        <p:spPr>
          <a:xfrm>
            <a:off x="95436" y="5334000"/>
            <a:ext cx="2993127" cy="584775"/>
          </a:xfrm>
          <a:prstGeom prst="rect">
            <a:avLst/>
          </a:prstGeom>
          <a:noFill/>
        </p:spPr>
        <p:txBody>
          <a:bodyPr wrap="none" rtlCol="0">
            <a:spAutoFit/>
          </a:bodyPr>
          <a:lstStyle/>
          <a:p>
            <a:pPr algn="ctr"/>
            <a:r>
              <a:rPr lang="en-US" sz="1600" b="1" dirty="0">
                <a:solidFill>
                  <a:srgbClr val="008000"/>
                </a:solidFill>
                <a:latin typeface="Arial" pitchFamily="34" charset="0"/>
                <a:cs typeface="Arial" pitchFamily="34" charset="0"/>
              </a:rPr>
              <a:t>Uniformly distributed points,</a:t>
            </a:r>
            <a:br>
              <a:rPr lang="en-US" sz="1600" b="1" dirty="0">
                <a:solidFill>
                  <a:srgbClr val="008000"/>
                </a:solidFill>
                <a:latin typeface="Arial" pitchFamily="34" charset="0"/>
                <a:cs typeface="Arial" pitchFamily="34" charset="0"/>
              </a:rPr>
            </a:br>
            <a:r>
              <a:rPr lang="en-US" sz="1600" b="1" dirty="0">
                <a:solidFill>
                  <a:srgbClr val="008000"/>
                </a:solidFill>
                <a:latin typeface="Arial" pitchFamily="34" charset="0"/>
                <a:cs typeface="Arial" pitchFamily="34" charset="0"/>
              </a:rPr>
              <a:t>Euclidean distance</a:t>
            </a:r>
          </a:p>
        </p:txBody>
      </p:sp>
      <p:sp>
        <p:nvSpPr>
          <p:cNvPr id="12" name="TextBox 11"/>
          <p:cNvSpPr txBox="1"/>
          <p:nvPr/>
        </p:nvSpPr>
        <p:spPr>
          <a:xfrm>
            <a:off x="3091652" y="5334000"/>
            <a:ext cx="2912977" cy="584775"/>
          </a:xfrm>
          <a:prstGeom prst="rect">
            <a:avLst/>
          </a:prstGeom>
          <a:solidFill>
            <a:schemeClr val="bg1"/>
          </a:solidFill>
          <a:ln>
            <a:noFill/>
          </a:ln>
        </p:spPr>
        <p:txBody>
          <a:bodyPr wrap="none" rtlCol="0">
            <a:spAutoFit/>
          </a:bodyPr>
          <a:lstStyle/>
          <a:p>
            <a:pPr algn="ctr"/>
            <a:r>
              <a:rPr lang="en-US" sz="1600" b="1" dirty="0">
                <a:solidFill>
                  <a:srgbClr val="008000"/>
                </a:solidFill>
                <a:latin typeface="Arial" pitchFamily="34" charset="0"/>
                <a:cs typeface="Arial" pitchFamily="34" charset="0"/>
              </a:rPr>
              <a:t>Normally distributed points,</a:t>
            </a:r>
            <a:br>
              <a:rPr lang="en-US" sz="1600" b="1" dirty="0">
                <a:solidFill>
                  <a:srgbClr val="008000"/>
                </a:solidFill>
                <a:latin typeface="Arial" pitchFamily="34" charset="0"/>
                <a:cs typeface="Arial" pitchFamily="34" charset="0"/>
              </a:rPr>
            </a:br>
            <a:r>
              <a:rPr lang="en-US" sz="1600" b="1" dirty="0">
                <a:solidFill>
                  <a:srgbClr val="008000"/>
                </a:solidFill>
                <a:latin typeface="Arial" pitchFamily="34" charset="0"/>
                <a:cs typeface="Arial" pitchFamily="34" charset="0"/>
              </a:rPr>
              <a:t>Euclidean distance</a:t>
            </a:r>
          </a:p>
        </p:txBody>
      </p:sp>
      <p:sp>
        <p:nvSpPr>
          <p:cNvPr id="13" name="TextBox 12"/>
          <p:cNvSpPr txBox="1"/>
          <p:nvPr/>
        </p:nvSpPr>
        <p:spPr>
          <a:xfrm>
            <a:off x="6127572" y="5334000"/>
            <a:ext cx="2912977" cy="584775"/>
          </a:xfrm>
          <a:prstGeom prst="rect">
            <a:avLst/>
          </a:prstGeom>
          <a:solidFill>
            <a:schemeClr val="bg1"/>
          </a:solidFill>
          <a:ln>
            <a:noFill/>
          </a:ln>
        </p:spPr>
        <p:txBody>
          <a:bodyPr wrap="none" rtlCol="0">
            <a:spAutoFit/>
          </a:bodyPr>
          <a:lstStyle/>
          <a:p>
            <a:pPr algn="ctr"/>
            <a:r>
              <a:rPr lang="en-US" sz="1600" b="1" dirty="0">
                <a:solidFill>
                  <a:srgbClr val="008000"/>
                </a:solidFill>
                <a:latin typeface="Arial" pitchFamily="34" charset="0"/>
                <a:cs typeface="Arial" pitchFamily="34" charset="0"/>
              </a:rPr>
              <a:t>Normally distributed points,</a:t>
            </a:r>
            <a:br>
              <a:rPr lang="en-US" sz="1600" b="1" dirty="0">
                <a:solidFill>
                  <a:srgbClr val="008000"/>
                </a:solidFill>
                <a:latin typeface="Arial" pitchFamily="34" charset="0"/>
                <a:cs typeface="Arial" pitchFamily="34" charset="0"/>
              </a:rPr>
            </a:br>
            <a:r>
              <a:rPr lang="en-US" sz="1600" b="1" dirty="0" err="1">
                <a:solidFill>
                  <a:srgbClr val="008000"/>
                </a:solidFill>
                <a:latin typeface="Arial" pitchFamily="34" charset="0"/>
                <a:cs typeface="Arial" pitchFamily="34" charset="0"/>
              </a:rPr>
              <a:t>Mahalanobis</a:t>
            </a:r>
            <a:r>
              <a:rPr lang="en-US" sz="1600" b="1" dirty="0">
                <a:solidFill>
                  <a:srgbClr val="008000"/>
                </a:solidFill>
                <a:latin typeface="Arial" pitchFamily="34" charset="0"/>
                <a:cs typeface="Arial" pitchFamily="34" charset="0"/>
              </a:rPr>
              <a:t> distance</a:t>
            </a:r>
          </a:p>
        </p:txBody>
      </p:sp>
    </p:spTree>
    <p:extLst>
      <p:ext uri="{BB962C8B-B14F-4D97-AF65-F5344CB8AC3E}">
        <p14:creationId xmlns:p14="http://schemas.microsoft.com/office/powerpoint/2010/main" val="87655202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76200" y="76200"/>
            <a:ext cx="9067800" cy="987552"/>
          </a:xfrm>
        </p:spPr>
        <p:txBody>
          <a:bodyPr>
            <a:normAutofit/>
          </a:bodyPr>
          <a:lstStyle/>
          <a:p>
            <a:r>
              <a:rPr lang="en-US" dirty="0"/>
              <a:t>Should 2 CS clusters be combined?</a:t>
            </a:r>
          </a:p>
        </p:txBody>
      </p:sp>
      <p:sp>
        <p:nvSpPr>
          <p:cNvPr id="63491" name="Rectangle 3"/>
          <p:cNvSpPr>
            <a:spLocks noGrp="1" noChangeArrowheads="1"/>
          </p:cNvSpPr>
          <p:nvPr>
            <p:ph idx="1"/>
          </p:nvPr>
        </p:nvSpPr>
        <p:spPr/>
        <p:txBody>
          <a:bodyPr/>
          <a:lstStyle/>
          <a:p>
            <a:pPr marL="118872" indent="0">
              <a:buNone/>
            </a:pPr>
            <a:r>
              <a:rPr lang="en-US" b="1" dirty="0"/>
              <a:t>Q2) Should 2 CS </a:t>
            </a:r>
            <a:r>
              <a:rPr lang="en-US" b="1" dirty="0" err="1"/>
              <a:t>subclusters</a:t>
            </a:r>
            <a:r>
              <a:rPr lang="en-US" b="1" dirty="0"/>
              <a:t> be combined?</a:t>
            </a:r>
          </a:p>
          <a:p>
            <a:r>
              <a:rPr lang="en-US" dirty="0"/>
              <a:t>Compute the variance of the combined </a:t>
            </a:r>
            <a:r>
              <a:rPr lang="en-US" dirty="0" err="1"/>
              <a:t>subcluster</a:t>
            </a:r>
            <a:endParaRPr lang="en-US" dirty="0"/>
          </a:p>
          <a:p>
            <a:pPr lvl="1"/>
            <a:r>
              <a:rPr lang="en-US" b="1" i="1" dirty="0"/>
              <a:t>N</a:t>
            </a:r>
            <a:r>
              <a:rPr lang="en-US" dirty="0"/>
              <a:t>, </a:t>
            </a:r>
            <a:r>
              <a:rPr lang="en-US" b="1" i="1" dirty="0"/>
              <a:t>SUM</a:t>
            </a:r>
            <a:r>
              <a:rPr lang="en-US" dirty="0"/>
              <a:t>, and </a:t>
            </a:r>
            <a:r>
              <a:rPr lang="en-US" b="1" i="1" dirty="0"/>
              <a:t>SUMSQ</a:t>
            </a:r>
            <a:r>
              <a:rPr lang="en-US" i="1" dirty="0"/>
              <a:t> </a:t>
            </a:r>
            <a:r>
              <a:rPr lang="en-US" dirty="0"/>
              <a:t>allow us to make that calculation quickly</a:t>
            </a:r>
          </a:p>
          <a:p>
            <a:r>
              <a:rPr lang="en-US" dirty="0"/>
              <a:t>Combine if the combined variance is </a:t>
            </a:r>
            <a:br>
              <a:rPr lang="en-US" dirty="0"/>
            </a:br>
            <a:r>
              <a:rPr lang="en-US" dirty="0"/>
              <a:t>below some threshold</a:t>
            </a:r>
          </a:p>
          <a:p>
            <a:pPr lvl="8"/>
            <a:endParaRPr lang="en-US" dirty="0"/>
          </a:p>
          <a:p>
            <a:r>
              <a:rPr lang="en-US" b="1" dirty="0">
                <a:solidFill>
                  <a:srgbClr val="D60093"/>
                </a:solidFill>
              </a:rPr>
              <a:t>Many alternatives:</a:t>
            </a:r>
            <a:r>
              <a:rPr lang="en-US" dirty="0"/>
              <a:t> Treat dimensions differently, consider density</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9928FBD7-D930-4CF8-94C2-BF75D3516F63}" type="slidenum">
              <a:rPr lang="en-US"/>
              <a:pPr/>
              <a:t>109</a:t>
            </a:fld>
            <a:endParaRPr lang="en-US"/>
          </a:p>
        </p:txBody>
      </p:sp>
      <p:sp>
        <p:nvSpPr>
          <p:cNvPr id="7" name="Oval 19"/>
          <p:cNvSpPr>
            <a:spLocks noChangeArrowheads="1"/>
          </p:cNvSpPr>
          <p:nvPr/>
        </p:nvSpPr>
        <p:spPr bwMode="auto">
          <a:xfrm>
            <a:off x="7924800" y="2667000"/>
            <a:ext cx="457200" cy="838200"/>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8" name="Line 25"/>
          <p:cNvSpPr>
            <a:spLocks noChangeShapeType="1"/>
          </p:cNvSpPr>
          <p:nvPr/>
        </p:nvSpPr>
        <p:spPr bwMode="auto">
          <a:xfrm>
            <a:off x="8153400" y="2938462"/>
            <a:ext cx="0" cy="30480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9" name="Line 26"/>
          <p:cNvSpPr>
            <a:spLocks noChangeShapeType="1"/>
          </p:cNvSpPr>
          <p:nvPr/>
        </p:nvSpPr>
        <p:spPr bwMode="auto">
          <a:xfrm>
            <a:off x="8001000" y="3090862"/>
            <a:ext cx="304800"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10" name="Oval 19"/>
          <p:cNvSpPr>
            <a:spLocks noChangeArrowheads="1"/>
          </p:cNvSpPr>
          <p:nvPr/>
        </p:nvSpPr>
        <p:spPr bwMode="auto">
          <a:xfrm>
            <a:off x="8382000" y="3733800"/>
            <a:ext cx="609600" cy="609600"/>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11" name="Line 25"/>
          <p:cNvSpPr>
            <a:spLocks noChangeShapeType="1"/>
          </p:cNvSpPr>
          <p:nvPr/>
        </p:nvSpPr>
        <p:spPr bwMode="auto">
          <a:xfrm>
            <a:off x="8686800" y="3886200"/>
            <a:ext cx="0" cy="30480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12" name="Line 26"/>
          <p:cNvSpPr>
            <a:spLocks noChangeShapeType="1"/>
          </p:cNvSpPr>
          <p:nvPr/>
        </p:nvSpPr>
        <p:spPr bwMode="auto">
          <a:xfrm>
            <a:off x="8534400" y="4038600"/>
            <a:ext cx="304800"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Tree>
    <p:extLst>
      <p:ext uri="{BB962C8B-B14F-4D97-AF65-F5344CB8AC3E}">
        <p14:creationId xmlns:p14="http://schemas.microsoft.com/office/powerpoint/2010/main" val="616602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35A4822-970E-634E-A28B-8345331BB412}" type="slidenum">
              <a:rPr lang="en-US"/>
              <a:pPr/>
              <a:t>11</a:t>
            </a:fld>
            <a:endParaRPr lang="en-US"/>
          </a:p>
        </p:txBody>
      </p:sp>
      <p:sp>
        <p:nvSpPr>
          <p:cNvPr id="60418" name="Rectangle 2"/>
          <p:cNvSpPr>
            <a:spLocks noGrp="1" noChangeArrowheads="1"/>
          </p:cNvSpPr>
          <p:nvPr>
            <p:ph type="title"/>
          </p:nvPr>
        </p:nvSpPr>
        <p:spPr/>
        <p:txBody>
          <a:bodyPr/>
          <a:lstStyle/>
          <a:p>
            <a:r>
              <a:rPr lang="en-US" dirty="0"/>
              <a:t>Association Rules</a:t>
            </a:r>
          </a:p>
        </p:txBody>
      </p:sp>
      <p:sp>
        <p:nvSpPr>
          <p:cNvPr id="60419" name="Rectangle 3"/>
          <p:cNvSpPr>
            <a:spLocks noGrp="1" noChangeArrowheads="1"/>
          </p:cNvSpPr>
          <p:nvPr>
            <p:ph type="body" idx="1"/>
          </p:nvPr>
        </p:nvSpPr>
        <p:spPr/>
        <p:txBody>
          <a:bodyPr/>
          <a:lstStyle/>
          <a:p>
            <a:r>
              <a:rPr lang="en-US" b="1" dirty="0">
                <a:solidFill>
                  <a:srgbClr val="008000"/>
                </a:solidFill>
              </a:rPr>
              <a:t>Association Rules:</a:t>
            </a:r>
            <a:br>
              <a:rPr lang="en-US" b="1" dirty="0"/>
            </a:br>
            <a:r>
              <a:rPr lang="en-US" dirty="0"/>
              <a:t>If-then rules about the contents of baskets</a:t>
            </a:r>
          </a:p>
          <a:p>
            <a:r>
              <a:rPr lang="en-US" b="1" i="1" dirty="0">
                <a:solidFill>
                  <a:srgbClr val="0000FF"/>
                </a:solidFill>
                <a:latin typeface="Times New Roman" pitchFamily="18" charset="0"/>
                <a:cs typeface="Times New Roman" pitchFamily="18" charset="0"/>
              </a:rPr>
              <a:t>{i</a:t>
            </a:r>
            <a:r>
              <a:rPr lang="en-US" b="1" i="1" baseline="-25000" dirty="0">
                <a:solidFill>
                  <a:srgbClr val="0000FF"/>
                </a:solidFill>
                <a:latin typeface="Times New Roman" pitchFamily="18" charset="0"/>
                <a:cs typeface="Times New Roman" pitchFamily="18" charset="0"/>
              </a:rPr>
              <a:t>1</a:t>
            </a:r>
            <a:r>
              <a:rPr lang="en-US" b="1" i="1" dirty="0">
                <a:solidFill>
                  <a:srgbClr val="0000FF"/>
                </a:solidFill>
                <a:latin typeface="Times New Roman" pitchFamily="18" charset="0"/>
                <a:cs typeface="Times New Roman" pitchFamily="18" charset="0"/>
              </a:rPr>
              <a:t>, i</a:t>
            </a:r>
            <a:r>
              <a:rPr lang="en-US" b="1" i="1" baseline="-25000" dirty="0">
                <a:solidFill>
                  <a:srgbClr val="0000FF"/>
                </a:solidFill>
                <a:latin typeface="Times New Roman" pitchFamily="18" charset="0"/>
                <a:cs typeface="Times New Roman" pitchFamily="18" charset="0"/>
              </a:rPr>
              <a:t>2</a:t>
            </a:r>
            <a:r>
              <a:rPr lang="en-US" b="1" i="1" dirty="0">
                <a:solidFill>
                  <a:srgbClr val="0000FF"/>
                </a:solidFill>
                <a:latin typeface="Times New Roman" pitchFamily="18" charset="0"/>
                <a:cs typeface="Times New Roman" pitchFamily="18" charset="0"/>
              </a:rPr>
              <a:t>,…,</a:t>
            </a:r>
            <a:r>
              <a:rPr lang="en-US" b="1" i="1" dirty="0" err="1">
                <a:solidFill>
                  <a:srgbClr val="0000FF"/>
                </a:solidFill>
                <a:latin typeface="Times New Roman" pitchFamily="18" charset="0"/>
                <a:cs typeface="Times New Roman" pitchFamily="18" charset="0"/>
              </a:rPr>
              <a:t>i</a:t>
            </a:r>
            <a:r>
              <a:rPr lang="en-US" b="1" i="1" baseline="-25000" dirty="0" err="1">
                <a:solidFill>
                  <a:srgbClr val="0000FF"/>
                </a:solidFill>
                <a:latin typeface="Times New Roman" pitchFamily="18" charset="0"/>
                <a:cs typeface="Times New Roman" pitchFamily="18" charset="0"/>
              </a:rPr>
              <a:t>k</a:t>
            </a:r>
            <a:r>
              <a:rPr lang="en-US" b="1" i="1" dirty="0">
                <a:solidFill>
                  <a:srgbClr val="0000FF"/>
                </a:solidFill>
                <a:latin typeface="Times New Roman" pitchFamily="18" charset="0"/>
                <a:cs typeface="Times New Roman" pitchFamily="18" charset="0"/>
              </a:rPr>
              <a:t>} → j</a:t>
            </a:r>
            <a:r>
              <a:rPr lang="en-US" i="1" dirty="0">
                <a:solidFill>
                  <a:srgbClr val="0064E2"/>
                </a:solidFill>
              </a:rPr>
              <a:t>  </a:t>
            </a:r>
            <a:r>
              <a:rPr lang="en-US" dirty="0"/>
              <a:t>means: “if a basket contains all of </a:t>
            </a:r>
            <a:r>
              <a:rPr lang="en-US" b="1" i="1" dirty="0">
                <a:latin typeface="Times New Roman" pitchFamily="18" charset="0"/>
                <a:cs typeface="Times New Roman" pitchFamily="18" charset="0"/>
              </a:rPr>
              <a:t>i</a:t>
            </a:r>
            <a:r>
              <a:rPr lang="en-US" b="1" i="1" baseline="-25000" dirty="0">
                <a:latin typeface="Times New Roman" pitchFamily="18" charset="0"/>
                <a:cs typeface="Times New Roman" pitchFamily="18" charset="0"/>
              </a:rPr>
              <a:t>1</a:t>
            </a:r>
            <a:r>
              <a:rPr lang="en-US" b="1" i="1" dirty="0">
                <a:latin typeface="Times New Roman" pitchFamily="18" charset="0"/>
                <a:cs typeface="Times New Roman" pitchFamily="18" charset="0"/>
              </a:rPr>
              <a:t>,…,</a:t>
            </a:r>
            <a:r>
              <a:rPr lang="en-US" b="1" i="1" dirty="0" err="1">
                <a:latin typeface="Times New Roman" pitchFamily="18" charset="0"/>
                <a:cs typeface="Times New Roman" pitchFamily="18" charset="0"/>
              </a:rPr>
              <a:t>i</a:t>
            </a:r>
            <a:r>
              <a:rPr lang="en-US" b="1" i="1" baseline="-25000" dirty="0" err="1">
                <a:latin typeface="Times New Roman" pitchFamily="18" charset="0"/>
                <a:cs typeface="Times New Roman" pitchFamily="18" charset="0"/>
              </a:rPr>
              <a:t>k</a:t>
            </a:r>
            <a:r>
              <a:rPr lang="en-US" i="1" dirty="0"/>
              <a:t> </a:t>
            </a:r>
            <a:r>
              <a:rPr lang="en-US" dirty="0"/>
              <a:t>then it is </a:t>
            </a:r>
            <a:r>
              <a:rPr lang="en-US" b="1" i="1" dirty="0">
                <a:solidFill>
                  <a:srgbClr val="0000FF"/>
                </a:solidFill>
              </a:rPr>
              <a:t>likely</a:t>
            </a:r>
            <a:r>
              <a:rPr lang="en-US" dirty="0">
                <a:solidFill>
                  <a:srgbClr val="0000FF"/>
                </a:solidFill>
              </a:rPr>
              <a:t> </a:t>
            </a:r>
            <a:r>
              <a:rPr lang="en-US" dirty="0"/>
              <a:t>to contain </a:t>
            </a:r>
            <a:r>
              <a:rPr lang="en-US" b="1" i="1" dirty="0">
                <a:latin typeface="Times New Roman" pitchFamily="18" charset="0"/>
                <a:cs typeface="Times New Roman" pitchFamily="18" charset="0"/>
              </a:rPr>
              <a:t>j</a:t>
            </a:r>
            <a:r>
              <a:rPr lang="en-US" dirty="0"/>
              <a:t>”</a:t>
            </a:r>
          </a:p>
          <a:p>
            <a:r>
              <a:rPr lang="en-US" b="1" dirty="0">
                <a:solidFill>
                  <a:srgbClr val="D60093"/>
                </a:solidFill>
              </a:rPr>
              <a:t>In practice there are many rules, want to find significant/interesting ones!</a:t>
            </a:r>
          </a:p>
          <a:p>
            <a:r>
              <a:rPr lang="en-US" b="1" i="1" dirty="0">
                <a:solidFill>
                  <a:srgbClr val="0000FF"/>
                </a:solidFill>
              </a:rPr>
              <a:t>Confidence</a:t>
            </a:r>
            <a:r>
              <a:rPr lang="en-US" i="1" dirty="0">
                <a:solidFill>
                  <a:srgbClr val="0000FF"/>
                </a:solidFill>
              </a:rPr>
              <a:t> </a:t>
            </a:r>
            <a:r>
              <a:rPr lang="en-US" dirty="0"/>
              <a:t>of this association rule is the probability of </a:t>
            </a:r>
            <a:r>
              <a:rPr lang="en-US" b="1" i="1" dirty="0">
                <a:latin typeface="Times New Roman" pitchFamily="18" charset="0"/>
                <a:cs typeface="Times New Roman" pitchFamily="18" charset="0"/>
              </a:rPr>
              <a:t>j</a:t>
            </a:r>
            <a:r>
              <a:rPr lang="en-US" dirty="0"/>
              <a:t> given </a:t>
            </a:r>
            <a:r>
              <a:rPr lang="en-US" b="1" i="1" dirty="0">
                <a:latin typeface="Times New Roman" pitchFamily="18" charset="0"/>
                <a:cs typeface="Times New Roman" pitchFamily="18" charset="0"/>
              </a:rPr>
              <a:t>I</a:t>
            </a:r>
            <a:r>
              <a:rPr lang="en-US" b="1" dirty="0">
                <a:latin typeface="Times New Roman" pitchFamily="18" charset="0"/>
                <a:cs typeface="Times New Roman" pitchFamily="18" charset="0"/>
              </a:rPr>
              <a:t> = {</a:t>
            </a:r>
            <a:r>
              <a:rPr lang="en-US" b="1" i="1" dirty="0">
                <a:latin typeface="Times New Roman" pitchFamily="18" charset="0"/>
                <a:cs typeface="Times New Roman" pitchFamily="18" charset="0"/>
              </a:rPr>
              <a:t>i</a:t>
            </a:r>
            <a:r>
              <a:rPr lang="en-US" b="1" baseline="-25000" dirty="0">
                <a:latin typeface="Times New Roman" pitchFamily="18" charset="0"/>
                <a:cs typeface="Times New Roman" pitchFamily="18" charset="0"/>
              </a:rPr>
              <a:t>1</a:t>
            </a:r>
            <a:r>
              <a:rPr lang="en-US" b="1" dirty="0">
                <a:latin typeface="Times New Roman" pitchFamily="18" charset="0"/>
                <a:cs typeface="Times New Roman" pitchFamily="18" charset="0"/>
              </a:rPr>
              <a:t>,…,</a:t>
            </a:r>
            <a:r>
              <a:rPr lang="en-US" b="1" i="1" dirty="0" err="1">
                <a:latin typeface="Times New Roman" pitchFamily="18" charset="0"/>
                <a:cs typeface="Times New Roman" pitchFamily="18" charset="0"/>
              </a:rPr>
              <a:t>i</a:t>
            </a:r>
            <a:r>
              <a:rPr lang="en-US" b="1" i="1" baseline="-25000" dirty="0" err="1">
                <a:latin typeface="Times New Roman" pitchFamily="18" charset="0"/>
                <a:cs typeface="Times New Roman" pitchFamily="18" charset="0"/>
              </a:rPr>
              <a:t>k</a:t>
            </a:r>
            <a:r>
              <a:rPr lang="en-US" b="1" dirty="0">
                <a:latin typeface="Times New Roman" pitchFamily="18" charset="0"/>
                <a:cs typeface="Times New Roman" pitchFamily="18" charset="0"/>
              </a:rPr>
              <a:t>}</a:t>
            </a:r>
          </a:p>
          <a:p>
            <a:pPr>
              <a:buNone/>
            </a:pPr>
            <a:endParaRPr lang="en-US" dirty="0"/>
          </a:p>
          <a:p>
            <a:pPr>
              <a:buNone/>
            </a:pPr>
            <a:endParaRPr lang="en-US" dirty="0"/>
          </a:p>
        </p:txBody>
      </p:sp>
      <p:graphicFrame>
        <p:nvGraphicFramePr>
          <p:cNvPr id="5" name="Object 4"/>
          <p:cNvGraphicFramePr>
            <a:graphicFrameLocks/>
          </p:cNvGraphicFramePr>
          <p:nvPr>
            <p:extLst>
              <p:ext uri="{D42A27DB-BD31-4B8C-83A1-F6EECF244321}">
                <p14:modId xmlns:p14="http://schemas.microsoft.com/office/powerpoint/2010/main" val="3669247758"/>
              </p:ext>
            </p:extLst>
          </p:nvPr>
        </p:nvGraphicFramePr>
        <p:xfrm>
          <a:off x="2065338" y="5380038"/>
          <a:ext cx="5470525" cy="1173162"/>
        </p:xfrm>
        <a:graphic>
          <a:graphicData uri="http://schemas.openxmlformats.org/presentationml/2006/ole">
            <mc:AlternateContent xmlns:mc="http://schemas.openxmlformats.org/markup-compatibility/2006">
              <mc:Choice xmlns:v="urn:schemas-microsoft-com:vml" Requires="v">
                <p:oleObj spid="_x0000_s4266" name="Equation" r:id="rId3" imgW="1841400" imgH="419040" progId="Equation.3">
                  <p:embed/>
                </p:oleObj>
              </mc:Choice>
              <mc:Fallback>
                <p:oleObj name="Equation" r:id="rId3" imgW="1841400" imgH="419040" progId="Equation.3">
                  <p:embed/>
                  <p:pic>
                    <p:nvPicPr>
                      <p:cNvPr id="0" name=""/>
                      <p:cNvPicPr>
                        <a:picLocks noChangeAspect="1" noChangeArrowheads="1"/>
                      </p:cNvPicPr>
                      <p:nvPr/>
                    </p:nvPicPr>
                    <p:blipFill>
                      <a:blip r:embed="rId4"/>
                      <a:srcRect/>
                      <a:stretch>
                        <a:fillRect/>
                      </a:stretch>
                    </p:blipFill>
                    <p:spPr bwMode="auto">
                      <a:xfrm>
                        <a:off x="2065338" y="5380038"/>
                        <a:ext cx="5470525" cy="1173162"/>
                      </a:xfrm>
                      <a:prstGeom prst="rect">
                        <a:avLst/>
                      </a:prstGeom>
                      <a:noFill/>
                    </p:spPr>
                  </p:pic>
                </p:oleObj>
              </mc:Fallback>
            </mc:AlternateContent>
          </a:graphicData>
        </a:graphic>
      </p:graphicFrame>
      <p:sp>
        <p:nvSpPr>
          <p:cNvPr id="7" name="Footer Placeholder 6"/>
          <p:cNvSpPr>
            <a:spLocks noGrp="1"/>
          </p:cNvSpPr>
          <p:nvPr>
            <p:ph type="ftr" sz="quarter" idx="11"/>
          </p:nvPr>
        </p:nvSpPr>
        <p:spPr/>
        <p:txBody>
          <a:bodyPr/>
          <a:lstStyle/>
          <a:p>
            <a:pPr>
              <a:defRPr/>
            </a:pPr>
            <a:r>
              <a:rPr lang="nn-NO"/>
              <a:t>J. Leskovec, A. Rajaraman, J. Ullman: Mining of Massive Datasets, http://www.mmds.org</a:t>
            </a:r>
            <a:endParaRPr lang="en-US"/>
          </a:p>
        </p:txBody>
      </p:sp>
    </p:spTree>
    <p:extLst>
      <p:ext uri="{BB962C8B-B14F-4D97-AF65-F5344CB8AC3E}">
        <p14:creationId xmlns:p14="http://schemas.microsoft.com/office/powerpoint/2010/main" val="49072056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br>
              <a:rPr lang="en-US" dirty="0"/>
            </a:br>
            <a:r>
              <a:rPr lang="en-US" dirty="0"/>
              <a:t>The CURE Algorithm</a:t>
            </a:r>
            <a:endParaRPr lang="en-US" b="0" dirty="0"/>
          </a:p>
        </p:txBody>
      </p:sp>
      <p:sp>
        <p:nvSpPr>
          <p:cNvPr id="7" name="Subtitle 6"/>
          <p:cNvSpPr>
            <a:spLocks noGrp="1"/>
          </p:cNvSpPr>
          <p:nvPr>
            <p:ph type="subTitle" idx="1"/>
          </p:nvPr>
        </p:nvSpPr>
        <p:spPr/>
        <p:txBody>
          <a:bodyPr/>
          <a:lstStyle/>
          <a:p>
            <a:endParaRPr lang="en-US"/>
          </a:p>
        </p:txBody>
      </p:sp>
      <p:sp>
        <p:nvSpPr>
          <p:cNvPr id="8" name="Rectangle 7"/>
          <p:cNvSpPr/>
          <p:nvPr/>
        </p:nvSpPr>
        <p:spPr>
          <a:xfrm>
            <a:off x="796498" y="5181600"/>
            <a:ext cx="7364517" cy="1323439"/>
          </a:xfrm>
          <a:prstGeom prst="rect">
            <a:avLst/>
          </a:prstGeom>
        </p:spPr>
        <p:txBody>
          <a:bodyPr wrap="none">
            <a:spAutoFit/>
          </a:bodyPr>
          <a:lstStyle/>
          <a:p>
            <a:r>
              <a:rPr lang="en-US" sz="4000" b="1" dirty="0"/>
              <a:t>Extension of </a:t>
            </a:r>
            <a:r>
              <a:rPr lang="en-US" sz="4000" b="1" i="1" dirty="0"/>
              <a:t>k</a:t>
            </a:r>
            <a:r>
              <a:rPr lang="en-US" sz="4000" b="1" dirty="0"/>
              <a:t>-means to clusters</a:t>
            </a:r>
            <a:br>
              <a:rPr lang="en-US" sz="4000" b="1" dirty="0"/>
            </a:br>
            <a:r>
              <a:rPr lang="en-US" sz="4000" b="1" dirty="0"/>
              <a:t>of arbitrary shapes</a:t>
            </a:r>
          </a:p>
        </p:txBody>
      </p:sp>
    </p:spTree>
    <p:extLst>
      <p:ext uri="{BB962C8B-B14F-4D97-AF65-F5344CB8AC3E}">
        <p14:creationId xmlns:p14="http://schemas.microsoft.com/office/powerpoint/2010/main" val="334890945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t>The CURE Algorithm</a:t>
            </a:r>
          </a:p>
        </p:txBody>
      </p:sp>
      <p:sp>
        <p:nvSpPr>
          <p:cNvPr id="75779" name="Rectangle 3"/>
          <p:cNvSpPr>
            <a:spLocks noGrp="1" noChangeArrowheads="1"/>
          </p:cNvSpPr>
          <p:nvPr>
            <p:ph idx="1"/>
          </p:nvPr>
        </p:nvSpPr>
        <p:spPr>
          <a:xfrm>
            <a:off x="457200" y="1295400"/>
            <a:ext cx="8229600" cy="5439052"/>
          </a:xfrm>
        </p:spPr>
        <p:txBody>
          <a:bodyPr>
            <a:normAutofit/>
          </a:bodyPr>
          <a:lstStyle/>
          <a:p>
            <a:r>
              <a:rPr lang="en-US" b="1" dirty="0">
                <a:solidFill>
                  <a:srgbClr val="0000FF"/>
                </a:solidFill>
              </a:rPr>
              <a:t>Problem with BFR/</a:t>
            </a:r>
            <a:r>
              <a:rPr lang="en-US" b="1" i="1" dirty="0">
                <a:solidFill>
                  <a:srgbClr val="0000FF"/>
                </a:solidFill>
              </a:rPr>
              <a:t>k</a:t>
            </a:r>
            <a:r>
              <a:rPr lang="en-US" b="1" dirty="0">
                <a:solidFill>
                  <a:srgbClr val="0000FF"/>
                </a:solidFill>
              </a:rPr>
              <a:t>-means:</a:t>
            </a:r>
          </a:p>
          <a:p>
            <a:pPr lvl="1"/>
            <a:r>
              <a:rPr lang="en-US" dirty="0"/>
              <a:t>Assumes clusters are normally </a:t>
            </a:r>
            <a:br>
              <a:rPr lang="en-US" dirty="0"/>
            </a:br>
            <a:r>
              <a:rPr lang="en-US" dirty="0"/>
              <a:t>distributed in each dimension</a:t>
            </a:r>
          </a:p>
          <a:p>
            <a:pPr lvl="1"/>
            <a:r>
              <a:rPr lang="en-US" dirty="0"/>
              <a:t>And axes are fixed – ellipses at </a:t>
            </a:r>
            <a:br>
              <a:rPr lang="en-US" dirty="0"/>
            </a:br>
            <a:r>
              <a:rPr lang="en-US" dirty="0"/>
              <a:t>an angle are </a:t>
            </a:r>
            <a:r>
              <a:rPr lang="en-US" b="1" i="1" dirty="0">
                <a:solidFill>
                  <a:srgbClr val="D60093"/>
                </a:solidFill>
              </a:rPr>
              <a:t>not</a:t>
            </a:r>
            <a:r>
              <a:rPr lang="en-US" b="1" i="1" dirty="0"/>
              <a:t> OK</a:t>
            </a:r>
          </a:p>
          <a:p>
            <a:pPr lvl="8"/>
            <a:endParaRPr lang="en-US" dirty="0"/>
          </a:p>
          <a:p>
            <a:r>
              <a:rPr lang="en-US" b="1" dirty="0">
                <a:solidFill>
                  <a:srgbClr val="008000"/>
                </a:solidFill>
              </a:rPr>
              <a:t>CURE (Clustering Using </a:t>
            </a:r>
            <a:r>
              <a:rPr lang="en-US" b="1" dirty="0" err="1">
                <a:solidFill>
                  <a:srgbClr val="008000"/>
                </a:solidFill>
              </a:rPr>
              <a:t>REpresentatives</a:t>
            </a:r>
            <a:r>
              <a:rPr lang="en-US" b="1" dirty="0">
                <a:solidFill>
                  <a:srgbClr val="008000"/>
                </a:solidFill>
              </a:rPr>
              <a:t>):</a:t>
            </a:r>
          </a:p>
          <a:p>
            <a:pPr lvl="1"/>
            <a:r>
              <a:rPr lang="en-US" dirty="0"/>
              <a:t>Assumes a Euclidean distance</a:t>
            </a:r>
          </a:p>
          <a:p>
            <a:pPr lvl="1"/>
            <a:r>
              <a:rPr lang="en-US" dirty="0"/>
              <a:t>Allows clusters to assume any shape</a:t>
            </a:r>
          </a:p>
          <a:p>
            <a:pPr lvl="1"/>
            <a:r>
              <a:rPr lang="en-US" b="1" dirty="0"/>
              <a:t>Uses a collection of representative </a:t>
            </a:r>
            <a:br>
              <a:rPr lang="en-US" b="1" dirty="0"/>
            </a:br>
            <a:r>
              <a:rPr lang="en-US" b="1" dirty="0"/>
              <a:t>points to represent clusters</a:t>
            </a:r>
          </a:p>
        </p:txBody>
      </p:sp>
      <p:sp>
        <p:nvSpPr>
          <p:cNvPr id="4" name="Slide Number Placeholder 5"/>
          <p:cNvSpPr>
            <a:spLocks noGrp="1"/>
          </p:cNvSpPr>
          <p:nvPr>
            <p:ph type="sldNum" sz="quarter" idx="12"/>
          </p:nvPr>
        </p:nvSpPr>
        <p:spPr/>
        <p:txBody>
          <a:bodyPr/>
          <a:lstStyle/>
          <a:p>
            <a:fld id="{51B16923-F354-4082-A6FF-1B95B188D5AA}" type="slidenum">
              <a:rPr lang="en-US"/>
              <a:pPr/>
              <a:t>111</a:t>
            </a:fld>
            <a:endParaRPr lang="en-US"/>
          </a:p>
        </p:txBody>
      </p:sp>
      <p:pic>
        <p:nvPicPr>
          <p:cNvPr id="11266" name="Picture 2" descr="http://www.ima.umn.edu/~iwen/REU/2Ddata.jpg"/>
          <p:cNvPicPr>
            <a:picLocks noChangeAspect="1" noChangeArrowheads="1"/>
          </p:cNvPicPr>
          <p:nvPr/>
        </p:nvPicPr>
        <p:blipFill>
          <a:blip r:embed="rId2" cstate="print"/>
          <a:srcRect/>
          <a:stretch>
            <a:fillRect/>
          </a:stretch>
        </p:blipFill>
        <p:spPr bwMode="auto">
          <a:xfrm>
            <a:off x="5715000" y="1192520"/>
            <a:ext cx="1733551" cy="1400176"/>
          </a:xfrm>
          <a:prstGeom prst="rect">
            <a:avLst/>
          </a:prstGeom>
          <a:noFill/>
        </p:spPr>
      </p:pic>
      <p:pic>
        <p:nvPicPr>
          <p:cNvPr id="11267" name="Picture 3"/>
          <p:cNvPicPr>
            <a:picLocks noChangeAspect="1" noChangeArrowheads="1"/>
          </p:cNvPicPr>
          <p:nvPr/>
        </p:nvPicPr>
        <p:blipFill>
          <a:blip r:embed="rId3" cstate="print"/>
          <a:srcRect/>
          <a:stretch>
            <a:fillRect/>
          </a:stretch>
        </p:blipFill>
        <p:spPr bwMode="auto">
          <a:xfrm>
            <a:off x="7334756" y="1185777"/>
            <a:ext cx="1828800" cy="1784838"/>
          </a:xfrm>
          <a:prstGeom prst="rect">
            <a:avLst/>
          </a:prstGeom>
          <a:noFill/>
          <a:ln w="9525">
            <a:noFill/>
            <a:miter lim="800000"/>
            <a:headEnd/>
            <a:tailEnd/>
          </a:ln>
        </p:spPr>
      </p:pic>
      <p:sp>
        <p:nvSpPr>
          <p:cNvPr id="7" name="TextBox 6"/>
          <p:cNvSpPr txBox="1"/>
          <p:nvPr/>
        </p:nvSpPr>
        <p:spPr>
          <a:xfrm>
            <a:off x="7089085" y="1193869"/>
            <a:ext cx="530915"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Vs.</a:t>
            </a:r>
          </a:p>
        </p:txBody>
      </p:sp>
      <p:sp>
        <p:nvSpPr>
          <p:cNvPr id="9" name="Footer Placeholder 8"/>
          <p:cNvSpPr>
            <a:spLocks noGrp="1"/>
          </p:cNvSpPr>
          <p:nvPr>
            <p:ph type="ftr" sz="quarter" idx="11"/>
          </p:nvPr>
        </p:nvSpPr>
        <p:spPr/>
        <p:txBody>
          <a:bodyPr/>
          <a:lstStyle/>
          <a:p>
            <a:r>
              <a:rPr lang="en-US"/>
              <a:t>J. Leskovec, A. Rajaraman, J. Ullman: Mining of Massive Datasets, http://www.mmds.org</a:t>
            </a:r>
          </a:p>
        </p:txBody>
      </p:sp>
      <p:pic>
        <p:nvPicPr>
          <p:cNvPr id="32770" name="Picture 2" descr="http://www.ml.uni-saarland.de/code/pSpectralClustering/images/eigenvector11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24013" y="4800600"/>
            <a:ext cx="2543787" cy="1933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29816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rmAutofit/>
          </a:bodyPr>
          <a:lstStyle/>
          <a:p>
            <a:r>
              <a:rPr lang="en-US" dirty="0"/>
              <a:t>Example: Stanford Salaries</a:t>
            </a:r>
          </a:p>
        </p:txBody>
      </p:sp>
      <p:sp>
        <p:nvSpPr>
          <p:cNvPr id="33" name="Slide Number Placeholder 4"/>
          <p:cNvSpPr>
            <a:spLocks noGrp="1"/>
          </p:cNvSpPr>
          <p:nvPr>
            <p:ph type="sldNum" sz="quarter" idx="12"/>
          </p:nvPr>
        </p:nvSpPr>
        <p:spPr/>
        <p:txBody>
          <a:bodyPr/>
          <a:lstStyle/>
          <a:p>
            <a:fld id="{975F5734-8D22-41E0-BB7B-D16E0A7A0F73}" type="slidenum">
              <a:rPr lang="en-US"/>
              <a:pPr/>
              <a:t>112</a:t>
            </a:fld>
            <a:endParaRPr lang="en-US"/>
          </a:p>
        </p:txBody>
      </p:sp>
      <p:sp>
        <p:nvSpPr>
          <p:cNvPr id="76803" name="Text Box 3"/>
          <p:cNvSpPr txBox="1">
            <a:spLocks noChangeArrowheads="1"/>
          </p:cNvSpPr>
          <p:nvPr/>
        </p:nvSpPr>
        <p:spPr bwMode="auto">
          <a:xfrm>
            <a:off x="1660525" y="3386138"/>
            <a:ext cx="344488" cy="457200"/>
          </a:xfrm>
          <a:prstGeom prst="rect">
            <a:avLst/>
          </a:prstGeom>
          <a:noFill/>
          <a:ln w="9525">
            <a:noFill/>
            <a:miter lim="800000"/>
            <a:headEnd/>
            <a:tailEnd/>
          </a:ln>
          <a:effectLst/>
        </p:spPr>
        <p:txBody>
          <a:bodyPr wrap="none">
            <a:spAutoFit/>
          </a:bodyPr>
          <a:lstStyle/>
          <a:p>
            <a:r>
              <a:rPr lang="en-US"/>
              <a:t>e</a:t>
            </a:r>
          </a:p>
        </p:txBody>
      </p:sp>
      <p:sp>
        <p:nvSpPr>
          <p:cNvPr id="76804" name="Text Box 4"/>
          <p:cNvSpPr txBox="1">
            <a:spLocks noChangeArrowheads="1"/>
          </p:cNvSpPr>
          <p:nvPr/>
        </p:nvSpPr>
        <p:spPr bwMode="auto">
          <a:xfrm>
            <a:off x="3200400" y="3429000"/>
            <a:ext cx="344488" cy="457200"/>
          </a:xfrm>
          <a:prstGeom prst="rect">
            <a:avLst/>
          </a:prstGeom>
          <a:noFill/>
          <a:ln w="9525">
            <a:noFill/>
            <a:miter lim="800000"/>
            <a:headEnd/>
            <a:tailEnd/>
          </a:ln>
          <a:effectLst/>
        </p:spPr>
        <p:txBody>
          <a:bodyPr wrap="none">
            <a:spAutoFit/>
          </a:bodyPr>
          <a:lstStyle/>
          <a:p>
            <a:r>
              <a:rPr lang="en-US"/>
              <a:t>e</a:t>
            </a:r>
          </a:p>
        </p:txBody>
      </p:sp>
      <p:sp>
        <p:nvSpPr>
          <p:cNvPr id="76805" name="Text Box 5"/>
          <p:cNvSpPr txBox="1">
            <a:spLocks noChangeArrowheads="1"/>
          </p:cNvSpPr>
          <p:nvPr/>
        </p:nvSpPr>
        <p:spPr bwMode="auto">
          <a:xfrm>
            <a:off x="4114800" y="2743200"/>
            <a:ext cx="344488" cy="457200"/>
          </a:xfrm>
          <a:prstGeom prst="rect">
            <a:avLst/>
          </a:prstGeom>
          <a:noFill/>
          <a:ln w="9525">
            <a:noFill/>
            <a:miter lim="800000"/>
            <a:headEnd/>
            <a:tailEnd/>
          </a:ln>
          <a:effectLst/>
        </p:spPr>
        <p:txBody>
          <a:bodyPr wrap="none">
            <a:spAutoFit/>
          </a:bodyPr>
          <a:lstStyle/>
          <a:p>
            <a:r>
              <a:rPr lang="en-US"/>
              <a:t>e</a:t>
            </a:r>
          </a:p>
        </p:txBody>
      </p:sp>
      <p:sp>
        <p:nvSpPr>
          <p:cNvPr id="76806" name="Text Box 6"/>
          <p:cNvSpPr txBox="1">
            <a:spLocks noChangeArrowheads="1"/>
          </p:cNvSpPr>
          <p:nvPr/>
        </p:nvSpPr>
        <p:spPr bwMode="auto">
          <a:xfrm>
            <a:off x="5410200" y="3200400"/>
            <a:ext cx="344488" cy="457200"/>
          </a:xfrm>
          <a:prstGeom prst="rect">
            <a:avLst/>
          </a:prstGeom>
          <a:noFill/>
          <a:ln w="9525">
            <a:noFill/>
            <a:miter lim="800000"/>
            <a:headEnd/>
            <a:tailEnd/>
          </a:ln>
          <a:effectLst/>
        </p:spPr>
        <p:txBody>
          <a:bodyPr wrap="none">
            <a:spAutoFit/>
          </a:bodyPr>
          <a:lstStyle/>
          <a:p>
            <a:r>
              <a:rPr lang="en-US"/>
              <a:t>e</a:t>
            </a:r>
          </a:p>
        </p:txBody>
      </p:sp>
      <p:sp>
        <p:nvSpPr>
          <p:cNvPr id="76807" name="Text Box 7"/>
          <p:cNvSpPr txBox="1">
            <a:spLocks noChangeArrowheads="1"/>
          </p:cNvSpPr>
          <p:nvPr/>
        </p:nvSpPr>
        <p:spPr bwMode="auto">
          <a:xfrm>
            <a:off x="5562600" y="2438400"/>
            <a:ext cx="344488" cy="457200"/>
          </a:xfrm>
          <a:prstGeom prst="rect">
            <a:avLst/>
          </a:prstGeom>
          <a:noFill/>
          <a:ln w="9525">
            <a:noFill/>
            <a:miter lim="800000"/>
            <a:headEnd/>
            <a:tailEnd/>
          </a:ln>
          <a:effectLst/>
        </p:spPr>
        <p:txBody>
          <a:bodyPr wrap="none">
            <a:spAutoFit/>
          </a:bodyPr>
          <a:lstStyle/>
          <a:p>
            <a:r>
              <a:rPr lang="en-US"/>
              <a:t>e</a:t>
            </a:r>
          </a:p>
        </p:txBody>
      </p:sp>
      <p:sp>
        <p:nvSpPr>
          <p:cNvPr id="76808" name="Text Box 8"/>
          <p:cNvSpPr txBox="1">
            <a:spLocks noChangeArrowheads="1"/>
          </p:cNvSpPr>
          <p:nvPr/>
        </p:nvSpPr>
        <p:spPr bwMode="auto">
          <a:xfrm>
            <a:off x="6705600" y="2514600"/>
            <a:ext cx="344488" cy="457200"/>
          </a:xfrm>
          <a:prstGeom prst="rect">
            <a:avLst/>
          </a:prstGeom>
          <a:noFill/>
          <a:ln w="9525">
            <a:noFill/>
            <a:miter lim="800000"/>
            <a:headEnd/>
            <a:tailEnd/>
          </a:ln>
          <a:effectLst/>
        </p:spPr>
        <p:txBody>
          <a:bodyPr wrap="none">
            <a:spAutoFit/>
          </a:bodyPr>
          <a:lstStyle/>
          <a:p>
            <a:r>
              <a:rPr lang="en-US"/>
              <a:t>e</a:t>
            </a:r>
          </a:p>
        </p:txBody>
      </p:sp>
      <p:sp>
        <p:nvSpPr>
          <p:cNvPr id="76809" name="Text Box 9"/>
          <p:cNvSpPr txBox="1">
            <a:spLocks noChangeArrowheads="1"/>
          </p:cNvSpPr>
          <p:nvPr/>
        </p:nvSpPr>
        <p:spPr bwMode="auto">
          <a:xfrm>
            <a:off x="1981200" y="3886200"/>
            <a:ext cx="344488" cy="457200"/>
          </a:xfrm>
          <a:prstGeom prst="rect">
            <a:avLst/>
          </a:prstGeom>
          <a:noFill/>
          <a:ln w="9525">
            <a:noFill/>
            <a:miter lim="800000"/>
            <a:headEnd/>
            <a:tailEnd/>
          </a:ln>
          <a:effectLst/>
        </p:spPr>
        <p:txBody>
          <a:bodyPr wrap="none">
            <a:spAutoFit/>
          </a:bodyPr>
          <a:lstStyle/>
          <a:p>
            <a:r>
              <a:rPr lang="en-US"/>
              <a:t>e</a:t>
            </a:r>
          </a:p>
        </p:txBody>
      </p:sp>
      <p:sp>
        <p:nvSpPr>
          <p:cNvPr id="76810" name="Text Box 10"/>
          <p:cNvSpPr txBox="1">
            <a:spLocks noChangeArrowheads="1"/>
          </p:cNvSpPr>
          <p:nvPr/>
        </p:nvSpPr>
        <p:spPr bwMode="auto">
          <a:xfrm>
            <a:off x="2667000" y="3276600"/>
            <a:ext cx="344488" cy="457200"/>
          </a:xfrm>
          <a:prstGeom prst="rect">
            <a:avLst/>
          </a:prstGeom>
          <a:noFill/>
          <a:ln w="9525">
            <a:noFill/>
            <a:miter lim="800000"/>
            <a:headEnd/>
            <a:tailEnd/>
          </a:ln>
          <a:effectLst/>
        </p:spPr>
        <p:txBody>
          <a:bodyPr wrap="none">
            <a:spAutoFit/>
          </a:bodyPr>
          <a:lstStyle/>
          <a:p>
            <a:r>
              <a:rPr lang="en-US"/>
              <a:t>e</a:t>
            </a:r>
          </a:p>
        </p:txBody>
      </p:sp>
      <p:sp>
        <p:nvSpPr>
          <p:cNvPr id="76811" name="Text Box 11"/>
          <p:cNvSpPr txBox="1">
            <a:spLocks noChangeArrowheads="1"/>
          </p:cNvSpPr>
          <p:nvPr/>
        </p:nvSpPr>
        <p:spPr bwMode="auto">
          <a:xfrm>
            <a:off x="4114800" y="3352800"/>
            <a:ext cx="344488" cy="457200"/>
          </a:xfrm>
          <a:prstGeom prst="rect">
            <a:avLst/>
          </a:prstGeom>
          <a:noFill/>
          <a:ln w="9525">
            <a:noFill/>
            <a:miter lim="800000"/>
            <a:headEnd/>
            <a:tailEnd/>
          </a:ln>
          <a:effectLst/>
        </p:spPr>
        <p:txBody>
          <a:bodyPr wrap="none">
            <a:spAutoFit/>
          </a:bodyPr>
          <a:lstStyle/>
          <a:p>
            <a:r>
              <a:rPr lang="en-US"/>
              <a:t>e</a:t>
            </a:r>
          </a:p>
        </p:txBody>
      </p:sp>
      <p:sp>
        <p:nvSpPr>
          <p:cNvPr id="76812" name="Text Box 12"/>
          <p:cNvSpPr txBox="1">
            <a:spLocks noChangeArrowheads="1"/>
          </p:cNvSpPr>
          <p:nvPr/>
        </p:nvSpPr>
        <p:spPr bwMode="auto">
          <a:xfrm>
            <a:off x="6019800" y="2895600"/>
            <a:ext cx="344488" cy="457200"/>
          </a:xfrm>
          <a:prstGeom prst="rect">
            <a:avLst/>
          </a:prstGeom>
          <a:noFill/>
          <a:ln w="9525">
            <a:noFill/>
            <a:miter lim="800000"/>
            <a:headEnd/>
            <a:tailEnd/>
          </a:ln>
          <a:effectLst/>
        </p:spPr>
        <p:txBody>
          <a:bodyPr wrap="none">
            <a:spAutoFit/>
          </a:bodyPr>
          <a:lstStyle/>
          <a:p>
            <a:r>
              <a:rPr lang="en-US"/>
              <a:t>e</a:t>
            </a:r>
          </a:p>
        </p:txBody>
      </p:sp>
      <p:sp>
        <p:nvSpPr>
          <p:cNvPr id="76813" name="Text Box 13"/>
          <p:cNvSpPr txBox="1">
            <a:spLocks noChangeArrowheads="1"/>
          </p:cNvSpPr>
          <p:nvPr/>
        </p:nvSpPr>
        <p:spPr bwMode="auto">
          <a:xfrm>
            <a:off x="6629400" y="3352800"/>
            <a:ext cx="344488" cy="457200"/>
          </a:xfrm>
          <a:prstGeom prst="rect">
            <a:avLst/>
          </a:prstGeom>
          <a:noFill/>
          <a:ln w="9525">
            <a:noFill/>
            <a:miter lim="800000"/>
            <a:headEnd/>
            <a:tailEnd/>
          </a:ln>
          <a:effectLst/>
        </p:spPr>
        <p:txBody>
          <a:bodyPr wrap="none">
            <a:spAutoFit/>
          </a:bodyPr>
          <a:lstStyle/>
          <a:p>
            <a:r>
              <a:rPr lang="en-US"/>
              <a:t>e</a:t>
            </a:r>
          </a:p>
        </p:txBody>
      </p:sp>
      <p:sp>
        <p:nvSpPr>
          <p:cNvPr id="76814" name="Text Box 14"/>
          <p:cNvSpPr txBox="1">
            <a:spLocks noChangeArrowheads="1"/>
          </p:cNvSpPr>
          <p:nvPr/>
        </p:nvSpPr>
        <p:spPr bwMode="auto">
          <a:xfrm>
            <a:off x="1736725" y="4833938"/>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15" name="Text Box 15"/>
          <p:cNvSpPr txBox="1">
            <a:spLocks noChangeArrowheads="1"/>
          </p:cNvSpPr>
          <p:nvPr/>
        </p:nvSpPr>
        <p:spPr bwMode="auto">
          <a:xfrm>
            <a:off x="5181600" y="2895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16" name="Text Box 16"/>
          <p:cNvSpPr txBox="1">
            <a:spLocks noChangeArrowheads="1"/>
          </p:cNvSpPr>
          <p:nvPr/>
        </p:nvSpPr>
        <p:spPr bwMode="auto">
          <a:xfrm>
            <a:off x="5257800" y="4114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17" name="Text Box 17"/>
          <p:cNvSpPr txBox="1">
            <a:spLocks noChangeArrowheads="1"/>
          </p:cNvSpPr>
          <p:nvPr/>
        </p:nvSpPr>
        <p:spPr bwMode="auto">
          <a:xfrm>
            <a:off x="5791200" y="3276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18" name="Text Box 18"/>
          <p:cNvSpPr txBox="1">
            <a:spLocks noChangeArrowheads="1"/>
          </p:cNvSpPr>
          <p:nvPr/>
        </p:nvSpPr>
        <p:spPr bwMode="auto">
          <a:xfrm>
            <a:off x="6248400" y="2133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19" name="Text Box 19"/>
          <p:cNvSpPr txBox="1">
            <a:spLocks noChangeArrowheads="1"/>
          </p:cNvSpPr>
          <p:nvPr/>
        </p:nvSpPr>
        <p:spPr bwMode="auto">
          <a:xfrm>
            <a:off x="6781800" y="15240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20" name="Text Box 20"/>
          <p:cNvSpPr txBox="1">
            <a:spLocks noChangeArrowheads="1"/>
          </p:cNvSpPr>
          <p:nvPr/>
        </p:nvSpPr>
        <p:spPr bwMode="auto">
          <a:xfrm>
            <a:off x="3276600" y="4495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21" name="Text Box 21"/>
          <p:cNvSpPr txBox="1">
            <a:spLocks noChangeArrowheads="1"/>
          </p:cNvSpPr>
          <p:nvPr/>
        </p:nvSpPr>
        <p:spPr bwMode="auto">
          <a:xfrm>
            <a:off x="3810000" y="4495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22" name="Text Box 22"/>
          <p:cNvSpPr txBox="1">
            <a:spLocks noChangeArrowheads="1"/>
          </p:cNvSpPr>
          <p:nvPr/>
        </p:nvSpPr>
        <p:spPr bwMode="auto">
          <a:xfrm>
            <a:off x="4648200" y="3733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23" name="Text Box 23"/>
          <p:cNvSpPr txBox="1">
            <a:spLocks noChangeArrowheads="1"/>
          </p:cNvSpPr>
          <p:nvPr/>
        </p:nvSpPr>
        <p:spPr bwMode="auto">
          <a:xfrm>
            <a:off x="4572000" y="43434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24" name="Text Box 24"/>
          <p:cNvSpPr txBox="1">
            <a:spLocks noChangeArrowheads="1"/>
          </p:cNvSpPr>
          <p:nvPr/>
        </p:nvSpPr>
        <p:spPr bwMode="auto">
          <a:xfrm>
            <a:off x="5943600" y="15240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25" name="Text Box 25"/>
          <p:cNvSpPr txBox="1">
            <a:spLocks noChangeArrowheads="1"/>
          </p:cNvSpPr>
          <p:nvPr/>
        </p:nvSpPr>
        <p:spPr bwMode="auto">
          <a:xfrm>
            <a:off x="2209800" y="4800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26" name="Text Box 26"/>
          <p:cNvSpPr txBox="1">
            <a:spLocks noChangeArrowheads="1"/>
          </p:cNvSpPr>
          <p:nvPr/>
        </p:nvSpPr>
        <p:spPr bwMode="auto">
          <a:xfrm>
            <a:off x="2590800" y="47244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27" name="Text Box 27"/>
          <p:cNvSpPr txBox="1">
            <a:spLocks noChangeArrowheads="1"/>
          </p:cNvSpPr>
          <p:nvPr/>
        </p:nvSpPr>
        <p:spPr bwMode="auto">
          <a:xfrm>
            <a:off x="441325" y="3810000"/>
            <a:ext cx="973138" cy="457200"/>
          </a:xfrm>
          <a:prstGeom prst="rect">
            <a:avLst/>
          </a:prstGeom>
          <a:noFill/>
          <a:ln w="9525">
            <a:noFill/>
            <a:miter lim="800000"/>
            <a:headEnd/>
            <a:tailEnd/>
          </a:ln>
          <a:effectLst/>
        </p:spPr>
        <p:txBody>
          <a:bodyPr wrap="none">
            <a:spAutoFit/>
          </a:bodyPr>
          <a:lstStyle/>
          <a:p>
            <a:r>
              <a:rPr lang="en-US" dirty="0"/>
              <a:t>salary</a:t>
            </a:r>
          </a:p>
        </p:txBody>
      </p:sp>
      <p:sp>
        <p:nvSpPr>
          <p:cNvPr id="76828" name="Text Box 28"/>
          <p:cNvSpPr txBox="1">
            <a:spLocks noChangeArrowheads="1"/>
          </p:cNvSpPr>
          <p:nvPr/>
        </p:nvSpPr>
        <p:spPr bwMode="auto">
          <a:xfrm>
            <a:off x="3946525" y="5410200"/>
            <a:ext cx="673100" cy="457200"/>
          </a:xfrm>
          <a:prstGeom prst="rect">
            <a:avLst/>
          </a:prstGeom>
          <a:noFill/>
          <a:ln w="9525">
            <a:noFill/>
            <a:miter lim="800000"/>
            <a:headEnd/>
            <a:tailEnd/>
          </a:ln>
          <a:effectLst/>
        </p:spPr>
        <p:txBody>
          <a:bodyPr wrap="none">
            <a:spAutoFit/>
          </a:bodyPr>
          <a:lstStyle/>
          <a:p>
            <a:r>
              <a:rPr lang="en-US"/>
              <a:t>age</a:t>
            </a:r>
          </a:p>
        </p:txBody>
      </p:sp>
      <p:sp>
        <p:nvSpPr>
          <p:cNvPr id="76829" name="Line 29"/>
          <p:cNvSpPr>
            <a:spLocks noChangeShapeType="1"/>
          </p:cNvSpPr>
          <p:nvPr/>
        </p:nvSpPr>
        <p:spPr bwMode="auto">
          <a:xfrm>
            <a:off x="4648200" y="5605462"/>
            <a:ext cx="533400" cy="0"/>
          </a:xfrm>
          <a:prstGeom prst="line">
            <a:avLst/>
          </a:prstGeom>
          <a:noFill/>
          <a:ln w="9525">
            <a:solidFill>
              <a:schemeClr val="tx1"/>
            </a:solidFill>
            <a:round/>
            <a:headEnd/>
            <a:tailEnd type="triangle" w="med" len="med"/>
          </a:ln>
          <a:effectLst/>
        </p:spPr>
        <p:txBody>
          <a:bodyPr/>
          <a:lstStyle/>
          <a:p>
            <a:endParaRPr lang="en-US"/>
          </a:p>
        </p:txBody>
      </p:sp>
      <p:sp>
        <p:nvSpPr>
          <p:cNvPr id="76830" name="Line 30"/>
          <p:cNvSpPr>
            <a:spLocks noChangeShapeType="1"/>
          </p:cNvSpPr>
          <p:nvPr/>
        </p:nvSpPr>
        <p:spPr bwMode="auto">
          <a:xfrm flipV="1">
            <a:off x="838200" y="3471862"/>
            <a:ext cx="0" cy="304800"/>
          </a:xfrm>
          <a:prstGeom prst="line">
            <a:avLst/>
          </a:prstGeom>
          <a:noFill/>
          <a:ln w="9525">
            <a:solidFill>
              <a:schemeClr val="tx1"/>
            </a:solidFill>
            <a:round/>
            <a:headEnd/>
            <a:tailEnd type="triangle" w="med" len="med"/>
          </a:ln>
          <a:effectLst/>
        </p:spPr>
        <p:txBody>
          <a:bodyPr/>
          <a:lstStyle/>
          <a:p>
            <a:endParaRPr lang="en-US"/>
          </a:p>
        </p:txBody>
      </p:sp>
      <p:sp>
        <p:nvSpPr>
          <p:cNvPr id="76831" name="Freeform 31"/>
          <p:cNvSpPr>
            <a:spLocks/>
          </p:cNvSpPr>
          <p:nvPr/>
        </p:nvSpPr>
        <p:spPr bwMode="auto">
          <a:xfrm>
            <a:off x="1385888" y="2543175"/>
            <a:ext cx="6042025" cy="1728788"/>
          </a:xfrm>
          <a:custGeom>
            <a:avLst/>
            <a:gdLst/>
            <a:ahLst/>
            <a:cxnLst>
              <a:cxn ang="0">
                <a:pos x="126" y="558"/>
              </a:cxn>
              <a:cxn ang="0">
                <a:pos x="261" y="522"/>
              </a:cxn>
              <a:cxn ang="0">
                <a:pos x="396" y="468"/>
              </a:cxn>
              <a:cxn ang="0">
                <a:pos x="540" y="450"/>
              </a:cxn>
              <a:cxn ang="0">
                <a:pos x="738" y="378"/>
              </a:cxn>
              <a:cxn ang="0">
                <a:pos x="819" y="333"/>
              </a:cxn>
              <a:cxn ang="0">
                <a:pos x="1017" y="306"/>
              </a:cxn>
              <a:cxn ang="0">
                <a:pos x="1269" y="279"/>
              </a:cxn>
              <a:cxn ang="0">
                <a:pos x="1386" y="243"/>
              </a:cxn>
              <a:cxn ang="0">
                <a:pos x="2178" y="171"/>
              </a:cxn>
              <a:cxn ang="0">
                <a:pos x="2313" y="117"/>
              </a:cxn>
              <a:cxn ang="0">
                <a:pos x="2475" y="45"/>
              </a:cxn>
              <a:cxn ang="0">
                <a:pos x="2556" y="9"/>
              </a:cxn>
              <a:cxn ang="0">
                <a:pos x="2961" y="0"/>
              </a:cxn>
              <a:cxn ang="0">
                <a:pos x="3474" y="72"/>
              </a:cxn>
              <a:cxn ang="0">
                <a:pos x="3600" y="108"/>
              </a:cxn>
              <a:cxn ang="0">
                <a:pos x="3708" y="198"/>
              </a:cxn>
              <a:cxn ang="0">
                <a:pos x="3762" y="306"/>
              </a:cxn>
              <a:cxn ang="0">
                <a:pos x="3618" y="882"/>
              </a:cxn>
              <a:cxn ang="0">
                <a:pos x="3483" y="954"/>
              </a:cxn>
              <a:cxn ang="0">
                <a:pos x="3069" y="909"/>
              </a:cxn>
              <a:cxn ang="0">
                <a:pos x="2907" y="864"/>
              </a:cxn>
              <a:cxn ang="0">
                <a:pos x="2583" y="792"/>
              </a:cxn>
              <a:cxn ang="0">
                <a:pos x="2493" y="765"/>
              </a:cxn>
              <a:cxn ang="0">
                <a:pos x="2142" y="747"/>
              </a:cxn>
              <a:cxn ang="0">
                <a:pos x="1755" y="756"/>
              </a:cxn>
              <a:cxn ang="0">
                <a:pos x="1458" y="828"/>
              </a:cxn>
              <a:cxn ang="0">
                <a:pos x="1305" y="846"/>
              </a:cxn>
              <a:cxn ang="0">
                <a:pos x="900" y="963"/>
              </a:cxn>
              <a:cxn ang="0">
                <a:pos x="684" y="1017"/>
              </a:cxn>
              <a:cxn ang="0">
                <a:pos x="504" y="1089"/>
              </a:cxn>
              <a:cxn ang="0">
                <a:pos x="270" y="1062"/>
              </a:cxn>
              <a:cxn ang="0">
                <a:pos x="171" y="954"/>
              </a:cxn>
              <a:cxn ang="0">
                <a:pos x="117" y="918"/>
              </a:cxn>
              <a:cxn ang="0">
                <a:pos x="36" y="783"/>
              </a:cxn>
              <a:cxn ang="0">
                <a:pos x="9" y="702"/>
              </a:cxn>
              <a:cxn ang="0">
                <a:pos x="0" y="675"/>
              </a:cxn>
              <a:cxn ang="0">
                <a:pos x="90" y="594"/>
              </a:cxn>
              <a:cxn ang="0">
                <a:pos x="144" y="576"/>
              </a:cxn>
              <a:cxn ang="0">
                <a:pos x="126" y="558"/>
              </a:cxn>
            </a:cxnLst>
            <a:rect l="0" t="0" r="r" b="b"/>
            <a:pathLst>
              <a:path w="3806" h="1089">
                <a:moveTo>
                  <a:pt x="126" y="558"/>
                </a:moveTo>
                <a:cubicBezTo>
                  <a:pt x="171" y="547"/>
                  <a:pt x="216" y="533"/>
                  <a:pt x="261" y="522"/>
                </a:cubicBezTo>
                <a:cubicBezTo>
                  <a:pt x="302" y="495"/>
                  <a:pt x="349" y="484"/>
                  <a:pt x="396" y="468"/>
                </a:cubicBezTo>
                <a:cubicBezTo>
                  <a:pt x="442" y="453"/>
                  <a:pt x="540" y="450"/>
                  <a:pt x="540" y="450"/>
                </a:cubicBezTo>
                <a:cubicBezTo>
                  <a:pt x="607" y="428"/>
                  <a:pt x="670" y="401"/>
                  <a:pt x="738" y="378"/>
                </a:cubicBezTo>
                <a:cubicBezTo>
                  <a:pt x="765" y="369"/>
                  <a:pt x="792" y="344"/>
                  <a:pt x="819" y="333"/>
                </a:cubicBezTo>
                <a:cubicBezTo>
                  <a:pt x="876" y="308"/>
                  <a:pt x="958" y="313"/>
                  <a:pt x="1017" y="306"/>
                </a:cubicBezTo>
                <a:cubicBezTo>
                  <a:pt x="1101" y="296"/>
                  <a:pt x="1184" y="286"/>
                  <a:pt x="1269" y="279"/>
                </a:cubicBezTo>
                <a:cubicBezTo>
                  <a:pt x="1313" y="270"/>
                  <a:pt x="1341" y="248"/>
                  <a:pt x="1386" y="243"/>
                </a:cubicBezTo>
                <a:cubicBezTo>
                  <a:pt x="1650" y="215"/>
                  <a:pt x="1912" y="183"/>
                  <a:pt x="2178" y="171"/>
                </a:cubicBezTo>
                <a:cubicBezTo>
                  <a:pt x="2219" y="144"/>
                  <a:pt x="2266" y="133"/>
                  <a:pt x="2313" y="117"/>
                </a:cubicBezTo>
                <a:cubicBezTo>
                  <a:pt x="2369" y="98"/>
                  <a:pt x="2418" y="64"/>
                  <a:pt x="2475" y="45"/>
                </a:cubicBezTo>
                <a:cubicBezTo>
                  <a:pt x="2501" y="36"/>
                  <a:pt x="2529" y="10"/>
                  <a:pt x="2556" y="9"/>
                </a:cubicBezTo>
                <a:cubicBezTo>
                  <a:pt x="2691" y="3"/>
                  <a:pt x="2826" y="3"/>
                  <a:pt x="2961" y="0"/>
                </a:cubicBezTo>
                <a:cubicBezTo>
                  <a:pt x="3134" y="12"/>
                  <a:pt x="3302" y="51"/>
                  <a:pt x="3474" y="72"/>
                </a:cubicBezTo>
                <a:cubicBezTo>
                  <a:pt x="3514" y="85"/>
                  <a:pt x="3563" y="87"/>
                  <a:pt x="3600" y="108"/>
                </a:cubicBezTo>
                <a:cubicBezTo>
                  <a:pt x="3656" y="139"/>
                  <a:pt x="3661" y="151"/>
                  <a:pt x="3708" y="198"/>
                </a:cubicBezTo>
                <a:cubicBezTo>
                  <a:pt x="3737" y="227"/>
                  <a:pt x="3739" y="272"/>
                  <a:pt x="3762" y="306"/>
                </a:cubicBezTo>
                <a:cubicBezTo>
                  <a:pt x="3806" y="526"/>
                  <a:pt x="3745" y="713"/>
                  <a:pt x="3618" y="882"/>
                </a:cubicBezTo>
                <a:cubicBezTo>
                  <a:pt x="3595" y="950"/>
                  <a:pt x="3548" y="946"/>
                  <a:pt x="3483" y="954"/>
                </a:cubicBezTo>
                <a:cubicBezTo>
                  <a:pt x="3264" y="940"/>
                  <a:pt x="3237" y="943"/>
                  <a:pt x="3069" y="909"/>
                </a:cubicBezTo>
                <a:cubicBezTo>
                  <a:pt x="3014" y="898"/>
                  <a:pt x="2961" y="875"/>
                  <a:pt x="2907" y="864"/>
                </a:cubicBezTo>
                <a:cubicBezTo>
                  <a:pt x="2798" y="842"/>
                  <a:pt x="2691" y="816"/>
                  <a:pt x="2583" y="792"/>
                </a:cubicBezTo>
                <a:cubicBezTo>
                  <a:pt x="2552" y="785"/>
                  <a:pt x="2524" y="769"/>
                  <a:pt x="2493" y="765"/>
                </a:cubicBezTo>
                <a:cubicBezTo>
                  <a:pt x="2329" y="744"/>
                  <a:pt x="2445" y="757"/>
                  <a:pt x="2142" y="747"/>
                </a:cubicBezTo>
                <a:cubicBezTo>
                  <a:pt x="2013" y="750"/>
                  <a:pt x="1884" y="751"/>
                  <a:pt x="1755" y="756"/>
                </a:cubicBezTo>
                <a:cubicBezTo>
                  <a:pt x="1657" y="760"/>
                  <a:pt x="1551" y="797"/>
                  <a:pt x="1458" y="828"/>
                </a:cubicBezTo>
                <a:cubicBezTo>
                  <a:pt x="1441" y="834"/>
                  <a:pt x="1309" y="846"/>
                  <a:pt x="1305" y="846"/>
                </a:cubicBezTo>
                <a:cubicBezTo>
                  <a:pt x="1164" y="862"/>
                  <a:pt x="1042" y="954"/>
                  <a:pt x="900" y="963"/>
                </a:cubicBezTo>
                <a:cubicBezTo>
                  <a:pt x="804" y="979"/>
                  <a:pt x="776" y="986"/>
                  <a:pt x="684" y="1017"/>
                </a:cubicBezTo>
                <a:cubicBezTo>
                  <a:pt x="661" y="1025"/>
                  <a:pt x="527" y="1081"/>
                  <a:pt x="504" y="1089"/>
                </a:cubicBezTo>
                <a:cubicBezTo>
                  <a:pt x="408" y="1086"/>
                  <a:pt x="366" y="1067"/>
                  <a:pt x="270" y="1062"/>
                </a:cubicBezTo>
                <a:cubicBezTo>
                  <a:pt x="261" y="1062"/>
                  <a:pt x="184" y="961"/>
                  <a:pt x="171" y="954"/>
                </a:cubicBezTo>
                <a:cubicBezTo>
                  <a:pt x="152" y="943"/>
                  <a:pt x="117" y="918"/>
                  <a:pt x="117" y="918"/>
                </a:cubicBezTo>
                <a:cubicBezTo>
                  <a:pt x="88" y="874"/>
                  <a:pt x="57" y="831"/>
                  <a:pt x="36" y="783"/>
                </a:cubicBezTo>
                <a:cubicBezTo>
                  <a:pt x="24" y="757"/>
                  <a:pt x="18" y="729"/>
                  <a:pt x="9" y="702"/>
                </a:cubicBezTo>
                <a:cubicBezTo>
                  <a:pt x="6" y="693"/>
                  <a:pt x="0" y="675"/>
                  <a:pt x="0" y="675"/>
                </a:cubicBezTo>
                <a:cubicBezTo>
                  <a:pt x="25" y="599"/>
                  <a:pt x="11" y="615"/>
                  <a:pt x="90" y="594"/>
                </a:cubicBezTo>
                <a:cubicBezTo>
                  <a:pt x="108" y="589"/>
                  <a:pt x="157" y="589"/>
                  <a:pt x="144" y="576"/>
                </a:cubicBezTo>
                <a:cubicBezTo>
                  <a:pt x="138" y="570"/>
                  <a:pt x="132" y="564"/>
                  <a:pt x="126" y="558"/>
                </a:cubicBezTo>
                <a:close/>
              </a:path>
            </a:pathLst>
          </a:custGeom>
          <a:solidFill>
            <a:srgbClr val="FFFF99">
              <a:alpha val="50000"/>
            </a:srgbClr>
          </a:solidFill>
          <a:ln w="9525">
            <a:solidFill>
              <a:schemeClr val="tx1"/>
            </a:solidFill>
            <a:round/>
            <a:headEnd/>
            <a:tailEnd/>
          </a:ln>
          <a:effectLst/>
        </p:spPr>
        <p:txBody>
          <a:bodyPr/>
          <a:lstStyle/>
          <a:p>
            <a:endParaRPr lang="en-US"/>
          </a:p>
        </p:txBody>
      </p:sp>
      <p:sp>
        <p:nvSpPr>
          <p:cNvPr id="76832" name="Freeform 32"/>
          <p:cNvSpPr>
            <a:spLocks/>
          </p:cNvSpPr>
          <p:nvPr/>
        </p:nvSpPr>
        <p:spPr bwMode="auto">
          <a:xfrm>
            <a:off x="1614488" y="1443038"/>
            <a:ext cx="5557837" cy="3957637"/>
          </a:xfrm>
          <a:custGeom>
            <a:avLst/>
            <a:gdLst/>
            <a:ahLst/>
            <a:cxnLst>
              <a:cxn ang="0">
                <a:pos x="81" y="2367"/>
              </a:cxn>
              <a:cxn ang="0">
                <a:pos x="342" y="2493"/>
              </a:cxn>
              <a:cxn ang="0">
                <a:pos x="1017" y="2412"/>
              </a:cxn>
              <a:cxn ang="0">
                <a:pos x="1413" y="2322"/>
              </a:cxn>
              <a:cxn ang="0">
                <a:pos x="1710" y="2241"/>
              </a:cxn>
              <a:cxn ang="0">
                <a:pos x="1917" y="2160"/>
              </a:cxn>
              <a:cxn ang="0">
                <a:pos x="2088" y="2088"/>
              </a:cxn>
              <a:cxn ang="0">
                <a:pos x="2259" y="1998"/>
              </a:cxn>
              <a:cxn ang="0">
                <a:pos x="2529" y="1845"/>
              </a:cxn>
              <a:cxn ang="0">
                <a:pos x="2664" y="1764"/>
              </a:cxn>
              <a:cxn ang="0">
                <a:pos x="2862" y="1602"/>
              </a:cxn>
              <a:cxn ang="0">
                <a:pos x="2934" y="1494"/>
              </a:cxn>
              <a:cxn ang="0">
                <a:pos x="3042" y="1269"/>
              </a:cxn>
              <a:cxn ang="0">
                <a:pos x="3159" y="1026"/>
              </a:cxn>
              <a:cxn ang="0">
                <a:pos x="3213" y="945"/>
              </a:cxn>
              <a:cxn ang="0">
                <a:pos x="3312" y="720"/>
              </a:cxn>
              <a:cxn ang="0">
                <a:pos x="3384" y="576"/>
              </a:cxn>
              <a:cxn ang="0">
                <a:pos x="3420" y="495"/>
              </a:cxn>
              <a:cxn ang="0">
                <a:pos x="3492" y="333"/>
              </a:cxn>
              <a:cxn ang="0">
                <a:pos x="3483" y="171"/>
              </a:cxn>
              <a:cxn ang="0">
                <a:pos x="3087" y="27"/>
              </a:cxn>
              <a:cxn ang="0">
                <a:pos x="2790" y="9"/>
              </a:cxn>
              <a:cxn ang="0">
                <a:pos x="2637" y="117"/>
              </a:cxn>
              <a:cxn ang="0">
                <a:pos x="2583" y="198"/>
              </a:cxn>
              <a:cxn ang="0">
                <a:pos x="2475" y="414"/>
              </a:cxn>
              <a:cxn ang="0">
                <a:pos x="2313" y="603"/>
              </a:cxn>
              <a:cxn ang="0">
                <a:pos x="2250" y="711"/>
              </a:cxn>
              <a:cxn ang="0">
                <a:pos x="2178" y="846"/>
              </a:cxn>
              <a:cxn ang="0">
                <a:pos x="2088" y="1035"/>
              </a:cxn>
              <a:cxn ang="0">
                <a:pos x="2061" y="1035"/>
              </a:cxn>
              <a:cxn ang="0">
                <a:pos x="1917" y="1269"/>
              </a:cxn>
              <a:cxn ang="0">
                <a:pos x="1746" y="1557"/>
              </a:cxn>
              <a:cxn ang="0">
                <a:pos x="1647" y="1674"/>
              </a:cxn>
              <a:cxn ang="0">
                <a:pos x="1512" y="1782"/>
              </a:cxn>
              <a:cxn ang="0">
                <a:pos x="1332" y="1890"/>
              </a:cxn>
              <a:cxn ang="0">
                <a:pos x="1125" y="1926"/>
              </a:cxn>
              <a:cxn ang="0">
                <a:pos x="792" y="2034"/>
              </a:cxn>
              <a:cxn ang="0">
                <a:pos x="621" y="2079"/>
              </a:cxn>
              <a:cxn ang="0">
                <a:pos x="297" y="2115"/>
              </a:cxn>
              <a:cxn ang="0">
                <a:pos x="108" y="2160"/>
              </a:cxn>
              <a:cxn ang="0">
                <a:pos x="36" y="2232"/>
              </a:cxn>
              <a:cxn ang="0">
                <a:pos x="27" y="2349"/>
              </a:cxn>
              <a:cxn ang="0">
                <a:pos x="0" y="2313"/>
              </a:cxn>
            </a:cxnLst>
            <a:rect l="0" t="0" r="r" b="b"/>
            <a:pathLst>
              <a:path w="3501" h="2493">
                <a:moveTo>
                  <a:pt x="0" y="2313"/>
                </a:moveTo>
                <a:cubicBezTo>
                  <a:pt x="34" y="2324"/>
                  <a:pt x="58" y="2339"/>
                  <a:pt x="81" y="2367"/>
                </a:cubicBezTo>
                <a:cubicBezTo>
                  <a:pt x="104" y="2395"/>
                  <a:pt x="91" y="2387"/>
                  <a:pt x="99" y="2394"/>
                </a:cubicBezTo>
                <a:cubicBezTo>
                  <a:pt x="168" y="2455"/>
                  <a:pt x="254" y="2475"/>
                  <a:pt x="342" y="2493"/>
                </a:cubicBezTo>
                <a:cubicBezTo>
                  <a:pt x="525" y="2484"/>
                  <a:pt x="708" y="2469"/>
                  <a:pt x="891" y="2457"/>
                </a:cubicBezTo>
                <a:cubicBezTo>
                  <a:pt x="946" y="2446"/>
                  <a:pt x="969" y="2425"/>
                  <a:pt x="1017" y="2412"/>
                </a:cubicBezTo>
                <a:cubicBezTo>
                  <a:pt x="1092" y="2392"/>
                  <a:pt x="1167" y="2368"/>
                  <a:pt x="1242" y="2349"/>
                </a:cubicBezTo>
                <a:cubicBezTo>
                  <a:pt x="1298" y="2335"/>
                  <a:pt x="1357" y="2336"/>
                  <a:pt x="1413" y="2322"/>
                </a:cubicBezTo>
                <a:cubicBezTo>
                  <a:pt x="1545" y="2289"/>
                  <a:pt x="1384" y="2316"/>
                  <a:pt x="1530" y="2295"/>
                </a:cubicBezTo>
                <a:cubicBezTo>
                  <a:pt x="1589" y="2275"/>
                  <a:pt x="1650" y="2261"/>
                  <a:pt x="1710" y="2241"/>
                </a:cubicBezTo>
                <a:cubicBezTo>
                  <a:pt x="1731" y="2234"/>
                  <a:pt x="1746" y="2217"/>
                  <a:pt x="1764" y="2205"/>
                </a:cubicBezTo>
                <a:cubicBezTo>
                  <a:pt x="1810" y="2174"/>
                  <a:pt x="1862" y="2167"/>
                  <a:pt x="1917" y="2160"/>
                </a:cubicBezTo>
                <a:cubicBezTo>
                  <a:pt x="1955" y="2141"/>
                  <a:pt x="1998" y="2144"/>
                  <a:pt x="2034" y="2124"/>
                </a:cubicBezTo>
                <a:cubicBezTo>
                  <a:pt x="2053" y="2113"/>
                  <a:pt x="2067" y="2095"/>
                  <a:pt x="2088" y="2088"/>
                </a:cubicBezTo>
                <a:cubicBezTo>
                  <a:pt x="2128" y="2075"/>
                  <a:pt x="2169" y="2054"/>
                  <a:pt x="2205" y="2034"/>
                </a:cubicBezTo>
                <a:cubicBezTo>
                  <a:pt x="2224" y="2023"/>
                  <a:pt x="2238" y="2005"/>
                  <a:pt x="2259" y="1998"/>
                </a:cubicBezTo>
                <a:cubicBezTo>
                  <a:pt x="2286" y="1989"/>
                  <a:pt x="2315" y="1976"/>
                  <a:pt x="2340" y="1962"/>
                </a:cubicBezTo>
                <a:cubicBezTo>
                  <a:pt x="2404" y="1927"/>
                  <a:pt x="2469" y="1885"/>
                  <a:pt x="2529" y="1845"/>
                </a:cubicBezTo>
                <a:cubicBezTo>
                  <a:pt x="2552" y="1830"/>
                  <a:pt x="2585" y="1821"/>
                  <a:pt x="2610" y="1809"/>
                </a:cubicBezTo>
                <a:cubicBezTo>
                  <a:pt x="2642" y="1793"/>
                  <a:pt x="2636" y="1788"/>
                  <a:pt x="2664" y="1764"/>
                </a:cubicBezTo>
                <a:cubicBezTo>
                  <a:pt x="2715" y="1720"/>
                  <a:pt x="2756" y="1677"/>
                  <a:pt x="2817" y="1647"/>
                </a:cubicBezTo>
                <a:cubicBezTo>
                  <a:pt x="2838" y="1584"/>
                  <a:pt x="2806" y="1658"/>
                  <a:pt x="2862" y="1602"/>
                </a:cubicBezTo>
                <a:cubicBezTo>
                  <a:pt x="2876" y="1588"/>
                  <a:pt x="2876" y="1563"/>
                  <a:pt x="2889" y="1548"/>
                </a:cubicBezTo>
                <a:cubicBezTo>
                  <a:pt x="2914" y="1518"/>
                  <a:pt x="2917" y="1528"/>
                  <a:pt x="2934" y="1494"/>
                </a:cubicBezTo>
                <a:cubicBezTo>
                  <a:pt x="2971" y="1419"/>
                  <a:pt x="2909" y="1517"/>
                  <a:pt x="2961" y="1440"/>
                </a:cubicBezTo>
                <a:cubicBezTo>
                  <a:pt x="2975" y="1383"/>
                  <a:pt x="3009" y="1318"/>
                  <a:pt x="3042" y="1269"/>
                </a:cubicBezTo>
                <a:cubicBezTo>
                  <a:pt x="3056" y="1212"/>
                  <a:pt x="3044" y="1243"/>
                  <a:pt x="3087" y="1179"/>
                </a:cubicBezTo>
                <a:cubicBezTo>
                  <a:pt x="3114" y="1138"/>
                  <a:pt x="3143" y="1073"/>
                  <a:pt x="3159" y="1026"/>
                </a:cubicBezTo>
                <a:cubicBezTo>
                  <a:pt x="3166" y="1005"/>
                  <a:pt x="3183" y="990"/>
                  <a:pt x="3195" y="972"/>
                </a:cubicBezTo>
                <a:cubicBezTo>
                  <a:pt x="3201" y="963"/>
                  <a:pt x="3213" y="945"/>
                  <a:pt x="3213" y="945"/>
                </a:cubicBezTo>
                <a:cubicBezTo>
                  <a:pt x="3226" y="892"/>
                  <a:pt x="3255" y="846"/>
                  <a:pt x="3285" y="801"/>
                </a:cubicBezTo>
                <a:cubicBezTo>
                  <a:pt x="3301" y="777"/>
                  <a:pt x="3296" y="744"/>
                  <a:pt x="3312" y="720"/>
                </a:cubicBezTo>
                <a:cubicBezTo>
                  <a:pt x="3335" y="686"/>
                  <a:pt x="3350" y="649"/>
                  <a:pt x="3366" y="612"/>
                </a:cubicBezTo>
                <a:cubicBezTo>
                  <a:pt x="3371" y="600"/>
                  <a:pt x="3377" y="588"/>
                  <a:pt x="3384" y="576"/>
                </a:cubicBezTo>
                <a:cubicBezTo>
                  <a:pt x="3389" y="567"/>
                  <a:pt x="3398" y="559"/>
                  <a:pt x="3402" y="549"/>
                </a:cubicBezTo>
                <a:cubicBezTo>
                  <a:pt x="3410" y="532"/>
                  <a:pt x="3409" y="511"/>
                  <a:pt x="3420" y="495"/>
                </a:cubicBezTo>
                <a:cubicBezTo>
                  <a:pt x="3436" y="471"/>
                  <a:pt x="3453" y="441"/>
                  <a:pt x="3465" y="414"/>
                </a:cubicBezTo>
                <a:cubicBezTo>
                  <a:pt x="3465" y="414"/>
                  <a:pt x="3487" y="347"/>
                  <a:pt x="3492" y="333"/>
                </a:cubicBezTo>
                <a:cubicBezTo>
                  <a:pt x="3495" y="324"/>
                  <a:pt x="3501" y="306"/>
                  <a:pt x="3501" y="306"/>
                </a:cubicBezTo>
                <a:cubicBezTo>
                  <a:pt x="3499" y="282"/>
                  <a:pt x="3501" y="208"/>
                  <a:pt x="3483" y="171"/>
                </a:cubicBezTo>
                <a:cubicBezTo>
                  <a:pt x="3461" y="128"/>
                  <a:pt x="3422" y="118"/>
                  <a:pt x="3384" y="99"/>
                </a:cubicBezTo>
                <a:cubicBezTo>
                  <a:pt x="3288" y="51"/>
                  <a:pt x="3194" y="39"/>
                  <a:pt x="3087" y="27"/>
                </a:cubicBezTo>
                <a:cubicBezTo>
                  <a:pt x="3031" y="8"/>
                  <a:pt x="2974" y="6"/>
                  <a:pt x="2916" y="0"/>
                </a:cubicBezTo>
                <a:cubicBezTo>
                  <a:pt x="2874" y="3"/>
                  <a:pt x="2832" y="4"/>
                  <a:pt x="2790" y="9"/>
                </a:cubicBezTo>
                <a:cubicBezTo>
                  <a:pt x="2750" y="14"/>
                  <a:pt x="2721" y="50"/>
                  <a:pt x="2682" y="63"/>
                </a:cubicBezTo>
                <a:cubicBezTo>
                  <a:pt x="2679" y="68"/>
                  <a:pt x="2638" y="116"/>
                  <a:pt x="2637" y="117"/>
                </a:cubicBezTo>
                <a:cubicBezTo>
                  <a:pt x="2632" y="125"/>
                  <a:pt x="2633" y="136"/>
                  <a:pt x="2628" y="144"/>
                </a:cubicBezTo>
                <a:cubicBezTo>
                  <a:pt x="2588" y="204"/>
                  <a:pt x="2612" y="139"/>
                  <a:pt x="2583" y="198"/>
                </a:cubicBezTo>
                <a:cubicBezTo>
                  <a:pt x="2556" y="252"/>
                  <a:pt x="2527" y="309"/>
                  <a:pt x="2493" y="360"/>
                </a:cubicBezTo>
                <a:cubicBezTo>
                  <a:pt x="2482" y="376"/>
                  <a:pt x="2486" y="398"/>
                  <a:pt x="2475" y="414"/>
                </a:cubicBezTo>
                <a:cubicBezTo>
                  <a:pt x="2444" y="460"/>
                  <a:pt x="2404" y="540"/>
                  <a:pt x="2349" y="558"/>
                </a:cubicBezTo>
                <a:cubicBezTo>
                  <a:pt x="2316" y="656"/>
                  <a:pt x="2371" y="510"/>
                  <a:pt x="2313" y="603"/>
                </a:cubicBezTo>
                <a:cubicBezTo>
                  <a:pt x="2303" y="619"/>
                  <a:pt x="2301" y="639"/>
                  <a:pt x="2295" y="657"/>
                </a:cubicBezTo>
                <a:cubicBezTo>
                  <a:pt x="2289" y="676"/>
                  <a:pt x="2263" y="698"/>
                  <a:pt x="2250" y="711"/>
                </a:cubicBezTo>
                <a:cubicBezTo>
                  <a:pt x="2241" y="738"/>
                  <a:pt x="2228" y="767"/>
                  <a:pt x="2214" y="792"/>
                </a:cubicBezTo>
                <a:cubicBezTo>
                  <a:pt x="2203" y="811"/>
                  <a:pt x="2185" y="825"/>
                  <a:pt x="2178" y="846"/>
                </a:cubicBezTo>
                <a:cubicBezTo>
                  <a:pt x="2159" y="904"/>
                  <a:pt x="2171" y="971"/>
                  <a:pt x="2115" y="990"/>
                </a:cubicBezTo>
                <a:cubicBezTo>
                  <a:pt x="2109" y="999"/>
                  <a:pt x="2096" y="1027"/>
                  <a:pt x="2088" y="1035"/>
                </a:cubicBezTo>
                <a:cubicBezTo>
                  <a:pt x="2080" y="1043"/>
                  <a:pt x="2076" y="1035"/>
                  <a:pt x="2070" y="1044"/>
                </a:cubicBezTo>
                <a:cubicBezTo>
                  <a:pt x="2063" y="1053"/>
                  <a:pt x="2069" y="1025"/>
                  <a:pt x="2061" y="1035"/>
                </a:cubicBezTo>
                <a:cubicBezTo>
                  <a:pt x="2053" y="1045"/>
                  <a:pt x="2049" y="1068"/>
                  <a:pt x="2025" y="1107"/>
                </a:cubicBezTo>
                <a:cubicBezTo>
                  <a:pt x="1986" y="1165"/>
                  <a:pt x="1948" y="1207"/>
                  <a:pt x="1917" y="1269"/>
                </a:cubicBezTo>
                <a:cubicBezTo>
                  <a:pt x="1904" y="1295"/>
                  <a:pt x="1861" y="1357"/>
                  <a:pt x="1854" y="1377"/>
                </a:cubicBezTo>
                <a:cubicBezTo>
                  <a:pt x="1837" y="1429"/>
                  <a:pt x="1791" y="1527"/>
                  <a:pt x="1746" y="1557"/>
                </a:cubicBezTo>
                <a:cubicBezTo>
                  <a:pt x="1733" y="1576"/>
                  <a:pt x="1714" y="1592"/>
                  <a:pt x="1701" y="1611"/>
                </a:cubicBezTo>
                <a:cubicBezTo>
                  <a:pt x="1678" y="1646"/>
                  <a:pt x="1697" y="1657"/>
                  <a:pt x="1647" y="1674"/>
                </a:cubicBezTo>
                <a:cubicBezTo>
                  <a:pt x="1622" y="1699"/>
                  <a:pt x="1594" y="1725"/>
                  <a:pt x="1566" y="1746"/>
                </a:cubicBezTo>
                <a:cubicBezTo>
                  <a:pt x="1549" y="1759"/>
                  <a:pt x="1512" y="1782"/>
                  <a:pt x="1512" y="1782"/>
                </a:cubicBezTo>
                <a:cubicBezTo>
                  <a:pt x="1489" y="1817"/>
                  <a:pt x="1474" y="1817"/>
                  <a:pt x="1440" y="1836"/>
                </a:cubicBezTo>
                <a:cubicBezTo>
                  <a:pt x="1335" y="1894"/>
                  <a:pt x="1437" y="1855"/>
                  <a:pt x="1332" y="1890"/>
                </a:cubicBezTo>
                <a:cubicBezTo>
                  <a:pt x="1290" y="1904"/>
                  <a:pt x="1322" y="1913"/>
                  <a:pt x="1278" y="1917"/>
                </a:cubicBezTo>
                <a:cubicBezTo>
                  <a:pt x="1227" y="1922"/>
                  <a:pt x="1176" y="1923"/>
                  <a:pt x="1125" y="1926"/>
                </a:cubicBezTo>
                <a:cubicBezTo>
                  <a:pt x="1074" y="1936"/>
                  <a:pt x="946" y="1966"/>
                  <a:pt x="900" y="1989"/>
                </a:cubicBezTo>
                <a:cubicBezTo>
                  <a:pt x="865" y="2007"/>
                  <a:pt x="831" y="2024"/>
                  <a:pt x="792" y="2034"/>
                </a:cubicBezTo>
                <a:cubicBezTo>
                  <a:pt x="762" y="2041"/>
                  <a:pt x="732" y="2045"/>
                  <a:pt x="702" y="2052"/>
                </a:cubicBezTo>
                <a:cubicBezTo>
                  <a:pt x="674" y="2059"/>
                  <a:pt x="649" y="2076"/>
                  <a:pt x="621" y="2079"/>
                </a:cubicBezTo>
                <a:cubicBezTo>
                  <a:pt x="480" y="2093"/>
                  <a:pt x="561" y="2086"/>
                  <a:pt x="378" y="2097"/>
                </a:cubicBezTo>
                <a:cubicBezTo>
                  <a:pt x="357" y="2100"/>
                  <a:pt x="319" y="2104"/>
                  <a:pt x="297" y="2115"/>
                </a:cubicBezTo>
                <a:cubicBezTo>
                  <a:pt x="262" y="2133"/>
                  <a:pt x="281" y="2134"/>
                  <a:pt x="243" y="2142"/>
                </a:cubicBezTo>
                <a:cubicBezTo>
                  <a:pt x="222" y="2146"/>
                  <a:pt x="126" y="2158"/>
                  <a:pt x="108" y="2160"/>
                </a:cubicBezTo>
                <a:cubicBezTo>
                  <a:pt x="90" y="2166"/>
                  <a:pt x="72" y="2172"/>
                  <a:pt x="54" y="2178"/>
                </a:cubicBezTo>
                <a:cubicBezTo>
                  <a:pt x="36" y="2184"/>
                  <a:pt x="42" y="2214"/>
                  <a:pt x="36" y="2232"/>
                </a:cubicBezTo>
                <a:cubicBezTo>
                  <a:pt x="24" y="2269"/>
                  <a:pt x="32" y="2251"/>
                  <a:pt x="9" y="2286"/>
                </a:cubicBezTo>
                <a:cubicBezTo>
                  <a:pt x="9" y="2286"/>
                  <a:pt x="23" y="2345"/>
                  <a:pt x="27" y="2349"/>
                </a:cubicBezTo>
                <a:cubicBezTo>
                  <a:pt x="57" y="2379"/>
                  <a:pt x="54" y="2342"/>
                  <a:pt x="54" y="2367"/>
                </a:cubicBezTo>
                <a:lnTo>
                  <a:pt x="0" y="2313"/>
                </a:lnTo>
                <a:close/>
              </a:path>
            </a:pathLst>
          </a:custGeom>
          <a:solidFill>
            <a:srgbClr val="CC99FF">
              <a:alpha val="50000"/>
            </a:srgbClr>
          </a:solidFill>
          <a:ln w="9525">
            <a:solidFill>
              <a:schemeClr val="tx1"/>
            </a:solidFill>
            <a:round/>
            <a:headEnd/>
            <a:tailEnd/>
          </a:ln>
          <a:effectLst/>
        </p:spPr>
        <p:txBody>
          <a:bodyPr/>
          <a:lstStyle/>
          <a:p>
            <a:endParaRPr lang="en-US"/>
          </a:p>
        </p:txBody>
      </p:sp>
      <p:sp>
        <p:nvSpPr>
          <p:cNvPr id="36" name="Footer Placeholder 3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4022155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68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68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31" grpId="0" animBg="1"/>
      <p:bldP spid="76832"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t>Starting CURE</a:t>
            </a:r>
          </a:p>
        </p:txBody>
      </p:sp>
      <p:sp>
        <p:nvSpPr>
          <p:cNvPr id="77827" name="Rectangle 3"/>
          <p:cNvSpPr>
            <a:spLocks noGrp="1" noChangeArrowheads="1"/>
          </p:cNvSpPr>
          <p:nvPr>
            <p:ph idx="1"/>
          </p:nvPr>
        </p:nvSpPr>
        <p:spPr>
          <a:xfrm>
            <a:off x="457200" y="1295400"/>
            <a:ext cx="8229600" cy="5486400"/>
          </a:xfrm>
        </p:spPr>
        <p:txBody>
          <a:bodyPr>
            <a:normAutofit/>
          </a:bodyPr>
          <a:lstStyle/>
          <a:p>
            <a:pPr marL="118872" indent="0">
              <a:buNone/>
            </a:pPr>
            <a:r>
              <a:rPr lang="en-US" b="1" u="sng" dirty="0">
                <a:solidFill>
                  <a:srgbClr val="FF0066"/>
                </a:solidFill>
              </a:rPr>
              <a:t>2 Pass algorithm. Pass 1:</a:t>
            </a:r>
          </a:p>
          <a:p>
            <a:r>
              <a:rPr lang="en-US" b="1" dirty="0"/>
              <a:t>0) Pick a random sample of points that fit in main memory</a:t>
            </a:r>
          </a:p>
          <a:p>
            <a:r>
              <a:rPr lang="en-US" b="1" dirty="0">
                <a:solidFill>
                  <a:srgbClr val="D60093"/>
                </a:solidFill>
              </a:rPr>
              <a:t>1) Initial clusters: </a:t>
            </a:r>
          </a:p>
          <a:p>
            <a:pPr lvl="1"/>
            <a:r>
              <a:rPr lang="en-US" dirty="0"/>
              <a:t>Cluster these points hierarchically – group </a:t>
            </a:r>
            <a:br>
              <a:rPr lang="en-US" dirty="0"/>
            </a:br>
            <a:r>
              <a:rPr lang="en-US" dirty="0"/>
              <a:t>nearest points/clusters</a:t>
            </a:r>
          </a:p>
          <a:p>
            <a:r>
              <a:rPr lang="en-US" b="1" dirty="0">
                <a:solidFill>
                  <a:srgbClr val="0000FF"/>
                </a:solidFill>
              </a:rPr>
              <a:t>2) Pick representative points:</a:t>
            </a:r>
          </a:p>
          <a:p>
            <a:pPr lvl="1"/>
            <a:r>
              <a:rPr lang="en-US" dirty="0"/>
              <a:t>For each cluster, pick a sample of points, as dispersed as possible</a:t>
            </a:r>
          </a:p>
          <a:p>
            <a:pPr lvl="1"/>
            <a:r>
              <a:rPr lang="en-US" dirty="0"/>
              <a:t>From the sample, pick representatives by moving them (say) 20% toward the centroid of the cluster</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D5F54875-D4D4-48AC-B2D1-F6AA09775CCA}" type="slidenum">
              <a:rPr lang="en-US" smtClean="0"/>
              <a:pPr/>
              <a:t>113</a:t>
            </a:fld>
            <a:endParaRPr lang="en-US"/>
          </a:p>
        </p:txBody>
      </p:sp>
    </p:spTree>
    <p:extLst>
      <p:ext uri="{BB962C8B-B14F-4D97-AF65-F5344CB8AC3E}">
        <p14:creationId xmlns:p14="http://schemas.microsoft.com/office/powerpoint/2010/main" val="185608030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dirty="0"/>
              <a:t>Example: Initial Clusters</a:t>
            </a:r>
          </a:p>
        </p:txBody>
      </p:sp>
      <p:sp>
        <p:nvSpPr>
          <p:cNvPr id="34" name="Slide Number Placeholder 4"/>
          <p:cNvSpPr>
            <a:spLocks noGrp="1"/>
          </p:cNvSpPr>
          <p:nvPr>
            <p:ph type="sldNum" sz="quarter" idx="12"/>
          </p:nvPr>
        </p:nvSpPr>
        <p:spPr/>
        <p:txBody>
          <a:bodyPr/>
          <a:lstStyle/>
          <a:p>
            <a:fld id="{3F6E399A-B745-4CB0-B7BA-AC55B15E361E}" type="slidenum">
              <a:rPr lang="en-US"/>
              <a:pPr/>
              <a:t>114</a:t>
            </a:fld>
            <a:endParaRPr lang="en-US"/>
          </a:p>
        </p:txBody>
      </p:sp>
      <p:sp>
        <p:nvSpPr>
          <p:cNvPr id="78851" name="Text Box 3"/>
          <p:cNvSpPr txBox="1">
            <a:spLocks noChangeArrowheads="1"/>
          </p:cNvSpPr>
          <p:nvPr/>
        </p:nvSpPr>
        <p:spPr bwMode="auto">
          <a:xfrm>
            <a:off x="1660525" y="3386138"/>
            <a:ext cx="344488" cy="457200"/>
          </a:xfrm>
          <a:prstGeom prst="rect">
            <a:avLst/>
          </a:prstGeom>
          <a:noFill/>
          <a:ln w="9525">
            <a:noFill/>
            <a:miter lim="800000"/>
            <a:headEnd/>
            <a:tailEnd/>
          </a:ln>
          <a:effectLst/>
        </p:spPr>
        <p:txBody>
          <a:bodyPr wrap="none">
            <a:spAutoFit/>
          </a:bodyPr>
          <a:lstStyle/>
          <a:p>
            <a:r>
              <a:rPr lang="en-US"/>
              <a:t>e</a:t>
            </a:r>
          </a:p>
        </p:txBody>
      </p:sp>
      <p:sp>
        <p:nvSpPr>
          <p:cNvPr id="78852" name="Text Box 4"/>
          <p:cNvSpPr txBox="1">
            <a:spLocks noChangeArrowheads="1"/>
          </p:cNvSpPr>
          <p:nvPr/>
        </p:nvSpPr>
        <p:spPr bwMode="auto">
          <a:xfrm>
            <a:off x="3200400" y="3429000"/>
            <a:ext cx="344488" cy="457200"/>
          </a:xfrm>
          <a:prstGeom prst="rect">
            <a:avLst/>
          </a:prstGeom>
          <a:noFill/>
          <a:ln w="9525">
            <a:noFill/>
            <a:miter lim="800000"/>
            <a:headEnd/>
            <a:tailEnd/>
          </a:ln>
          <a:effectLst/>
        </p:spPr>
        <p:txBody>
          <a:bodyPr wrap="none">
            <a:spAutoFit/>
          </a:bodyPr>
          <a:lstStyle/>
          <a:p>
            <a:r>
              <a:rPr lang="en-US"/>
              <a:t>e</a:t>
            </a:r>
          </a:p>
        </p:txBody>
      </p:sp>
      <p:sp>
        <p:nvSpPr>
          <p:cNvPr id="78853" name="Text Box 5"/>
          <p:cNvSpPr txBox="1">
            <a:spLocks noChangeArrowheads="1"/>
          </p:cNvSpPr>
          <p:nvPr/>
        </p:nvSpPr>
        <p:spPr bwMode="auto">
          <a:xfrm>
            <a:off x="4114800" y="2743200"/>
            <a:ext cx="344488" cy="457200"/>
          </a:xfrm>
          <a:prstGeom prst="rect">
            <a:avLst/>
          </a:prstGeom>
          <a:noFill/>
          <a:ln w="9525">
            <a:noFill/>
            <a:miter lim="800000"/>
            <a:headEnd/>
            <a:tailEnd/>
          </a:ln>
          <a:effectLst/>
        </p:spPr>
        <p:txBody>
          <a:bodyPr wrap="none">
            <a:spAutoFit/>
          </a:bodyPr>
          <a:lstStyle/>
          <a:p>
            <a:r>
              <a:rPr lang="en-US"/>
              <a:t>e</a:t>
            </a:r>
          </a:p>
        </p:txBody>
      </p:sp>
      <p:sp>
        <p:nvSpPr>
          <p:cNvPr id="78854" name="Text Box 6"/>
          <p:cNvSpPr txBox="1">
            <a:spLocks noChangeArrowheads="1"/>
          </p:cNvSpPr>
          <p:nvPr/>
        </p:nvSpPr>
        <p:spPr bwMode="auto">
          <a:xfrm>
            <a:off x="5410200" y="3200400"/>
            <a:ext cx="344488" cy="457200"/>
          </a:xfrm>
          <a:prstGeom prst="rect">
            <a:avLst/>
          </a:prstGeom>
          <a:noFill/>
          <a:ln w="9525">
            <a:noFill/>
            <a:miter lim="800000"/>
            <a:headEnd/>
            <a:tailEnd/>
          </a:ln>
          <a:effectLst/>
        </p:spPr>
        <p:txBody>
          <a:bodyPr wrap="none">
            <a:spAutoFit/>
          </a:bodyPr>
          <a:lstStyle/>
          <a:p>
            <a:r>
              <a:rPr lang="en-US"/>
              <a:t>e</a:t>
            </a:r>
          </a:p>
        </p:txBody>
      </p:sp>
      <p:sp>
        <p:nvSpPr>
          <p:cNvPr id="78855" name="Text Box 7"/>
          <p:cNvSpPr txBox="1">
            <a:spLocks noChangeArrowheads="1"/>
          </p:cNvSpPr>
          <p:nvPr/>
        </p:nvSpPr>
        <p:spPr bwMode="auto">
          <a:xfrm>
            <a:off x="5562600" y="2438400"/>
            <a:ext cx="344488" cy="457200"/>
          </a:xfrm>
          <a:prstGeom prst="rect">
            <a:avLst/>
          </a:prstGeom>
          <a:noFill/>
          <a:ln w="9525">
            <a:noFill/>
            <a:miter lim="800000"/>
            <a:headEnd/>
            <a:tailEnd/>
          </a:ln>
          <a:effectLst/>
        </p:spPr>
        <p:txBody>
          <a:bodyPr wrap="none">
            <a:spAutoFit/>
          </a:bodyPr>
          <a:lstStyle/>
          <a:p>
            <a:r>
              <a:rPr lang="en-US"/>
              <a:t>e</a:t>
            </a:r>
          </a:p>
        </p:txBody>
      </p:sp>
      <p:sp>
        <p:nvSpPr>
          <p:cNvPr id="78856" name="Text Box 8"/>
          <p:cNvSpPr txBox="1">
            <a:spLocks noChangeArrowheads="1"/>
          </p:cNvSpPr>
          <p:nvPr/>
        </p:nvSpPr>
        <p:spPr bwMode="auto">
          <a:xfrm>
            <a:off x="6705600" y="2514600"/>
            <a:ext cx="344488" cy="457200"/>
          </a:xfrm>
          <a:prstGeom prst="rect">
            <a:avLst/>
          </a:prstGeom>
          <a:noFill/>
          <a:ln w="9525">
            <a:noFill/>
            <a:miter lim="800000"/>
            <a:headEnd/>
            <a:tailEnd/>
          </a:ln>
          <a:effectLst/>
        </p:spPr>
        <p:txBody>
          <a:bodyPr wrap="none">
            <a:spAutoFit/>
          </a:bodyPr>
          <a:lstStyle/>
          <a:p>
            <a:r>
              <a:rPr lang="en-US"/>
              <a:t>e</a:t>
            </a:r>
          </a:p>
        </p:txBody>
      </p:sp>
      <p:sp>
        <p:nvSpPr>
          <p:cNvPr id="78857" name="Text Box 9"/>
          <p:cNvSpPr txBox="1">
            <a:spLocks noChangeArrowheads="1"/>
          </p:cNvSpPr>
          <p:nvPr/>
        </p:nvSpPr>
        <p:spPr bwMode="auto">
          <a:xfrm>
            <a:off x="1981200" y="3886200"/>
            <a:ext cx="344488" cy="457200"/>
          </a:xfrm>
          <a:prstGeom prst="rect">
            <a:avLst/>
          </a:prstGeom>
          <a:noFill/>
          <a:ln w="9525">
            <a:noFill/>
            <a:miter lim="800000"/>
            <a:headEnd/>
            <a:tailEnd/>
          </a:ln>
          <a:effectLst/>
        </p:spPr>
        <p:txBody>
          <a:bodyPr wrap="none">
            <a:spAutoFit/>
          </a:bodyPr>
          <a:lstStyle/>
          <a:p>
            <a:r>
              <a:rPr lang="en-US"/>
              <a:t>e</a:t>
            </a:r>
          </a:p>
        </p:txBody>
      </p:sp>
      <p:sp>
        <p:nvSpPr>
          <p:cNvPr id="78858" name="Text Box 10"/>
          <p:cNvSpPr txBox="1">
            <a:spLocks noChangeArrowheads="1"/>
          </p:cNvSpPr>
          <p:nvPr/>
        </p:nvSpPr>
        <p:spPr bwMode="auto">
          <a:xfrm>
            <a:off x="2667000" y="3276600"/>
            <a:ext cx="344488" cy="457200"/>
          </a:xfrm>
          <a:prstGeom prst="rect">
            <a:avLst/>
          </a:prstGeom>
          <a:noFill/>
          <a:ln w="9525">
            <a:noFill/>
            <a:miter lim="800000"/>
            <a:headEnd/>
            <a:tailEnd/>
          </a:ln>
          <a:effectLst/>
        </p:spPr>
        <p:txBody>
          <a:bodyPr wrap="none">
            <a:spAutoFit/>
          </a:bodyPr>
          <a:lstStyle/>
          <a:p>
            <a:r>
              <a:rPr lang="en-US"/>
              <a:t>e</a:t>
            </a:r>
          </a:p>
        </p:txBody>
      </p:sp>
      <p:sp>
        <p:nvSpPr>
          <p:cNvPr id="78859" name="Text Box 11"/>
          <p:cNvSpPr txBox="1">
            <a:spLocks noChangeArrowheads="1"/>
          </p:cNvSpPr>
          <p:nvPr/>
        </p:nvSpPr>
        <p:spPr bwMode="auto">
          <a:xfrm>
            <a:off x="4114800" y="3352800"/>
            <a:ext cx="344488" cy="457200"/>
          </a:xfrm>
          <a:prstGeom prst="rect">
            <a:avLst/>
          </a:prstGeom>
          <a:noFill/>
          <a:ln w="9525">
            <a:noFill/>
            <a:miter lim="800000"/>
            <a:headEnd/>
            <a:tailEnd/>
          </a:ln>
          <a:effectLst/>
        </p:spPr>
        <p:txBody>
          <a:bodyPr wrap="none">
            <a:spAutoFit/>
          </a:bodyPr>
          <a:lstStyle/>
          <a:p>
            <a:r>
              <a:rPr lang="en-US"/>
              <a:t>e</a:t>
            </a:r>
          </a:p>
        </p:txBody>
      </p:sp>
      <p:sp>
        <p:nvSpPr>
          <p:cNvPr id="78860" name="Text Box 12"/>
          <p:cNvSpPr txBox="1">
            <a:spLocks noChangeArrowheads="1"/>
          </p:cNvSpPr>
          <p:nvPr/>
        </p:nvSpPr>
        <p:spPr bwMode="auto">
          <a:xfrm>
            <a:off x="6019800" y="2895600"/>
            <a:ext cx="344488" cy="457200"/>
          </a:xfrm>
          <a:prstGeom prst="rect">
            <a:avLst/>
          </a:prstGeom>
          <a:noFill/>
          <a:ln w="9525">
            <a:noFill/>
            <a:miter lim="800000"/>
            <a:headEnd/>
            <a:tailEnd/>
          </a:ln>
          <a:effectLst/>
        </p:spPr>
        <p:txBody>
          <a:bodyPr wrap="none">
            <a:spAutoFit/>
          </a:bodyPr>
          <a:lstStyle/>
          <a:p>
            <a:r>
              <a:rPr lang="en-US"/>
              <a:t>e</a:t>
            </a:r>
          </a:p>
        </p:txBody>
      </p:sp>
      <p:sp>
        <p:nvSpPr>
          <p:cNvPr id="78861" name="Text Box 13"/>
          <p:cNvSpPr txBox="1">
            <a:spLocks noChangeArrowheads="1"/>
          </p:cNvSpPr>
          <p:nvPr/>
        </p:nvSpPr>
        <p:spPr bwMode="auto">
          <a:xfrm>
            <a:off x="6629400" y="3352800"/>
            <a:ext cx="344488" cy="457200"/>
          </a:xfrm>
          <a:prstGeom prst="rect">
            <a:avLst/>
          </a:prstGeom>
          <a:noFill/>
          <a:ln w="9525">
            <a:noFill/>
            <a:miter lim="800000"/>
            <a:headEnd/>
            <a:tailEnd/>
          </a:ln>
          <a:effectLst/>
        </p:spPr>
        <p:txBody>
          <a:bodyPr wrap="none">
            <a:spAutoFit/>
          </a:bodyPr>
          <a:lstStyle/>
          <a:p>
            <a:r>
              <a:rPr lang="en-US"/>
              <a:t>e</a:t>
            </a:r>
          </a:p>
        </p:txBody>
      </p:sp>
      <p:sp>
        <p:nvSpPr>
          <p:cNvPr id="78862" name="Text Box 14"/>
          <p:cNvSpPr txBox="1">
            <a:spLocks noChangeArrowheads="1"/>
          </p:cNvSpPr>
          <p:nvPr/>
        </p:nvSpPr>
        <p:spPr bwMode="auto">
          <a:xfrm>
            <a:off x="1736725" y="4833938"/>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63" name="Text Box 15"/>
          <p:cNvSpPr txBox="1">
            <a:spLocks noChangeArrowheads="1"/>
          </p:cNvSpPr>
          <p:nvPr/>
        </p:nvSpPr>
        <p:spPr bwMode="auto">
          <a:xfrm>
            <a:off x="5181600" y="2895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64" name="Text Box 16"/>
          <p:cNvSpPr txBox="1">
            <a:spLocks noChangeArrowheads="1"/>
          </p:cNvSpPr>
          <p:nvPr/>
        </p:nvSpPr>
        <p:spPr bwMode="auto">
          <a:xfrm>
            <a:off x="5257800" y="4114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65" name="Text Box 17"/>
          <p:cNvSpPr txBox="1">
            <a:spLocks noChangeArrowheads="1"/>
          </p:cNvSpPr>
          <p:nvPr/>
        </p:nvSpPr>
        <p:spPr bwMode="auto">
          <a:xfrm>
            <a:off x="5791200" y="3276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66" name="Text Box 18"/>
          <p:cNvSpPr txBox="1">
            <a:spLocks noChangeArrowheads="1"/>
          </p:cNvSpPr>
          <p:nvPr/>
        </p:nvSpPr>
        <p:spPr bwMode="auto">
          <a:xfrm>
            <a:off x="6248400" y="2133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67" name="Text Box 19"/>
          <p:cNvSpPr txBox="1">
            <a:spLocks noChangeArrowheads="1"/>
          </p:cNvSpPr>
          <p:nvPr/>
        </p:nvSpPr>
        <p:spPr bwMode="auto">
          <a:xfrm>
            <a:off x="6781800" y="15240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68" name="Text Box 20"/>
          <p:cNvSpPr txBox="1">
            <a:spLocks noChangeArrowheads="1"/>
          </p:cNvSpPr>
          <p:nvPr/>
        </p:nvSpPr>
        <p:spPr bwMode="auto">
          <a:xfrm>
            <a:off x="3276600" y="4495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69" name="Text Box 21"/>
          <p:cNvSpPr txBox="1">
            <a:spLocks noChangeArrowheads="1"/>
          </p:cNvSpPr>
          <p:nvPr/>
        </p:nvSpPr>
        <p:spPr bwMode="auto">
          <a:xfrm>
            <a:off x="3810000" y="4495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70" name="Text Box 22"/>
          <p:cNvSpPr txBox="1">
            <a:spLocks noChangeArrowheads="1"/>
          </p:cNvSpPr>
          <p:nvPr/>
        </p:nvSpPr>
        <p:spPr bwMode="auto">
          <a:xfrm>
            <a:off x="4648200" y="3733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71" name="Text Box 23"/>
          <p:cNvSpPr txBox="1">
            <a:spLocks noChangeArrowheads="1"/>
          </p:cNvSpPr>
          <p:nvPr/>
        </p:nvSpPr>
        <p:spPr bwMode="auto">
          <a:xfrm>
            <a:off x="4572000" y="43434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72" name="Text Box 24"/>
          <p:cNvSpPr txBox="1">
            <a:spLocks noChangeArrowheads="1"/>
          </p:cNvSpPr>
          <p:nvPr/>
        </p:nvSpPr>
        <p:spPr bwMode="auto">
          <a:xfrm>
            <a:off x="5943600" y="15240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73" name="Text Box 25"/>
          <p:cNvSpPr txBox="1">
            <a:spLocks noChangeArrowheads="1"/>
          </p:cNvSpPr>
          <p:nvPr/>
        </p:nvSpPr>
        <p:spPr bwMode="auto">
          <a:xfrm>
            <a:off x="2209800" y="4800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74" name="Text Box 26"/>
          <p:cNvSpPr txBox="1">
            <a:spLocks noChangeArrowheads="1"/>
          </p:cNvSpPr>
          <p:nvPr/>
        </p:nvSpPr>
        <p:spPr bwMode="auto">
          <a:xfrm>
            <a:off x="2590800" y="47244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75" name="Text Box 27"/>
          <p:cNvSpPr txBox="1">
            <a:spLocks noChangeArrowheads="1"/>
          </p:cNvSpPr>
          <p:nvPr/>
        </p:nvSpPr>
        <p:spPr bwMode="auto">
          <a:xfrm>
            <a:off x="441325" y="3995738"/>
            <a:ext cx="973138" cy="457200"/>
          </a:xfrm>
          <a:prstGeom prst="rect">
            <a:avLst/>
          </a:prstGeom>
          <a:noFill/>
          <a:ln w="9525">
            <a:noFill/>
            <a:miter lim="800000"/>
            <a:headEnd/>
            <a:tailEnd/>
          </a:ln>
          <a:effectLst/>
        </p:spPr>
        <p:txBody>
          <a:bodyPr wrap="none">
            <a:spAutoFit/>
          </a:bodyPr>
          <a:lstStyle/>
          <a:p>
            <a:r>
              <a:rPr lang="en-US"/>
              <a:t>salary</a:t>
            </a:r>
          </a:p>
        </p:txBody>
      </p:sp>
      <p:sp>
        <p:nvSpPr>
          <p:cNvPr id="78876" name="Text Box 28"/>
          <p:cNvSpPr txBox="1">
            <a:spLocks noChangeArrowheads="1"/>
          </p:cNvSpPr>
          <p:nvPr/>
        </p:nvSpPr>
        <p:spPr bwMode="auto">
          <a:xfrm>
            <a:off x="3946525" y="5672138"/>
            <a:ext cx="673100" cy="457200"/>
          </a:xfrm>
          <a:prstGeom prst="rect">
            <a:avLst/>
          </a:prstGeom>
          <a:noFill/>
          <a:ln w="9525">
            <a:noFill/>
            <a:miter lim="800000"/>
            <a:headEnd/>
            <a:tailEnd/>
          </a:ln>
          <a:effectLst/>
        </p:spPr>
        <p:txBody>
          <a:bodyPr wrap="none">
            <a:spAutoFit/>
          </a:bodyPr>
          <a:lstStyle/>
          <a:p>
            <a:r>
              <a:rPr lang="en-US"/>
              <a:t>age</a:t>
            </a:r>
          </a:p>
        </p:txBody>
      </p:sp>
      <p:sp>
        <p:nvSpPr>
          <p:cNvPr id="78877" name="Line 29"/>
          <p:cNvSpPr>
            <a:spLocks noChangeShapeType="1"/>
          </p:cNvSpPr>
          <p:nvPr/>
        </p:nvSpPr>
        <p:spPr bwMode="auto">
          <a:xfrm>
            <a:off x="4648200" y="5943600"/>
            <a:ext cx="533400" cy="0"/>
          </a:xfrm>
          <a:prstGeom prst="line">
            <a:avLst/>
          </a:prstGeom>
          <a:noFill/>
          <a:ln w="9525">
            <a:solidFill>
              <a:schemeClr val="tx1"/>
            </a:solidFill>
            <a:round/>
            <a:headEnd/>
            <a:tailEnd type="triangle" w="med" len="med"/>
          </a:ln>
          <a:effectLst/>
        </p:spPr>
        <p:txBody>
          <a:bodyPr/>
          <a:lstStyle/>
          <a:p>
            <a:endParaRPr lang="en-US"/>
          </a:p>
        </p:txBody>
      </p:sp>
      <p:sp>
        <p:nvSpPr>
          <p:cNvPr id="78878" name="Line 30"/>
          <p:cNvSpPr>
            <a:spLocks noChangeShapeType="1"/>
          </p:cNvSpPr>
          <p:nvPr/>
        </p:nvSpPr>
        <p:spPr bwMode="auto">
          <a:xfrm flipV="1">
            <a:off x="838200" y="3657600"/>
            <a:ext cx="0" cy="304800"/>
          </a:xfrm>
          <a:prstGeom prst="line">
            <a:avLst/>
          </a:prstGeom>
          <a:noFill/>
          <a:ln w="9525">
            <a:solidFill>
              <a:schemeClr val="tx1"/>
            </a:solidFill>
            <a:round/>
            <a:headEnd/>
            <a:tailEnd type="triangle" w="med" len="med"/>
          </a:ln>
          <a:effectLst/>
        </p:spPr>
        <p:txBody>
          <a:bodyPr/>
          <a:lstStyle/>
          <a:p>
            <a:endParaRPr lang="en-US"/>
          </a:p>
        </p:txBody>
      </p:sp>
      <p:sp>
        <p:nvSpPr>
          <p:cNvPr id="78879" name="Oval 31"/>
          <p:cNvSpPr>
            <a:spLocks noChangeArrowheads="1"/>
          </p:cNvSpPr>
          <p:nvPr/>
        </p:nvSpPr>
        <p:spPr bwMode="auto">
          <a:xfrm rot="-765715">
            <a:off x="1524000" y="2971800"/>
            <a:ext cx="3200400" cy="1219200"/>
          </a:xfrm>
          <a:prstGeom prst="ellipse">
            <a:avLst/>
          </a:prstGeom>
          <a:solidFill>
            <a:schemeClr val="accent1">
              <a:alpha val="50000"/>
            </a:schemeClr>
          </a:solidFill>
          <a:ln w="9525">
            <a:solidFill>
              <a:schemeClr val="tx1"/>
            </a:solidFill>
            <a:round/>
            <a:headEnd/>
            <a:tailEnd/>
          </a:ln>
          <a:effectLst/>
        </p:spPr>
        <p:txBody>
          <a:bodyPr wrap="none" anchor="ctr"/>
          <a:lstStyle/>
          <a:p>
            <a:endParaRPr lang="en-US"/>
          </a:p>
        </p:txBody>
      </p:sp>
      <p:sp>
        <p:nvSpPr>
          <p:cNvPr id="78880" name="Oval 32"/>
          <p:cNvSpPr>
            <a:spLocks noChangeArrowheads="1"/>
          </p:cNvSpPr>
          <p:nvPr/>
        </p:nvSpPr>
        <p:spPr bwMode="auto">
          <a:xfrm>
            <a:off x="5105400" y="1524000"/>
            <a:ext cx="2438400" cy="2438400"/>
          </a:xfrm>
          <a:prstGeom prst="ellipse">
            <a:avLst/>
          </a:prstGeom>
          <a:solidFill>
            <a:srgbClr val="FFCC99">
              <a:alpha val="50000"/>
            </a:srgbClr>
          </a:solidFill>
          <a:ln w="9525">
            <a:solidFill>
              <a:schemeClr val="tx1"/>
            </a:solidFill>
            <a:round/>
            <a:headEnd/>
            <a:tailEnd/>
          </a:ln>
          <a:effectLst/>
        </p:spPr>
        <p:txBody>
          <a:bodyPr wrap="none" anchor="ctr"/>
          <a:lstStyle/>
          <a:p>
            <a:endParaRPr lang="en-US"/>
          </a:p>
        </p:txBody>
      </p:sp>
      <p:sp>
        <p:nvSpPr>
          <p:cNvPr id="78881" name="Oval 33"/>
          <p:cNvSpPr>
            <a:spLocks noChangeArrowheads="1"/>
          </p:cNvSpPr>
          <p:nvPr/>
        </p:nvSpPr>
        <p:spPr bwMode="auto">
          <a:xfrm rot="-867123">
            <a:off x="1524000" y="4114800"/>
            <a:ext cx="4419600" cy="1066800"/>
          </a:xfrm>
          <a:prstGeom prst="ellipse">
            <a:avLst/>
          </a:prstGeom>
          <a:solidFill>
            <a:srgbClr val="CC99FF">
              <a:alpha val="50000"/>
            </a:srgbClr>
          </a:solidFill>
          <a:ln w="9525">
            <a:solidFill>
              <a:schemeClr val="tx1"/>
            </a:solidFill>
            <a:round/>
            <a:headEnd/>
            <a:tailEnd/>
          </a:ln>
          <a:effectLst/>
        </p:spPr>
        <p:txBody>
          <a:bodyPr wrap="none" anchor="ctr"/>
          <a:lstStyle/>
          <a:p>
            <a:endParaRPr lang="en-US"/>
          </a:p>
        </p:txBody>
      </p:sp>
      <p:sp>
        <p:nvSpPr>
          <p:cNvPr id="37" name="Footer Placeholder 36"/>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85897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8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88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88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79" grpId="0" animBg="1"/>
      <p:bldP spid="78880" grpId="0" animBg="1"/>
      <p:bldP spid="78881"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dirty="0"/>
              <a:t>Example: Pick Dispersed Points</a:t>
            </a:r>
          </a:p>
        </p:txBody>
      </p:sp>
      <p:sp>
        <p:nvSpPr>
          <p:cNvPr id="39" name="Slide Number Placeholder 4"/>
          <p:cNvSpPr>
            <a:spLocks noGrp="1"/>
          </p:cNvSpPr>
          <p:nvPr>
            <p:ph type="sldNum" sz="quarter" idx="12"/>
          </p:nvPr>
        </p:nvSpPr>
        <p:spPr/>
        <p:txBody>
          <a:bodyPr/>
          <a:lstStyle/>
          <a:p>
            <a:fld id="{4373106D-5E90-4DCD-AC13-0F5F01FA7579}" type="slidenum">
              <a:rPr lang="en-US"/>
              <a:pPr/>
              <a:t>115</a:t>
            </a:fld>
            <a:endParaRPr lang="en-US"/>
          </a:p>
        </p:txBody>
      </p:sp>
      <p:sp>
        <p:nvSpPr>
          <p:cNvPr id="79875" name="Text Box 3"/>
          <p:cNvSpPr txBox="1">
            <a:spLocks noChangeArrowheads="1"/>
          </p:cNvSpPr>
          <p:nvPr/>
        </p:nvSpPr>
        <p:spPr bwMode="auto">
          <a:xfrm>
            <a:off x="1660525" y="3386138"/>
            <a:ext cx="344488" cy="457200"/>
          </a:xfrm>
          <a:prstGeom prst="rect">
            <a:avLst/>
          </a:prstGeom>
          <a:noFill/>
          <a:ln w="9525">
            <a:noFill/>
            <a:miter lim="800000"/>
            <a:headEnd/>
            <a:tailEnd/>
          </a:ln>
          <a:effectLst/>
        </p:spPr>
        <p:txBody>
          <a:bodyPr wrap="none">
            <a:spAutoFit/>
          </a:bodyPr>
          <a:lstStyle/>
          <a:p>
            <a:r>
              <a:rPr lang="en-US"/>
              <a:t>e</a:t>
            </a:r>
          </a:p>
        </p:txBody>
      </p:sp>
      <p:sp>
        <p:nvSpPr>
          <p:cNvPr id="79876" name="Text Box 4"/>
          <p:cNvSpPr txBox="1">
            <a:spLocks noChangeArrowheads="1"/>
          </p:cNvSpPr>
          <p:nvPr/>
        </p:nvSpPr>
        <p:spPr bwMode="auto">
          <a:xfrm>
            <a:off x="3200400" y="3429000"/>
            <a:ext cx="344488" cy="457200"/>
          </a:xfrm>
          <a:prstGeom prst="rect">
            <a:avLst/>
          </a:prstGeom>
          <a:noFill/>
          <a:ln w="9525">
            <a:noFill/>
            <a:miter lim="800000"/>
            <a:headEnd/>
            <a:tailEnd/>
          </a:ln>
          <a:effectLst/>
        </p:spPr>
        <p:txBody>
          <a:bodyPr wrap="none">
            <a:spAutoFit/>
          </a:bodyPr>
          <a:lstStyle/>
          <a:p>
            <a:r>
              <a:rPr lang="en-US"/>
              <a:t>e</a:t>
            </a:r>
          </a:p>
        </p:txBody>
      </p:sp>
      <p:sp>
        <p:nvSpPr>
          <p:cNvPr id="79877" name="Text Box 5"/>
          <p:cNvSpPr txBox="1">
            <a:spLocks noChangeArrowheads="1"/>
          </p:cNvSpPr>
          <p:nvPr/>
        </p:nvSpPr>
        <p:spPr bwMode="auto">
          <a:xfrm>
            <a:off x="4114800" y="2743200"/>
            <a:ext cx="344488" cy="457200"/>
          </a:xfrm>
          <a:prstGeom prst="rect">
            <a:avLst/>
          </a:prstGeom>
          <a:noFill/>
          <a:ln w="9525">
            <a:noFill/>
            <a:miter lim="800000"/>
            <a:headEnd/>
            <a:tailEnd/>
          </a:ln>
          <a:effectLst/>
        </p:spPr>
        <p:txBody>
          <a:bodyPr wrap="none">
            <a:spAutoFit/>
          </a:bodyPr>
          <a:lstStyle/>
          <a:p>
            <a:r>
              <a:rPr lang="en-US"/>
              <a:t>e</a:t>
            </a:r>
          </a:p>
        </p:txBody>
      </p:sp>
      <p:sp>
        <p:nvSpPr>
          <p:cNvPr id="79878" name="Text Box 6"/>
          <p:cNvSpPr txBox="1">
            <a:spLocks noChangeArrowheads="1"/>
          </p:cNvSpPr>
          <p:nvPr/>
        </p:nvSpPr>
        <p:spPr bwMode="auto">
          <a:xfrm>
            <a:off x="5410200" y="3200400"/>
            <a:ext cx="344488" cy="457200"/>
          </a:xfrm>
          <a:prstGeom prst="rect">
            <a:avLst/>
          </a:prstGeom>
          <a:noFill/>
          <a:ln w="9525">
            <a:noFill/>
            <a:miter lim="800000"/>
            <a:headEnd/>
            <a:tailEnd/>
          </a:ln>
          <a:effectLst/>
        </p:spPr>
        <p:txBody>
          <a:bodyPr wrap="none">
            <a:spAutoFit/>
          </a:bodyPr>
          <a:lstStyle/>
          <a:p>
            <a:r>
              <a:rPr lang="en-US"/>
              <a:t>e</a:t>
            </a:r>
          </a:p>
        </p:txBody>
      </p:sp>
      <p:sp>
        <p:nvSpPr>
          <p:cNvPr id="79879" name="Text Box 7"/>
          <p:cNvSpPr txBox="1">
            <a:spLocks noChangeArrowheads="1"/>
          </p:cNvSpPr>
          <p:nvPr/>
        </p:nvSpPr>
        <p:spPr bwMode="auto">
          <a:xfrm>
            <a:off x="5562600" y="2438400"/>
            <a:ext cx="344488" cy="457200"/>
          </a:xfrm>
          <a:prstGeom prst="rect">
            <a:avLst/>
          </a:prstGeom>
          <a:noFill/>
          <a:ln w="9525">
            <a:noFill/>
            <a:miter lim="800000"/>
            <a:headEnd/>
            <a:tailEnd/>
          </a:ln>
          <a:effectLst/>
        </p:spPr>
        <p:txBody>
          <a:bodyPr wrap="none">
            <a:spAutoFit/>
          </a:bodyPr>
          <a:lstStyle/>
          <a:p>
            <a:r>
              <a:rPr lang="en-US"/>
              <a:t>e</a:t>
            </a:r>
          </a:p>
        </p:txBody>
      </p:sp>
      <p:sp>
        <p:nvSpPr>
          <p:cNvPr id="79880" name="Text Box 8"/>
          <p:cNvSpPr txBox="1">
            <a:spLocks noChangeArrowheads="1"/>
          </p:cNvSpPr>
          <p:nvPr/>
        </p:nvSpPr>
        <p:spPr bwMode="auto">
          <a:xfrm>
            <a:off x="6705600" y="2514600"/>
            <a:ext cx="344488" cy="457200"/>
          </a:xfrm>
          <a:prstGeom prst="rect">
            <a:avLst/>
          </a:prstGeom>
          <a:noFill/>
          <a:ln w="9525">
            <a:noFill/>
            <a:miter lim="800000"/>
            <a:headEnd/>
            <a:tailEnd/>
          </a:ln>
          <a:effectLst/>
        </p:spPr>
        <p:txBody>
          <a:bodyPr wrap="none">
            <a:spAutoFit/>
          </a:bodyPr>
          <a:lstStyle/>
          <a:p>
            <a:r>
              <a:rPr lang="en-US"/>
              <a:t>e</a:t>
            </a:r>
          </a:p>
        </p:txBody>
      </p:sp>
      <p:sp>
        <p:nvSpPr>
          <p:cNvPr id="79881" name="Text Box 9"/>
          <p:cNvSpPr txBox="1">
            <a:spLocks noChangeArrowheads="1"/>
          </p:cNvSpPr>
          <p:nvPr/>
        </p:nvSpPr>
        <p:spPr bwMode="auto">
          <a:xfrm>
            <a:off x="1981200" y="3886200"/>
            <a:ext cx="344488" cy="457200"/>
          </a:xfrm>
          <a:prstGeom prst="rect">
            <a:avLst/>
          </a:prstGeom>
          <a:noFill/>
          <a:ln w="9525">
            <a:noFill/>
            <a:miter lim="800000"/>
            <a:headEnd/>
            <a:tailEnd/>
          </a:ln>
          <a:effectLst/>
        </p:spPr>
        <p:txBody>
          <a:bodyPr wrap="none">
            <a:spAutoFit/>
          </a:bodyPr>
          <a:lstStyle/>
          <a:p>
            <a:r>
              <a:rPr lang="en-US"/>
              <a:t>e</a:t>
            </a:r>
          </a:p>
        </p:txBody>
      </p:sp>
      <p:sp>
        <p:nvSpPr>
          <p:cNvPr id="79882" name="Text Box 10"/>
          <p:cNvSpPr txBox="1">
            <a:spLocks noChangeArrowheads="1"/>
          </p:cNvSpPr>
          <p:nvPr/>
        </p:nvSpPr>
        <p:spPr bwMode="auto">
          <a:xfrm>
            <a:off x="2667000" y="3276600"/>
            <a:ext cx="344488" cy="457200"/>
          </a:xfrm>
          <a:prstGeom prst="rect">
            <a:avLst/>
          </a:prstGeom>
          <a:noFill/>
          <a:ln w="9525">
            <a:noFill/>
            <a:miter lim="800000"/>
            <a:headEnd/>
            <a:tailEnd/>
          </a:ln>
          <a:effectLst/>
        </p:spPr>
        <p:txBody>
          <a:bodyPr wrap="none">
            <a:spAutoFit/>
          </a:bodyPr>
          <a:lstStyle/>
          <a:p>
            <a:r>
              <a:rPr lang="en-US"/>
              <a:t>e</a:t>
            </a:r>
          </a:p>
        </p:txBody>
      </p:sp>
      <p:sp>
        <p:nvSpPr>
          <p:cNvPr id="79883" name="Text Box 11"/>
          <p:cNvSpPr txBox="1">
            <a:spLocks noChangeArrowheads="1"/>
          </p:cNvSpPr>
          <p:nvPr/>
        </p:nvSpPr>
        <p:spPr bwMode="auto">
          <a:xfrm>
            <a:off x="4114800" y="3352800"/>
            <a:ext cx="344488" cy="457200"/>
          </a:xfrm>
          <a:prstGeom prst="rect">
            <a:avLst/>
          </a:prstGeom>
          <a:noFill/>
          <a:ln w="9525">
            <a:noFill/>
            <a:miter lim="800000"/>
            <a:headEnd/>
            <a:tailEnd/>
          </a:ln>
          <a:effectLst/>
        </p:spPr>
        <p:txBody>
          <a:bodyPr wrap="none">
            <a:spAutoFit/>
          </a:bodyPr>
          <a:lstStyle/>
          <a:p>
            <a:r>
              <a:rPr lang="en-US"/>
              <a:t>e</a:t>
            </a:r>
          </a:p>
        </p:txBody>
      </p:sp>
      <p:sp>
        <p:nvSpPr>
          <p:cNvPr id="79884" name="Text Box 12"/>
          <p:cNvSpPr txBox="1">
            <a:spLocks noChangeArrowheads="1"/>
          </p:cNvSpPr>
          <p:nvPr/>
        </p:nvSpPr>
        <p:spPr bwMode="auto">
          <a:xfrm>
            <a:off x="6019800" y="2895600"/>
            <a:ext cx="344488" cy="457200"/>
          </a:xfrm>
          <a:prstGeom prst="rect">
            <a:avLst/>
          </a:prstGeom>
          <a:noFill/>
          <a:ln w="9525">
            <a:noFill/>
            <a:miter lim="800000"/>
            <a:headEnd/>
            <a:tailEnd/>
          </a:ln>
          <a:effectLst/>
        </p:spPr>
        <p:txBody>
          <a:bodyPr wrap="none">
            <a:spAutoFit/>
          </a:bodyPr>
          <a:lstStyle/>
          <a:p>
            <a:r>
              <a:rPr lang="en-US"/>
              <a:t>e</a:t>
            </a:r>
          </a:p>
        </p:txBody>
      </p:sp>
      <p:sp>
        <p:nvSpPr>
          <p:cNvPr id="79885" name="Text Box 13"/>
          <p:cNvSpPr txBox="1">
            <a:spLocks noChangeArrowheads="1"/>
          </p:cNvSpPr>
          <p:nvPr/>
        </p:nvSpPr>
        <p:spPr bwMode="auto">
          <a:xfrm>
            <a:off x="6629400" y="3352800"/>
            <a:ext cx="344488" cy="457200"/>
          </a:xfrm>
          <a:prstGeom prst="rect">
            <a:avLst/>
          </a:prstGeom>
          <a:noFill/>
          <a:ln w="9525">
            <a:noFill/>
            <a:miter lim="800000"/>
            <a:headEnd/>
            <a:tailEnd/>
          </a:ln>
          <a:effectLst/>
        </p:spPr>
        <p:txBody>
          <a:bodyPr wrap="none">
            <a:spAutoFit/>
          </a:bodyPr>
          <a:lstStyle/>
          <a:p>
            <a:r>
              <a:rPr lang="en-US"/>
              <a:t>e</a:t>
            </a:r>
          </a:p>
        </p:txBody>
      </p:sp>
      <p:sp>
        <p:nvSpPr>
          <p:cNvPr id="79886" name="Text Box 14"/>
          <p:cNvSpPr txBox="1">
            <a:spLocks noChangeArrowheads="1"/>
          </p:cNvSpPr>
          <p:nvPr/>
        </p:nvSpPr>
        <p:spPr bwMode="auto">
          <a:xfrm>
            <a:off x="1736725" y="4833938"/>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87" name="Text Box 15"/>
          <p:cNvSpPr txBox="1">
            <a:spLocks noChangeArrowheads="1"/>
          </p:cNvSpPr>
          <p:nvPr/>
        </p:nvSpPr>
        <p:spPr bwMode="auto">
          <a:xfrm>
            <a:off x="5181600" y="2895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88" name="Text Box 16"/>
          <p:cNvSpPr txBox="1">
            <a:spLocks noChangeArrowheads="1"/>
          </p:cNvSpPr>
          <p:nvPr/>
        </p:nvSpPr>
        <p:spPr bwMode="auto">
          <a:xfrm>
            <a:off x="5257800" y="4114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89" name="Text Box 17"/>
          <p:cNvSpPr txBox="1">
            <a:spLocks noChangeArrowheads="1"/>
          </p:cNvSpPr>
          <p:nvPr/>
        </p:nvSpPr>
        <p:spPr bwMode="auto">
          <a:xfrm>
            <a:off x="5791200" y="3276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0" name="Text Box 18"/>
          <p:cNvSpPr txBox="1">
            <a:spLocks noChangeArrowheads="1"/>
          </p:cNvSpPr>
          <p:nvPr/>
        </p:nvSpPr>
        <p:spPr bwMode="auto">
          <a:xfrm>
            <a:off x="6248400" y="2133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1" name="Text Box 19"/>
          <p:cNvSpPr txBox="1">
            <a:spLocks noChangeArrowheads="1"/>
          </p:cNvSpPr>
          <p:nvPr/>
        </p:nvSpPr>
        <p:spPr bwMode="auto">
          <a:xfrm>
            <a:off x="6781800" y="15240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2" name="Text Box 20"/>
          <p:cNvSpPr txBox="1">
            <a:spLocks noChangeArrowheads="1"/>
          </p:cNvSpPr>
          <p:nvPr/>
        </p:nvSpPr>
        <p:spPr bwMode="auto">
          <a:xfrm>
            <a:off x="3276600" y="4495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3" name="Text Box 21"/>
          <p:cNvSpPr txBox="1">
            <a:spLocks noChangeArrowheads="1"/>
          </p:cNvSpPr>
          <p:nvPr/>
        </p:nvSpPr>
        <p:spPr bwMode="auto">
          <a:xfrm>
            <a:off x="3810000" y="4495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4" name="Text Box 22"/>
          <p:cNvSpPr txBox="1">
            <a:spLocks noChangeArrowheads="1"/>
          </p:cNvSpPr>
          <p:nvPr/>
        </p:nvSpPr>
        <p:spPr bwMode="auto">
          <a:xfrm>
            <a:off x="4648200" y="3733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5" name="Text Box 23"/>
          <p:cNvSpPr txBox="1">
            <a:spLocks noChangeArrowheads="1"/>
          </p:cNvSpPr>
          <p:nvPr/>
        </p:nvSpPr>
        <p:spPr bwMode="auto">
          <a:xfrm>
            <a:off x="4572000" y="43434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6" name="Text Box 24"/>
          <p:cNvSpPr txBox="1">
            <a:spLocks noChangeArrowheads="1"/>
          </p:cNvSpPr>
          <p:nvPr/>
        </p:nvSpPr>
        <p:spPr bwMode="auto">
          <a:xfrm>
            <a:off x="5943600" y="15240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7" name="Text Box 25"/>
          <p:cNvSpPr txBox="1">
            <a:spLocks noChangeArrowheads="1"/>
          </p:cNvSpPr>
          <p:nvPr/>
        </p:nvSpPr>
        <p:spPr bwMode="auto">
          <a:xfrm>
            <a:off x="2209800" y="4800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8" name="Text Box 26"/>
          <p:cNvSpPr txBox="1">
            <a:spLocks noChangeArrowheads="1"/>
          </p:cNvSpPr>
          <p:nvPr/>
        </p:nvSpPr>
        <p:spPr bwMode="auto">
          <a:xfrm>
            <a:off x="2590800" y="47244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9" name="Text Box 27"/>
          <p:cNvSpPr txBox="1">
            <a:spLocks noChangeArrowheads="1"/>
          </p:cNvSpPr>
          <p:nvPr/>
        </p:nvSpPr>
        <p:spPr bwMode="auto">
          <a:xfrm>
            <a:off x="441325" y="3995738"/>
            <a:ext cx="973138" cy="457200"/>
          </a:xfrm>
          <a:prstGeom prst="rect">
            <a:avLst/>
          </a:prstGeom>
          <a:noFill/>
          <a:ln w="9525">
            <a:noFill/>
            <a:miter lim="800000"/>
            <a:headEnd/>
            <a:tailEnd/>
          </a:ln>
          <a:effectLst/>
        </p:spPr>
        <p:txBody>
          <a:bodyPr wrap="none">
            <a:spAutoFit/>
          </a:bodyPr>
          <a:lstStyle/>
          <a:p>
            <a:r>
              <a:rPr lang="en-US"/>
              <a:t>salary</a:t>
            </a:r>
          </a:p>
        </p:txBody>
      </p:sp>
      <p:sp>
        <p:nvSpPr>
          <p:cNvPr id="79900" name="Text Box 28"/>
          <p:cNvSpPr txBox="1">
            <a:spLocks noChangeArrowheads="1"/>
          </p:cNvSpPr>
          <p:nvPr/>
        </p:nvSpPr>
        <p:spPr bwMode="auto">
          <a:xfrm>
            <a:off x="3946525" y="5672138"/>
            <a:ext cx="673100" cy="457200"/>
          </a:xfrm>
          <a:prstGeom prst="rect">
            <a:avLst/>
          </a:prstGeom>
          <a:noFill/>
          <a:ln w="9525">
            <a:noFill/>
            <a:miter lim="800000"/>
            <a:headEnd/>
            <a:tailEnd/>
          </a:ln>
          <a:effectLst/>
        </p:spPr>
        <p:txBody>
          <a:bodyPr wrap="none">
            <a:spAutoFit/>
          </a:bodyPr>
          <a:lstStyle/>
          <a:p>
            <a:r>
              <a:rPr lang="en-US"/>
              <a:t>age</a:t>
            </a:r>
          </a:p>
        </p:txBody>
      </p:sp>
      <p:sp>
        <p:nvSpPr>
          <p:cNvPr id="79901" name="Line 29"/>
          <p:cNvSpPr>
            <a:spLocks noChangeShapeType="1"/>
          </p:cNvSpPr>
          <p:nvPr/>
        </p:nvSpPr>
        <p:spPr bwMode="auto">
          <a:xfrm>
            <a:off x="4648200" y="5943600"/>
            <a:ext cx="533400" cy="0"/>
          </a:xfrm>
          <a:prstGeom prst="line">
            <a:avLst/>
          </a:prstGeom>
          <a:noFill/>
          <a:ln w="9525">
            <a:solidFill>
              <a:schemeClr val="tx1"/>
            </a:solidFill>
            <a:round/>
            <a:headEnd/>
            <a:tailEnd type="triangle" w="med" len="med"/>
          </a:ln>
          <a:effectLst/>
        </p:spPr>
        <p:txBody>
          <a:bodyPr/>
          <a:lstStyle/>
          <a:p>
            <a:endParaRPr lang="en-US"/>
          </a:p>
        </p:txBody>
      </p:sp>
      <p:sp>
        <p:nvSpPr>
          <p:cNvPr id="79902" name="Line 30"/>
          <p:cNvSpPr>
            <a:spLocks noChangeShapeType="1"/>
          </p:cNvSpPr>
          <p:nvPr/>
        </p:nvSpPr>
        <p:spPr bwMode="auto">
          <a:xfrm flipV="1">
            <a:off x="838200" y="3657600"/>
            <a:ext cx="0" cy="304800"/>
          </a:xfrm>
          <a:prstGeom prst="line">
            <a:avLst/>
          </a:prstGeom>
          <a:noFill/>
          <a:ln w="9525">
            <a:solidFill>
              <a:schemeClr val="tx1"/>
            </a:solidFill>
            <a:round/>
            <a:headEnd/>
            <a:tailEnd type="triangle" w="med" len="med"/>
          </a:ln>
          <a:effectLst/>
        </p:spPr>
        <p:txBody>
          <a:bodyPr/>
          <a:lstStyle/>
          <a:p>
            <a:endParaRPr lang="en-US"/>
          </a:p>
        </p:txBody>
      </p:sp>
      <p:sp>
        <p:nvSpPr>
          <p:cNvPr id="79903" name="Oval 31"/>
          <p:cNvSpPr>
            <a:spLocks noChangeArrowheads="1"/>
          </p:cNvSpPr>
          <p:nvPr/>
        </p:nvSpPr>
        <p:spPr bwMode="auto">
          <a:xfrm rot="-765715">
            <a:off x="1524000" y="2971800"/>
            <a:ext cx="3200400" cy="1219200"/>
          </a:xfrm>
          <a:prstGeom prst="ellipse">
            <a:avLst/>
          </a:prstGeom>
          <a:solidFill>
            <a:schemeClr val="accent1">
              <a:alpha val="50000"/>
            </a:schemeClr>
          </a:solidFill>
          <a:ln w="9525">
            <a:solidFill>
              <a:schemeClr val="tx1"/>
            </a:solidFill>
            <a:round/>
            <a:headEnd/>
            <a:tailEnd/>
          </a:ln>
          <a:effectLst/>
        </p:spPr>
        <p:txBody>
          <a:bodyPr wrap="none" anchor="ctr"/>
          <a:lstStyle/>
          <a:p>
            <a:endParaRPr lang="en-US"/>
          </a:p>
        </p:txBody>
      </p:sp>
      <p:sp>
        <p:nvSpPr>
          <p:cNvPr id="79904" name="Oval 32"/>
          <p:cNvSpPr>
            <a:spLocks noChangeArrowheads="1"/>
          </p:cNvSpPr>
          <p:nvPr/>
        </p:nvSpPr>
        <p:spPr bwMode="auto">
          <a:xfrm>
            <a:off x="5105400" y="1524000"/>
            <a:ext cx="2438400" cy="2438400"/>
          </a:xfrm>
          <a:prstGeom prst="ellipse">
            <a:avLst/>
          </a:prstGeom>
          <a:solidFill>
            <a:srgbClr val="FFCC99">
              <a:alpha val="50000"/>
            </a:srgbClr>
          </a:solidFill>
          <a:ln w="9525">
            <a:solidFill>
              <a:schemeClr val="tx1"/>
            </a:solidFill>
            <a:round/>
            <a:headEnd/>
            <a:tailEnd/>
          </a:ln>
          <a:effectLst/>
        </p:spPr>
        <p:txBody>
          <a:bodyPr wrap="none" anchor="ctr"/>
          <a:lstStyle/>
          <a:p>
            <a:endParaRPr lang="en-US"/>
          </a:p>
        </p:txBody>
      </p:sp>
      <p:sp>
        <p:nvSpPr>
          <p:cNvPr id="79905" name="Oval 33"/>
          <p:cNvSpPr>
            <a:spLocks noChangeArrowheads="1"/>
          </p:cNvSpPr>
          <p:nvPr/>
        </p:nvSpPr>
        <p:spPr bwMode="auto">
          <a:xfrm rot="-867123">
            <a:off x="1524000" y="4114800"/>
            <a:ext cx="4419600" cy="1066800"/>
          </a:xfrm>
          <a:prstGeom prst="ellipse">
            <a:avLst/>
          </a:prstGeom>
          <a:solidFill>
            <a:srgbClr val="CC99FF">
              <a:alpha val="50000"/>
            </a:srgbClr>
          </a:solidFill>
          <a:ln w="9525">
            <a:solidFill>
              <a:schemeClr val="tx1"/>
            </a:solidFill>
            <a:round/>
            <a:headEnd/>
            <a:tailEnd/>
          </a:ln>
          <a:effectLst/>
        </p:spPr>
        <p:txBody>
          <a:bodyPr wrap="none" anchor="ctr"/>
          <a:lstStyle/>
          <a:p>
            <a:endParaRPr lang="en-US"/>
          </a:p>
        </p:txBody>
      </p:sp>
      <p:sp>
        <p:nvSpPr>
          <p:cNvPr id="79906" name="Oval 34"/>
          <p:cNvSpPr>
            <a:spLocks noChangeArrowheads="1"/>
          </p:cNvSpPr>
          <p:nvPr/>
        </p:nvSpPr>
        <p:spPr bwMode="auto">
          <a:xfrm>
            <a:off x="5867400" y="1524000"/>
            <a:ext cx="457200" cy="4572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79907" name="Oval 35"/>
          <p:cNvSpPr>
            <a:spLocks noChangeArrowheads="1"/>
          </p:cNvSpPr>
          <p:nvPr/>
        </p:nvSpPr>
        <p:spPr bwMode="auto">
          <a:xfrm>
            <a:off x="6705600" y="1524000"/>
            <a:ext cx="457200" cy="4572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79908" name="Oval 36"/>
          <p:cNvSpPr>
            <a:spLocks noChangeArrowheads="1"/>
          </p:cNvSpPr>
          <p:nvPr/>
        </p:nvSpPr>
        <p:spPr bwMode="auto">
          <a:xfrm>
            <a:off x="5105400" y="2895600"/>
            <a:ext cx="457200" cy="4572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79909" name="Oval 37"/>
          <p:cNvSpPr>
            <a:spLocks noChangeArrowheads="1"/>
          </p:cNvSpPr>
          <p:nvPr/>
        </p:nvSpPr>
        <p:spPr bwMode="auto">
          <a:xfrm>
            <a:off x="6553200" y="3352800"/>
            <a:ext cx="457200" cy="4572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79910" name="Text Box 38"/>
          <p:cNvSpPr txBox="1">
            <a:spLocks noChangeArrowheads="1"/>
          </p:cNvSpPr>
          <p:nvPr/>
        </p:nvSpPr>
        <p:spPr bwMode="auto">
          <a:xfrm>
            <a:off x="6994525" y="3995738"/>
            <a:ext cx="1582484" cy="1200329"/>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Pick (say) 4</a:t>
            </a:r>
          </a:p>
          <a:p>
            <a:r>
              <a:rPr lang="en-US" dirty="0">
                <a:solidFill>
                  <a:srgbClr val="008000"/>
                </a:solidFill>
                <a:latin typeface="Arial" pitchFamily="34" charset="0"/>
                <a:cs typeface="Arial" pitchFamily="34" charset="0"/>
              </a:rPr>
              <a:t>remote points</a:t>
            </a:r>
          </a:p>
          <a:p>
            <a:r>
              <a:rPr lang="en-US" dirty="0">
                <a:solidFill>
                  <a:srgbClr val="008000"/>
                </a:solidFill>
                <a:latin typeface="Arial" pitchFamily="34" charset="0"/>
                <a:cs typeface="Arial" pitchFamily="34" charset="0"/>
              </a:rPr>
              <a:t>for each</a:t>
            </a:r>
          </a:p>
          <a:p>
            <a:r>
              <a:rPr lang="en-US" dirty="0">
                <a:solidFill>
                  <a:srgbClr val="008000"/>
                </a:solidFill>
                <a:latin typeface="Arial" pitchFamily="34" charset="0"/>
                <a:cs typeface="Arial" pitchFamily="34" charset="0"/>
              </a:rPr>
              <a:t>cluster.</a:t>
            </a:r>
          </a:p>
        </p:txBody>
      </p:sp>
      <p:sp>
        <p:nvSpPr>
          <p:cNvPr id="42" name="Footer Placeholder 41"/>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260774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9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99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99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99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06" grpId="0" animBg="1"/>
      <p:bldP spid="79907" grpId="0" animBg="1"/>
      <p:bldP spid="79908" grpId="0" animBg="1"/>
      <p:bldP spid="79909"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dirty="0"/>
              <a:t>Example: Pick Dispersed Points</a:t>
            </a:r>
          </a:p>
        </p:txBody>
      </p:sp>
      <p:sp>
        <p:nvSpPr>
          <p:cNvPr id="39" name="Slide Number Placeholder 4"/>
          <p:cNvSpPr>
            <a:spLocks noGrp="1"/>
          </p:cNvSpPr>
          <p:nvPr>
            <p:ph type="sldNum" sz="quarter" idx="12"/>
          </p:nvPr>
        </p:nvSpPr>
        <p:spPr/>
        <p:txBody>
          <a:bodyPr/>
          <a:lstStyle/>
          <a:p>
            <a:fld id="{25FD5CFC-30CD-456F-B51E-5D50734BBD80}" type="slidenum">
              <a:rPr lang="en-US"/>
              <a:pPr/>
              <a:t>116</a:t>
            </a:fld>
            <a:endParaRPr lang="en-US"/>
          </a:p>
        </p:txBody>
      </p:sp>
      <p:sp>
        <p:nvSpPr>
          <p:cNvPr id="80899" name="Text Box 3"/>
          <p:cNvSpPr txBox="1">
            <a:spLocks noChangeArrowheads="1"/>
          </p:cNvSpPr>
          <p:nvPr/>
        </p:nvSpPr>
        <p:spPr bwMode="auto">
          <a:xfrm>
            <a:off x="1660525" y="3386138"/>
            <a:ext cx="344488" cy="457200"/>
          </a:xfrm>
          <a:prstGeom prst="rect">
            <a:avLst/>
          </a:prstGeom>
          <a:noFill/>
          <a:ln w="9525">
            <a:noFill/>
            <a:miter lim="800000"/>
            <a:headEnd/>
            <a:tailEnd/>
          </a:ln>
          <a:effectLst/>
        </p:spPr>
        <p:txBody>
          <a:bodyPr wrap="none">
            <a:spAutoFit/>
          </a:bodyPr>
          <a:lstStyle/>
          <a:p>
            <a:r>
              <a:rPr lang="en-US"/>
              <a:t>e</a:t>
            </a:r>
          </a:p>
        </p:txBody>
      </p:sp>
      <p:sp>
        <p:nvSpPr>
          <p:cNvPr id="80900" name="Text Box 4"/>
          <p:cNvSpPr txBox="1">
            <a:spLocks noChangeArrowheads="1"/>
          </p:cNvSpPr>
          <p:nvPr/>
        </p:nvSpPr>
        <p:spPr bwMode="auto">
          <a:xfrm>
            <a:off x="3200400" y="3429000"/>
            <a:ext cx="344488" cy="457200"/>
          </a:xfrm>
          <a:prstGeom prst="rect">
            <a:avLst/>
          </a:prstGeom>
          <a:noFill/>
          <a:ln w="9525">
            <a:noFill/>
            <a:miter lim="800000"/>
            <a:headEnd/>
            <a:tailEnd/>
          </a:ln>
          <a:effectLst/>
        </p:spPr>
        <p:txBody>
          <a:bodyPr wrap="none">
            <a:spAutoFit/>
          </a:bodyPr>
          <a:lstStyle/>
          <a:p>
            <a:r>
              <a:rPr lang="en-US"/>
              <a:t>e</a:t>
            </a:r>
          </a:p>
        </p:txBody>
      </p:sp>
      <p:sp>
        <p:nvSpPr>
          <p:cNvPr id="80901" name="Text Box 5"/>
          <p:cNvSpPr txBox="1">
            <a:spLocks noChangeArrowheads="1"/>
          </p:cNvSpPr>
          <p:nvPr/>
        </p:nvSpPr>
        <p:spPr bwMode="auto">
          <a:xfrm>
            <a:off x="4114800" y="2743200"/>
            <a:ext cx="344488" cy="457200"/>
          </a:xfrm>
          <a:prstGeom prst="rect">
            <a:avLst/>
          </a:prstGeom>
          <a:noFill/>
          <a:ln w="9525">
            <a:noFill/>
            <a:miter lim="800000"/>
            <a:headEnd/>
            <a:tailEnd/>
          </a:ln>
          <a:effectLst/>
        </p:spPr>
        <p:txBody>
          <a:bodyPr wrap="none">
            <a:spAutoFit/>
          </a:bodyPr>
          <a:lstStyle/>
          <a:p>
            <a:r>
              <a:rPr lang="en-US"/>
              <a:t>e</a:t>
            </a:r>
          </a:p>
        </p:txBody>
      </p:sp>
      <p:sp>
        <p:nvSpPr>
          <p:cNvPr id="80902" name="Text Box 6"/>
          <p:cNvSpPr txBox="1">
            <a:spLocks noChangeArrowheads="1"/>
          </p:cNvSpPr>
          <p:nvPr/>
        </p:nvSpPr>
        <p:spPr bwMode="auto">
          <a:xfrm>
            <a:off x="5410200" y="3200400"/>
            <a:ext cx="344488" cy="457200"/>
          </a:xfrm>
          <a:prstGeom prst="rect">
            <a:avLst/>
          </a:prstGeom>
          <a:noFill/>
          <a:ln w="9525">
            <a:noFill/>
            <a:miter lim="800000"/>
            <a:headEnd/>
            <a:tailEnd/>
          </a:ln>
          <a:effectLst/>
        </p:spPr>
        <p:txBody>
          <a:bodyPr wrap="none">
            <a:spAutoFit/>
          </a:bodyPr>
          <a:lstStyle/>
          <a:p>
            <a:r>
              <a:rPr lang="en-US"/>
              <a:t>e</a:t>
            </a:r>
          </a:p>
        </p:txBody>
      </p:sp>
      <p:sp>
        <p:nvSpPr>
          <p:cNvPr id="80903" name="Text Box 7"/>
          <p:cNvSpPr txBox="1">
            <a:spLocks noChangeArrowheads="1"/>
          </p:cNvSpPr>
          <p:nvPr/>
        </p:nvSpPr>
        <p:spPr bwMode="auto">
          <a:xfrm>
            <a:off x="5562600" y="2438400"/>
            <a:ext cx="344488" cy="457200"/>
          </a:xfrm>
          <a:prstGeom prst="rect">
            <a:avLst/>
          </a:prstGeom>
          <a:noFill/>
          <a:ln w="9525">
            <a:noFill/>
            <a:miter lim="800000"/>
            <a:headEnd/>
            <a:tailEnd/>
          </a:ln>
          <a:effectLst/>
        </p:spPr>
        <p:txBody>
          <a:bodyPr wrap="none">
            <a:spAutoFit/>
          </a:bodyPr>
          <a:lstStyle/>
          <a:p>
            <a:r>
              <a:rPr lang="en-US"/>
              <a:t>e</a:t>
            </a:r>
          </a:p>
        </p:txBody>
      </p:sp>
      <p:sp>
        <p:nvSpPr>
          <p:cNvPr id="80904" name="Text Box 8"/>
          <p:cNvSpPr txBox="1">
            <a:spLocks noChangeArrowheads="1"/>
          </p:cNvSpPr>
          <p:nvPr/>
        </p:nvSpPr>
        <p:spPr bwMode="auto">
          <a:xfrm>
            <a:off x="6705600" y="2514600"/>
            <a:ext cx="344488" cy="457200"/>
          </a:xfrm>
          <a:prstGeom prst="rect">
            <a:avLst/>
          </a:prstGeom>
          <a:noFill/>
          <a:ln w="9525">
            <a:noFill/>
            <a:miter lim="800000"/>
            <a:headEnd/>
            <a:tailEnd/>
          </a:ln>
          <a:effectLst/>
        </p:spPr>
        <p:txBody>
          <a:bodyPr wrap="none">
            <a:spAutoFit/>
          </a:bodyPr>
          <a:lstStyle/>
          <a:p>
            <a:r>
              <a:rPr lang="en-US"/>
              <a:t>e</a:t>
            </a:r>
          </a:p>
        </p:txBody>
      </p:sp>
      <p:sp>
        <p:nvSpPr>
          <p:cNvPr id="80905" name="Text Box 9"/>
          <p:cNvSpPr txBox="1">
            <a:spLocks noChangeArrowheads="1"/>
          </p:cNvSpPr>
          <p:nvPr/>
        </p:nvSpPr>
        <p:spPr bwMode="auto">
          <a:xfrm>
            <a:off x="1981200" y="3886200"/>
            <a:ext cx="344488" cy="457200"/>
          </a:xfrm>
          <a:prstGeom prst="rect">
            <a:avLst/>
          </a:prstGeom>
          <a:noFill/>
          <a:ln w="9525">
            <a:noFill/>
            <a:miter lim="800000"/>
            <a:headEnd/>
            <a:tailEnd/>
          </a:ln>
          <a:effectLst/>
        </p:spPr>
        <p:txBody>
          <a:bodyPr wrap="none">
            <a:spAutoFit/>
          </a:bodyPr>
          <a:lstStyle/>
          <a:p>
            <a:r>
              <a:rPr lang="en-US"/>
              <a:t>e</a:t>
            </a:r>
          </a:p>
        </p:txBody>
      </p:sp>
      <p:sp>
        <p:nvSpPr>
          <p:cNvPr id="80906" name="Text Box 10"/>
          <p:cNvSpPr txBox="1">
            <a:spLocks noChangeArrowheads="1"/>
          </p:cNvSpPr>
          <p:nvPr/>
        </p:nvSpPr>
        <p:spPr bwMode="auto">
          <a:xfrm>
            <a:off x="2667000" y="3276600"/>
            <a:ext cx="344488" cy="457200"/>
          </a:xfrm>
          <a:prstGeom prst="rect">
            <a:avLst/>
          </a:prstGeom>
          <a:noFill/>
          <a:ln w="9525">
            <a:noFill/>
            <a:miter lim="800000"/>
            <a:headEnd/>
            <a:tailEnd/>
          </a:ln>
          <a:effectLst/>
        </p:spPr>
        <p:txBody>
          <a:bodyPr wrap="none">
            <a:spAutoFit/>
          </a:bodyPr>
          <a:lstStyle/>
          <a:p>
            <a:r>
              <a:rPr lang="en-US"/>
              <a:t>e</a:t>
            </a:r>
          </a:p>
        </p:txBody>
      </p:sp>
      <p:sp>
        <p:nvSpPr>
          <p:cNvPr id="80907" name="Text Box 11"/>
          <p:cNvSpPr txBox="1">
            <a:spLocks noChangeArrowheads="1"/>
          </p:cNvSpPr>
          <p:nvPr/>
        </p:nvSpPr>
        <p:spPr bwMode="auto">
          <a:xfrm>
            <a:off x="4114800" y="3352800"/>
            <a:ext cx="344488" cy="457200"/>
          </a:xfrm>
          <a:prstGeom prst="rect">
            <a:avLst/>
          </a:prstGeom>
          <a:noFill/>
          <a:ln w="9525">
            <a:noFill/>
            <a:miter lim="800000"/>
            <a:headEnd/>
            <a:tailEnd/>
          </a:ln>
          <a:effectLst/>
        </p:spPr>
        <p:txBody>
          <a:bodyPr wrap="none">
            <a:spAutoFit/>
          </a:bodyPr>
          <a:lstStyle/>
          <a:p>
            <a:r>
              <a:rPr lang="en-US"/>
              <a:t>e</a:t>
            </a:r>
          </a:p>
        </p:txBody>
      </p:sp>
      <p:sp>
        <p:nvSpPr>
          <p:cNvPr id="80908" name="Text Box 12"/>
          <p:cNvSpPr txBox="1">
            <a:spLocks noChangeArrowheads="1"/>
          </p:cNvSpPr>
          <p:nvPr/>
        </p:nvSpPr>
        <p:spPr bwMode="auto">
          <a:xfrm>
            <a:off x="6019800" y="2895600"/>
            <a:ext cx="344488" cy="457200"/>
          </a:xfrm>
          <a:prstGeom prst="rect">
            <a:avLst/>
          </a:prstGeom>
          <a:noFill/>
          <a:ln w="9525">
            <a:noFill/>
            <a:miter lim="800000"/>
            <a:headEnd/>
            <a:tailEnd/>
          </a:ln>
          <a:effectLst/>
        </p:spPr>
        <p:txBody>
          <a:bodyPr wrap="none">
            <a:spAutoFit/>
          </a:bodyPr>
          <a:lstStyle/>
          <a:p>
            <a:r>
              <a:rPr lang="en-US"/>
              <a:t>e</a:t>
            </a:r>
          </a:p>
        </p:txBody>
      </p:sp>
      <p:sp>
        <p:nvSpPr>
          <p:cNvPr id="80909" name="Text Box 13"/>
          <p:cNvSpPr txBox="1">
            <a:spLocks noChangeArrowheads="1"/>
          </p:cNvSpPr>
          <p:nvPr/>
        </p:nvSpPr>
        <p:spPr bwMode="auto">
          <a:xfrm>
            <a:off x="6629400" y="3352800"/>
            <a:ext cx="344488" cy="457200"/>
          </a:xfrm>
          <a:prstGeom prst="rect">
            <a:avLst/>
          </a:prstGeom>
          <a:noFill/>
          <a:ln w="9525">
            <a:noFill/>
            <a:miter lim="800000"/>
            <a:headEnd/>
            <a:tailEnd/>
          </a:ln>
          <a:effectLst/>
        </p:spPr>
        <p:txBody>
          <a:bodyPr wrap="none">
            <a:spAutoFit/>
          </a:bodyPr>
          <a:lstStyle/>
          <a:p>
            <a:r>
              <a:rPr lang="en-US"/>
              <a:t>e</a:t>
            </a:r>
          </a:p>
        </p:txBody>
      </p:sp>
      <p:sp>
        <p:nvSpPr>
          <p:cNvPr id="80910" name="Text Box 14"/>
          <p:cNvSpPr txBox="1">
            <a:spLocks noChangeArrowheads="1"/>
          </p:cNvSpPr>
          <p:nvPr/>
        </p:nvSpPr>
        <p:spPr bwMode="auto">
          <a:xfrm>
            <a:off x="1736725" y="4833938"/>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1" name="Text Box 15"/>
          <p:cNvSpPr txBox="1">
            <a:spLocks noChangeArrowheads="1"/>
          </p:cNvSpPr>
          <p:nvPr/>
        </p:nvSpPr>
        <p:spPr bwMode="auto">
          <a:xfrm>
            <a:off x="5181600" y="2895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2" name="Text Box 16"/>
          <p:cNvSpPr txBox="1">
            <a:spLocks noChangeArrowheads="1"/>
          </p:cNvSpPr>
          <p:nvPr/>
        </p:nvSpPr>
        <p:spPr bwMode="auto">
          <a:xfrm>
            <a:off x="5257800" y="4114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3" name="Text Box 17"/>
          <p:cNvSpPr txBox="1">
            <a:spLocks noChangeArrowheads="1"/>
          </p:cNvSpPr>
          <p:nvPr/>
        </p:nvSpPr>
        <p:spPr bwMode="auto">
          <a:xfrm>
            <a:off x="5791200" y="3276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4" name="Text Box 18"/>
          <p:cNvSpPr txBox="1">
            <a:spLocks noChangeArrowheads="1"/>
          </p:cNvSpPr>
          <p:nvPr/>
        </p:nvSpPr>
        <p:spPr bwMode="auto">
          <a:xfrm>
            <a:off x="6248400" y="2133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5" name="Text Box 19"/>
          <p:cNvSpPr txBox="1">
            <a:spLocks noChangeArrowheads="1"/>
          </p:cNvSpPr>
          <p:nvPr/>
        </p:nvSpPr>
        <p:spPr bwMode="auto">
          <a:xfrm>
            <a:off x="6781800" y="15240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6" name="Text Box 20"/>
          <p:cNvSpPr txBox="1">
            <a:spLocks noChangeArrowheads="1"/>
          </p:cNvSpPr>
          <p:nvPr/>
        </p:nvSpPr>
        <p:spPr bwMode="auto">
          <a:xfrm>
            <a:off x="3276600" y="4495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7" name="Text Box 21"/>
          <p:cNvSpPr txBox="1">
            <a:spLocks noChangeArrowheads="1"/>
          </p:cNvSpPr>
          <p:nvPr/>
        </p:nvSpPr>
        <p:spPr bwMode="auto">
          <a:xfrm>
            <a:off x="3810000" y="4495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8" name="Text Box 22"/>
          <p:cNvSpPr txBox="1">
            <a:spLocks noChangeArrowheads="1"/>
          </p:cNvSpPr>
          <p:nvPr/>
        </p:nvSpPr>
        <p:spPr bwMode="auto">
          <a:xfrm>
            <a:off x="4648200" y="3733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9" name="Text Box 23"/>
          <p:cNvSpPr txBox="1">
            <a:spLocks noChangeArrowheads="1"/>
          </p:cNvSpPr>
          <p:nvPr/>
        </p:nvSpPr>
        <p:spPr bwMode="auto">
          <a:xfrm>
            <a:off x="4572000" y="43434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20" name="Text Box 24"/>
          <p:cNvSpPr txBox="1">
            <a:spLocks noChangeArrowheads="1"/>
          </p:cNvSpPr>
          <p:nvPr/>
        </p:nvSpPr>
        <p:spPr bwMode="auto">
          <a:xfrm>
            <a:off x="5943600" y="15240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21" name="Text Box 25"/>
          <p:cNvSpPr txBox="1">
            <a:spLocks noChangeArrowheads="1"/>
          </p:cNvSpPr>
          <p:nvPr/>
        </p:nvSpPr>
        <p:spPr bwMode="auto">
          <a:xfrm>
            <a:off x="2209800" y="4800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22" name="Text Box 26"/>
          <p:cNvSpPr txBox="1">
            <a:spLocks noChangeArrowheads="1"/>
          </p:cNvSpPr>
          <p:nvPr/>
        </p:nvSpPr>
        <p:spPr bwMode="auto">
          <a:xfrm>
            <a:off x="2590800" y="47244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23" name="Text Box 27"/>
          <p:cNvSpPr txBox="1">
            <a:spLocks noChangeArrowheads="1"/>
          </p:cNvSpPr>
          <p:nvPr/>
        </p:nvSpPr>
        <p:spPr bwMode="auto">
          <a:xfrm>
            <a:off x="441325" y="3995738"/>
            <a:ext cx="973138" cy="457200"/>
          </a:xfrm>
          <a:prstGeom prst="rect">
            <a:avLst/>
          </a:prstGeom>
          <a:noFill/>
          <a:ln w="9525">
            <a:noFill/>
            <a:miter lim="800000"/>
            <a:headEnd/>
            <a:tailEnd/>
          </a:ln>
          <a:effectLst/>
        </p:spPr>
        <p:txBody>
          <a:bodyPr wrap="none">
            <a:spAutoFit/>
          </a:bodyPr>
          <a:lstStyle/>
          <a:p>
            <a:r>
              <a:rPr lang="en-US"/>
              <a:t>salary</a:t>
            </a:r>
          </a:p>
        </p:txBody>
      </p:sp>
      <p:sp>
        <p:nvSpPr>
          <p:cNvPr id="80924" name="Text Box 28"/>
          <p:cNvSpPr txBox="1">
            <a:spLocks noChangeArrowheads="1"/>
          </p:cNvSpPr>
          <p:nvPr/>
        </p:nvSpPr>
        <p:spPr bwMode="auto">
          <a:xfrm>
            <a:off x="3946525" y="5672138"/>
            <a:ext cx="673100" cy="457200"/>
          </a:xfrm>
          <a:prstGeom prst="rect">
            <a:avLst/>
          </a:prstGeom>
          <a:noFill/>
          <a:ln w="9525">
            <a:noFill/>
            <a:miter lim="800000"/>
            <a:headEnd/>
            <a:tailEnd/>
          </a:ln>
          <a:effectLst/>
        </p:spPr>
        <p:txBody>
          <a:bodyPr wrap="none">
            <a:spAutoFit/>
          </a:bodyPr>
          <a:lstStyle/>
          <a:p>
            <a:r>
              <a:rPr lang="en-US"/>
              <a:t>age</a:t>
            </a:r>
          </a:p>
        </p:txBody>
      </p:sp>
      <p:sp>
        <p:nvSpPr>
          <p:cNvPr id="80925" name="Line 29"/>
          <p:cNvSpPr>
            <a:spLocks noChangeShapeType="1"/>
          </p:cNvSpPr>
          <p:nvPr/>
        </p:nvSpPr>
        <p:spPr bwMode="auto">
          <a:xfrm>
            <a:off x="4648200" y="5943600"/>
            <a:ext cx="533400" cy="0"/>
          </a:xfrm>
          <a:prstGeom prst="line">
            <a:avLst/>
          </a:prstGeom>
          <a:noFill/>
          <a:ln w="9525">
            <a:solidFill>
              <a:schemeClr val="tx1"/>
            </a:solidFill>
            <a:round/>
            <a:headEnd/>
            <a:tailEnd type="triangle" w="med" len="med"/>
          </a:ln>
          <a:effectLst/>
        </p:spPr>
        <p:txBody>
          <a:bodyPr/>
          <a:lstStyle/>
          <a:p>
            <a:endParaRPr lang="en-US"/>
          </a:p>
        </p:txBody>
      </p:sp>
      <p:sp>
        <p:nvSpPr>
          <p:cNvPr id="80926" name="Line 30"/>
          <p:cNvSpPr>
            <a:spLocks noChangeShapeType="1"/>
          </p:cNvSpPr>
          <p:nvPr/>
        </p:nvSpPr>
        <p:spPr bwMode="auto">
          <a:xfrm flipV="1">
            <a:off x="838200" y="3657600"/>
            <a:ext cx="0" cy="304800"/>
          </a:xfrm>
          <a:prstGeom prst="line">
            <a:avLst/>
          </a:prstGeom>
          <a:noFill/>
          <a:ln w="9525">
            <a:solidFill>
              <a:schemeClr val="tx1"/>
            </a:solidFill>
            <a:round/>
            <a:headEnd/>
            <a:tailEnd type="triangle" w="med" len="med"/>
          </a:ln>
          <a:effectLst/>
        </p:spPr>
        <p:txBody>
          <a:bodyPr/>
          <a:lstStyle/>
          <a:p>
            <a:endParaRPr lang="en-US"/>
          </a:p>
        </p:txBody>
      </p:sp>
      <p:sp>
        <p:nvSpPr>
          <p:cNvPr id="80927" name="Oval 31"/>
          <p:cNvSpPr>
            <a:spLocks noChangeArrowheads="1"/>
          </p:cNvSpPr>
          <p:nvPr/>
        </p:nvSpPr>
        <p:spPr bwMode="auto">
          <a:xfrm rot="-765715">
            <a:off x="1524000" y="2971800"/>
            <a:ext cx="3200400" cy="1219200"/>
          </a:xfrm>
          <a:prstGeom prst="ellipse">
            <a:avLst/>
          </a:prstGeom>
          <a:solidFill>
            <a:schemeClr val="accent1">
              <a:alpha val="50000"/>
            </a:schemeClr>
          </a:solidFill>
          <a:ln w="9525">
            <a:solidFill>
              <a:schemeClr val="tx1"/>
            </a:solidFill>
            <a:round/>
            <a:headEnd/>
            <a:tailEnd/>
          </a:ln>
          <a:effectLst/>
        </p:spPr>
        <p:txBody>
          <a:bodyPr wrap="none" anchor="ctr"/>
          <a:lstStyle/>
          <a:p>
            <a:endParaRPr lang="en-US"/>
          </a:p>
        </p:txBody>
      </p:sp>
      <p:sp>
        <p:nvSpPr>
          <p:cNvPr id="80928" name="Oval 32"/>
          <p:cNvSpPr>
            <a:spLocks noChangeArrowheads="1"/>
          </p:cNvSpPr>
          <p:nvPr/>
        </p:nvSpPr>
        <p:spPr bwMode="auto">
          <a:xfrm>
            <a:off x="5105400" y="1524000"/>
            <a:ext cx="2438400" cy="2438400"/>
          </a:xfrm>
          <a:prstGeom prst="ellipse">
            <a:avLst/>
          </a:prstGeom>
          <a:solidFill>
            <a:srgbClr val="FFCC99">
              <a:alpha val="50000"/>
            </a:srgbClr>
          </a:solidFill>
          <a:ln w="9525">
            <a:solidFill>
              <a:schemeClr val="tx1"/>
            </a:solidFill>
            <a:round/>
            <a:headEnd/>
            <a:tailEnd/>
          </a:ln>
          <a:effectLst/>
        </p:spPr>
        <p:txBody>
          <a:bodyPr wrap="none" anchor="ctr"/>
          <a:lstStyle/>
          <a:p>
            <a:endParaRPr lang="en-US"/>
          </a:p>
        </p:txBody>
      </p:sp>
      <p:sp>
        <p:nvSpPr>
          <p:cNvPr id="80929" name="Oval 33"/>
          <p:cNvSpPr>
            <a:spLocks noChangeArrowheads="1"/>
          </p:cNvSpPr>
          <p:nvPr/>
        </p:nvSpPr>
        <p:spPr bwMode="auto">
          <a:xfrm rot="-867123">
            <a:off x="1524000" y="4114800"/>
            <a:ext cx="4419600" cy="1066800"/>
          </a:xfrm>
          <a:prstGeom prst="ellipse">
            <a:avLst/>
          </a:prstGeom>
          <a:solidFill>
            <a:srgbClr val="CC99FF">
              <a:alpha val="50000"/>
            </a:srgbClr>
          </a:solidFill>
          <a:ln w="9525">
            <a:solidFill>
              <a:schemeClr val="tx1"/>
            </a:solidFill>
            <a:round/>
            <a:headEnd/>
            <a:tailEnd/>
          </a:ln>
          <a:effectLst/>
        </p:spPr>
        <p:txBody>
          <a:bodyPr wrap="none" anchor="ctr"/>
          <a:lstStyle/>
          <a:p>
            <a:endParaRPr lang="en-US"/>
          </a:p>
        </p:txBody>
      </p:sp>
      <p:sp>
        <p:nvSpPr>
          <p:cNvPr id="80930" name="Oval 34"/>
          <p:cNvSpPr>
            <a:spLocks noChangeArrowheads="1"/>
          </p:cNvSpPr>
          <p:nvPr/>
        </p:nvSpPr>
        <p:spPr bwMode="auto">
          <a:xfrm>
            <a:off x="5943600" y="1828800"/>
            <a:ext cx="457200" cy="4572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80931" name="Oval 35"/>
          <p:cNvSpPr>
            <a:spLocks noChangeArrowheads="1"/>
          </p:cNvSpPr>
          <p:nvPr/>
        </p:nvSpPr>
        <p:spPr bwMode="auto">
          <a:xfrm>
            <a:off x="6553200" y="1828800"/>
            <a:ext cx="457200" cy="4572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80932" name="Oval 36"/>
          <p:cNvSpPr>
            <a:spLocks noChangeArrowheads="1"/>
          </p:cNvSpPr>
          <p:nvPr/>
        </p:nvSpPr>
        <p:spPr bwMode="auto">
          <a:xfrm>
            <a:off x="5410200" y="2819400"/>
            <a:ext cx="457200" cy="4572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80933" name="Oval 37"/>
          <p:cNvSpPr>
            <a:spLocks noChangeArrowheads="1"/>
          </p:cNvSpPr>
          <p:nvPr/>
        </p:nvSpPr>
        <p:spPr bwMode="auto">
          <a:xfrm>
            <a:off x="6400800" y="3048000"/>
            <a:ext cx="457200" cy="4572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80934" name="Text Box 38"/>
          <p:cNvSpPr txBox="1">
            <a:spLocks noChangeArrowheads="1"/>
          </p:cNvSpPr>
          <p:nvPr/>
        </p:nvSpPr>
        <p:spPr bwMode="auto">
          <a:xfrm>
            <a:off x="6994525" y="3995738"/>
            <a:ext cx="1428596" cy="1200329"/>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Move points</a:t>
            </a:r>
          </a:p>
          <a:p>
            <a:r>
              <a:rPr lang="en-US" dirty="0">
                <a:solidFill>
                  <a:srgbClr val="008000"/>
                </a:solidFill>
                <a:latin typeface="Arial" pitchFamily="34" charset="0"/>
                <a:cs typeface="Arial" pitchFamily="34" charset="0"/>
              </a:rPr>
              <a:t>(say) 20%</a:t>
            </a:r>
          </a:p>
          <a:p>
            <a:r>
              <a:rPr lang="en-US" dirty="0">
                <a:solidFill>
                  <a:srgbClr val="008000"/>
                </a:solidFill>
                <a:latin typeface="Arial" pitchFamily="34" charset="0"/>
                <a:cs typeface="Arial" pitchFamily="34" charset="0"/>
              </a:rPr>
              <a:t>toward the</a:t>
            </a:r>
          </a:p>
          <a:p>
            <a:r>
              <a:rPr lang="en-US" dirty="0">
                <a:solidFill>
                  <a:srgbClr val="008000"/>
                </a:solidFill>
                <a:latin typeface="Arial" pitchFamily="34" charset="0"/>
                <a:cs typeface="Arial" pitchFamily="34" charset="0"/>
              </a:rPr>
              <a:t>centroid.</a:t>
            </a:r>
          </a:p>
        </p:txBody>
      </p:sp>
      <p:sp>
        <p:nvSpPr>
          <p:cNvPr id="42" name="Footer Placeholder 41"/>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210752372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t>Finishing CURE</a:t>
            </a:r>
          </a:p>
        </p:txBody>
      </p:sp>
      <p:sp>
        <p:nvSpPr>
          <p:cNvPr id="81923" name="Rectangle 3"/>
          <p:cNvSpPr>
            <a:spLocks noGrp="1" noChangeArrowheads="1"/>
          </p:cNvSpPr>
          <p:nvPr>
            <p:ph idx="1"/>
          </p:nvPr>
        </p:nvSpPr>
        <p:spPr/>
        <p:txBody>
          <a:bodyPr/>
          <a:lstStyle/>
          <a:p>
            <a:pPr marL="118872" indent="0">
              <a:buNone/>
            </a:pPr>
            <a:r>
              <a:rPr lang="en-US" b="1" u="sng" dirty="0">
                <a:solidFill>
                  <a:srgbClr val="FF0066"/>
                </a:solidFill>
              </a:rPr>
              <a:t>Pass 2:</a:t>
            </a:r>
          </a:p>
          <a:p>
            <a:r>
              <a:rPr lang="en-US" dirty="0"/>
              <a:t>Now, rescan the whole dataset and </a:t>
            </a:r>
            <a:br>
              <a:rPr lang="en-US" dirty="0"/>
            </a:br>
            <a:r>
              <a:rPr lang="en-US" dirty="0"/>
              <a:t>visit each point </a:t>
            </a:r>
            <a:r>
              <a:rPr lang="en-US" b="1" i="1" dirty="0"/>
              <a:t>p</a:t>
            </a:r>
            <a:r>
              <a:rPr lang="en-US" dirty="0"/>
              <a:t> in the data set</a:t>
            </a:r>
          </a:p>
          <a:p>
            <a:pPr lvl="8"/>
            <a:endParaRPr lang="en-US" dirty="0"/>
          </a:p>
          <a:p>
            <a:r>
              <a:rPr lang="en-US" b="1" dirty="0"/>
              <a:t>Place it in the “</a:t>
            </a:r>
            <a:r>
              <a:rPr lang="en-US" b="1" dirty="0">
                <a:solidFill>
                  <a:srgbClr val="D60093"/>
                </a:solidFill>
              </a:rPr>
              <a:t>closest cluster</a:t>
            </a:r>
            <a:r>
              <a:rPr lang="en-US" b="1" dirty="0"/>
              <a:t>”</a:t>
            </a:r>
          </a:p>
          <a:p>
            <a:pPr lvl="1"/>
            <a:r>
              <a:rPr lang="en-US" dirty="0"/>
              <a:t>Normal definition of “</a:t>
            </a:r>
            <a:r>
              <a:rPr lang="en-US" dirty="0">
                <a:solidFill>
                  <a:srgbClr val="D60093"/>
                </a:solidFill>
              </a:rPr>
              <a:t>closest</a:t>
            </a:r>
            <a:r>
              <a:rPr lang="en-US" dirty="0"/>
              <a:t>”: </a:t>
            </a:r>
            <a:br>
              <a:rPr lang="en-US" dirty="0"/>
            </a:br>
            <a:r>
              <a:rPr lang="en-US" dirty="0"/>
              <a:t>Find the closest representative to </a:t>
            </a:r>
            <a:r>
              <a:rPr lang="en-US" b="1" i="1" dirty="0"/>
              <a:t>p</a:t>
            </a:r>
            <a:r>
              <a:rPr lang="en-US" dirty="0"/>
              <a:t> and </a:t>
            </a:r>
            <a:br>
              <a:rPr lang="en-US" dirty="0"/>
            </a:br>
            <a:r>
              <a:rPr lang="en-US" dirty="0"/>
              <a:t>assign it to representative’s cluster</a:t>
            </a:r>
          </a:p>
        </p:txBody>
      </p:sp>
      <p:sp>
        <p:nvSpPr>
          <p:cNvPr id="4" name="Slide Number Placeholder 5"/>
          <p:cNvSpPr>
            <a:spLocks noGrp="1"/>
          </p:cNvSpPr>
          <p:nvPr>
            <p:ph type="sldNum" sz="quarter" idx="12"/>
          </p:nvPr>
        </p:nvSpPr>
        <p:spPr/>
        <p:txBody>
          <a:bodyPr/>
          <a:lstStyle/>
          <a:p>
            <a:fld id="{FFD5B2CA-64C4-4A60-8190-5DD76C438E84}" type="slidenum">
              <a:rPr lang="en-US"/>
              <a:pPr/>
              <a:t>117</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11" name="Oval 32"/>
          <p:cNvSpPr>
            <a:spLocks noChangeArrowheads="1"/>
          </p:cNvSpPr>
          <p:nvPr/>
        </p:nvSpPr>
        <p:spPr bwMode="auto">
          <a:xfrm>
            <a:off x="7162800" y="1295400"/>
            <a:ext cx="1905000" cy="1828800"/>
          </a:xfrm>
          <a:prstGeom prst="ellipse">
            <a:avLst/>
          </a:prstGeom>
          <a:solidFill>
            <a:srgbClr val="FFCC99">
              <a:alpha val="50000"/>
            </a:srgbClr>
          </a:solidFill>
          <a:ln w="9525">
            <a:solidFill>
              <a:schemeClr val="tx1"/>
            </a:solidFill>
            <a:round/>
            <a:headEnd/>
            <a:tailEnd/>
          </a:ln>
          <a:effectLst/>
        </p:spPr>
        <p:txBody>
          <a:bodyPr wrap="none" anchor="ctr"/>
          <a:lstStyle/>
          <a:p>
            <a:endParaRPr lang="en-US"/>
          </a:p>
        </p:txBody>
      </p:sp>
      <p:sp>
        <p:nvSpPr>
          <p:cNvPr id="12" name="Oval 34"/>
          <p:cNvSpPr>
            <a:spLocks noChangeArrowheads="1"/>
          </p:cNvSpPr>
          <p:nvPr/>
        </p:nvSpPr>
        <p:spPr bwMode="auto">
          <a:xfrm>
            <a:off x="7405956" y="1783511"/>
            <a:ext cx="357188" cy="3429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13" name="Oval 35"/>
          <p:cNvSpPr>
            <a:spLocks noChangeArrowheads="1"/>
          </p:cNvSpPr>
          <p:nvPr/>
        </p:nvSpPr>
        <p:spPr bwMode="auto">
          <a:xfrm>
            <a:off x="8177212" y="1600200"/>
            <a:ext cx="357188" cy="3429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14" name="Oval 36"/>
          <p:cNvSpPr>
            <a:spLocks noChangeArrowheads="1"/>
          </p:cNvSpPr>
          <p:nvPr/>
        </p:nvSpPr>
        <p:spPr bwMode="auto">
          <a:xfrm>
            <a:off x="7567612" y="2531134"/>
            <a:ext cx="357188" cy="3429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15" name="Oval 37"/>
          <p:cNvSpPr>
            <a:spLocks noChangeArrowheads="1"/>
          </p:cNvSpPr>
          <p:nvPr/>
        </p:nvSpPr>
        <p:spPr bwMode="auto">
          <a:xfrm>
            <a:off x="8494143" y="2419350"/>
            <a:ext cx="357188" cy="3429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2" name="TextBox 1"/>
          <p:cNvSpPr txBox="1"/>
          <p:nvPr/>
        </p:nvSpPr>
        <p:spPr>
          <a:xfrm>
            <a:off x="8697699" y="3364468"/>
            <a:ext cx="325730" cy="369332"/>
          </a:xfrm>
          <a:prstGeom prst="rect">
            <a:avLst/>
          </a:prstGeom>
          <a:noFill/>
        </p:spPr>
        <p:txBody>
          <a:bodyPr wrap="none" rtlCol="0">
            <a:spAutoFit/>
          </a:bodyPr>
          <a:lstStyle/>
          <a:p>
            <a:r>
              <a:rPr lang="en-US" b="1" dirty="0">
                <a:latin typeface="Arial" pitchFamily="34" charset="0"/>
                <a:cs typeface="Arial" pitchFamily="34" charset="0"/>
              </a:rPr>
              <a:t>p</a:t>
            </a:r>
          </a:p>
        </p:txBody>
      </p:sp>
    </p:spTree>
    <p:extLst>
      <p:ext uri="{BB962C8B-B14F-4D97-AF65-F5344CB8AC3E}">
        <p14:creationId xmlns:p14="http://schemas.microsoft.com/office/powerpoint/2010/main" val="176584364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457200" y="1295400"/>
            <a:ext cx="8534400" cy="5257801"/>
          </a:xfrm>
        </p:spPr>
        <p:txBody>
          <a:bodyPr/>
          <a:lstStyle/>
          <a:p>
            <a:r>
              <a:rPr lang="en-US" b="1" dirty="0">
                <a:solidFill>
                  <a:srgbClr val="0000FF"/>
                </a:solidFill>
              </a:rPr>
              <a:t>Clustering:</a:t>
            </a:r>
            <a:r>
              <a:rPr lang="en-US" b="1" dirty="0"/>
              <a:t> </a:t>
            </a:r>
            <a:r>
              <a:rPr lang="en-US" dirty="0"/>
              <a:t>Given a </a:t>
            </a:r>
            <a:r>
              <a:rPr lang="en-US" b="1" dirty="0"/>
              <a:t>set of points</a:t>
            </a:r>
            <a:r>
              <a:rPr lang="en-US" dirty="0"/>
              <a:t>, with a notion of </a:t>
            </a:r>
            <a:r>
              <a:rPr lang="en-US" b="1" dirty="0"/>
              <a:t>distance</a:t>
            </a:r>
            <a:r>
              <a:rPr lang="en-US" dirty="0"/>
              <a:t> between points, </a:t>
            </a:r>
            <a:r>
              <a:rPr lang="en-US" b="1" dirty="0"/>
              <a:t>group the points</a:t>
            </a:r>
            <a:r>
              <a:rPr lang="en-US" dirty="0"/>
              <a:t> into some number of </a:t>
            </a:r>
            <a:r>
              <a:rPr lang="en-US" b="1" i="1" dirty="0">
                <a:solidFill>
                  <a:srgbClr val="FF0066"/>
                </a:solidFill>
              </a:rPr>
              <a:t>clusters</a:t>
            </a:r>
            <a:endParaRPr lang="en-US" dirty="0"/>
          </a:p>
          <a:p>
            <a:r>
              <a:rPr lang="en-US" b="1" dirty="0">
                <a:solidFill>
                  <a:srgbClr val="008000"/>
                </a:solidFill>
              </a:rPr>
              <a:t>Algorithms:</a:t>
            </a:r>
          </a:p>
          <a:p>
            <a:pPr lvl="1"/>
            <a:r>
              <a:rPr lang="en-US" dirty="0"/>
              <a:t>Agglomerative </a:t>
            </a:r>
            <a:r>
              <a:rPr lang="en-US" b="1" dirty="0"/>
              <a:t>hierarchical clustering</a:t>
            </a:r>
            <a:r>
              <a:rPr lang="en-US" dirty="0"/>
              <a:t>: </a:t>
            </a:r>
          </a:p>
          <a:p>
            <a:pPr lvl="2"/>
            <a:r>
              <a:rPr lang="en-US" dirty="0"/>
              <a:t>Centroid and </a:t>
            </a:r>
            <a:r>
              <a:rPr lang="en-US" dirty="0" err="1"/>
              <a:t>clustroid</a:t>
            </a:r>
            <a:endParaRPr lang="en-US" dirty="0"/>
          </a:p>
          <a:p>
            <a:pPr lvl="1"/>
            <a:r>
              <a:rPr lang="en-US" b="1" i="1" dirty="0"/>
              <a:t>k</a:t>
            </a:r>
            <a:r>
              <a:rPr lang="en-US" b="1" dirty="0"/>
              <a:t>-means: </a:t>
            </a:r>
          </a:p>
          <a:p>
            <a:pPr lvl="2"/>
            <a:r>
              <a:rPr lang="en-US" dirty="0"/>
              <a:t>Initialization, picking </a:t>
            </a:r>
            <a:r>
              <a:rPr lang="en-US" i="1" dirty="0"/>
              <a:t>k</a:t>
            </a:r>
          </a:p>
          <a:p>
            <a:pPr lvl="1"/>
            <a:r>
              <a:rPr lang="en-US" b="1" dirty="0"/>
              <a:t>BFR</a:t>
            </a:r>
          </a:p>
          <a:p>
            <a:pPr lvl="1"/>
            <a:r>
              <a:rPr lang="en-US" b="1" dirty="0"/>
              <a:t>CURE</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118</a:t>
            </a:fld>
            <a:endParaRPr lang="en-US"/>
          </a:p>
        </p:txBody>
      </p:sp>
    </p:spTree>
    <p:extLst>
      <p:ext uri="{BB962C8B-B14F-4D97-AF65-F5344CB8AC3E}">
        <p14:creationId xmlns:p14="http://schemas.microsoft.com/office/powerpoint/2010/main" val="558052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Interesting Association Rules</a:t>
            </a:r>
          </a:p>
        </p:txBody>
      </p:sp>
      <p:sp>
        <p:nvSpPr>
          <p:cNvPr id="3" name="Content Placeholder 2"/>
          <p:cNvSpPr>
            <a:spLocks noGrp="1"/>
          </p:cNvSpPr>
          <p:nvPr>
            <p:ph idx="1"/>
          </p:nvPr>
        </p:nvSpPr>
        <p:spPr>
          <a:xfrm>
            <a:off x="457200" y="1295400"/>
            <a:ext cx="8610600" cy="5410200"/>
          </a:xfrm>
        </p:spPr>
        <p:txBody>
          <a:bodyPr>
            <a:normAutofit/>
          </a:bodyPr>
          <a:lstStyle/>
          <a:p>
            <a:r>
              <a:rPr lang="en-US" b="1" dirty="0">
                <a:solidFill>
                  <a:srgbClr val="008000"/>
                </a:solidFill>
              </a:rPr>
              <a:t>Not all high-confidence rules are interesting</a:t>
            </a:r>
          </a:p>
          <a:p>
            <a:pPr lvl="1"/>
            <a:r>
              <a:rPr lang="en-US" dirty="0"/>
              <a:t>The rule </a:t>
            </a:r>
            <a:r>
              <a:rPr lang="en-US" b="1" i="1" dirty="0">
                <a:latin typeface="Times New Roman" pitchFamily="18" charset="0"/>
                <a:cs typeface="Times New Roman" pitchFamily="18" charset="0"/>
              </a:rPr>
              <a:t>X → milk</a:t>
            </a:r>
            <a:r>
              <a:rPr lang="en-US" dirty="0"/>
              <a:t> may have high confidence for many </a:t>
            </a:r>
            <a:r>
              <a:rPr lang="en-US" dirty="0" err="1"/>
              <a:t>itemsets</a:t>
            </a:r>
            <a:r>
              <a:rPr lang="en-US" dirty="0"/>
              <a:t> </a:t>
            </a:r>
            <a:r>
              <a:rPr lang="en-US" b="1" i="1" dirty="0">
                <a:latin typeface="Times New Roman" pitchFamily="18" charset="0"/>
                <a:cs typeface="Times New Roman" pitchFamily="18" charset="0"/>
              </a:rPr>
              <a:t>X</a:t>
            </a:r>
            <a:r>
              <a:rPr lang="en-US" dirty="0"/>
              <a:t>, because milk is just purchased very often (independent of </a:t>
            </a:r>
            <a:r>
              <a:rPr lang="en-US" b="1" i="1" dirty="0">
                <a:latin typeface="Times New Roman" pitchFamily="18" charset="0"/>
                <a:cs typeface="Times New Roman" pitchFamily="18" charset="0"/>
              </a:rPr>
              <a:t>X</a:t>
            </a:r>
            <a:r>
              <a:rPr lang="en-US" dirty="0"/>
              <a:t>) and the confidence will be high</a:t>
            </a:r>
          </a:p>
          <a:p>
            <a:r>
              <a:rPr lang="en-US" b="1" dirty="0">
                <a:solidFill>
                  <a:srgbClr val="0000FF"/>
                </a:solidFill>
              </a:rPr>
              <a:t>Interest</a:t>
            </a:r>
            <a:r>
              <a:rPr lang="en-US" dirty="0">
                <a:solidFill>
                  <a:srgbClr val="0000FF"/>
                </a:solidFill>
              </a:rPr>
              <a:t> </a:t>
            </a:r>
            <a:r>
              <a:rPr lang="en-US" dirty="0"/>
              <a:t>of an association rule </a:t>
            </a:r>
            <a:r>
              <a:rPr lang="en-US" b="1" i="1" dirty="0">
                <a:latin typeface="Times New Roman" pitchFamily="18" charset="0"/>
                <a:cs typeface="Times New Roman" pitchFamily="18" charset="0"/>
              </a:rPr>
              <a:t>I → j</a:t>
            </a:r>
            <a:r>
              <a:rPr lang="en-US" dirty="0"/>
              <a:t>: </a:t>
            </a:r>
            <a:br>
              <a:rPr lang="en-US" dirty="0"/>
            </a:br>
            <a:r>
              <a:rPr lang="en-US" dirty="0"/>
              <a:t>difference between its confidence and the fraction of baskets that contain </a:t>
            </a:r>
            <a:r>
              <a:rPr lang="en-US" b="1" i="1" dirty="0">
                <a:latin typeface="Times New Roman" pitchFamily="18" charset="0"/>
                <a:cs typeface="Times New Roman" pitchFamily="18" charset="0"/>
              </a:rPr>
              <a:t>j</a:t>
            </a:r>
            <a:endParaRPr lang="en-US" b="1" dirty="0"/>
          </a:p>
          <a:p>
            <a:pPr lvl="1"/>
            <a:endParaRPr lang="en-US" dirty="0"/>
          </a:p>
          <a:p>
            <a:pPr lvl="1"/>
            <a:r>
              <a:rPr lang="en-US" dirty="0"/>
              <a:t>Interesting rules are those with high positive or negative interest values (usually above 0.5)</a:t>
            </a:r>
          </a:p>
        </p:txBody>
      </p:sp>
      <p:sp>
        <p:nvSpPr>
          <p:cNvPr id="5" name="Footer Placeholder 4"/>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8ACF4755-8703-664B-BCD2-DDFADF26E571}" type="slidenum">
              <a:rPr lang="en-US" smtClean="0"/>
              <a:pPr/>
              <a:t>12</a:t>
            </a:fld>
            <a:endParaRPr lang="en-US"/>
          </a:p>
        </p:txBody>
      </p:sp>
      <p:graphicFrame>
        <p:nvGraphicFramePr>
          <p:cNvPr id="7" name="Object 6"/>
          <p:cNvGraphicFramePr>
            <a:graphicFrameLocks/>
          </p:cNvGraphicFramePr>
          <p:nvPr>
            <p:extLst>
              <p:ext uri="{D42A27DB-BD31-4B8C-83A1-F6EECF244321}">
                <p14:modId xmlns:p14="http://schemas.microsoft.com/office/powerpoint/2010/main" val="3542298249"/>
              </p:ext>
            </p:extLst>
          </p:nvPr>
        </p:nvGraphicFramePr>
        <p:xfrm>
          <a:off x="1371600" y="5181600"/>
          <a:ext cx="6934200" cy="609600"/>
        </p:xfrm>
        <a:graphic>
          <a:graphicData uri="http://schemas.openxmlformats.org/presentationml/2006/ole">
            <mc:AlternateContent xmlns:mc="http://schemas.openxmlformats.org/markup-compatibility/2006">
              <mc:Choice xmlns:v="urn:schemas-microsoft-com:vml" Requires="v">
                <p:oleObj spid="_x0000_s5287" name="Equation" r:id="rId4" imgW="2311200" imgH="203040" progId="Equation.3">
                  <p:embed/>
                </p:oleObj>
              </mc:Choice>
              <mc:Fallback>
                <p:oleObj name="Equation" r:id="rId4" imgW="2311200" imgH="203040" progId="Equation.3">
                  <p:embed/>
                  <p:pic>
                    <p:nvPicPr>
                      <p:cNvPr id="0" name=""/>
                      <p:cNvPicPr preferRelativeResize="0">
                        <a:picLocks noChangeAspect="1" noChangeArrowheads="1"/>
                      </p:cNvPicPr>
                      <p:nvPr/>
                    </p:nvPicPr>
                    <p:blipFill>
                      <a:blip r:embed="rId5"/>
                      <a:srcRect/>
                      <a:stretch>
                        <a:fillRect/>
                      </a:stretch>
                    </p:blipFill>
                    <p:spPr bwMode="auto">
                      <a:xfrm>
                        <a:off x="1371600" y="5181600"/>
                        <a:ext cx="6934200" cy="609600"/>
                      </a:xfrm>
                      <a:prstGeom prst="rect">
                        <a:avLst/>
                      </a:prstGeom>
                      <a:noFill/>
                    </p:spPr>
                  </p:pic>
                </p:oleObj>
              </mc:Fallback>
            </mc:AlternateContent>
          </a:graphicData>
        </a:graphic>
      </p:graphicFrame>
    </p:spTree>
    <p:extLst>
      <p:ext uri="{BB962C8B-B14F-4D97-AF65-F5344CB8AC3E}">
        <p14:creationId xmlns:p14="http://schemas.microsoft.com/office/powerpoint/2010/main" val="297343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050"/>
          <p:cNvSpPr>
            <a:spLocks noGrp="1" noChangeArrowheads="1"/>
          </p:cNvSpPr>
          <p:nvPr>
            <p:ph type="title"/>
          </p:nvPr>
        </p:nvSpPr>
        <p:spPr>
          <a:xfrm>
            <a:off x="457200" y="76200"/>
            <a:ext cx="8686800" cy="987552"/>
          </a:xfrm>
        </p:spPr>
        <p:txBody>
          <a:bodyPr>
            <a:normAutofit/>
          </a:bodyPr>
          <a:lstStyle/>
          <a:p>
            <a:r>
              <a:rPr lang="en-US" dirty="0"/>
              <a:t>Example: Confidence and Interest</a:t>
            </a:r>
          </a:p>
        </p:txBody>
      </p:sp>
      <p:sp>
        <p:nvSpPr>
          <p:cNvPr id="61443" name="Rectangle 2051"/>
          <p:cNvSpPr>
            <a:spLocks noGrp="1" noChangeArrowheads="1"/>
          </p:cNvSpPr>
          <p:nvPr>
            <p:ph idx="1"/>
          </p:nvPr>
        </p:nvSpPr>
        <p:spPr/>
        <p:txBody>
          <a:bodyPr>
            <a:normAutofit/>
          </a:bodyPr>
          <a:lstStyle/>
          <a:p>
            <a:pPr lvl="1">
              <a:buFont typeface="Monotype Sorts" pitchFamily="-107" charset="2"/>
              <a:buNone/>
            </a:pPr>
            <a:r>
              <a:rPr lang="en-US" dirty="0"/>
              <a:t>	</a:t>
            </a:r>
            <a:r>
              <a:rPr lang="en-US" b="1" dirty="0"/>
              <a:t>B</a:t>
            </a:r>
            <a:r>
              <a:rPr lang="en-US" b="1" baseline="-25000" dirty="0"/>
              <a:t>1</a:t>
            </a:r>
            <a:r>
              <a:rPr lang="en-US" b="1" dirty="0"/>
              <a:t> = {</a:t>
            </a:r>
            <a:r>
              <a:rPr lang="en-US" b="1" dirty="0" err="1"/>
              <a:t>m</a:t>
            </a:r>
            <a:r>
              <a:rPr lang="en-US" b="1" dirty="0"/>
              <a:t>, </a:t>
            </a:r>
            <a:r>
              <a:rPr lang="en-US" b="1" dirty="0" err="1"/>
              <a:t>c</a:t>
            </a:r>
            <a:r>
              <a:rPr lang="en-US" b="1" dirty="0"/>
              <a:t>, </a:t>
            </a:r>
            <a:r>
              <a:rPr lang="en-US" b="1" dirty="0" err="1"/>
              <a:t>b</a:t>
            </a:r>
            <a:r>
              <a:rPr lang="en-US" b="1" dirty="0"/>
              <a:t>}		B</a:t>
            </a:r>
            <a:r>
              <a:rPr lang="en-US" b="1" baseline="-25000" dirty="0"/>
              <a:t>2</a:t>
            </a:r>
            <a:r>
              <a:rPr lang="en-US" b="1" dirty="0"/>
              <a:t> = {</a:t>
            </a:r>
            <a:r>
              <a:rPr lang="en-US" b="1" dirty="0" err="1"/>
              <a:t>m</a:t>
            </a:r>
            <a:r>
              <a:rPr lang="en-US" b="1" dirty="0"/>
              <a:t>, </a:t>
            </a:r>
            <a:r>
              <a:rPr lang="en-US" b="1" dirty="0" err="1"/>
              <a:t>p</a:t>
            </a:r>
            <a:r>
              <a:rPr lang="en-US" b="1" dirty="0"/>
              <a:t>, </a:t>
            </a:r>
            <a:r>
              <a:rPr lang="en-US" b="1" dirty="0" err="1"/>
              <a:t>j</a:t>
            </a:r>
            <a:r>
              <a:rPr lang="en-US" b="1" dirty="0"/>
              <a:t>}</a:t>
            </a:r>
          </a:p>
          <a:p>
            <a:pPr lvl="1">
              <a:buFont typeface="Monotype Sorts" pitchFamily="-107" charset="2"/>
              <a:buNone/>
            </a:pPr>
            <a:r>
              <a:rPr lang="en-US" b="1" dirty="0"/>
              <a:t>	B</a:t>
            </a:r>
            <a:r>
              <a:rPr lang="en-US" b="1" baseline="-25000" dirty="0"/>
              <a:t>3</a:t>
            </a:r>
            <a:r>
              <a:rPr lang="en-US" b="1" dirty="0"/>
              <a:t> = {m, b}		B</a:t>
            </a:r>
            <a:r>
              <a:rPr lang="en-US" b="1" baseline="-25000" dirty="0"/>
              <a:t>4</a:t>
            </a:r>
            <a:r>
              <a:rPr lang="en-US" b="1" dirty="0"/>
              <a:t>= {c, j}</a:t>
            </a:r>
          </a:p>
          <a:p>
            <a:pPr lvl="1">
              <a:buFont typeface="Monotype Sorts" pitchFamily="-107" charset="2"/>
              <a:buNone/>
            </a:pPr>
            <a:r>
              <a:rPr lang="en-US" b="1" dirty="0"/>
              <a:t>	B</a:t>
            </a:r>
            <a:r>
              <a:rPr lang="en-US" b="1" baseline="-25000" dirty="0"/>
              <a:t>5</a:t>
            </a:r>
            <a:r>
              <a:rPr lang="en-US" b="1" dirty="0"/>
              <a:t> = {</a:t>
            </a:r>
            <a:r>
              <a:rPr lang="en-US" b="1" dirty="0" err="1"/>
              <a:t>m</a:t>
            </a:r>
            <a:r>
              <a:rPr lang="en-US" b="1" dirty="0"/>
              <a:t>, </a:t>
            </a:r>
            <a:r>
              <a:rPr lang="en-US" b="1" dirty="0" err="1"/>
              <a:t>p</a:t>
            </a:r>
            <a:r>
              <a:rPr lang="en-US" b="1" dirty="0"/>
              <a:t>, </a:t>
            </a:r>
            <a:r>
              <a:rPr lang="en-US" b="1" dirty="0" err="1"/>
              <a:t>b</a:t>
            </a:r>
            <a:r>
              <a:rPr lang="en-US" b="1" dirty="0"/>
              <a:t>}		B</a:t>
            </a:r>
            <a:r>
              <a:rPr lang="en-US" b="1" baseline="-25000" dirty="0"/>
              <a:t>6</a:t>
            </a:r>
            <a:r>
              <a:rPr lang="en-US" b="1" dirty="0"/>
              <a:t> = {</a:t>
            </a:r>
            <a:r>
              <a:rPr lang="en-US" b="1" dirty="0" err="1"/>
              <a:t>m</a:t>
            </a:r>
            <a:r>
              <a:rPr lang="en-US" b="1" dirty="0"/>
              <a:t>, </a:t>
            </a:r>
            <a:r>
              <a:rPr lang="en-US" b="1" dirty="0" err="1"/>
              <a:t>c</a:t>
            </a:r>
            <a:r>
              <a:rPr lang="en-US" b="1" dirty="0"/>
              <a:t>, </a:t>
            </a:r>
            <a:r>
              <a:rPr lang="en-US" b="1" dirty="0" err="1"/>
              <a:t>b</a:t>
            </a:r>
            <a:r>
              <a:rPr lang="en-US" b="1" dirty="0"/>
              <a:t>, </a:t>
            </a:r>
            <a:r>
              <a:rPr lang="en-US" b="1" dirty="0" err="1"/>
              <a:t>j</a:t>
            </a:r>
            <a:r>
              <a:rPr lang="en-US" b="1" dirty="0"/>
              <a:t>}</a:t>
            </a:r>
          </a:p>
          <a:p>
            <a:pPr lvl="1">
              <a:buFont typeface="Monotype Sorts" pitchFamily="-107" charset="2"/>
              <a:buNone/>
            </a:pPr>
            <a:r>
              <a:rPr lang="en-US" b="1" dirty="0"/>
              <a:t>	B</a:t>
            </a:r>
            <a:r>
              <a:rPr lang="en-US" b="1" baseline="-25000" dirty="0"/>
              <a:t>7</a:t>
            </a:r>
            <a:r>
              <a:rPr lang="en-US" b="1" dirty="0"/>
              <a:t> = {</a:t>
            </a:r>
            <a:r>
              <a:rPr lang="en-US" b="1" dirty="0" err="1"/>
              <a:t>c</a:t>
            </a:r>
            <a:r>
              <a:rPr lang="en-US" b="1" dirty="0"/>
              <a:t>, </a:t>
            </a:r>
            <a:r>
              <a:rPr lang="en-US" b="1" dirty="0" err="1"/>
              <a:t>b</a:t>
            </a:r>
            <a:r>
              <a:rPr lang="en-US" b="1" dirty="0"/>
              <a:t>, </a:t>
            </a:r>
            <a:r>
              <a:rPr lang="en-US" b="1" dirty="0" err="1"/>
              <a:t>j</a:t>
            </a:r>
            <a:r>
              <a:rPr lang="en-US" b="1" dirty="0"/>
              <a:t>}		B</a:t>
            </a:r>
            <a:r>
              <a:rPr lang="en-US" b="1" baseline="-25000" dirty="0"/>
              <a:t>8</a:t>
            </a:r>
            <a:r>
              <a:rPr lang="en-US" b="1" dirty="0"/>
              <a:t> = {</a:t>
            </a:r>
            <a:r>
              <a:rPr lang="en-US" b="1" dirty="0" err="1"/>
              <a:t>b</a:t>
            </a:r>
            <a:r>
              <a:rPr lang="en-US" b="1" dirty="0"/>
              <a:t>, </a:t>
            </a:r>
            <a:r>
              <a:rPr lang="en-US" b="1" dirty="0" err="1"/>
              <a:t>c</a:t>
            </a:r>
            <a:r>
              <a:rPr lang="en-US" b="1" dirty="0"/>
              <a:t>}</a:t>
            </a:r>
          </a:p>
          <a:p>
            <a:pPr lvl="1">
              <a:buFont typeface="Monotype Sorts" pitchFamily="-107" charset="2"/>
              <a:buNone/>
            </a:pPr>
            <a:endParaRPr lang="en-US" b="1" dirty="0"/>
          </a:p>
          <a:p>
            <a:r>
              <a:rPr lang="en-US" b="1" dirty="0"/>
              <a:t>Association rule: </a:t>
            </a:r>
            <a:r>
              <a:rPr lang="en-US" b="1" dirty="0">
                <a:solidFill>
                  <a:srgbClr val="0000FF"/>
                </a:solidFill>
              </a:rPr>
              <a:t>{m, b} </a:t>
            </a:r>
            <a:r>
              <a:rPr lang="en-US" b="1" dirty="0">
                <a:solidFill>
                  <a:srgbClr val="0000FF"/>
                </a:solidFill>
                <a:latin typeface="Lucida Sans Unicode" pitchFamily="-107" charset="-52"/>
              </a:rPr>
              <a:t>→</a:t>
            </a:r>
            <a:r>
              <a:rPr lang="en-US" b="1" dirty="0">
                <a:solidFill>
                  <a:srgbClr val="0000FF"/>
                </a:solidFill>
              </a:rPr>
              <a:t>c</a:t>
            </a:r>
          </a:p>
          <a:p>
            <a:pPr lvl="1"/>
            <a:r>
              <a:rPr lang="en-US" b="1" dirty="0">
                <a:solidFill>
                  <a:srgbClr val="FF0066"/>
                </a:solidFill>
              </a:rPr>
              <a:t>Confidence </a:t>
            </a:r>
            <a:r>
              <a:rPr lang="en-US" b="1" dirty="0"/>
              <a:t>=</a:t>
            </a:r>
            <a:r>
              <a:rPr lang="en-US" dirty="0"/>
              <a:t> 2/4 = 0.5</a:t>
            </a:r>
          </a:p>
          <a:p>
            <a:pPr lvl="1"/>
            <a:r>
              <a:rPr lang="en-US" b="1" dirty="0">
                <a:solidFill>
                  <a:srgbClr val="FF0066"/>
                </a:solidFill>
              </a:rPr>
              <a:t>Interest </a:t>
            </a:r>
            <a:r>
              <a:rPr lang="en-US" b="1" dirty="0"/>
              <a:t>=</a:t>
            </a:r>
            <a:r>
              <a:rPr lang="en-US" dirty="0"/>
              <a:t> |0.5 – 5/8| = 1/8</a:t>
            </a:r>
          </a:p>
          <a:p>
            <a:pPr lvl="2"/>
            <a:r>
              <a:rPr lang="en-US" dirty="0"/>
              <a:t>Item </a:t>
            </a:r>
            <a:r>
              <a:rPr lang="en-US" b="1" i="1" dirty="0"/>
              <a:t>c</a:t>
            </a:r>
            <a:r>
              <a:rPr lang="en-US" dirty="0"/>
              <a:t> appears in 5/8 of the baskets</a:t>
            </a:r>
          </a:p>
          <a:p>
            <a:pPr lvl="2"/>
            <a:r>
              <a:rPr lang="en-US" dirty="0"/>
              <a:t>Rule is not very interesting!</a:t>
            </a:r>
          </a:p>
          <a:p>
            <a:endParaRPr lang="en-US" dirty="0"/>
          </a:p>
        </p:txBody>
      </p:sp>
      <p:sp>
        <p:nvSpPr>
          <p:cNvPr id="7" name="Footer Placeholder 6"/>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5" name="Slide Number Placeholder 5"/>
          <p:cNvSpPr>
            <a:spLocks noGrp="1"/>
          </p:cNvSpPr>
          <p:nvPr>
            <p:ph type="sldNum" sz="quarter" idx="12"/>
          </p:nvPr>
        </p:nvSpPr>
        <p:spPr/>
        <p:txBody>
          <a:bodyPr/>
          <a:lstStyle/>
          <a:p>
            <a:fld id="{C46AF7D1-5823-C141-BDA5-F4B22D7087FE}" type="slidenum">
              <a:rPr lang="en-US"/>
              <a:pPr/>
              <a:t>13</a:t>
            </a:fld>
            <a:endParaRPr lang="en-US"/>
          </a:p>
        </p:txBody>
      </p:sp>
    </p:spTree>
    <p:extLst>
      <p:ext uri="{BB962C8B-B14F-4D97-AF65-F5344CB8AC3E}">
        <p14:creationId xmlns:p14="http://schemas.microsoft.com/office/powerpoint/2010/main" val="521209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t>Finding Association Rules</a:t>
            </a:r>
          </a:p>
        </p:txBody>
      </p:sp>
      <p:sp>
        <p:nvSpPr>
          <p:cNvPr id="64515" name="Rectangle 3"/>
          <p:cNvSpPr>
            <a:spLocks noGrp="1" noChangeArrowheads="1"/>
          </p:cNvSpPr>
          <p:nvPr>
            <p:ph idx="1"/>
          </p:nvPr>
        </p:nvSpPr>
        <p:spPr>
          <a:xfrm>
            <a:off x="457200" y="1295400"/>
            <a:ext cx="8229600" cy="5257801"/>
          </a:xfrm>
        </p:spPr>
        <p:txBody>
          <a:bodyPr/>
          <a:lstStyle/>
          <a:p>
            <a:r>
              <a:rPr lang="en-US" b="1" dirty="0"/>
              <a:t>Problem:</a:t>
            </a:r>
            <a:r>
              <a:rPr lang="en-US" dirty="0"/>
              <a:t> </a:t>
            </a:r>
            <a:r>
              <a:rPr lang="en-US" b="1" dirty="0">
                <a:solidFill>
                  <a:srgbClr val="FF0066"/>
                </a:solidFill>
              </a:rPr>
              <a:t>Find all association rules with support </a:t>
            </a:r>
            <a:r>
              <a:rPr lang="en-US" b="1" dirty="0">
                <a:solidFill>
                  <a:srgbClr val="FF0066"/>
                </a:solidFill>
                <a:latin typeface="Lucida Sans Unicode" pitchFamily="-107" charset="-52"/>
              </a:rPr>
              <a:t>≥</a:t>
            </a:r>
            <a:r>
              <a:rPr lang="en-US" b="1" i="1" dirty="0">
                <a:solidFill>
                  <a:srgbClr val="FF0066"/>
                </a:solidFill>
              </a:rPr>
              <a:t>s</a:t>
            </a:r>
            <a:r>
              <a:rPr lang="en-US" b="1" dirty="0">
                <a:solidFill>
                  <a:srgbClr val="FF0066"/>
                </a:solidFill>
              </a:rPr>
              <a:t> and confidence </a:t>
            </a:r>
            <a:r>
              <a:rPr lang="en-US" b="1" dirty="0">
                <a:solidFill>
                  <a:srgbClr val="FF0066"/>
                </a:solidFill>
                <a:latin typeface="Lucida Sans Unicode" pitchFamily="-107" charset="-52"/>
              </a:rPr>
              <a:t>≥</a:t>
            </a:r>
            <a:r>
              <a:rPr lang="en-US" b="1" i="1" dirty="0">
                <a:solidFill>
                  <a:srgbClr val="FF0066"/>
                </a:solidFill>
              </a:rPr>
              <a:t>c</a:t>
            </a:r>
            <a:endParaRPr lang="en-US" b="1" dirty="0">
              <a:solidFill>
                <a:srgbClr val="FF0066"/>
              </a:solidFill>
            </a:endParaRPr>
          </a:p>
          <a:p>
            <a:pPr lvl="1"/>
            <a:r>
              <a:rPr lang="en-US" b="1" dirty="0">
                <a:solidFill>
                  <a:srgbClr val="008000"/>
                </a:solidFill>
              </a:rPr>
              <a:t>Note:</a:t>
            </a:r>
            <a:r>
              <a:rPr lang="en-US" dirty="0">
                <a:solidFill>
                  <a:schemeClr val="accent3"/>
                </a:solidFill>
              </a:rPr>
              <a:t> </a:t>
            </a:r>
            <a:r>
              <a:rPr lang="en-US" dirty="0"/>
              <a:t>Support of an association rule is the support of the set of items on the left side</a:t>
            </a:r>
          </a:p>
          <a:p>
            <a:r>
              <a:rPr lang="en-US" b="1" dirty="0"/>
              <a:t>Hard part: </a:t>
            </a:r>
            <a:r>
              <a:rPr lang="en-US" b="1" dirty="0">
                <a:solidFill>
                  <a:srgbClr val="0000FF"/>
                </a:solidFill>
              </a:rPr>
              <a:t>Finding the frequent </a:t>
            </a:r>
            <a:r>
              <a:rPr lang="en-US" b="1" dirty="0" err="1">
                <a:solidFill>
                  <a:srgbClr val="0000FF"/>
                </a:solidFill>
              </a:rPr>
              <a:t>itemsets</a:t>
            </a:r>
            <a:r>
              <a:rPr lang="en-US" b="1" dirty="0">
                <a:solidFill>
                  <a:srgbClr val="0000FF"/>
                </a:solidFill>
              </a:rPr>
              <a:t>!</a:t>
            </a:r>
          </a:p>
          <a:p>
            <a:pPr lvl="1"/>
            <a:r>
              <a:rPr lang="en-US" dirty="0"/>
              <a:t>If </a:t>
            </a:r>
            <a:r>
              <a:rPr lang="en-US" b="1" dirty="0">
                <a:solidFill>
                  <a:srgbClr val="0000FF"/>
                </a:solidFill>
                <a:latin typeface="Times New Roman" pitchFamily="18" charset="0"/>
                <a:cs typeface="Times New Roman" pitchFamily="18" charset="0"/>
              </a:rPr>
              <a:t>{</a:t>
            </a:r>
            <a:r>
              <a:rPr lang="en-US" b="1" i="1" dirty="0">
                <a:solidFill>
                  <a:srgbClr val="0000FF"/>
                </a:solidFill>
                <a:latin typeface="Times New Roman" pitchFamily="18" charset="0"/>
                <a:cs typeface="Times New Roman" pitchFamily="18" charset="0"/>
              </a:rPr>
              <a:t>i</a:t>
            </a:r>
            <a:r>
              <a:rPr lang="en-US" b="1" baseline="-25000" dirty="0">
                <a:solidFill>
                  <a:srgbClr val="0000FF"/>
                </a:solidFill>
                <a:latin typeface="Times New Roman" pitchFamily="18" charset="0"/>
                <a:cs typeface="Times New Roman" pitchFamily="18" charset="0"/>
              </a:rPr>
              <a:t>1</a:t>
            </a:r>
            <a:r>
              <a:rPr lang="en-US" b="1" dirty="0">
                <a:solidFill>
                  <a:srgbClr val="0000FF"/>
                </a:solidFill>
                <a:latin typeface="Times New Roman" pitchFamily="18" charset="0"/>
                <a:cs typeface="Times New Roman" pitchFamily="18" charset="0"/>
              </a:rPr>
              <a:t>, </a:t>
            </a:r>
            <a:r>
              <a:rPr lang="en-US" b="1" i="1" dirty="0">
                <a:solidFill>
                  <a:srgbClr val="0000FF"/>
                </a:solidFill>
                <a:latin typeface="Times New Roman" pitchFamily="18" charset="0"/>
                <a:cs typeface="Times New Roman" pitchFamily="18" charset="0"/>
              </a:rPr>
              <a:t>i</a:t>
            </a:r>
            <a:r>
              <a:rPr lang="en-US" b="1" baseline="-25000" dirty="0">
                <a:solidFill>
                  <a:srgbClr val="0000FF"/>
                </a:solidFill>
                <a:latin typeface="Times New Roman" pitchFamily="18" charset="0"/>
                <a:cs typeface="Times New Roman" pitchFamily="18" charset="0"/>
              </a:rPr>
              <a:t>2</a:t>
            </a:r>
            <a:r>
              <a:rPr lang="en-US" b="1" dirty="0">
                <a:solidFill>
                  <a:srgbClr val="0000FF"/>
                </a:solidFill>
                <a:latin typeface="Times New Roman" pitchFamily="18" charset="0"/>
                <a:cs typeface="Times New Roman" pitchFamily="18" charset="0"/>
              </a:rPr>
              <a:t>,…, </a:t>
            </a:r>
            <a:r>
              <a:rPr lang="en-US" b="1" i="1" dirty="0" err="1">
                <a:solidFill>
                  <a:srgbClr val="0000FF"/>
                </a:solidFill>
                <a:latin typeface="Times New Roman" pitchFamily="18" charset="0"/>
                <a:cs typeface="Times New Roman" pitchFamily="18" charset="0"/>
              </a:rPr>
              <a:t>i</a:t>
            </a:r>
            <a:r>
              <a:rPr lang="en-US" b="1" i="1" baseline="-25000" dirty="0" err="1">
                <a:solidFill>
                  <a:srgbClr val="0000FF"/>
                </a:solidFill>
                <a:latin typeface="Times New Roman" pitchFamily="18" charset="0"/>
                <a:cs typeface="Times New Roman" pitchFamily="18" charset="0"/>
              </a:rPr>
              <a:t>k</a:t>
            </a:r>
            <a:r>
              <a:rPr lang="en-US" b="1" dirty="0">
                <a:solidFill>
                  <a:srgbClr val="0000FF"/>
                </a:solidFill>
                <a:latin typeface="Times New Roman" pitchFamily="18" charset="0"/>
                <a:cs typeface="Times New Roman" pitchFamily="18" charset="0"/>
              </a:rPr>
              <a:t>} → </a:t>
            </a:r>
            <a:r>
              <a:rPr lang="en-US" b="1" i="1" dirty="0">
                <a:solidFill>
                  <a:srgbClr val="0000FF"/>
                </a:solidFill>
                <a:latin typeface="Times New Roman" pitchFamily="18" charset="0"/>
                <a:cs typeface="Times New Roman" pitchFamily="18" charset="0"/>
              </a:rPr>
              <a:t>j</a:t>
            </a:r>
            <a:r>
              <a:rPr lang="en-US" dirty="0"/>
              <a:t> has high support and confidence, then both </a:t>
            </a:r>
            <a:r>
              <a:rPr lang="en-US" b="1" dirty="0">
                <a:solidFill>
                  <a:srgbClr val="0000FF"/>
                </a:solidFill>
                <a:latin typeface="Times New Roman" pitchFamily="18" charset="0"/>
                <a:cs typeface="Times New Roman" pitchFamily="18" charset="0"/>
              </a:rPr>
              <a:t>{</a:t>
            </a:r>
            <a:r>
              <a:rPr lang="en-US" b="1" i="1" dirty="0">
                <a:solidFill>
                  <a:srgbClr val="0000FF"/>
                </a:solidFill>
                <a:latin typeface="Times New Roman" pitchFamily="18" charset="0"/>
                <a:cs typeface="Times New Roman" pitchFamily="18" charset="0"/>
              </a:rPr>
              <a:t>i</a:t>
            </a:r>
            <a:r>
              <a:rPr lang="en-US" b="1" baseline="-25000" dirty="0">
                <a:solidFill>
                  <a:srgbClr val="0000FF"/>
                </a:solidFill>
                <a:latin typeface="Times New Roman" pitchFamily="18" charset="0"/>
                <a:cs typeface="Times New Roman" pitchFamily="18" charset="0"/>
              </a:rPr>
              <a:t>1</a:t>
            </a:r>
            <a:r>
              <a:rPr lang="en-US" b="1" i="1" dirty="0">
                <a:solidFill>
                  <a:srgbClr val="0000FF"/>
                </a:solidFill>
                <a:latin typeface="Times New Roman" pitchFamily="18" charset="0"/>
                <a:cs typeface="Times New Roman" pitchFamily="18" charset="0"/>
              </a:rPr>
              <a:t>, i</a:t>
            </a:r>
            <a:r>
              <a:rPr lang="en-US" b="1" baseline="-25000" dirty="0">
                <a:solidFill>
                  <a:srgbClr val="0000FF"/>
                </a:solidFill>
                <a:latin typeface="Times New Roman" pitchFamily="18" charset="0"/>
                <a:cs typeface="Times New Roman" pitchFamily="18" charset="0"/>
              </a:rPr>
              <a:t>2</a:t>
            </a:r>
            <a:r>
              <a:rPr lang="en-US" b="1" i="1" dirty="0">
                <a:solidFill>
                  <a:srgbClr val="0000FF"/>
                </a:solidFill>
                <a:latin typeface="Times New Roman" pitchFamily="18" charset="0"/>
                <a:cs typeface="Times New Roman" pitchFamily="18" charset="0"/>
              </a:rPr>
              <a:t>,…, </a:t>
            </a:r>
            <a:r>
              <a:rPr lang="en-US" b="1" i="1" dirty="0" err="1">
                <a:solidFill>
                  <a:srgbClr val="0000FF"/>
                </a:solidFill>
                <a:latin typeface="Times New Roman" pitchFamily="18" charset="0"/>
                <a:cs typeface="Times New Roman" pitchFamily="18" charset="0"/>
              </a:rPr>
              <a:t>i</a:t>
            </a:r>
            <a:r>
              <a:rPr lang="en-US" b="1" i="1" baseline="-25000" dirty="0" err="1">
                <a:solidFill>
                  <a:srgbClr val="0000FF"/>
                </a:solidFill>
                <a:latin typeface="Times New Roman" pitchFamily="18" charset="0"/>
                <a:cs typeface="Times New Roman" pitchFamily="18" charset="0"/>
              </a:rPr>
              <a:t>k</a:t>
            </a:r>
            <a:r>
              <a:rPr lang="en-US" b="1" dirty="0">
                <a:solidFill>
                  <a:srgbClr val="0000FF"/>
                </a:solidFill>
                <a:latin typeface="Times New Roman" pitchFamily="18" charset="0"/>
                <a:cs typeface="Times New Roman" pitchFamily="18" charset="0"/>
              </a:rPr>
              <a:t>}</a:t>
            </a:r>
            <a:r>
              <a:rPr lang="en-US" dirty="0"/>
              <a:t> and</a:t>
            </a:r>
            <a:br>
              <a:rPr lang="en-US" dirty="0"/>
            </a:br>
            <a:r>
              <a:rPr lang="en-US" b="1" dirty="0">
                <a:solidFill>
                  <a:srgbClr val="0000FF"/>
                </a:solidFill>
                <a:latin typeface="Times New Roman" pitchFamily="18" charset="0"/>
                <a:cs typeface="Times New Roman" pitchFamily="18" charset="0"/>
              </a:rPr>
              <a:t>{</a:t>
            </a:r>
            <a:r>
              <a:rPr lang="en-US" b="1" i="1" dirty="0">
                <a:solidFill>
                  <a:srgbClr val="0000FF"/>
                </a:solidFill>
                <a:latin typeface="Times New Roman" pitchFamily="18" charset="0"/>
                <a:cs typeface="Times New Roman" pitchFamily="18" charset="0"/>
              </a:rPr>
              <a:t>i</a:t>
            </a:r>
            <a:r>
              <a:rPr lang="en-US" b="1" baseline="-25000" dirty="0">
                <a:solidFill>
                  <a:srgbClr val="0000FF"/>
                </a:solidFill>
                <a:latin typeface="Times New Roman" pitchFamily="18" charset="0"/>
                <a:cs typeface="Times New Roman" pitchFamily="18" charset="0"/>
              </a:rPr>
              <a:t>1</a:t>
            </a:r>
            <a:r>
              <a:rPr lang="en-US" b="1" i="1" dirty="0">
                <a:solidFill>
                  <a:srgbClr val="0000FF"/>
                </a:solidFill>
                <a:latin typeface="Times New Roman" pitchFamily="18" charset="0"/>
                <a:cs typeface="Times New Roman" pitchFamily="18" charset="0"/>
              </a:rPr>
              <a:t>, i</a:t>
            </a:r>
            <a:r>
              <a:rPr lang="en-US" b="1" baseline="-25000" dirty="0">
                <a:solidFill>
                  <a:srgbClr val="0000FF"/>
                </a:solidFill>
                <a:latin typeface="Times New Roman" pitchFamily="18" charset="0"/>
                <a:cs typeface="Times New Roman" pitchFamily="18" charset="0"/>
              </a:rPr>
              <a:t>2</a:t>
            </a:r>
            <a:r>
              <a:rPr lang="en-US" b="1" i="1" dirty="0">
                <a:solidFill>
                  <a:srgbClr val="0000FF"/>
                </a:solidFill>
                <a:latin typeface="Times New Roman" pitchFamily="18" charset="0"/>
                <a:cs typeface="Times New Roman" pitchFamily="18" charset="0"/>
              </a:rPr>
              <a:t>,…,</a:t>
            </a:r>
            <a:r>
              <a:rPr lang="en-US" b="1" i="1" dirty="0" err="1">
                <a:solidFill>
                  <a:srgbClr val="0000FF"/>
                </a:solidFill>
                <a:latin typeface="Times New Roman" pitchFamily="18" charset="0"/>
                <a:cs typeface="Times New Roman" pitchFamily="18" charset="0"/>
              </a:rPr>
              <a:t>i</a:t>
            </a:r>
            <a:r>
              <a:rPr lang="en-US" b="1" baseline="-25000" dirty="0" err="1">
                <a:solidFill>
                  <a:srgbClr val="0000FF"/>
                </a:solidFill>
                <a:latin typeface="Times New Roman" pitchFamily="18" charset="0"/>
                <a:cs typeface="Times New Roman" pitchFamily="18" charset="0"/>
              </a:rPr>
              <a:t>k</a:t>
            </a:r>
            <a:r>
              <a:rPr lang="en-US" b="1" i="1" dirty="0">
                <a:solidFill>
                  <a:srgbClr val="0000FF"/>
                </a:solidFill>
                <a:latin typeface="Times New Roman" pitchFamily="18" charset="0"/>
                <a:cs typeface="Times New Roman" pitchFamily="18" charset="0"/>
              </a:rPr>
              <a:t>, j</a:t>
            </a:r>
            <a:r>
              <a:rPr lang="en-US" b="1" dirty="0">
                <a:solidFill>
                  <a:srgbClr val="0000FF"/>
                </a:solidFill>
                <a:latin typeface="Times New Roman" pitchFamily="18" charset="0"/>
                <a:cs typeface="Times New Roman" pitchFamily="18" charset="0"/>
              </a:rPr>
              <a:t>}</a:t>
            </a:r>
            <a:r>
              <a:rPr lang="en-US" dirty="0">
                <a:solidFill>
                  <a:srgbClr val="0064E2"/>
                </a:solidFill>
              </a:rPr>
              <a:t> </a:t>
            </a:r>
            <a:r>
              <a:rPr lang="en-US" dirty="0"/>
              <a:t>will be “frequent”</a:t>
            </a:r>
          </a:p>
          <a:p>
            <a:pPr lvl="1"/>
            <a:endParaRPr lang="en-US" dirty="0"/>
          </a:p>
        </p:txBody>
      </p:sp>
      <p:sp>
        <p:nvSpPr>
          <p:cNvPr id="6" name="Footer Placeholder 5"/>
          <p:cNvSpPr>
            <a:spLocks noGrp="1"/>
          </p:cNvSpPr>
          <p:nvPr>
            <p:ph type="ftr" sz="quarter" idx="11"/>
          </p:nvPr>
        </p:nvSpPr>
        <p:spPr/>
        <p:txBody>
          <a:bodyPr/>
          <a:lstStyle/>
          <a:p>
            <a:pPr>
              <a:defRPr/>
            </a:pPr>
            <a:r>
              <a:rPr lang="nn-NO"/>
              <a:t>J. Leskovec, A. Rajaraman, J. Ullman: Mining of Massive Datasets, http://www.mmds.org</a:t>
            </a:r>
            <a:endParaRPr lang="en-US" dirty="0"/>
          </a:p>
        </p:txBody>
      </p:sp>
      <p:sp>
        <p:nvSpPr>
          <p:cNvPr id="4" name="Slide Number Placeholder 5"/>
          <p:cNvSpPr>
            <a:spLocks noGrp="1"/>
          </p:cNvSpPr>
          <p:nvPr>
            <p:ph type="sldNum" sz="quarter" idx="12"/>
          </p:nvPr>
        </p:nvSpPr>
        <p:spPr/>
        <p:txBody>
          <a:bodyPr/>
          <a:lstStyle/>
          <a:p>
            <a:fld id="{4A73AEB8-D889-4241-AFAF-C3EC68452400}" type="slidenum">
              <a:rPr lang="en-US"/>
              <a:pPr/>
              <a:t>14</a:t>
            </a:fld>
            <a:endParaRPr lang="en-US"/>
          </a:p>
        </p:txBody>
      </p:sp>
      <p:graphicFrame>
        <p:nvGraphicFramePr>
          <p:cNvPr id="3" name="Object 2"/>
          <p:cNvGraphicFramePr>
            <a:graphicFrameLocks/>
          </p:cNvGraphicFramePr>
          <p:nvPr>
            <p:extLst>
              <p:ext uri="{D42A27DB-BD31-4B8C-83A1-F6EECF244321}">
                <p14:modId xmlns:p14="http://schemas.microsoft.com/office/powerpoint/2010/main" val="3100305019"/>
              </p:ext>
            </p:extLst>
          </p:nvPr>
        </p:nvGraphicFramePr>
        <p:xfrm>
          <a:off x="5334000" y="5791200"/>
          <a:ext cx="3733800" cy="838200"/>
        </p:xfrm>
        <a:graphic>
          <a:graphicData uri="http://schemas.openxmlformats.org/presentationml/2006/ole">
            <mc:AlternateContent xmlns:mc="http://schemas.openxmlformats.org/markup-compatibility/2006">
              <mc:Choice xmlns:v="urn:schemas-microsoft-com:vml" Requires="v">
                <p:oleObj spid="_x0000_s9295" name="Equation" r:id="rId3" imgW="1841400" imgH="419040" progId="Equation.3">
                  <p:embed/>
                </p:oleObj>
              </mc:Choice>
              <mc:Fallback>
                <p:oleObj name="Equation" r:id="rId3" imgW="1841400" imgH="419040"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5791200"/>
                        <a:ext cx="3733800" cy="8382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949766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5">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5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 Association Rules</a:t>
            </a:r>
          </a:p>
        </p:txBody>
      </p:sp>
      <p:sp>
        <p:nvSpPr>
          <p:cNvPr id="3" name="Content Placeholder 2"/>
          <p:cNvSpPr>
            <a:spLocks noGrp="1"/>
          </p:cNvSpPr>
          <p:nvPr>
            <p:ph idx="1"/>
          </p:nvPr>
        </p:nvSpPr>
        <p:spPr/>
        <p:txBody>
          <a:bodyPr>
            <a:normAutofit/>
          </a:bodyPr>
          <a:lstStyle/>
          <a:p>
            <a:r>
              <a:rPr lang="en-US" b="1" dirty="0">
                <a:solidFill>
                  <a:srgbClr val="FF0066"/>
                </a:solidFill>
              </a:rPr>
              <a:t>Step 1:</a:t>
            </a:r>
            <a:r>
              <a:rPr lang="en-US" dirty="0">
                <a:solidFill>
                  <a:schemeClr val="accent3"/>
                </a:solidFill>
              </a:rPr>
              <a:t> </a:t>
            </a:r>
            <a:r>
              <a:rPr lang="en-US" dirty="0"/>
              <a:t>Find all frequent </a:t>
            </a:r>
            <a:r>
              <a:rPr lang="en-US" dirty="0" err="1"/>
              <a:t>itemsets</a:t>
            </a:r>
            <a:r>
              <a:rPr lang="en-US" dirty="0"/>
              <a:t> </a:t>
            </a:r>
            <a:r>
              <a:rPr lang="en-US" b="1" i="1" dirty="0">
                <a:solidFill>
                  <a:srgbClr val="0000FF"/>
                </a:solidFill>
                <a:latin typeface="Times New Roman" pitchFamily="18" charset="0"/>
                <a:cs typeface="Times New Roman" pitchFamily="18" charset="0"/>
              </a:rPr>
              <a:t>I</a:t>
            </a:r>
            <a:endParaRPr lang="en-US" b="1" dirty="0">
              <a:solidFill>
                <a:srgbClr val="0000FF"/>
              </a:solidFill>
            </a:endParaRPr>
          </a:p>
          <a:p>
            <a:pPr lvl="1"/>
            <a:r>
              <a:rPr lang="en-US" dirty="0"/>
              <a:t>(we will explain this next)</a:t>
            </a:r>
          </a:p>
          <a:p>
            <a:r>
              <a:rPr lang="en-US" b="1" dirty="0">
                <a:solidFill>
                  <a:srgbClr val="FF0066"/>
                </a:solidFill>
              </a:rPr>
              <a:t>Step 2:</a:t>
            </a:r>
            <a:r>
              <a:rPr lang="en-US" b="1" dirty="0"/>
              <a:t> Rule generation</a:t>
            </a:r>
          </a:p>
          <a:p>
            <a:pPr lvl="1"/>
            <a:r>
              <a:rPr lang="en-US" dirty="0"/>
              <a:t>For every subset </a:t>
            </a:r>
            <a:r>
              <a:rPr lang="en-US" b="1" i="1" dirty="0">
                <a:latin typeface="Times New Roman" pitchFamily="18" charset="0"/>
                <a:cs typeface="Times New Roman" pitchFamily="18" charset="0"/>
              </a:rPr>
              <a:t>A</a:t>
            </a:r>
            <a:r>
              <a:rPr lang="en-US" dirty="0"/>
              <a:t> of </a:t>
            </a:r>
            <a:r>
              <a:rPr lang="en-US" b="1" i="1" dirty="0">
                <a:latin typeface="Times New Roman" pitchFamily="18" charset="0"/>
                <a:cs typeface="Times New Roman" pitchFamily="18" charset="0"/>
              </a:rPr>
              <a:t>I</a:t>
            </a:r>
            <a:r>
              <a:rPr lang="en-US" dirty="0"/>
              <a:t>,  generate a rule </a:t>
            </a:r>
            <a:r>
              <a:rPr lang="en-US" b="1" i="1" dirty="0">
                <a:solidFill>
                  <a:srgbClr val="0000FF"/>
                </a:solidFill>
                <a:latin typeface="Times New Roman" pitchFamily="18" charset="0"/>
                <a:cs typeface="Times New Roman" pitchFamily="18" charset="0"/>
              </a:rPr>
              <a:t>A → I \ A</a:t>
            </a:r>
            <a:r>
              <a:rPr lang="en-US" b="1" i="1" dirty="0">
                <a:solidFill>
                  <a:srgbClr val="0000FF"/>
                </a:solidFill>
              </a:rPr>
              <a:t> </a:t>
            </a:r>
          </a:p>
          <a:p>
            <a:pPr lvl="2"/>
            <a:r>
              <a:rPr lang="en-US" dirty="0"/>
              <a:t>Since </a:t>
            </a:r>
            <a:r>
              <a:rPr lang="en-US" b="1" i="1" dirty="0">
                <a:latin typeface="Times New Roman" pitchFamily="18" charset="0"/>
                <a:cs typeface="Times New Roman" pitchFamily="18" charset="0"/>
              </a:rPr>
              <a:t>I</a:t>
            </a:r>
            <a:r>
              <a:rPr lang="en-US" i="1" dirty="0">
                <a:latin typeface="Times New Roman" pitchFamily="18" charset="0"/>
                <a:cs typeface="Times New Roman" pitchFamily="18" charset="0"/>
              </a:rPr>
              <a:t>  </a:t>
            </a:r>
            <a:r>
              <a:rPr lang="en-US" dirty="0"/>
              <a:t>is frequent, </a:t>
            </a:r>
            <a:r>
              <a:rPr lang="en-US" b="1" i="1" dirty="0">
                <a:latin typeface="Times New Roman" pitchFamily="18" charset="0"/>
                <a:cs typeface="Times New Roman" pitchFamily="18" charset="0"/>
              </a:rPr>
              <a:t>A</a:t>
            </a:r>
            <a:r>
              <a:rPr lang="en-US" dirty="0"/>
              <a:t> is also frequent</a:t>
            </a:r>
          </a:p>
          <a:p>
            <a:pPr lvl="2"/>
            <a:r>
              <a:rPr lang="en-US" b="1" dirty="0">
                <a:solidFill>
                  <a:srgbClr val="0000FF"/>
                </a:solidFill>
              </a:rPr>
              <a:t>Variant 1:</a:t>
            </a:r>
            <a:r>
              <a:rPr lang="en-US" dirty="0"/>
              <a:t> Single pass to compute the rule confidence</a:t>
            </a:r>
          </a:p>
          <a:p>
            <a:pPr lvl="3"/>
            <a:r>
              <a:rPr lang="en-US" dirty="0">
                <a:latin typeface="Arial" pitchFamily="34" charset="0"/>
                <a:cs typeface="Arial" pitchFamily="34" charset="0"/>
              </a:rPr>
              <a:t>confidence(</a:t>
            </a:r>
            <a:r>
              <a:rPr lang="en-US" b="1" i="1" dirty="0">
                <a:latin typeface="Arial" pitchFamily="34" charset="0"/>
                <a:cs typeface="Arial" pitchFamily="34" charset="0"/>
              </a:rPr>
              <a:t>A,B</a:t>
            </a:r>
            <a:r>
              <a:rPr lang="en-US" b="1" i="1" dirty="0">
                <a:solidFill>
                  <a:srgbClr val="0000FF"/>
                </a:solidFill>
                <a:latin typeface="Arial" pitchFamily="34" charset="0"/>
                <a:cs typeface="Arial" pitchFamily="34" charset="0"/>
              </a:rPr>
              <a:t>→</a:t>
            </a:r>
            <a:r>
              <a:rPr lang="en-US" b="1" i="1" dirty="0">
                <a:latin typeface="Arial" pitchFamily="34" charset="0"/>
                <a:cs typeface="Arial" pitchFamily="34" charset="0"/>
              </a:rPr>
              <a:t>C,D</a:t>
            </a:r>
            <a:r>
              <a:rPr lang="en-US" dirty="0">
                <a:latin typeface="Arial" pitchFamily="34" charset="0"/>
                <a:cs typeface="Arial" pitchFamily="34" charset="0"/>
              </a:rPr>
              <a:t>) = support(</a:t>
            </a:r>
            <a:r>
              <a:rPr lang="en-US" b="1" dirty="0">
                <a:latin typeface="Arial" pitchFamily="34" charset="0"/>
                <a:cs typeface="Arial" pitchFamily="34" charset="0"/>
              </a:rPr>
              <a:t>A,B,C,D</a:t>
            </a:r>
            <a:r>
              <a:rPr lang="en-US" dirty="0">
                <a:latin typeface="Arial" pitchFamily="34" charset="0"/>
                <a:cs typeface="Arial" pitchFamily="34" charset="0"/>
              </a:rPr>
              <a:t>) / support(</a:t>
            </a:r>
            <a:r>
              <a:rPr lang="en-US" b="1" dirty="0">
                <a:latin typeface="Arial" pitchFamily="34" charset="0"/>
                <a:cs typeface="Arial" pitchFamily="34" charset="0"/>
              </a:rPr>
              <a:t>A,B</a:t>
            </a:r>
            <a:r>
              <a:rPr lang="en-US" dirty="0">
                <a:latin typeface="Arial" pitchFamily="34" charset="0"/>
                <a:cs typeface="Arial" pitchFamily="34" charset="0"/>
              </a:rPr>
              <a:t>)</a:t>
            </a:r>
          </a:p>
          <a:p>
            <a:pPr lvl="2"/>
            <a:r>
              <a:rPr lang="en-US" b="1" dirty="0">
                <a:solidFill>
                  <a:srgbClr val="0000FF"/>
                </a:solidFill>
              </a:rPr>
              <a:t>Variant 2:</a:t>
            </a:r>
            <a:r>
              <a:rPr lang="en-US" b="1" dirty="0">
                <a:solidFill>
                  <a:schemeClr val="accent2"/>
                </a:solidFill>
              </a:rPr>
              <a:t> </a:t>
            </a:r>
          </a:p>
          <a:p>
            <a:pPr lvl="3"/>
            <a:r>
              <a:rPr lang="en-US" b="1" dirty="0">
                <a:solidFill>
                  <a:srgbClr val="008000"/>
                </a:solidFill>
              </a:rPr>
              <a:t>Observation:</a:t>
            </a:r>
            <a:r>
              <a:rPr lang="en-US" dirty="0"/>
              <a:t> If </a:t>
            </a:r>
            <a:r>
              <a:rPr lang="en-US" b="1" dirty="0"/>
              <a:t>A,B,C</a:t>
            </a:r>
            <a:r>
              <a:rPr lang="en-US" b="1" dirty="0">
                <a:solidFill>
                  <a:srgbClr val="0000FF"/>
                </a:solidFill>
                <a:latin typeface="Times New Roman" pitchFamily="18" charset="0"/>
                <a:cs typeface="Times New Roman" pitchFamily="18" charset="0"/>
              </a:rPr>
              <a:t>→</a:t>
            </a:r>
            <a:r>
              <a:rPr lang="en-US" b="1" dirty="0"/>
              <a:t>D</a:t>
            </a:r>
            <a:r>
              <a:rPr lang="en-US" dirty="0"/>
              <a:t> is below confidence, so is </a:t>
            </a:r>
            <a:r>
              <a:rPr lang="en-US" b="1" dirty="0"/>
              <a:t>A,B</a:t>
            </a:r>
            <a:r>
              <a:rPr lang="en-US" b="1" dirty="0">
                <a:solidFill>
                  <a:srgbClr val="0000FF"/>
                </a:solidFill>
                <a:latin typeface="Times New Roman" pitchFamily="18" charset="0"/>
                <a:cs typeface="Times New Roman" pitchFamily="18" charset="0"/>
              </a:rPr>
              <a:t>→</a:t>
            </a:r>
            <a:r>
              <a:rPr lang="en-US" b="1" dirty="0"/>
              <a:t>C,D</a:t>
            </a:r>
          </a:p>
          <a:p>
            <a:pPr lvl="3"/>
            <a:r>
              <a:rPr lang="en-US" dirty="0"/>
              <a:t>Can generate “bigger” rules from smaller ones! </a:t>
            </a:r>
          </a:p>
          <a:p>
            <a:pPr lvl="1"/>
            <a:r>
              <a:rPr lang="en-US" b="1" dirty="0">
                <a:solidFill>
                  <a:srgbClr val="0000FF"/>
                </a:solidFill>
              </a:rPr>
              <a:t>Output the rules above the confidence threshold</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15</a:t>
            </a:fld>
            <a:endParaRPr lang="en-US"/>
          </a:p>
        </p:txBody>
      </p:sp>
    </p:spTree>
    <p:extLst>
      <p:ext uri="{BB962C8B-B14F-4D97-AF65-F5344CB8AC3E}">
        <p14:creationId xmlns:p14="http://schemas.microsoft.com/office/powerpoint/2010/main" val="840360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457200" y="1295400"/>
            <a:ext cx="8610600" cy="5562600"/>
          </a:xfrm>
        </p:spPr>
        <p:txBody>
          <a:bodyPr>
            <a:normAutofit lnSpcReduction="10000"/>
          </a:bodyPr>
          <a:lstStyle/>
          <a:p>
            <a:pPr lvl="1">
              <a:buFont typeface="Monotype Sorts" pitchFamily="-107" charset="2"/>
              <a:buNone/>
            </a:pPr>
            <a:r>
              <a:rPr lang="en-US" dirty="0"/>
              <a:t>	</a:t>
            </a:r>
            <a:r>
              <a:rPr lang="en-US" b="1" dirty="0"/>
              <a:t>B</a:t>
            </a:r>
            <a:r>
              <a:rPr lang="en-US" b="1" baseline="-25000" dirty="0"/>
              <a:t>1</a:t>
            </a:r>
            <a:r>
              <a:rPr lang="en-US" b="1" dirty="0"/>
              <a:t> = {m, c, b}		B</a:t>
            </a:r>
            <a:r>
              <a:rPr lang="en-US" b="1" baseline="-25000" dirty="0"/>
              <a:t>2</a:t>
            </a:r>
            <a:r>
              <a:rPr lang="en-US" b="1" dirty="0"/>
              <a:t> = {m, p, j}</a:t>
            </a:r>
          </a:p>
          <a:p>
            <a:pPr lvl="1">
              <a:buFont typeface="Monotype Sorts" pitchFamily="-107" charset="2"/>
              <a:buNone/>
            </a:pPr>
            <a:r>
              <a:rPr lang="en-US" b="1" dirty="0"/>
              <a:t>	B</a:t>
            </a:r>
            <a:r>
              <a:rPr lang="en-US" b="1" baseline="-25000" dirty="0"/>
              <a:t>3</a:t>
            </a:r>
            <a:r>
              <a:rPr lang="en-US" b="1" dirty="0"/>
              <a:t> = {m, c, b, n}	B</a:t>
            </a:r>
            <a:r>
              <a:rPr lang="en-US" b="1" baseline="-25000" dirty="0"/>
              <a:t>4</a:t>
            </a:r>
            <a:r>
              <a:rPr lang="en-US" b="1" dirty="0"/>
              <a:t>= {c, j}</a:t>
            </a:r>
          </a:p>
          <a:p>
            <a:pPr lvl="1">
              <a:buFont typeface="Monotype Sorts" pitchFamily="-107" charset="2"/>
              <a:buNone/>
            </a:pPr>
            <a:r>
              <a:rPr lang="en-US" b="1" dirty="0"/>
              <a:t>	B</a:t>
            </a:r>
            <a:r>
              <a:rPr lang="en-US" b="1" baseline="-25000" dirty="0"/>
              <a:t>5</a:t>
            </a:r>
            <a:r>
              <a:rPr lang="en-US" b="1" dirty="0"/>
              <a:t> = {m, p, b}		B</a:t>
            </a:r>
            <a:r>
              <a:rPr lang="en-US" b="1" baseline="-25000" dirty="0"/>
              <a:t>6</a:t>
            </a:r>
            <a:r>
              <a:rPr lang="en-US" b="1" dirty="0"/>
              <a:t> = {m, c, b, j}</a:t>
            </a:r>
          </a:p>
          <a:p>
            <a:pPr lvl="1">
              <a:buFont typeface="Monotype Sorts" pitchFamily="-107" charset="2"/>
              <a:buNone/>
            </a:pPr>
            <a:r>
              <a:rPr lang="en-US" b="1" dirty="0"/>
              <a:t>	B</a:t>
            </a:r>
            <a:r>
              <a:rPr lang="en-US" b="1" baseline="-25000" dirty="0"/>
              <a:t>7</a:t>
            </a:r>
            <a:r>
              <a:rPr lang="en-US" b="1" dirty="0"/>
              <a:t> = {c, b, j}		B</a:t>
            </a:r>
            <a:r>
              <a:rPr lang="en-US" b="1" baseline="-25000" dirty="0"/>
              <a:t>8</a:t>
            </a:r>
            <a:r>
              <a:rPr lang="en-US" b="1" dirty="0"/>
              <a:t> = {b, c}</a:t>
            </a:r>
          </a:p>
          <a:p>
            <a:r>
              <a:rPr lang="en-US" b="1" dirty="0">
                <a:solidFill>
                  <a:srgbClr val="0000FF"/>
                </a:solidFill>
              </a:rPr>
              <a:t>Support threshold</a:t>
            </a:r>
            <a:r>
              <a:rPr lang="en-US" dirty="0"/>
              <a:t> </a:t>
            </a:r>
            <a:r>
              <a:rPr lang="en-US" b="1" i="1" dirty="0">
                <a:solidFill>
                  <a:srgbClr val="0000FF"/>
                </a:solidFill>
                <a:latin typeface="Times New Roman" pitchFamily="18" charset="0"/>
                <a:cs typeface="Times New Roman" pitchFamily="18" charset="0"/>
              </a:rPr>
              <a:t>s = 3</a:t>
            </a:r>
            <a:r>
              <a:rPr lang="en-US" dirty="0"/>
              <a:t>, </a:t>
            </a:r>
            <a:r>
              <a:rPr lang="en-US" b="1" dirty="0">
                <a:solidFill>
                  <a:srgbClr val="008000"/>
                </a:solidFill>
              </a:rPr>
              <a:t>confidence </a:t>
            </a:r>
            <a:r>
              <a:rPr lang="en-US" b="1" i="1" dirty="0">
                <a:solidFill>
                  <a:srgbClr val="008000"/>
                </a:solidFill>
                <a:latin typeface="Times New Roman" pitchFamily="18" charset="0"/>
                <a:cs typeface="Times New Roman" pitchFamily="18" charset="0"/>
              </a:rPr>
              <a:t>c = 0.75</a:t>
            </a:r>
          </a:p>
          <a:p>
            <a:r>
              <a:rPr lang="en-US" b="1" dirty="0">
                <a:solidFill>
                  <a:srgbClr val="FF0066"/>
                </a:solidFill>
              </a:rPr>
              <a:t>1) Frequent </a:t>
            </a:r>
            <a:r>
              <a:rPr lang="en-US" b="1" dirty="0" err="1">
                <a:solidFill>
                  <a:srgbClr val="FF0066"/>
                </a:solidFill>
              </a:rPr>
              <a:t>itemsets</a:t>
            </a:r>
            <a:r>
              <a:rPr lang="en-US" b="1" dirty="0">
                <a:solidFill>
                  <a:srgbClr val="FF0066"/>
                </a:solidFill>
              </a:rPr>
              <a:t>:</a:t>
            </a:r>
          </a:p>
          <a:p>
            <a:pPr lvl="1"/>
            <a:r>
              <a:rPr lang="en-US" b="1" dirty="0"/>
              <a:t>{</a:t>
            </a:r>
            <a:r>
              <a:rPr lang="en-US" b="1" dirty="0" err="1"/>
              <a:t>b,m</a:t>
            </a:r>
            <a:r>
              <a:rPr lang="en-US" b="1" dirty="0"/>
              <a:t>}  {</a:t>
            </a:r>
            <a:r>
              <a:rPr lang="en-US" b="1" dirty="0" err="1"/>
              <a:t>b,c</a:t>
            </a:r>
            <a:r>
              <a:rPr lang="en-US" b="1" dirty="0"/>
              <a:t>}  {</a:t>
            </a:r>
            <a:r>
              <a:rPr lang="en-US" b="1" dirty="0" err="1"/>
              <a:t>c,m</a:t>
            </a:r>
            <a:r>
              <a:rPr lang="en-US" b="1" dirty="0"/>
              <a:t>}  {</a:t>
            </a:r>
            <a:r>
              <a:rPr lang="en-US" b="1" dirty="0" err="1"/>
              <a:t>c,j</a:t>
            </a:r>
            <a:r>
              <a:rPr lang="en-US" b="1" dirty="0"/>
              <a:t>}  {</a:t>
            </a:r>
            <a:r>
              <a:rPr lang="en-US" b="1" dirty="0" err="1"/>
              <a:t>m,c,b</a:t>
            </a:r>
            <a:r>
              <a:rPr lang="en-US" b="1" dirty="0"/>
              <a:t>}</a:t>
            </a:r>
          </a:p>
          <a:p>
            <a:r>
              <a:rPr lang="en-US" b="1" dirty="0">
                <a:solidFill>
                  <a:srgbClr val="FF0066"/>
                </a:solidFill>
              </a:rPr>
              <a:t>2) Generate rules:</a:t>
            </a:r>
          </a:p>
          <a:p>
            <a:pPr lvl="1"/>
            <a:r>
              <a:rPr lang="en-US" b="1" dirty="0" err="1"/>
              <a:t>b</a:t>
            </a:r>
            <a:r>
              <a:rPr lang="en-US" b="1" dirty="0" err="1">
                <a:solidFill>
                  <a:srgbClr val="0064E2"/>
                </a:solidFill>
                <a:latin typeface="Times New Roman" pitchFamily="18" charset="0"/>
                <a:cs typeface="Times New Roman" pitchFamily="18" charset="0"/>
              </a:rPr>
              <a:t>→</a:t>
            </a:r>
            <a:r>
              <a:rPr lang="en-US" b="1" dirty="0" err="1"/>
              <a:t>m</a:t>
            </a:r>
            <a:r>
              <a:rPr lang="en-US" dirty="0"/>
              <a:t>: </a:t>
            </a:r>
            <a:r>
              <a:rPr lang="en-US" b="1" i="1" dirty="0">
                <a:latin typeface="Times New Roman" pitchFamily="18" charset="0"/>
                <a:cs typeface="Times New Roman" pitchFamily="18" charset="0"/>
              </a:rPr>
              <a:t>c</a:t>
            </a:r>
            <a:r>
              <a:rPr lang="en-US" dirty="0"/>
              <a:t>=4/6      </a:t>
            </a:r>
            <a:r>
              <a:rPr lang="en-US" b="1" dirty="0" err="1"/>
              <a:t>b</a:t>
            </a:r>
            <a:r>
              <a:rPr lang="en-US" b="1" dirty="0" err="1">
                <a:solidFill>
                  <a:srgbClr val="0064E2"/>
                </a:solidFill>
                <a:latin typeface="Times New Roman" pitchFamily="18" charset="0"/>
                <a:cs typeface="Times New Roman" pitchFamily="18" charset="0"/>
              </a:rPr>
              <a:t>→</a:t>
            </a:r>
            <a:r>
              <a:rPr lang="en-US" b="1" dirty="0" err="1"/>
              <a:t>c</a:t>
            </a:r>
            <a:r>
              <a:rPr lang="en-US" dirty="0"/>
              <a:t>: </a:t>
            </a:r>
            <a:r>
              <a:rPr lang="en-US" b="1" i="1" dirty="0">
                <a:latin typeface="Times New Roman" pitchFamily="18" charset="0"/>
                <a:cs typeface="Times New Roman" pitchFamily="18" charset="0"/>
              </a:rPr>
              <a:t>c</a:t>
            </a:r>
            <a:r>
              <a:rPr lang="en-US" dirty="0"/>
              <a:t>=5/6        </a:t>
            </a:r>
            <a:r>
              <a:rPr lang="en-US" b="1" dirty="0" err="1"/>
              <a:t>b,c</a:t>
            </a:r>
            <a:r>
              <a:rPr lang="en-US" b="1" dirty="0" err="1">
                <a:solidFill>
                  <a:srgbClr val="0064E2"/>
                </a:solidFill>
                <a:latin typeface="Times New Roman" pitchFamily="18" charset="0"/>
                <a:cs typeface="Times New Roman" pitchFamily="18" charset="0"/>
              </a:rPr>
              <a:t>→</a:t>
            </a:r>
            <a:r>
              <a:rPr lang="en-US" b="1" dirty="0" err="1"/>
              <a:t>m</a:t>
            </a:r>
            <a:r>
              <a:rPr lang="en-US" dirty="0"/>
              <a:t>: </a:t>
            </a:r>
            <a:r>
              <a:rPr lang="en-US" b="1" i="1" dirty="0">
                <a:latin typeface="Times New Roman" pitchFamily="18" charset="0"/>
                <a:cs typeface="Times New Roman" pitchFamily="18" charset="0"/>
              </a:rPr>
              <a:t>c</a:t>
            </a:r>
            <a:r>
              <a:rPr lang="en-US" dirty="0"/>
              <a:t>=3/5</a:t>
            </a:r>
            <a:endParaRPr lang="en-US" b="1" dirty="0"/>
          </a:p>
          <a:p>
            <a:pPr lvl="1"/>
            <a:r>
              <a:rPr lang="en-US" b="1" dirty="0" err="1"/>
              <a:t>m</a:t>
            </a:r>
            <a:r>
              <a:rPr lang="en-US" b="1" dirty="0" err="1">
                <a:solidFill>
                  <a:srgbClr val="0064E2"/>
                </a:solidFill>
                <a:latin typeface="Times New Roman" pitchFamily="18" charset="0"/>
                <a:cs typeface="Times New Roman" pitchFamily="18" charset="0"/>
              </a:rPr>
              <a:t>→</a:t>
            </a:r>
            <a:r>
              <a:rPr lang="en-US" b="1" dirty="0" err="1"/>
              <a:t>b</a:t>
            </a:r>
            <a:r>
              <a:rPr lang="en-US" dirty="0"/>
              <a:t>: </a:t>
            </a:r>
            <a:r>
              <a:rPr lang="en-US" b="1" i="1" dirty="0">
                <a:latin typeface="Times New Roman" pitchFamily="18" charset="0"/>
                <a:cs typeface="Times New Roman" pitchFamily="18" charset="0"/>
              </a:rPr>
              <a:t>c</a:t>
            </a:r>
            <a:r>
              <a:rPr lang="en-US" dirty="0"/>
              <a:t>=4/5	           …                   </a:t>
            </a:r>
            <a:r>
              <a:rPr lang="en-US" b="1" dirty="0" err="1"/>
              <a:t>b,m</a:t>
            </a:r>
            <a:r>
              <a:rPr lang="en-US" b="1" dirty="0" err="1">
                <a:solidFill>
                  <a:srgbClr val="0064E2"/>
                </a:solidFill>
                <a:latin typeface="Times New Roman" pitchFamily="18" charset="0"/>
                <a:cs typeface="Times New Roman" pitchFamily="18" charset="0"/>
              </a:rPr>
              <a:t>→</a:t>
            </a:r>
            <a:r>
              <a:rPr lang="en-US" b="1" dirty="0" err="1"/>
              <a:t>c</a:t>
            </a:r>
            <a:r>
              <a:rPr lang="en-US" dirty="0"/>
              <a:t>: </a:t>
            </a:r>
            <a:r>
              <a:rPr lang="en-US" b="1" i="1" dirty="0">
                <a:latin typeface="Times New Roman" pitchFamily="18" charset="0"/>
                <a:cs typeface="Times New Roman" pitchFamily="18" charset="0"/>
              </a:rPr>
              <a:t>c</a:t>
            </a:r>
            <a:r>
              <a:rPr lang="en-US" dirty="0"/>
              <a:t>=3/4</a:t>
            </a:r>
          </a:p>
          <a:p>
            <a:pPr lvl="1"/>
            <a:r>
              <a:rPr lang="en-US" dirty="0"/>
              <a:t> 					           </a:t>
            </a:r>
            <a:r>
              <a:rPr lang="en-US" b="1" dirty="0" err="1"/>
              <a:t>b</a:t>
            </a:r>
            <a:r>
              <a:rPr lang="en-US" b="1" dirty="0" err="1">
                <a:solidFill>
                  <a:srgbClr val="0064E2"/>
                </a:solidFill>
                <a:latin typeface="Times New Roman" pitchFamily="18" charset="0"/>
                <a:cs typeface="Times New Roman" pitchFamily="18" charset="0"/>
              </a:rPr>
              <a:t>→</a:t>
            </a:r>
            <a:r>
              <a:rPr lang="en-US" b="1" dirty="0" err="1"/>
              <a:t>c,m</a:t>
            </a:r>
            <a:r>
              <a:rPr lang="en-US" dirty="0"/>
              <a:t>: </a:t>
            </a:r>
            <a:r>
              <a:rPr lang="en-US" b="1" i="1" dirty="0">
                <a:latin typeface="Times New Roman" pitchFamily="18" charset="0"/>
                <a:cs typeface="Times New Roman" pitchFamily="18" charset="0"/>
              </a:rPr>
              <a:t>c</a:t>
            </a:r>
            <a:r>
              <a:rPr lang="en-US" dirty="0"/>
              <a:t>=3/6</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16</a:t>
            </a:fld>
            <a:endParaRPr lang="en-US"/>
          </a:p>
        </p:txBody>
      </p:sp>
      <p:cxnSp>
        <p:nvCxnSpPr>
          <p:cNvPr id="8" name="Straight Connector 7"/>
          <p:cNvCxnSpPr/>
          <p:nvPr/>
        </p:nvCxnSpPr>
        <p:spPr>
          <a:xfrm>
            <a:off x="1219200" y="5236464"/>
            <a:ext cx="1981200" cy="0"/>
          </a:xfrm>
          <a:prstGeom prst="line">
            <a:avLst/>
          </a:prstGeom>
          <a:ln w="28575">
            <a:solidFill>
              <a:srgbClr val="FF0000"/>
            </a:solidFill>
          </a:ln>
          <a:effectLst>
            <a:outerShdw blurRad="50800" dist="38100" dir="8100000" algn="tr"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5867400" y="5257800"/>
            <a:ext cx="2133600" cy="0"/>
          </a:xfrm>
          <a:prstGeom prst="line">
            <a:avLst/>
          </a:prstGeom>
          <a:ln w="28575">
            <a:solidFill>
              <a:srgbClr val="FF0000"/>
            </a:solidFill>
          </a:ln>
          <a:effectLst>
            <a:outerShdw blurRad="50800" dist="38100" dir="8100000" algn="tr"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5943600" y="6172200"/>
            <a:ext cx="2133600" cy="0"/>
          </a:xfrm>
          <a:prstGeom prst="line">
            <a:avLst/>
          </a:prstGeom>
          <a:ln w="28575">
            <a:solidFill>
              <a:srgbClr val="FF0000"/>
            </a:solidFill>
          </a:ln>
          <a:effectLst>
            <a:outerShdw blurRad="50800" dist="38100" dir="8100000" algn="tr" rotWithShape="0">
              <a:prstClr val="black">
                <a:alpha val="40000"/>
              </a:prstClr>
            </a:out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2039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Compacting the Output</a:t>
            </a:r>
          </a:p>
        </p:txBody>
      </p:sp>
      <p:sp>
        <p:nvSpPr>
          <p:cNvPr id="40963" name="Rectangle 3"/>
          <p:cNvSpPr>
            <a:spLocks noGrp="1" noChangeArrowheads="1"/>
          </p:cNvSpPr>
          <p:nvPr>
            <p:ph idx="1"/>
          </p:nvPr>
        </p:nvSpPr>
        <p:spPr/>
        <p:txBody>
          <a:bodyPr/>
          <a:lstStyle/>
          <a:p>
            <a:r>
              <a:rPr lang="en-US" b="1" dirty="0"/>
              <a:t>To reduce the number of rules we can </a:t>
            </a:r>
            <a:br>
              <a:rPr lang="en-US" b="1" dirty="0"/>
            </a:br>
            <a:r>
              <a:rPr lang="en-US" b="1" dirty="0"/>
              <a:t>post-process them and only output:</a:t>
            </a:r>
          </a:p>
          <a:p>
            <a:pPr lvl="1"/>
            <a:r>
              <a:rPr lang="en-US" b="1" dirty="0">
                <a:solidFill>
                  <a:srgbClr val="0000FF"/>
                </a:solidFill>
              </a:rPr>
              <a:t>Maximal frequent </a:t>
            </a:r>
            <a:r>
              <a:rPr lang="en-US" b="1" dirty="0" err="1">
                <a:solidFill>
                  <a:srgbClr val="0000FF"/>
                </a:solidFill>
              </a:rPr>
              <a:t>itemsets</a:t>
            </a:r>
            <a:r>
              <a:rPr lang="en-US" b="1" dirty="0">
                <a:solidFill>
                  <a:srgbClr val="0000FF"/>
                </a:solidFill>
              </a:rPr>
              <a:t>: </a:t>
            </a:r>
            <a:br>
              <a:rPr lang="en-US" b="1" dirty="0">
                <a:solidFill>
                  <a:srgbClr val="0000FF"/>
                </a:solidFill>
              </a:rPr>
            </a:br>
            <a:r>
              <a:rPr lang="en-US" dirty="0"/>
              <a:t>No immediate superset is frequent</a:t>
            </a:r>
          </a:p>
          <a:p>
            <a:pPr lvl="2"/>
            <a:r>
              <a:rPr lang="en-US" dirty="0"/>
              <a:t>Gives more pruning</a:t>
            </a:r>
          </a:p>
          <a:p>
            <a:pPr marL="457200" lvl="1" indent="0">
              <a:buNone/>
            </a:pPr>
            <a:r>
              <a:rPr lang="en-US" b="1" dirty="0"/>
              <a:t>or</a:t>
            </a:r>
          </a:p>
          <a:p>
            <a:pPr lvl="1"/>
            <a:r>
              <a:rPr lang="en-US" b="1" dirty="0">
                <a:solidFill>
                  <a:srgbClr val="0000FF"/>
                </a:solidFill>
              </a:rPr>
              <a:t>Closed </a:t>
            </a:r>
            <a:r>
              <a:rPr lang="en-US" b="1" dirty="0" err="1">
                <a:solidFill>
                  <a:srgbClr val="0000FF"/>
                </a:solidFill>
              </a:rPr>
              <a:t>itemsets</a:t>
            </a:r>
            <a:r>
              <a:rPr lang="en-US" b="1" dirty="0">
                <a:solidFill>
                  <a:srgbClr val="0000FF"/>
                </a:solidFill>
              </a:rPr>
              <a:t>:</a:t>
            </a:r>
            <a:r>
              <a:rPr lang="en-US" dirty="0">
                <a:solidFill>
                  <a:srgbClr val="0000FF"/>
                </a:solidFill>
              </a:rPr>
              <a:t> </a:t>
            </a:r>
            <a:br>
              <a:rPr lang="en-US" dirty="0">
                <a:solidFill>
                  <a:srgbClr val="0000FF"/>
                </a:solidFill>
              </a:rPr>
            </a:br>
            <a:r>
              <a:rPr lang="en-US" dirty="0"/>
              <a:t>No immediate superset has the same count (&gt; 0)</a:t>
            </a:r>
          </a:p>
          <a:p>
            <a:pPr lvl="2"/>
            <a:r>
              <a:rPr lang="en-US" dirty="0"/>
              <a:t>Stores not only frequent information, but exact counts</a:t>
            </a:r>
          </a:p>
        </p:txBody>
      </p:sp>
      <p:sp>
        <p:nvSpPr>
          <p:cNvPr id="6" name="Footer Placeholder 5"/>
          <p:cNvSpPr>
            <a:spLocks noGrp="1"/>
          </p:cNvSpPr>
          <p:nvPr>
            <p:ph type="ftr" sz="quarter" idx="11"/>
          </p:nvPr>
        </p:nvSpPr>
        <p:spPr/>
        <p:txBody>
          <a:bodyPr/>
          <a:lstStyle/>
          <a:p>
            <a:r>
              <a:rPr lang="nn-NO"/>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263A035D-B00A-6748-93F3-A63E885B0CAB}" type="slidenum">
              <a:rPr lang="en-US" smtClean="0"/>
              <a:pPr/>
              <a:t>17</a:t>
            </a:fld>
            <a:endParaRPr lang="en-US"/>
          </a:p>
        </p:txBody>
      </p:sp>
    </p:spTree>
    <p:extLst>
      <p:ext uri="{BB962C8B-B14F-4D97-AF65-F5344CB8AC3E}">
        <p14:creationId xmlns:p14="http://schemas.microsoft.com/office/powerpoint/2010/main" val="506078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a:t>Example: Maximal/Closed</a:t>
            </a:r>
          </a:p>
        </p:txBody>
      </p:sp>
      <p:sp>
        <p:nvSpPr>
          <p:cNvPr id="41987" name="Rectangle 3"/>
          <p:cNvSpPr>
            <a:spLocks noGrp="1" noChangeArrowheads="1"/>
          </p:cNvSpPr>
          <p:nvPr>
            <p:ph idx="1"/>
          </p:nvPr>
        </p:nvSpPr>
        <p:spPr>
          <a:xfrm>
            <a:off x="684212" y="1591055"/>
            <a:ext cx="8229600" cy="5257801"/>
          </a:xfrm>
        </p:spPr>
        <p:txBody>
          <a:bodyPr/>
          <a:lstStyle/>
          <a:p>
            <a:pPr>
              <a:buFont typeface="Monotype Sorts" pitchFamily="-107" charset="2"/>
              <a:buNone/>
            </a:pPr>
            <a:r>
              <a:rPr lang="en-US" dirty="0">
                <a:solidFill>
                  <a:srgbClr val="0000FF"/>
                </a:solidFill>
              </a:rPr>
              <a:t>	</a:t>
            </a:r>
            <a:r>
              <a:rPr lang="en-US" b="1" dirty="0">
                <a:solidFill>
                  <a:srgbClr val="0000FF"/>
                </a:solidFill>
              </a:rPr>
              <a:t>Support	  Maximal(s=3)	Closed</a:t>
            </a:r>
          </a:p>
          <a:p>
            <a:pPr>
              <a:buFont typeface="Monotype Sorts" pitchFamily="-107" charset="2"/>
              <a:buNone/>
            </a:pPr>
            <a:r>
              <a:rPr lang="en-US" b="1" dirty="0"/>
              <a:t>A</a:t>
            </a:r>
            <a:r>
              <a:rPr lang="en-US" dirty="0"/>
              <a:t>		4		No		  No</a:t>
            </a:r>
          </a:p>
          <a:p>
            <a:pPr>
              <a:buFont typeface="Monotype Sorts" pitchFamily="-107" charset="2"/>
              <a:buNone/>
            </a:pPr>
            <a:r>
              <a:rPr lang="en-US" b="1" dirty="0"/>
              <a:t>B</a:t>
            </a:r>
            <a:r>
              <a:rPr lang="en-US" dirty="0"/>
              <a:t>		5		No		  Yes</a:t>
            </a:r>
            <a:endParaRPr lang="en-US" b="1" dirty="0"/>
          </a:p>
          <a:p>
            <a:pPr>
              <a:buFont typeface="Monotype Sorts" pitchFamily="-107" charset="2"/>
              <a:buNone/>
            </a:pPr>
            <a:r>
              <a:rPr lang="en-US" b="1" dirty="0"/>
              <a:t>C</a:t>
            </a:r>
            <a:r>
              <a:rPr lang="en-US" dirty="0"/>
              <a:t>		3		No		  No</a:t>
            </a:r>
          </a:p>
          <a:p>
            <a:pPr>
              <a:buFont typeface="Monotype Sorts" pitchFamily="-107" charset="2"/>
              <a:buNone/>
            </a:pPr>
            <a:r>
              <a:rPr lang="en-US" b="1" dirty="0"/>
              <a:t>AB</a:t>
            </a:r>
            <a:r>
              <a:rPr lang="en-US" dirty="0"/>
              <a:t>	4		Yes		  Yes</a:t>
            </a:r>
          </a:p>
          <a:p>
            <a:pPr>
              <a:buFont typeface="Monotype Sorts" pitchFamily="-107" charset="2"/>
              <a:buNone/>
            </a:pPr>
            <a:r>
              <a:rPr lang="en-US" b="1" dirty="0"/>
              <a:t>AC</a:t>
            </a:r>
            <a:r>
              <a:rPr lang="en-US" dirty="0"/>
              <a:t>	2		No		  No</a:t>
            </a:r>
          </a:p>
          <a:p>
            <a:pPr>
              <a:buFont typeface="Monotype Sorts" pitchFamily="-107" charset="2"/>
              <a:buNone/>
            </a:pPr>
            <a:r>
              <a:rPr lang="en-US" b="1" dirty="0"/>
              <a:t>BC</a:t>
            </a:r>
            <a:r>
              <a:rPr lang="en-US" dirty="0"/>
              <a:t>	3		Yes		  Yes</a:t>
            </a:r>
          </a:p>
          <a:p>
            <a:pPr>
              <a:buFont typeface="Monotype Sorts" pitchFamily="-107" charset="2"/>
              <a:buNone/>
            </a:pPr>
            <a:r>
              <a:rPr lang="en-US" b="1" dirty="0"/>
              <a:t>ABC</a:t>
            </a:r>
            <a:r>
              <a:rPr lang="en-US" dirty="0"/>
              <a:t>	2		No		  Yes</a:t>
            </a:r>
          </a:p>
        </p:txBody>
      </p:sp>
      <p:sp>
        <p:nvSpPr>
          <p:cNvPr id="18" name="Footer Placeholder 17"/>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16" name="Slide Number Placeholder 5"/>
          <p:cNvSpPr>
            <a:spLocks noGrp="1"/>
          </p:cNvSpPr>
          <p:nvPr>
            <p:ph type="sldNum" sz="quarter" idx="12"/>
          </p:nvPr>
        </p:nvSpPr>
        <p:spPr/>
        <p:txBody>
          <a:bodyPr/>
          <a:lstStyle/>
          <a:p>
            <a:fld id="{066ECBB2-C50D-7949-BA96-DF962D1E4F31}" type="slidenum">
              <a:rPr lang="en-US"/>
              <a:pPr/>
              <a:t>18</a:t>
            </a:fld>
            <a:endParaRPr lang="en-US"/>
          </a:p>
        </p:txBody>
      </p:sp>
      <p:grpSp>
        <p:nvGrpSpPr>
          <p:cNvPr id="2" name="Group 6"/>
          <p:cNvGrpSpPr>
            <a:grpSpLocks/>
          </p:cNvGrpSpPr>
          <p:nvPr/>
        </p:nvGrpSpPr>
        <p:grpSpPr bwMode="auto">
          <a:xfrm>
            <a:off x="4057649" y="1219200"/>
            <a:ext cx="4070350" cy="1676400"/>
            <a:chOff x="2592" y="864"/>
            <a:chExt cx="2564" cy="1056"/>
          </a:xfrm>
        </p:grpSpPr>
        <p:sp>
          <p:nvSpPr>
            <p:cNvPr id="41988" name="Text Box 4"/>
            <p:cNvSpPr txBox="1">
              <a:spLocks noChangeArrowheads="1"/>
            </p:cNvSpPr>
            <p:nvPr/>
          </p:nvSpPr>
          <p:spPr bwMode="auto">
            <a:xfrm>
              <a:off x="4212" y="864"/>
              <a:ext cx="944" cy="582"/>
            </a:xfrm>
            <a:prstGeom prst="rect">
              <a:avLst/>
            </a:prstGeom>
            <a:noFill/>
            <a:ln w="9525">
              <a:noFill/>
              <a:miter lim="800000"/>
              <a:headEnd/>
              <a:tailEnd/>
            </a:ln>
            <a:effectLst/>
          </p:spPr>
          <p:txBody>
            <a:bodyPr wrap="none">
              <a:prstTxWarp prst="textNoShape">
                <a:avLst/>
              </a:prstTxWarp>
              <a:spAutoFit/>
            </a:bodyPr>
            <a:lstStyle/>
            <a:p>
              <a:r>
                <a:rPr lang="en-US" dirty="0">
                  <a:solidFill>
                    <a:srgbClr val="008000"/>
                  </a:solidFill>
                </a:rPr>
                <a:t>Frequent, but</a:t>
              </a:r>
            </a:p>
            <a:p>
              <a:r>
                <a:rPr lang="en-US" dirty="0">
                  <a:solidFill>
                    <a:srgbClr val="008000"/>
                  </a:solidFill>
                </a:rPr>
                <a:t>superset BC</a:t>
              </a:r>
            </a:p>
            <a:p>
              <a:r>
                <a:rPr lang="en-US" dirty="0">
                  <a:solidFill>
                    <a:srgbClr val="008000"/>
                  </a:solidFill>
                </a:rPr>
                <a:t>also frequent.</a:t>
              </a:r>
            </a:p>
          </p:txBody>
        </p:sp>
        <p:sp>
          <p:nvSpPr>
            <p:cNvPr id="41989" name="Line 5"/>
            <p:cNvSpPr>
              <a:spLocks noChangeShapeType="1"/>
            </p:cNvSpPr>
            <p:nvPr/>
          </p:nvSpPr>
          <p:spPr bwMode="auto">
            <a:xfrm flipH="1">
              <a:off x="2592" y="1296"/>
              <a:ext cx="1632" cy="624"/>
            </a:xfrm>
            <a:prstGeom prst="line">
              <a:avLst/>
            </a:prstGeom>
            <a:noFill/>
            <a:ln w="9525">
              <a:solidFill>
                <a:srgbClr val="008000"/>
              </a:solidFill>
              <a:round/>
              <a:headEnd/>
              <a:tailEnd type="triangle" w="med" len="med"/>
            </a:ln>
            <a:effectLst/>
          </p:spPr>
          <p:txBody>
            <a:bodyPr>
              <a:prstTxWarp prst="textNoShape">
                <a:avLst/>
              </a:prstTxWarp>
            </a:bodyPr>
            <a:lstStyle/>
            <a:p>
              <a:endParaRPr lang="en-US"/>
            </a:p>
          </p:txBody>
        </p:sp>
      </p:grpSp>
      <p:grpSp>
        <p:nvGrpSpPr>
          <p:cNvPr id="3" name="Group 9"/>
          <p:cNvGrpSpPr>
            <a:grpSpLocks/>
          </p:cNvGrpSpPr>
          <p:nvPr/>
        </p:nvGrpSpPr>
        <p:grpSpPr bwMode="auto">
          <a:xfrm>
            <a:off x="4037012" y="2393950"/>
            <a:ext cx="4344988" cy="1382713"/>
            <a:chOff x="2640" y="1721"/>
            <a:chExt cx="2737" cy="871"/>
          </a:xfrm>
        </p:grpSpPr>
        <p:sp>
          <p:nvSpPr>
            <p:cNvPr id="41991" name="Text Box 7"/>
            <p:cNvSpPr txBox="1">
              <a:spLocks noChangeArrowheads="1"/>
            </p:cNvSpPr>
            <p:nvPr/>
          </p:nvSpPr>
          <p:spPr bwMode="auto">
            <a:xfrm>
              <a:off x="4250" y="1721"/>
              <a:ext cx="1127" cy="582"/>
            </a:xfrm>
            <a:prstGeom prst="rect">
              <a:avLst/>
            </a:prstGeom>
            <a:noFill/>
            <a:ln w="9525">
              <a:noFill/>
              <a:miter lim="800000"/>
              <a:headEnd/>
              <a:tailEnd/>
            </a:ln>
            <a:effectLst/>
          </p:spPr>
          <p:txBody>
            <a:bodyPr wrap="none">
              <a:prstTxWarp prst="textNoShape">
                <a:avLst/>
              </a:prstTxWarp>
              <a:spAutoFit/>
            </a:bodyPr>
            <a:lstStyle/>
            <a:p>
              <a:r>
                <a:rPr lang="en-US" dirty="0">
                  <a:solidFill>
                    <a:srgbClr val="008000"/>
                  </a:solidFill>
                </a:rPr>
                <a:t>Frequent, and</a:t>
              </a:r>
            </a:p>
            <a:p>
              <a:r>
                <a:rPr lang="en-US" dirty="0">
                  <a:solidFill>
                    <a:srgbClr val="008000"/>
                  </a:solidFill>
                </a:rPr>
                <a:t>its only superset,</a:t>
              </a:r>
            </a:p>
            <a:p>
              <a:r>
                <a:rPr lang="en-US" dirty="0">
                  <a:solidFill>
                    <a:srgbClr val="008000"/>
                  </a:solidFill>
                </a:rPr>
                <a:t>ABC, not freq.</a:t>
              </a:r>
            </a:p>
          </p:txBody>
        </p:sp>
        <p:sp>
          <p:nvSpPr>
            <p:cNvPr id="41992" name="Line 8"/>
            <p:cNvSpPr>
              <a:spLocks noChangeShapeType="1"/>
            </p:cNvSpPr>
            <p:nvPr/>
          </p:nvSpPr>
          <p:spPr bwMode="auto">
            <a:xfrm flipH="1">
              <a:off x="2640" y="1968"/>
              <a:ext cx="1584" cy="624"/>
            </a:xfrm>
            <a:prstGeom prst="line">
              <a:avLst/>
            </a:prstGeom>
            <a:noFill/>
            <a:ln w="9525">
              <a:solidFill>
                <a:srgbClr val="008000"/>
              </a:solidFill>
              <a:round/>
              <a:headEnd/>
              <a:tailEnd type="triangle" w="med" len="med"/>
            </a:ln>
            <a:effectLst/>
          </p:spPr>
          <p:txBody>
            <a:bodyPr>
              <a:prstTxWarp prst="textNoShape">
                <a:avLst/>
              </a:prstTxWarp>
            </a:bodyPr>
            <a:lstStyle/>
            <a:p>
              <a:endParaRPr lang="en-US"/>
            </a:p>
          </p:txBody>
        </p:sp>
      </p:grpSp>
      <p:grpSp>
        <p:nvGrpSpPr>
          <p:cNvPr id="4" name="Group 12"/>
          <p:cNvGrpSpPr>
            <a:grpSpLocks/>
          </p:cNvGrpSpPr>
          <p:nvPr/>
        </p:nvGrpSpPr>
        <p:grpSpPr bwMode="auto">
          <a:xfrm>
            <a:off x="5962650" y="3428998"/>
            <a:ext cx="2322513" cy="679450"/>
            <a:chOff x="3888" y="2400"/>
            <a:chExt cx="1463" cy="428"/>
          </a:xfrm>
        </p:grpSpPr>
        <p:sp>
          <p:nvSpPr>
            <p:cNvPr id="41994" name="Text Box 10"/>
            <p:cNvSpPr txBox="1">
              <a:spLocks noChangeArrowheads="1"/>
            </p:cNvSpPr>
            <p:nvPr/>
          </p:nvSpPr>
          <p:spPr bwMode="auto">
            <a:xfrm>
              <a:off x="4262" y="2421"/>
              <a:ext cx="1089" cy="407"/>
            </a:xfrm>
            <a:prstGeom prst="rect">
              <a:avLst/>
            </a:prstGeom>
            <a:noFill/>
            <a:ln w="9525">
              <a:noFill/>
              <a:miter lim="800000"/>
              <a:headEnd/>
              <a:tailEnd/>
            </a:ln>
            <a:effectLst/>
          </p:spPr>
          <p:txBody>
            <a:bodyPr wrap="none">
              <a:prstTxWarp prst="textNoShape">
                <a:avLst/>
              </a:prstTxWarp>
              <a:spAutoFit/>
            </a:bodyPr>
            <a:lstStyle/>
            <a:p>
              <a:r>
                <a:rPr lang="en-US" dirty="0">
                  <a:solidFill>
                    <a:srgbClr val="008000"/>
                  </a:solidFill>
                </a:rPr>
                <a:t>Superset BC</a:t>
              </a:r>
            </a:p>
            <a:p>
              <a:r>
                <a:rPr lang="en-US" dirty="0">
                  <a:solidFill>
                    <a:srgbClr val="008000"/>
                  </a:solidFill>
                </a:rPr>
                <a:t>has same count.</a:t>
              </a:r>
            </a:p>
          </p:txBody>
        </p:sp>
        <p:sp>
          <p:nvSpPr>
            <p:cNvPr id="41995" name="Line 11"/>
            <p:cNvSpPr>
              <a:spLocks noChangeShapeType="1"/>
            </p:cNvSpPr>
            <p:nvPr/>
          </p:nvSpPr>
          <p:spPr bwMode="auto">
            <a:xfrm flipH="1" flipV="1">
              <a:off x="3888" y="2400"/>
              <a:ext cx="336" cy="288"/>
            </a:xfrm>
            <a:prstGeom prst="line">
              <a:avLst/>
            </a:prstGeom>
            <a:noFill/>
            <a:ln w="9525">
              <a:solidFill>
                <a:srgbClr val="008000"/>
              </a:solidFill>
              <a:round/>
              <a:headEnd/>
              <a:tailEnd type="triangle" w="med" len="med"/>
            </a:ln>
            <a:effectLst/>
          </p:spPr>
          <p:txBody>
            <a:bodyPr>
              <a:prstTxWarp prst="textNoShape">
                <a:avLst/>
              </a:prstTxWarp>
            </a:bodyPr>
            <a:lstStyle/>
            <a:p>
              <a:endParaRPr lang="en-US"/>
            </a:p>
          </p:txBody>
        </p:sp>
      </p:grpSp>
      <p:grpSp>
        <p:nvGrpSpPr>
          <p:cNvPr id="5" name="Group 15"/>
          <p:cNvGrpSpPr>
            <a:grpSpLocks/>
          </p:cNvGrpSpPr>
          <p:nvPr/>
        </p:nvGrpSpPr>
        <p:grpSpPr bwMode="auto">
          <a:xfrm>
            <a:off x="6191251" y="4191000"/>
            <a:ext cx="2052638" cy="923925"/>
            <a:chOff x="3984" y="3024"/>
            <a:chExt cx="1293" cy="582"/>
          </a:xfrm>
        </p:grpSpPr>
        <p:sp>
          <p:nvSpPr>
            <p:cNvPr id="41997" name="Text Box 13"/>
            <p:cNvSpPr txBox="1">
              <a:spLocks noChangeArrowheads="1"/>
            </p:cNvSpPr>
            <p:nvPr/>
          </p:nvSpPr>
          <p:spPr bwMode="auto">
            <a:xfrm>
              <a:off x="4310" y="3024"/>
              <a:ext cx="967" cy="582"/>
            </a:xfrm>
            <a:prstGeom prst="rect">
              <a:avLst/>
            </a:prstGeom>
            <a:noFill/>
            <a:ln w="9525">
              <a:noFill/>
              <a:miter lim="800000"/>
              <a:headEnd/>
              <a:tailEnd/>
            </a:ln>
            <a:effectLst/>
          </p:spPr>
          <p:txBody>
            <a:bodyPr wrap="none">
              <a:prstTxWarp prst="textNoShape">
                <a:avLst/>
              </a:prstTxWarp>
              <a:spAutoFit/>
            </a:bodyPr>
            <a:lstStyle/>
            <a:p>
              <a:r>
                <a:rPr lang="en-US" dirty="0">
                  <a:solidFill>
                    <a:srgbClr val="008000"/>
                  </a:solidFill>
                </a:rPr>
                <a:t>Its only super-</a:t>
              </a:r>
            </a:p>
            <a:p>
              <a:r>
                <a:rPr lang="en-US" dirty="0">
                  <a:solidFill>
                    <a:srgbClr val="008000"/>
                  </a:solidFill>
                </a:rPr>
                <a:t>set, ABC, has</a:t>
              </a:r>
            </a:p>
            <a:p>
              <a:r>
                <a:rPr lang="en-US" dirty="0">
                  <a:solidFill>
                    <a:srgbClr val="008000"/>
                  </a:solidFill>
                </a:rPr>
                <a:t>smaller count.</a:t>
              </a:r>
            </a:p>
          </p:txBody>
        </p:sp>
        <p:sp>
          <p:nvSpPr>
            <p:cNvPr id="41998" name="Line 14"/>
            <p:cNvSpPr>
              <a:spLocks noChangeShapeType="1"/>
            </p:cNvSpPr>
            <p:nvPr/>
          </p:nvSpPr>
          <p:spPr bwMode="auto">
            <a:xfrm flipH="1">
              <a:off x="3984" y="3408"/>
              <a:ext cx="288" cy="0"/>
            </a:xfrm>
            <a:prstGeom prst="line">
              <a:avLst/>
            </a:prstGeom>
            <a:noFill/>
            <a:ln w="9525">
              <a:solidFill>
                <a:srgbClr val="008000"/>
              </a:solidFill>
              <a:round/>
              <a:headEnd/>
              <a:tailEnd type="triangle" w="med" len="med"/>
            </a:ln>
            <a:effectLst/>
          </p:spPr>
          <p:txBody>
            <a:bodyPr>
              <a:prstTxWarp prst="textNoShape">
                <a:avLst/>
              </a:prstTxWarp>
            </a:bodyPr>
            <a:lstStyle/>
            <a:p>
              <a:endParaRPr lang="en-US"/>
            </a:p>
          </p:txBody>
        </p:sp>
      </p:grpSp>
    </p:spTree>
    <p:extLst>
      <p:ext uri="{BB962C8B-B14F-4D97-AF65-F5344CB8AC3E}">
        <p14:creationId xmlns:p14="http://schemas.microsoft.com/office/powerpoint/2010/main" val="3257518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br>
              <a:rPr lang="en-US" dirty="0"/>
            </a:br>
            <a:r>
              <a:rPr lang="en-US" dirty="0"/>
              <a:t>Finding Frequent </a:t>
            </a:r>
            <a:r>
              <a:rPr lang="en-US" dirty="0" err="1"/>
              <a:t>Itemsets</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13820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title"/>
          </p:nvPr>
        </p:nvSpPr>
        <p:spPr/>
        <p:txBody>
          <a:bodyPr>
            <a:normAutofit/>
          </a:bodyPr>
          <a:lstStyle/>
          <a:p>
            <a:r>
              <a:rPr lang="en-US" dirty="0"/>
              <a:t>Association Rule Discovery</a:t>
            </a:r>
          </a:p>
        </p:txBody>
      </p:sp>
      <p:sp>
        <p:nvSpPr>
          <p:cNvPr id="759811" name="Rectangle 3"/>
          <p:cNvSpPr>
            <a:spLocks noGrp="1" noChangeArrowheads="1"/>
          </p:cNvSpPr>
          <p:nvPr>
            <p:ph idx="1"/>
          </p:nvPr>
        </p:nvSpPr>
        <p:spPr>
          <a:xfrm>
            <a:off x="457200" y="1295400"/>
            <a:ext cx="8686800" cy="5334000"/>
          </a:xfrm>
        </p:spPr>
        <p:txBody>
          <a:bodyPr>
            <a:normAutofit fontScale="92500"/>
          </a:bodyPr>
          <a:lstStyle/>
          <a:p>
            <a:pPr marL="342900" indent="-342900">
              <a:buNone/>
            </a:pPr>
            <a:r>
              <a:rPr lang="en-US" b="1" dirty="0">
                <a:solidFill>
                  <a:srgbClr val="0000FF"/>
                </a:solidFill>
              </a:rPr>
              <a:t>Supermarket shelf management – Market-basket model:</a:t>
            </a:r>
          </a:p>
          <a:p>
            <a:pPr marL="450342" indent="-285750"/>
            <a:r>
              <a:rPr lang="en-US" b="1" dirty="0">
                <a:solidFill>
                  <a:srgbClr val="FF0066"/>
                </a:solidFill>
              </a:rPr>
              <a:t>Goal:</a:t>
            </a:r>
            <a:r>
              <a:rPr lang="en-US" dirty="0"/>
              <a:t> Identify items that are bought together by sufficiently many customers</a:t>
            </a:r>
          </a:p>
          <a:p>
            <a:pPr marL="450342" indent="-285750"/>
            <a:r>
              <a:rPr lang="en-US" b="1" dirty="0">
                <a:solidFill>
                  <a:srgbClr val="FF0066"/>
                </a:solidFill>
              </a:rPr>
              <a:t>Approach:</a:t>
            </a:r>
            <a:r>
              <a:rPr lang="en-US" dirty="0"/>
              <a:t> Process the sales data collected with barcode scanners to find dependencies among items</a:t>
            </a:r>
          </a:p>
          <a:p>
            <a:pPr marL="450342" indent="-285750"/>
            <a:r>
              <a:rPr lang="en-US" b="1" dirty="0">
                <a:solidFill>
                  <a:srgbClr val="FF0066"/>
                </a:solidFill>
              </a:rPr>
              <a:t>A classic rule:</a:t>
            </a:r>
          </a:p>
          <a:p>
            <a:pPr marL="877824" lvl="1"/>
            <a:r>
              <a:rPr lang="en-US" dirty="0"/>
              <a:t>If someone buys diaper and milk, then he/she is </a:t>
            </a:r>
            <a:br>
              <a:rPr lang="en-US" dirty="0"/>
            </a:br>
            <a:r>
              <a:rPr lang="en-US" dirty="0"/>
              <a:t>likely to buy beer</a:t>
            </a:r>
          </a:p>
          <a:p>
            <a:pPr marL="877824" lvl="1"/>
            <a:r>
              <a:rPr lang="en-US" dirty="0"/>
              <a:t>Don’t be surprised if you find six-packs next to diapers!</a:t>
            </a:r>
          </a:p>
        </p:txBody>
      </p: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2</a:t>
            </a:fld>
            <a:endParaRPr lang="en-US"/>
          </a:p>
        </p:txBody>
      </p:sp>
    </p:spTree>
    <p:extLst>
      <p:ext uri="{BB962C8B-B14F-4D97-AF65-F5344CB8AC3E}">
        <p14:creationId xmlns:p14="http://schemas.microsoft.com/office/powerpoint/2010/main" val="1179472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26"/>
          <p:cNvSpPr>
            <a:spLocks noGrp="1" noChangeArrowheads="1"/>
          </p:cNvSpPr>
          <p:nvPr>
            <p:ph type="title"/>
          </p:nvPr>
        </p:nvSpPr>
        <p:spPr/>
        <p:txBody>
          <a:bodyPr/>
          <a:lstStyle/>
          <a:p>
            <a:r>
              <a:rPr lang="en-US" dirty="0" err="1"/>
              <a:t>Itemsets</a:t>
            </a:r>
            <a:r>
              <a:rPr lang="en-US" dirty="0"/>
              <a:t>: Computation Model</a:t>
            </a:r>
          </a:p>
        </p:txBody>
      </p:sp>
      <p:sp>
        <p:nvSpPr>
          <p:cNvPr id="62467" name="Rectangle 1027"/>
          <p:cNvSpPr>
            <a:spLocks noGrp="1" noChangeArrowheads="1"/>
          </p:cNvSpPr>
          <p:nvPr>
            <p:ph idx="1"/>
          </p:nvPr>
        </p:nvSpPr>
        <p:spPr>
          <a:xfrm>
            <a:off x="457200" y="1295400"/>
            <a:ext cx="8229600" cy="4994701"/>
          </a:xfrm>
        </p:spPr>
        <p:txBody>
          <a:bodyPr>
            <a:normAutofit lnSpcReduction="10000"/>
          </a:bodyPr>
          <a:lstStyle/>
          <a:p>
            <a:r>
              <a:rPr lang="en-US" b="1" dirty="0">
                <a:solidFill>
                  <a:srgbClr val="0000FF"/>
                </a:solidFill>
              </a:rPr>
              <a:t>Back to finding frequent </a:t>
            </a:r>
            <a:r>
              <a:rPr lang="en-US" b="1" dirty="0" err="1">
                <a:solidFill>
                  <a:srgbClr val="0000FF"/>
                </a:solidFill>
              </a:rPr>
              <a:t>itemsets</a:t>
            </a:r>
            <a:endParaRPr lang="en-US" b="1" dirty="0">
              <a:solidFill>
                <a:srgbClr val="0000FF"/>
              </a:solidFill>
            </a:endParaRPr>
          </a:p>
          <a:p>
            <a:r>
              <a:rPr lang="en-US" dirty="0"/>
              <a:t>Typically, data is kept in flat files </a:t>
            </a:r>
            <a:br>
              <a:rPr lang="en-US" dirty="0"/>
            </a:br>
            <a:r>
              <a:rPr lang="en-US" dirty="0"/>
              <a:t>rather than in a database system:</a:t>
            </a:r>
          </a:p>
          <a:p>
            <a:pPr lvl="1"/>
            <a:r>
              <a:rPr lang="en-US" dirty="0"/>
              <a:t>Stored on disk</a:t>
            </a:r>
          </a:p>
          <a:p>
            <a:pPr lvl="1"/>
            <a:r>
              <a:rPr lang="en-US" dirty="0"/>
              <a:t>Stored basket-by-basket</a:t>
            </a:r>
          </a:p>
          <a:p>
            <a:pPr lvl="1"/>
            <a:r>
              <a:rPr lang="en-US" dirty="0"/>
              <a:t>Baskets are </a:t>
            </a:r>
            <a:r>
              <a:rPr lang="en-US" b="1" dirty="0">
                <a:solidFill>
                  <a:srgbClr val="FF0066"/>
                </a:solidFill>
              </a:rPr>
              <a:t>small</a:t>
            </a:r>
            <a:r>
              <a:rPr lang="en-US" dirty="0">
                <a:solidFill>
                  <a:srgbClr val="FF0066"/>
                </a:solidFill>
              </a:rPr>
              <a:t> </a:t>
            </a:r>
            <a:r>
              <a:rPr lang="en-US" dirty="0"/>
              <a:t>but we have </a:t>
            </a:r>
            <a:br>
              <a:rPr lang="en-US" dirty="0"/>
            </a:br>
            <a:r>
              <a:rPr lang="en-US" dirty="0"/>
              <a:t>many baskets and many items</a:t>
            </a:r>
          </a:p>
          <a:p>
            <a:pPr lvl="2"/>
            <a:r>
              <a:rPr lang="en-US" dirty="0"/>
              <a:t>Expand baskets into pairs, triples, etc. </a:t>
            </a:r>
            <a:br>
              <a:rPr lang="en-US" dirty="0"/>
            </a:br>
            <a:r>
              <a:rPr lang="en-US" dirty="0"/>
              <a:t>as you read baskets</a:t>
            </a:r>
          </a:p>
          <a:p>
            <a:pPr lvl="2"/>
            <a:r>
              <a:rPr lang="en-US" dirty="0"/>
              <a:t>Use </a:t>
            </a:r>
            <a:r>
              <a:rPr lang="en-US" b="1" i="1" dirty="0">
                <a:solidFill>
                  <a:srgbClr val="FF0066"/>
                </a:solidFill>
              </a:rPr>
              <a:t>k</a:t>
            </a:r>
            <a:r>
              <a:rPr lang="en-US" dirty="0"/>
              <a:t> nested loops to generate all </a:t>
            </a:r>
            <a:br>
              <a:rPr lang="en-US" dirty="0"/>
            </a:br>
            <a:r>
              <a:rPr lang="en-US" dirty="0"/>
              <a:t>sets of size </a:t>
            </a:r>
            <a:r>
              <a:rPr lang="en-US" b="1" i="1" dirty="0">
                <a:solidFill>
                  <a:srgbClr val="FF0066"/>
                </a:solidFill>
              </a:rPr>
              <a:t>k</a:t>
            </a:r>
          </a:p>
        </p:txBody>
      </p:sp>
      <p:sp>
        <p:nvSpPr>
          <p:cNvPr id="6" name="Footer Placeholder 5"/>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A91B5FDD-C4CF-AF44-9F0E-8B7B5F21FA79}" type="slidenum">
              <a:rPr lang="en-US"/>
              <a:pPr/>
              <a:t>20</a:t>
            </a:fld>
            <a:endParaRPr lang="en-US"/>
          </a:p>
        </p:txBody>
      </p:sp>
      <p:grpSp>
        <p:nvGrpSpPr>
          <p:cNvPr id="2" name="Group 1"/>
          <p:cNvGrpSpPr/>
          <p:nvPr/>
        </p:nvGrpSpPr>
        <p:grpSpPr>
          <a:xfrm>
            <a:off x="7086600" y="1371600"/>
            <a:ext cx="1371600" cy="4419600"/>
            <a:chOff x="7467600" y="2057400"/>
            <a:chExt cx="1371600" cy="4419600"/>
          </a:xfrm>
        </p:grpSpPr>
        <p:sp>
          <p:nvSpPr>
            <p:cNvPr id="7" name="Rectangle 3"/>
            <p:cNvSpPr>
              <a:spLocks noChangeArrowheads="1"/>
            </p:cNvSpPr>
            <p:nvPr/>
          </p:nvSpPr>
          <p:spPr bwMode="auto">
            <a:xfrm>
              <a:off x="7467600" y="2057400"/>
              <a:ext cx="1371600" cy="4419600"/>
            </a:xfrm>
            <a:prstGeom prst="rect">
              <a:avLst/>
            </a:prstGeom>
            <a:solidFill>
              <a:srgbClr val="FFFF99">
                <a:alpha val="50000"/>
              </a:srgbClr>
            </a:solidFill>
            <a:ln w="9525">
              <a:solidFill>
                <a:schemeClr val="tx1"/>
              </a:solidFill>
              <a:miter lim="800000"/>
              <a:headEnd/>
              <a:tailEnd/>
            </a:ln>
            <a:effectLst/>
          </p:spPr>
          <p:txBody>
            <a:bodyPr wrap="none" anchor="ctr">
              <a:prstTxWarp prst="textNoShape">
                <a:avLst/>
              </a:prstTxWarp>
            </a:bodyPr>
            <a:lstStyle/>
            <a:p>
              <a:endParaRPr lang="en-US"/>
            </a:p>
          </p:txBody>
        </p:sp>
        <p:sp>
          <p:nvSpPr>
            <p:cNvPr id="8" name="Line 4"/>
            <p:cNvSpPr>
              <a:spLocks noChangeShapeType="1"/>
            </p:cNvSpPr>
            <p:nvPr/>
          </p:nvSpPr>
          <p:spPr bwMode="auto">
            <a:xfrm>
              <a:off x="7467600" y="2286000"/>
              <a:ext cx="1371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9" name="Line 5"/>
            <p:cNvSpPr>
              <a:spLocks noChangeShapeType="1"/>
            </p:cNvSpPr>
            <p:nvPr/>
          </p:nvSpPr>
          <p:spPr bwMode="auto">
            <a:xfrm>
              <a:off x="7467600" y="2514600"/>
              <a:ext cx="1371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10" name="Line 6"/>
            <p:cNvSpPr>
              <a:spLocks noChangeShapeType="1"/>
            </p:cNvSpPr>
            <p:nvPr/>
          </p:nvSpPr>
          <p:spPr bwMode="auto">
            <a:xfrm>
              <a:off x="7467600" y="4800600"/>
              <a:ext cx="1371600" cy="0"/>
            </a:xfrm>
            <a:prstGeom prst="line">
              <a:avLst/>
            </a:prstGeom>
            <a:noFill/>
            <a:ln w="38100">
              <a:solidFill>
                <a:schemeClr val="tx1"/>
              </a:solidFill>
              <a:round/>
              <a:headEnd/>
              <a:tailEnd/>
            </a:ln>
            <a:effectLst/>
          </p:spPr>
          <p:txBody>
            <a:bodyPr>
              <a:prstTxWarp prst="textNoShape">
                <a:avLst/>
              </a:prstTxWarp>
            </a:bodyPr>
            <a:lstStyle/>
            <a:p>
              <a:endParaRPr lang="en-US"/>
            </a:p>
          </p:txBody>
        </p:sp>
        <p:sp>
          <p:nvSpPr>
            <p:cNvPr id="11" name="Line 7"/>
            <p:cNvSpPr>
              <a:spLocks noChangeShapeType="1"/>
            </p:cNvSpPr>
            <p:nvPr/>
          </p:nvSpPr>
          <p:spPr bwMode="auto">
            <a:xfrm>
              <a:off x="7467600" y="2743200"/>
              <a:ext cx="1371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12" name="Line 8"/>
            <p:cNvSpPr>
              <a:spLocks noChangeShapeType="1"/>
            </p:cNvSpPr>
            <p:nvPr/>
          </p:nvSpPr>
          <p:spPr bwMode="auto">
            <a:xfrm>
              <a:off x="7467600" y="3200400"/>
              <a:ext cx="1371600" cy="0"/>
            </a:xfrm>
            <a:prstGeom prst="line">
              <a:avLst/>
            </a:prstGeom>
            <a:noFill/>
            <a:ln w="38100">
              <a:solidFill>
                <a:schemeClr val="tx1"/>
              </a:solidFill>
              <a:round/>
              <a:headEnd/>
              <a:tailEnd/>
            </a:ln>
            <a:effectLst/>
          </p:spPr>
          <p:txBody>
            <a:bodyPr>
              <a:prstTxWarp prst="textNoShape">
                <a:avLst/>
              </a:prstTxWarp>
            </a:bodyPr>
            <a:lstStyle/>
            <a:p>
              <a:endParaRPr lang="en-US"/>
            </a:p>
          </p:txBody>
        </p:sp>
        <p:sp>
          <p:nvSpPr>
            <p:cNvPr id="13" name="Line 9"/>
            <p:cNvSpPr>
              <a:spLocks noChangeShapeType="1"/>
            </p:cNvSpPr>
            <p:nvPr/>
          </p:nvSpPr>
          <p:spPr bwMode="auto">
            <a:xfrm>
              <a:off x="7467600" y="2971800"/>
              <a:ext cx="1371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14" name="Line 10"/>
            <p:cNvSpPr>
              <a:spLocks noChangeShapeType="1"/>
            </p:cNvSpPr>
            <p:nvPr/>
          </p:nvSpPr>
          <p:spPr bwMode="auto">
            <a:xfrm>
              <a:off x="7467600" y="4572000"/>
              <a:ext cx="1371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15" name="Line 11"/>
            <p:cNvSpPr>
              <a:spLocks noChangeShapeType="1"/>
            </p:cNvSpPr>
            <p:nvPr/>
          </p:nvSpPr>
          <p:spPr bwMode="auto">
            <a:xfrm>
              <a:off x="7467600" y="4343400"/>
              <a:ext cx="1371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16" name="Line 12"/>
            <p:cNvSpPr>
              <a:spLocks noChangeShapeType="1"/>
            </p:cNvSpPr>
            <p:nvPr/>
          </p:nvSpPr>
          <p:spPr bwMode="auto">
            <a:xfrm>
              <a:off x="7467600" y="4114800"/>
              <a:ext cx="1371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17" name="Line 13"/>
            <p:cNvSpPr>
              <a:spLocks noChangeShapeType="1"/>
            </p:cNvSpPr>
            <p:nvPr/>
          </p:nvSpPr>
          <p:spPr bwMode="auto">
            <a:xfrm>
              <a:off x="7467600" y="3886200"/>
              <a:ext cx="1371600" cy="0"/>
            </a:xfrm>
            <a:prstGeom prst="line">
              <a:avLst/>
            </a:prstGeom>
            <a:noFill/>
            <a:ln w="38100">
              <a:solidFill>
                <a:schemeClr val="tx1"/>
              </a:solidFill>
              <a:round/>
              <a:headEnd/>
              <a:tailEnd/>
            </a:ln>
            <a:effectLst/>
          </p:spPr>
          <p:txBody>
            <a:bodyPr>
              <a:prstTxWarp prst="textNoShape">
                <a:avLst/>
              </a:prstTxWarp>
            </a:bodyPr>
            <a:lstStyle/>
            <a:p>
              <a:endParaRPr lang="en-US"/>
            </a:p>
          </p:txBody>
        </p:sp>
        <p:sp>
          <p:nvSpPr>
            <p:cNvPr id="18" name="Line 14"/>
            <p:cNvSpPr>
              <a:spLocks noChangeShapeType="1"/>
            </p:cNvSpPr>
            <p:nvPr/>
          </p:nvSpPr>
          <p:spPr bwMode="auto">
            <a:xfrm>
              <a:off x="7467600" y="3657600"/>
              <a:ext cx="1371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19" name="Line 15"/>
            <p:cNvSpPr>
              <a:spLocks noChangeShapeType="1"/>
            </p:cNvSpPr>
            <p:nvPr/>
          </p:nvSpPr>
          <p:spPr bwMode="auto">
            <a:xfrm>
              <a:off x="7467600" y="3429000"/>
              <a:ext cx="1371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20" name="Text Box 16"/>
            <p:cNvSpPr txBox="1">
              <a:spLocks noChangeArrowheads="1"/>
            </p:cNvSpPr>
            <p:nvPr/>
          </p:nvSpPr>
          <p:spPr bwMode="auto">
            <a:xfrm>
              <a:off x="7772400" y="3429000"/>
              <a:ext cx="501650" cy="274638"/>
            </a:xfrm>
            <a:prstGeom prst="rect">
              <a:avLst/>
            </a:prstGeom>
            <a:noFill/>
            <a:ln w="9525">
              <a:noFill/>
              <a:miter lim="800000"/>
              <a:headEnd/>
              <a:tailEnd/>
            </a:ln>
            <a:effectLst/>
          </p:spPr>
          <p:txBody>
            <a:bodyPr wrap="none">
              <a:prstTxWarp prst="textNoShape">
                <a:avLst/>
              </a:prstTxWarp>
              <a:spAutoFit/>
            </a:bodyPr>
            <a:lstStyle/>
            <a:p>
              <a:r>
                <a:rPr lang="en-US" sz="1200"/>
                <a:t>Item</a:t>
              </a:r>
            </a:p>
          </p:txBody>
        </p:sp>
        <p:sp>
          <p:nvSpPr>
            <p:cNvPr id="21" name="Text Box 17"/>
            <p:cNvSpPr txBox="1">
              <a:spLocks noChangeArrowheads="1"/>
            </p:cNvSpPr>
            <p:nvPr/>
          </p:nvSpPr>
          <p:spPr bwMode="auto">
            <a:xfrm>
              <a:off x="7772400" y="3200400"/>
              <a:ext cx="501650" cy="274638"/>
            </a:xfrm>
            <a:prstGeom prst="rect">
              <a:avLst/>
            </a:prstGeom>
            <a:noFill/>
            <a:ln w="9525">
              <a:noFill/>
              <a:miter lim="800000"/>
              <a:headEnd/>
              <a:tailEnd/>
            </a:ln>
            <a:effectLst/>
          </p:spPr>
          <p:txBody>
            <a:bodyPr wrap="none">
              <a:prstTxWarp prst="textNoShape">
                <a:avLst/>
              </a:prstTxWarp>
              <a:spAutoFit/>
            </a:bodyPr>
            <a:lstStyle/>
            <a:p>
              <a:r>
                <a:rPr lang="en-US" sz="1200"/>
                <a:t>Item</a:t>
              </a:r>
            </a:p>
          </p:txBody>
        </p:sp>
        <p:sp>
          <p:nvSpPr>
            <p:cNvPr id="22" name="Text Box 18"/>
            <p:cNvSpPr txBox="1">
              <a:spLocks noChangeArrowheads="1"/>
            </p:cNvSpPr>
            <p:nvPr/>
          </p:nvSpPr>
          <p:spPr bwMode="auto">
            <a:xfrm>
              <a:off x="7772400" y="2971800"/>
              <a:ext cx="501650" cy="274638"/>
            </a:xfrm>
            <a:prstGeom prst="rect">
              <a:avLst/>
            </a:prstGeom>
            <a:noFill/>
            <a:ln w="9525">
              <a:noFill/>
              <a:miter lim="800000"/>
              <a:headEnd/>
              <a:tailEnd/>
            </a:ln>
            <a:effectLst/>
          </p:spPr>
          <p:txBody>
            <a:bodyPr wrap="none">
              <a:prstTxWarp prst="textNoShape">
                <a:avLst/>
              </a:prstTxWarp>
              <a:spAutoFit/>
            </a:bodyPr>
            <a:lstStyle/>
            <a:p>
              <a:r>
                <a:rPr lang="en-US" sz="1200"/>
                <a:t>Item</a:t>
              </a:r>
            </a:p>
          </p:txBody>
        </p:sp>
        <p:sp>
          <p:nvSpPr>
            <p:cNvPr id="23" name="Text Box 19"/>
            <p:cNvSpPr txBox="1">
              <a:spLocks noChangeArrowheads="1"/>
            </p:cNvSpPr>
            <p:nvPr/>
          </p:nvSpPr>
          <p:spPr bwMode="auto">
            <a:xfrm>
              <a:off x="7772400" y="2743200"/>
              <a:ext cx="501650" cy="274638"/>
            </a:xfrm>
            <a:prstGeom prst="rect">
              <a:avLst/>
            </a:prstGeom>
            <a:noFill/>
            <a:ln w="9525">
              <a:noFill/>
              <a:miter lim="800000"/>
              <a:headEnd/>
              <a:tailEnd/>
            </a:ln>
            <a:effectLst/>
          </p:spPr>
          <p:txBody>
            <a:bodyPr wrap="none">
              <a:prstTxWarp prst="textNoShape">
                <a:avLst/>
              </a:prstTxWarp>
              <a:spAutoFit/>
            </a:bodyPr>
            <a:lstStyle/>
            <a:p>
              <a:r>
                <a:rPr lang="en-US" sz="1200"/>
                <a:t>Item</a:t>
              </a:r>
            </a:p>
          </p:txBody>
        </p:sp>
        <p:sp>
          <p:nvSpPr>
            <p:cNvPr id="24" name="Text Box 20"/>
            <p:cNvSpPr txBox="1">
              <a:spLocks noChangeArrowheads="1"/>
            </p:cNvSpPr>
            <p:nvPr/>
          </p:nvSpPr>
          <p:spPr bwMode="auto">
            <a:xfrm>
              <a:off x="7772400" y="2514600"/>
              <a:ext cx="501650" cy="274638"/>
            </a:xfrm>
            <a:prstGeom prst="rect">
              <a:avLst/>
            </a:prstGeom>
            <a:noFill/>
            <a:ln w="9525">
              <a:noFill/>
              <a:miter lim="800000"/>
              <a:headEnd/>
              <a:tailEnd/>
            </a:ln>
            <a:effectLst/>
          </p:spPr>
          <p:txBody>
            <a:bodyPr wrap="none">
              <a:prstTxWarp prst="textNoShape">
                <a:avLst/>
              </a:prstTxWarp>
              <a:spAutoFit/>
            </a:bodyPr>
            <a:lstStyle/>
            <a:p>
              <a:r>
                <a:rPr lang="en-US" sz="1200"/>
                <a:t>Item</a:t>
              </a:r>
            </a:p>
          </p:txBody>
        </p:sp>
        <p:sp>
          <p:nvSpPr>
            <p:cNvPr id="25" name="Text Box 21"/>
            <p:cNvSpPr txBox="1">
              <a:spLocks noChangeArrowheads="1"/>
            </p:cNvSpPr>
            <p:nvPr/>
          </p:nvSpPr>
          <p:spPr bwMode="auto">
            <a:xfrm>
              <a:off x="7772400" y="2286000"/>
              <a:ext cx="501650" cy="274638"/>
            </a:xfrm>
            <a:prstGeom prst="rect">
              <a:avLst/>
            </a:prstGeom>
            <a:noFill/>
            <a:ln w="9525">
              <a:noFill/>
              <a:miter lim="800000"/>
              <a:headEnd/>
              <a:tailEnd/>
            </a:ln>
            <a:effectLst/>
          </p:spPr>
          <p:txBody>
            <a:bodyPr wrap="none">
              <a:prstTxWarp prst="textNoShape">
                <a:avLst/>
              </a:prstTxWarp>
              <a:spAutoFit/>
            </a:bodyPr>
            <a:lstStyle/>
            <a:p>
              <a:r>
                <a:rPr lang="en-US" sz="1200"/>
                <a:t>Item</a:t>
              </a:r>
            </a:p>
          </p:txBody>
        </p:sp>
        <p:sp>
          <p:nvSpPr>
            <p:cNvPr id="26" name="Text Box 22"/>
            <p:cNvSpPr txBox="1">
              <a:spLocks noChangeArrowheads="1"/>
            </p:cNvSpPr>
            <p:nvPr/>
          </p:nvSpPr>
          <p:spPr bwMode="auto">
            <a:xfrm>
              <a:off x="7772400" y="2057400"/>
              <a:ext cx="501650" cy="274638"/>
            </a:xfrm>
            <a:prstGeom prst="rect">
              <a:avLst/>
            </a:prstGeom>
            <a:noFill/>
            <a:ln w="9525">
              <a:noFill/>
              <a:miter lim="800000"/>
              <a:headEnd/>
              <a:tailEnd/>
            </a:ln>
            <a:effectLst/>
          </p:spPr>
          <p:txBody>
            <a:bodyPr wrap="none">
              <a:prstTxWarp prst="textNoShape">
                <a:avLst/>
              </a:prstTxWarp>
              <a:spAutoFit/>
            </a:bodyPr>
            <a:lstStyle/>
            <a:p>
              <a:r>
                <a:rPr lang="en-US" sz="1200"/>
                <a:t>Item</a:t>
              </a:r>
            </a:p>
          </p:txBody>
        </p:sp>
        <p:sp>
          <p:nvSpPr>
            <p:cNvPr id="27" name="Text Box 23"/>
            <p:cNvSpPr txBox="1">
              <a:spLocks noChangeArrowheads="1"/>
            </p:cNvSpPr>
            <p:nvPr/>
          </p:nvSpPr>
          <p:spPr bwMode="auto">
            <a:xfrm>
              <a:off x="7772400" y="3886200"/>
              <a:ext cx="501650" cy="274638"/>
            </a:xfrm>
            <a:prstGeom prst="rect">
              <a:avLst/>
            </a:prstGeom>
            <a:noFill/>
            <a:ln w="9525">
              <a:noFill/>
              <a:miter lim="800000"/>
              <a:headEnd/>
              <a:tailEnd/>
            </a:ln>
            <a:effectLst/>
          </p:spPr>
          <p:txBody>
            <a:bodyPr wrap="none">
              <a:prstTxWarp prst="textNoShape">
                <a:avLst/>
              </a:prstTxWarp>
              <a:spAutoFit/>
            </a:bodyPr>
            <a:lstStyle/>
            <a:p>
              <a:r>
                <a:rPr lang="en-US" sz="1200"/>
                <a:t>Item</a:t>
              </a:r>
            </a:p>
          </p:txBody>
        </p:sp>
        <p:sp>
          <p:nvSpPr>
            <p:cNvPr id="28" name="Text Box 24"/>
            <p:cNvSpPr txBox="1">
              <a:spLocks noChangeArrowheads="1"/>
            </p:cNvSpPr>
            <p:nvPr/>
          </p:nvSpPr>
          <p:spPr bwMode="auto">
            <a:xfrm>
              <a:off x="7772400" y="4572000"/>
              <a:ext cx="501650" cy="274638"/>
            </a:xfrm>
            <a:prstGeom prst="rect">
              <a:avLst/>
            </a:prstGeom>
            <a:noFill/>
            <a:ln w="9525">
              <a:noFill/>
              <a:miter lim="800000"/>
              <a:headEnd/>
              <a:tailEnd/>
            </a:ln>
            <a:effectLst/>
          </p:spPr>
          <p:txBody>
            <a:bodyPr wrap="none">
              <a:prstTxWarp prst="textNoShape">
                <a:avLst/>
              </a:prstTxWarp>
              <a:spAutoFit/>
            </a:bodyPr>
            <a:lstStyle/>
            <a:p>
              <a:r>
                <a:rPr lang="en-US" sz="1200"/>
                <a:t>Item</a:t>
              </a:r>
            </a:p>
          </p:txBody>
        </p:sp>
        <p:sp>
          <p:nvSpPr>
            <p:cNvPr id="29" name="Text Box 25"/>
            <p:cNvSpPr txBox="1">
              <a:spLocks noChangeArrowheads="1"/>
            </p:cNvSpPr>
            <p:nvPr/>
          </p:nvSpPr>
          <p:spPr bwMode="auto">
            <a:xfrm>
              <a:off x="7772400" y="4343400"/>
              <a:ext cx="501650" cy="274638"/>
            </a:xfrm>
            <a:prstGeom prst="rect">
              <a:avLst/>
            </a:prstGeom>
            <a:noFill/>
            <a:ln w="9525">
              <a:noFill/>
              <a:miter lim="800000"/>
              <a:headEnd/>
              <a:tailEnd/>
            </a:ln>
            <a:effectLst/>
          </p:spPr>
          <p:txBody>
            <a:bodyPr wrap="none">
              <a:prstTxWarp prst="textNoShape">
                <a:avLst/>
              </a:prstTxWarp>
              <a:spAutoFit/>
            </a:bodyPr>
            <a:lstStyle/>
            <a:p>
              <a:r>
                <a:rPr lang="en-US" sz="1200"/>
                <a:t>Item</a:t>
              </a:r>
            </a:p>
          </p:txBody>
        </p:sp>
        <p:sp>
          <p:nvSpPr>
            <p:cNvPr id="30" name="Text Box 26"/>
            <p:cNvSpPr txBox="1">
              <a:spLocks noChangeArrowheads="1"/>
            </p:cNvSpPr>
            <p:nvPr/>
          </p:nvSpPr>
          <p:spPr bwMode="auto">
            <a:xfrm>
              <a:off x="7772400" y="4114800"/>
              <a:ext cx="501650" cy="274638"/>
            </a:xfrm>
            <a:prstGeom prst="rect">
              <a:avLst/>
            </a:prstGeom>
            <a:noFill/>
            <a:ln w="9525">
              <a:noFill/>
              <a:miter lim="800000"/>
              <a:headEnd/>
              <a:tailEnd/>
            </a:ln>
            <a:effectLst/>
          </p:spPr>
          <p:txBody>
            <a:bodyPr wrap="none">
              <a:prstTxWarp prst="textNoShape">
                <a:avLst/>
              </a:prstTxWarp>
              <a:spAutoFit/>
            </a:bodyPr>
            <a:lstStyle/>
            <a:p>
              <a:r>
                <a:rPr lang="en-US" sz="1200"/>
                <a:t>Item</a:t>
              </a:r>
            </a:p>
          </p:txBody>
        </p:sp>
        <p:sp>
          <p:nvSpPr>
            <p:cNvPr id="31" name="Text Box 27"/>
            <p:cNvSpPr txBox="1">
              <a:spLocks noChangeArrowheads="1"/>
            </p:cNvSpPr>
            <p:nvPr/>
          </p:nvSpPr>
          <p:spPr bwMode="auto">
            <a:xfrm>
              <a:off x="7772400" y="3657600"/>
              <a:ext cx="501650" cy="274638"/>
            </a:xfrm>
            <a:prstGeom prst="rect">
              <a:avLst/>
            </a:prstGeom>
            <a:noFill/>
            <a:ln w="9525">
              <a:noFill/>
              <a:miter lim="800000"/>
              <a:headEnd/>
              <a:tailEnd/>
            </a:ln>
            <a:effectLst/>
          </p:spPr>
          <p:txBody>
            <a:bodyPr wrap="none">
              <a:prstTxWarp prst="textNoShape">
                <a:avLst/>
              </a:prstTxWarp>
              <a:spAutoFit/>
            </a:bodyPr>
            <a:lstStyle/>
            <a:p>
              <a:r>
                <a:rPr lang="en-US" sz="1200"/>
                <a:t>Item</a:t>
              </a:r>
            </a:p>
          </p:txBody>
        </p:sp>
        <p:sp>
          <p:nvSpPr>
            <p:cNvPr id="38" name="Text Box 34"/>
            <p:cNvSpPr txBox="1">
              <a:spLocks noChangeArrowheads="1"/>
            </p:cNvSpPr>
            <p:nvPr/>
          </p:nvSpPr>
          <p:spPr bwMode="auto">
            <a:xfrm>
              <a:off x="7680325" y="5289550"/>
              <a:ext cx="563563" cy="366713"/>
            </a:xfrm>
            <a:prstGeom prst="rect">
              <a:avLst/>
            </a:prstGeom>
            <a:noFill/>
            <a:ln w="9525">
              <a:noFill/>
              <a:miter lim="800000"/>
              <a:headEnd/>
              <a:tailEnd/>
            </a:ln>
            <a:effectLst/>
          </p:spPr>
          <p:txBody>
            <a:bodyPr wrap="none">
              <a:prstTxWarp prst="textNoShape">
                <a:avLst/>
              </a:prstTxWarp>
              <a:spAutoFit/>
            </a:bodyPr>
            <a:lstStyle/>
            <a:p>
              <a:r>
                <a:rPr lang="en-US" sz="1800"/>
                <a:t>Etc.</a:t>
              </a:r>
            </a:p>
          </p:txBody>
        </p:sp>
      </p:grpSp>
      <p:sp>
        <p:nvSpPr>
          <p:cNvPr id="39" name="Text Box 35"/>
          <p:cNvSpPr txBox="1">
            <a:spLocks noChangeArrowheads="1"/>
          </p:cNvSpPr>
          <p:nvPr/>
        </p:nvSpPr>
        <p:spPr bwMode="auto">
          <a:xfrm>
            <a:off x="6400800" y="5874603"/>
            <a:ext cx="2756694" cy="830997"/>
          </a:xfrm>
          <a:prstGeom prst="rect">
            <a:avLst/>
          </a:prstGeom>
          <a:noFill/>
          <a:ln w="9525">
            <a:noFill/>
            <a:miter lim="800000"/>
            <a:headEnd/>
            <a:tailEnd/>
          </a:ln>
          <a:effectLst/>
        </p:spPr>
        <p:txBody>
          <a:bodyPr wrap="square">
            <a:prstTxWarp prst="textNoShape">
              <a:avLst/>
            </a:prstTxWarp>
            <a:spAutoFit/>
          </a:bodyPr>
          <a:lstStyle/>
          <a:p>
            <a:pPr algn="ctr"/>
            <a:r>
              <a:rPr lang="en-US" sz="1600" dirty="0">
                <a:solidFill>
                  <a:srgbClr val="008000"/>
                </a:solidFill>
                <a:latin typeface="Arial" pitchFamily="34" charset="0"/>
                <a:cs typeface="Arial" pitchFamily="34" charset="0"/>
              </a:rPr>
              <a:t>Items are positive integers, and boundaries between baskets are –1.</a:t>
            </a:r>
          </a:p>
        </p:txBody>
      </p:sp>
      <p:sp>
        <p:nvSpPr>
          <p:cNvPr id="3" name="TextBox 2"/>
          <p:cNvSpPr txBox="1"/>
          <p:nvPr/>
        </p:nvSpPr>
        <p:spPr>
          <a:xfrm>
            <a:off x="0" y="6096000"/>
            <a:ext cx="6553200" cy="646331"/>
          </a:xfrm>
          <a:prstGeom prst="rect">
            <a:avLst/>
          </a:prstGeom>
          <a:noFill/>
        </p:spPr>
        <p:txBody>
          <a:bodyPr wrap="square" rtlCol="0">
            <a:spAutoFit/>
          </a:bodyPr>
          <a:lstStyle/>
          <a:p>
            <a:r>
              <a:rPr lang="en-US" b="1" dirty="0">
                <a:solidFill>
                  <a:srgbClr val="008000"/>
                </a:solidFill>
                <a:latin typeface="Arial" pitchFamily="34" charset="0"/>
                <a:cs typeface="Arial" pitchFamily="34" charset="0"/>
              </a:rPr>
              <a:t>Note: </a:t>
            </a:r>
            <a:r>
              <a:rPr lang="en-US" dirty="0">
                <a:solidFill>
                  <a:srgbClr val="008000"/>
                </a:solidFill>
                <a:latin typeface="Arial" pitchFamily="34" charset="0"/>
                <a:cs typeface="Arial" pitchFamily="34" charset="0"/>
              </a:rPr>
              <a:t>We want to find frequent </a:t>
            </a:r>
            <a:r>
              <a:rPr lang="en-US" dirty="0" err="1">
                <a:solidFill>
                  <a:srgbClr val="008000"/>
                </a:solidFill>
                <a:latin typeface="Arial" pitchFamily="34" charset="0"/>
                <a:cs typeface="Arial" pitchFamily="34" charset="0"/>
              </a:rPr>
              <a:t>itemsets</a:t>
            </a:r>
            <a:r>
              <a:rPr lang="en-US" dirty="0">
                <a:solidFill>
                  <a:srgbClr val="008000"/>
                </a:solidFill>
                <a:latin typeface="Arial" pitchFamily="34" charset="0"/>
                <a:cs typeface="Arial" pitchFamily="34" charset="0"/>
              </a:rPr>
              <a:t>. To find them, we have to count them. To count them, we have to generate them.</a:t>
            </a:r>
          </a:p>
        </p:txBody>
      </p:sp>
    </p:spTree>
    <p:extLst>
      <p:ext uri="{BB962C8B-B14F-4D97-AF65-F5344CB8AC3E}">
        <p14:creationId xmlns:p14="http://schemas.microsoft.com/office/powerpoint/2010/main" val="769125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A242078-E153-5941-87B9-D48B4E93B2AD}" type="slidenum">
              <a:rPr lang="en-US"/>
              <a:pPr/>
              <a:t>21</a:t>
            </a:fld>
            <a:endParaRPr lang="en-US"/>
          </a:p>
        </p:txBody>
      </p:sp>
      <p:sp>
        <p:nvSpPr>
          <p:cNvPr id="76802" name="Rectangle 2"/>
          <p:cNvSpPr>
            <a:spLocks noGrp="1" noChangeArrowheads="1"/>
          </p:cNvSpPr>
          <p:nvPr>
            <p:ph type="title"/>
          </p:nvPr>
        </p:nvSpPr>
        <p:spPr/>
        <p:txBody>
          <a:bodyPr/>
          <a:lstStyle/>
          <a:p>
            <a:r>
              <a:rPr lang="en-US" dirty="0"/>
              <a:t>Computation Model</a:t>
            </a:r>
          </a:p>
        </p:txBody>
      </p:sp>
      <p:sp>
        <p:nvSpPr>
          <p:cNvPr id="76803" name="Rectangle 3"/>
          <p:cNvSpPr>
            <a:spLocks noGrp="1" noChangeArrowheads="1"/>
          </p:cNvSpPr>
          <p:nvPr>
            <p:ph type="body" idx="1"/>
          </p:nvPr>
        </p:nvSpPr>
        <p:spPr/>
        <p:txBody>
          <a:bodyPr/>
          <a:lstStyle/>
          <a:p>
            <a:r>
              <a:rPr lang="en-US" dirty="0"/>
              <a:t>The true cost of mining disk-resident data is usually the </a:t>
            </a:r>
            <a:r>
              <a:rPr lang="en-US" b="1" dirty="0">
                <a:solidFill>
                  <a:srgbClr val="008000"/>
                </a:solidFill>
              </a:rPr>
              <a:t>number of disk I/</a:t>
            </a:r>
            <a:r>
              <a:rPr lang="en-US" b="1" dirty="0" err="1">
                <a:solidFill>
                  <a:srgbClr val="008000"/>
                </a:solidFill>
              </a:rPr>
              <a:t>Os</a:t>
            </a:r>
            <a:endParaRPr lang="en-US" b="1" dirty="0">
              <a:solidFill>
                <a:srgbClr val="008000"/>
              </a:solidFill>
            </a:endParaRPr>
          </a:p>
          <a:p>
            <a:pPr lvl="8"/>
            <a:endParaRPr lang="en-US" dirty="0"/>
          </a:p>
          <a:p>
            <a:r>
              <a:rPr lang="en-US" dirty="0"/>
              <a:t>In practice, association-rule algorithms read the data in </a:t>
            </a:r>
            <a:r>
              <a:rPr lang="en-US" b="1" i="1" dirty="0">
                <a:solidFill>
                  <a:srgbClr val="0000FF"/>
                </a:solidFill>
              </a:rPr>
              <a:t>passes</a:t>
            </a:r>
            <a:r>
              <a:rPr lang="en-US" dirty="0">
                <a:solidFill>
                  <a:srgbClr val="0000FF"/>
                </a:solidFill>
              </a:rPr>
              <a:t> </a:t>
            </a:r>
            <a:r>
              <a:rPr lang="en-US" dirty="0"/>
              <a:t>–  all baskets read in turn</a:t>
            </a:r>
          </a:p>
          <a:p>
            <a:pPr lvl="8"/>
            <a:endParaRPr lang="en-US" dirty="0"/>
          </a:p>
          <a:p>
            <a:r>
              <a:rPr lang="en-US" dirty="0"/>
              <a:t>We measure the cost by the </a:t>
            </a:r>
            <a:r>
              <a:rPr lang="en-US" b="1" dirty="0">
                <a:solidFill>
                  <a:srgbClr val="FF0066"/>
                </a:solidFill>
              </a:rPr>
              <a:t>number of passes</a:t>
            </a:r>
            <a:r>
              <a:rPr lang="en-US" b="1" dirty="0">
                <a:solidFill>
                  <a:srgbClr val="CC0066"/>
                </a:solidFill>
              </a:rPr>
              <a:t> </a:t>
            </a:r>
            <a:r>
              <a:rPr lang="en-US" dirty="0"/>
              <a:t>an algorithm makes over the data</a:t>
            </a:r>
          </a:p>
        </p:txBody>
      </p:sp>
      <p:sp>
        <p:nvSpPr>
          <p:cNvPr id="6" name="Footer Placeholder 5"/>
          <p:cNvSpPr>
            <a:spLocks noGrp="1"/>
          </p:cNvSpPr>
          <p:nvPr>
            <p:ph type="ftr" sz="quarter" idx="11"/>
          </p:nvPr>
        </p:nvSpPr>
        <p:spPr/>
        <p:txBody>
          <a:bodyPr/>
          <a:lstStyle/>
          <a:p>
            <a:pPr>
              <a:defRPr/>
            </a:pPr>
            <a:r>
              <a:rPr lang="nn-NO"/>
              <a:t>J. Leskovec, A. Rajaraman, J. Ullman: Mining of Massive Datasets, http://www.mmds.org</a:t>
            </a:r>
            <a:endParaRPr lang="en-US"/>
          </a:p>
        </p:txBody>
      </p:sp>
    </p:spTree>
    <p:extLst>
      <p:ext uri="{BB962C8B-B14F-4D97-AF65-F5344CB8AC3E}">
        <p14:creationId xmlns:p14="http://schemas.microsoft.com/office/powerpoint/2010/main" val="1614195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1FBB878-EFE4-C045-A5BC-3ECD20FE6A34}" type="slidenum">
              <a:rPr lang="en-US"/>
              <a:pPr/>
              <a:t>22</a:t>
            </a:fld>
            <a:endParaRPr lang="en-US"/>
          </a:p>
        </p:txBody>
      </p:sp>
      <p:sp>
        <p:nvSpPr>
          <p:cNvPr id="63490" name="Rectangle 1026"/>
          <p:cNvSpPr>
            <a:spLocks noGrp="1" noChangeArrowheads="1"/>
          </p:cNvSpPr>
          <p:nvPr>
            <p:ph type="title"/>
          </p:nvPr>
        </p:nvSpPr>
        <p:spPr/>
        <p:txBody>
          <a:bodyPr/>
          <a:lstStyle/>
          <a:p>
            <a:r>
              <a:rPr lang="en-US"/>
              <a:t>Main-Memory Bottleneck</a:t>
            </a:r>
          </a:p>
        </p:txBody>
      </p:sp>
      <p:sp>
        <p:nvSpPr>
          <p:cNvPr id="63491" name="Rectangle 1027"/>
          <p:cNvSpPr>
            <a:spLocks noGrp="1" noChangeArrowheads="1"/>
          </p:cNvSpPr>
          <p:nvPr>
            <p:ph type="body" idx="1"/>
          </p:nvPr>
        </p:nvSpPr>
        <p:spPr/>
        <p:txBody>
          <a:bodyPr>
            <a:normAutofit/>
          </a:bodyPr>
          <a:lstStyle/>
          <a:p>
            <a:r>
              <a:rPr lang="en-US" dirty="0">
                <a:solidFill>
                  <a:srgbClr val="FF0066"/>
                </a:solidFill>
              </a:rPr>
              <a:t>For many frequent-itemset algorithms, </a:t>
            </a:r>
            <a:br>
              <a:rPr lang="en-US" dirty="0">
                <a:solidFill>
                  <a:srgbClr val="FF0066"/>
                </a:solidFill>
              </a:rPr>
            </a:br>
            <a:r>
              <a:rPr lang="en-US" b="1" dirty="0">
                <a:solidFill>
                  <a:srgbClr val="FF0066"/>
                </a:solidFill>
              </a:rPr>
              <a:t>main-memory</a:t>
            </a:r>
            <a:r>
              <a:rPr lang="en-US" dirty="0">
                <a:solidFill>
                  <a:srgbClr val="FF0066"/>
                </a:solidFill>
              </a:rPr>
              <a:t> is the critical resource</a:t>
            </a:r>
          </a:p>
          <a:p>
            <a:pPr lvl="1"/>
            <a:r>
              <a:rPr lang="en-US" dirty="0"/>
              <a:t>As we read baskets, we need to count </a:t>
            </a:r>
            <a:br>
              <a:rPr lang="en-US" dirty="0"/>
            </a:br>
            <a:r>
              <a:rPr lang="en-US" dirty="0"/>
              <a:t>something, e.g., occurrences of pairs of items</a:t>
            </a:r>
          </a:p>
          <a:p>
            <a:pPr lvl="1"/>
            <a:r>
              <a:rPr lang="en-US" dirty="0"/>
              <a:t>The number of different things we can count </a:t>
            </a:r>
            <a:br>
              <a:rPr lang="en-US" dirty="0"/>
            </a:br>
            <a:r>
              <a:rPr lang="en-US" dirty="0"/>
              <a:t>is limited by main memory</a:t>
            </a:r>
          </a:p>
          <a:p>
            <a:pPr lvl="1"/>
            <a:r>
              <a:rPr lang="en-US" dirty="0"/>
              <a:t>Swapping counts in/out is a disaster (</a:t>
            </a:r>
            <a:r>
              <a:rPr lang="en-US" dirty="0">
                <a:solidFill>
                  <a:srgbClr val="CC0066"/>
                </a:solidFill>
              </a:rPr>
              <a:t>why?</a:t>
            </a:r>
            <a:r>
              <a:rPr lang="en-US" dirty="0"/>
              <a:t>)</a:t>
            </a:r>
          </a:p>
          <a:p>
            <a:pPr>
              <a:buNone/>
            </a:pPr>
            <a:endParaRPr lang="en-US" dirty="0"/>
          </a:p>
          <a:p>
            <a:pPr lvl="1">
              <a:buNone/>
            </a:pPr>
            <a:endParaRPr lang="en-US" dirty="0"/>
          </a:p>
        </p:txBody>
      </p:sp>
      <p:sp>
        <p:nvSpPr>
          <p:cNvPr id="6" name="Footer Placeholder 5"/>
          <p:cNvSpPr>
            <a:spLocks noGrp="1"/>
          </p:cNvSpPr>
          <p:nvPr>
            <p:ph type="ftr" sz="quarter" idx="11"/>
          </p:nvPr>
        </p:nvSpPr>
        <p:spPr/>
        <p:txBody>
          <a:bodyPr/>
          <a:lstStyle/>
          <a:p>
            <a:pPr>
              <a:defRPr/>
            </a:pPr>
            <a:r>
              <a:rPr lang="nn-NO"/>
              <a:t>J. Leskovec, A. Rajaraman, J. Ullman: Mining of Massive Datasets, http://www.mmds.org</a:t>
            </a:r>
            <a:endParaRPr lang="en-US"/>
          </a:p>
        </p:txBody>
      </p:sp>
    </p:spTree>
    <p:extLst>
      <p:ext uri="{BB962C8B-B14F-4D97-AF65-F5344CB8AC3E}">
        <p14:creationId xmlns:p14="http://schemas.microsoft.com/office/powerpoint/2010/main" val="4111211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26"/>
          <p:cNvSpPr>
            <a:spLocks noGrp="1" noChangeArrowheads="1"/>
          </p:cNvSpPr>
          <p:nvPr>
            <p:ph type="title"/>
          </p:nvPr>
        </p:nvSpPr>
        <p:spPr/>
        <p:txBody>
          <a:bodyPr/>
          <a:lstStyle/>
          <a:p>
            <a:r>
              <a:rPr lang="en-US"/>
              <a:t>Finding Frequent Pairs</a:t>
            </a:r>
          </a:p>
        </p:txBody>
      </p:sp>
      <p:sp>
        <p:nvSpPr>
          <p:cNvPr id="65539" name="Rectangle 1027"/>
          <p:cNvSpPr>
            <a:spLocks noGrp="1" noChangeArrowheads="1"/>
          </p:cNvSpPr>
          <p:nvPr>
            <p:ph idx="1"/>
          </p:nvPr>
        </p:nvSpPr>
        <p:spPr>
          <a:xfrm>
            <a:off x="457200" y="1295400"/>
            <a:ext cx="8686800" cy="5410200"/>
          </a:xfrm>
        </p:spPr>
        <p:txBody>
          <a:bodyPr>
            <a:normAutofit/>
          </a:bodyPr>
          <a:lstStyle/>
          <a:p>
            <a:r>
              <a:rPr lang="en-US" b="1" dirty="0"/>
              <a:t>The hardest problem often turns out to be finding the frequent</a:t>
            </a:r>
            <a:r>
              <a:rPr lang="en-US" b="1" dirty="0">
                <a:solidFill>
                  <a:srgbClr val="0000FF"/>
                </a:solidFill>
              </a:rPr>
              <a:t> pairs </a:t>
            </a:r>
            <a:r>
              <a:rPr lang="en-US" b="1" dirty="0"/>
              <a:t>of items </a:t>
            </a:r>
            <a:r>
              <a:rPr lang="en-US" b="1" i="1" dirty="0">
                <a:latin typeface="Times New Roman" pitchFamily="18" charset="0"/>
                <a:cs typeface="Times New Roman" pitchFamily="18" charset="0"/>
              </a:rPr>
              <a:t>{i</a:t>
            </a:r>
            <a:r>
              <a:rPr lang="en-US" b="1" i="1" baseline="-25000" dirty="0">
                <a:latin typeface="Times New Roman" pitchFamily="18" charset="0"/>
                <a:cs typeface="Times New Roman" pitchFamily="18" charset="0"/>
              </a:rPr>
              <a:t>1</a:t>
            </a:r>
            <a:r>
              <a:rPr lang="en-US" b="1" i="1" dirty="0">
                <a:latin typeface="Times New Roman" pitchFamily="18" charset="0"/>
                <a:cs typeface="Times New Roman" pitchFamily="18" charset="0"/>
              </a:rPr>
              <a:t>, i</a:t>
            </a:r>
            <a:r>
              <a:rPr lang="en-US" b="1" i="1" baseline="-25000" dirty="0">
                <a:latin typeface="Times New Roman" pitchFamily="18" charset="0"/>
                <a:cs typeface="Times New Roman" pitchFamily="18" charset="0"/>
              </a:rPr>
              <a:t>2</a:t>
            </a:r>
            <a:r>
              <a:rPr lang="en-US" b="1" i="1" dirty="0">
                <a:latin typeface="Times New Roman" pitchFamily="18" charset="0"/>
                <a:cs typeface="Times New Roman" pitchFamily="18" charset="0"/>
              </a:rPr>
              <a:t>}</a:t>
            </a:r>
          </a:p>
          <a:p>
            <a:pPr lvl="1"/>
            <a:r>
              <a:rPr lang="en-US" b="1" dirty="0">
                <a:solidFill>
                  <a:srgbClr val="0000FF"/>
                </a:solidFill>
              </a:rPr>
              <a:t>Why?</a:t>
            </a:r>
            <a:r>
              <a:rPr lang="en-US" dirty="0"/>
              <a:t> Freq. pairs are common, freq. triples are rare</a:t>
            </a:r>
          </a:p>
          <a:p>
            <a:pPr lvl="2"/>
            <a:r>
              <a:rPr lang="en-US" b="1" dirty="0">
                <a:solidFill>
                  <a:srgbClr val="0000FF"/>
                </a:solidFill>
              </a:rPr>
              <a:t>Why?</a:t>
            </a:r>
            <a:r>
              <a:rPr lang="en-US" dirty="0"/>
              <a:t> Probability of being frequent drops exponentially </a:t>
            </a:r>
            <a:br>
              <a:rPr lang="en-US" dirty="0"/>
            </a:br>
            <a:r>
              <a:rPr lang="en-US" dirty="0"/>
              <a:t>with size; number of sets grows more slowly with size</a:t>
            </a:r>
          </a:p>
          <a:p>
            <a:r>
              <a:rPr lang="en-US" b="1" dirty="0">
                <a:solidFill>
                  <a:srgbClr val="008000"/>
                </a:solidFill>
              </a:rPr>
              <a:t>Let’s first concentrate on pairs, then extend to larger sets</a:t>
            </a:r>
          </a:p>
          <a:p>
            <a:r>
              <a:rPr lang="en-US" b="1" dirty="0">
                <a:solidFill>
                  <a:srgbClr val="D60093"/>
                </a:solidFill>
              </a:rPr>
              <a:t>The approach:</a:t>
            </a:r>
          </a:p>
          <a:p>
            <a:pPr lvl="1"/>
            <a:r>
              <a:rPr lang="en-US" dirty="0"/>
              <a:t>We always need to generate all the </a:t>
            </a:r>
            <a:r>
              <a:rPr lang="en-US" dirty="0" err="1"/>
              <a:t>itemsets</a:t>
            </a:r>
            <a:endParaRPr lang="en-US" dirty="0"/>
          </a:p>
          <a:p>
            <a:pPr lvl="1"/>
            <a:r>
              <a:rPr lang="en-US" dirty="0"/>
              <a:t>But we would only like to count (keep track) of those </a:t>
            </a:r>
            <a:r>
              <a:rPr lang="en-US" dirty="0" err="1"/>
              <a:t>itemsets</a:t>
            </a:r>
            <a:r>
              <a:rPr lang="en-US" dirty="0"/>
              <a:t> that in the end turn out to be frequent</a:t>
            </a:r>
          </a:p>
        </p:txBody>
      </p:sp>
      <p:sp>
        <p:nvSpPr>
          <p:cNvPr id="6" name="Footer Placeholder 5"/>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7A007BCD-372D-804D-8985-53E195A801AF}" type="slidenum">
              <a:rPr lang="en-US"/>
              <a:pPr/>
              <a:t>23</a:t>
            </a:fld>
            <a:endParaRPr lang="en-US"/>
          </a:p>
        </p:txBody>
      </p:sp>
    </p:spTree>
    <p:extLst>
      <p:ext uri="{BB962C8B-B14F-4D97-AF65-F5344CB8AC3E}">
        <p14:creationId xmlns:p14="http://schemas.microsoft.com/office/powerpoint/2010/main" val="867944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53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553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5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a:t>Naïve Algorithm</a:t>
            </a:r>
          </a:p>
        </p:txBody>
      </p:sp>
      <p:sp>
        <p:nvSpPr>
          <p:cNvPr id="15363" name="Rectangle 3"/>
          <p:cNvSpPr>
            <a:spLocks noGrp="1" noChangeArrowheads="1"/>
          </p:cNvSpPr>
          <p:nvPr>
            <p:ph idx="1"/>
          </p:nvPr>
        </p:nvSpPr>
        <p:spPr>
          <a:xfrm>
            <a:off x="457200" y="1295400"/>
            <a:ext cx="8229600" cy="5334000"/>
          </a:xfrm>
        </p:spPr>
        <p:txBody>
          <a:bodyPr>
            <a:normAutofit/>
          </a:bodyPr>
          <a:lstStyle/>
          <a:p>
            <a:r>
              <a:rPr lang="en-US" b="1" dirty="0">
                <a:solidFill>
                  <a:srgbClr val="008000"/>
                </a:solidFill>
              </a:rPr>
              <a:t>Naïve approach to finding frequent pairs</a:t>
            </a:r>
          </a:p>
          <a:p>
            <a:r>
              <a:rPr lang="en-US" dirty="0"/>
              <a:t>Read file once, counting in main memory </a:t>
            </a:r>
            <a:br>
              <a:rPr lang="en-US" dirty="0"/>
            </a:br>
            <a:r>
              <a:rPr lang="en-US" dirty="0"/>
              <a:t>the occurrences of each pair:</a:t>
            </a:r>
          </a:p>
          <a:p>
            <a:pPr lvl="1"/>
            <a:r>
              <a:rPr lang="en-US" dirty="0"/>
              <a:t>From each basket of </a:t>
            </a:r>
            <a:r>
              <a:rPr lang="en-US" b="1" i="1" dirty="0"/>
              <a:t>n</a:t>
            </a:r>
            <a:r>
              <a:rPr lang="en-US" dirty="0"/>
              <a:t> items, generate its </a:t>
            </a:r>
            <a:br>
              <a:rPr lang="en-US" dirty="0"/>
            </a:br>
            <a:r>
              <a:rPr lang="en-US" b="1" i="1" dirty="0"/>
              <a:t>n(n-1)/2</a:t>
            </a:r>
            <a:r>
              <a:rPr lang="en-US" dirty="0"/>
              <a:t> pairs by two nested loops</a:t>
            </a:r>
          </a:p>
          <a:p>
            <a:r>
              <a:rPr lang="en-US" b="1" dirty="0">
                <a:solidFill>
                  <a:srgbClr val="0000FF"/>
                </a:solidFill>
              </a:rPr>
              <a:t>Fails if (#items)</a:t>
            </a:r>
            <a:r>
              <a:rPr lang="en-US" b="1" baseline="30000" dirty="0">
                <a:solidFill>
                  <a:srgbClr val="0000FF"/>
                </a:solidFill>
              </a:rPr>
              <a:t>2</a:t>
            </a:r>
            <a:r>
              <a:rPr lang="en-US" b="1" dirty="0">
                <a:solidFill>
                  <a:srgbClr val="0000FF"/>
                </a:solidFill>
              </a:rPr>
              <a:t> exceeds main memory</a:t>
            </a:r>
          </a:p>
          <a:p>
            <a:pPr lvl="1"/>
            <a:r>
              <a:rPr lang="en-US" b="1" dirty="0">
                <a:solidFill>
                  <a:srgbClr val="FF0066"/>
                </a:solidFill>
              </a:rPr>
              <a:t>Remember:</a:t>
            </a:r>
            <a:r>
              <a:rPr lang="en-US" dirty="0"/>
              <a:t> #items can be </a:t>
            </a:r>
            <a:br>
              <a:rPr lang="en-US" dirty="0"/>
            </a:br>
            <a:r>
              <a:rPr lang="en-US" dirty="0"/>
              <a:t>100K (Wal-Mart) or 10B (Web pages)</a:t>
            </a:r>
          </a:p>
          <a:p>
            <a:pPr lvl="2"/>
            <a:r>
              <a:rPr lang="en-US" dirty="0"/>
              <a:t>Suppose 10</a:t>
            </a:r>
            <a:r>
              <a:rPr lang="en-US" baseline="30000" dirty="0"/>
              <a:t>5</a:t>
            </a:r>
            <a:r>
              <a:rPr lang="en-US" dirty="0"/>
              <a:t> items, counts are 4-byte integers</a:t>
            </a:r>
          </a:p>
          <a:p>
            <a:pPr lvl="2"/>
            <a:r>
              <a:rPr lang="en-US" dirty="0"/>
              <a:t>Number of pairs of items: 10</a:t>
            </a:r>
            <a:r>
              <a:rPr lang="en-US" baseline="30000" dirty="0"/>
              <a:t>5</a:t>
            </a:r>
            <a:r>
              <a:rPr lang="en-US" dirty="0"/>
              <a:t>(10</a:t>
            </a:r>
            <a:r>
              <a:rPr lang="en-US" baseline="30000" dirty="0"/>
              <a:t>5</a:t>
            </a:r>
            <a:r>
              <a:rPr lang="en-US" dirty="0"/>
              <a:t>-1)/2 = 5*10</a:t>
            </a:r>
            <a:r>
              <a:rPr lang="en-US" baseline="30000" dirty="0"/>
              <a:t>9</a:t>
            </a:r>
            <a:endParaRPr lang="en-US" dirty="0"/>
          </a:p>
          <a:p>
            <a:pPr lvl="2"/>
            <a:r>
              <a:rPr lang="en-US" dirty="0"/>
              <a:t>Therefore, 2*10</a:t>
            </a:r>
            <a:r>
              <a:rPr lang="en-US" baseline="30000" dirty="0"/>
              <a:t>10</a:t>
            </a:r>
            <a:r>
              <a:rPr lang="en-US" dirty="0"/>
              <a:t> (20 gigabytes) of memory needed</a:t>
            </a:r>
          </a:p>
        </p:txBody>
      </p:sp>
      <p:sp>
        <p:nvSpPr>
          <p:cNvPr id="6" name="Footer Placeholder 5"/>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B0537500-718E-CE42-A244-804D488297BF}" type="slidenum">
              <a:rPr lang="en-US"/>
              <a:pPr/>
              <a:t>24</a:t>
            </a:fld>
            <a:endParaRPr lang="en-US"/>
          </a:p>
        </p:txBody>
      </p:sp>
    </p:spTree>
    <p:extLst>
      <p:ext uri="{BB962C8B-B14F-4D97-AF65-F5344CB8AC3E}">
        <p14:creationId xmlns:p14="http://schemas.microsoft.com/office/powerpoint/2010/main" val="4113928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3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Pairs in Memory</a:t>
            </a:r>
          </a:p>
        </p:txBody>
      </p:sp>
      <p:sp>
        <p:nvSpPr>
          <p:cNvPr id="3" name="Content Placeholder 2"/>
          <p:cNvSpPr>
            <a:spLocks noGrp="1"/>
          </p:cNvSpPr>
          <p:nvPr>
            <p:ph idx="1"/>
          </p:nvPr>
        </p:nvSpPr>
        <p:spPr>
          <a:xfrm>
            <a:off x="457200" y="1295400"/>
            <a:ext cx="8458200" cy="5410200"/>
          </a:xfrm>
        </p:spPr>
        <p:txBody>
          <a:bodyPr>
            <a:normAutofit lnSpcReduction="10000"/>
          </a:bodyPr>
          <a:lstStyle/>
          <a:p>
            <a:pPr marL="118872" indent="0">
              <a:buNone/>
            </a:pPr>
            <a:r>
              <a:rPr lang="en-US" b="1" dirty="0">
                <a:solidFill>
                  <a:srgbClr val="008000"/>
                </a:solidFill>
              </a:rPr>
              <a:t>Two approaches:</a:t>
            </a:r>
          </a:p>
          <a:p>
            <a:r>
              <a:rPr lang="en-US" b="1" dirty="0">
                <a:solidFill>
                  <a:srgbClr val="0000FF"/>
                </a:solidFill>
              </a:rPr>
              <a:t>Approach 1:</a:t>
            </a:r>
            <a:r>
              <a:rPr lang="en-US" b="1" dirty="0">
                <a:solidFill>
                  <a:schemeClr val="accent2"/>
                </a:solidFill>
              </a:rPr>
              <a:t> </a:t>
            </a:r>
            <a:r>
              <a:rPr lang="en-US" dirty="0"/>
              <a:t>Count all pairs using a matrix</a:t>
            </a:r>
          </a:p>
          <a:p>
            <a:r>
              <a:rPr lang="en-US" b="1" dirty="0">
                <a:solidFill>
                  <a:srgbClr val="FF0066"/>
                </a:solidFill>
              </a:rPr>
              <a:t>Approach 2:</a:t>
            </a:r>
            <a:r>
              <a:rPr lang="en-US" dirty="0"/>
              <a:t> Keep a table of triples [</a:t>
            </a:r>
            <a:r>
              <a:rPr lang="en-US" i="1" dirty="0" err="1"/>
              <a:t>i</a:t>
            </a:r>
            <a:r>
              <a:rPr lang="en-US" dirty="0"/>
              <a:t>,</a:t>
            </a:r>
            <a:r>
              <a:rPr lang="en-US" i="1" dirty="0"/>
              <a:t> j</a:t>
            </a:r>
            <a:r>
              <a:rPr lang="en-US" dirty="0"/>
              <a:t>,</a:t>
            </a:r>
            <a:r>
              <a:rPr lang="en-US" i="1" dirty="0"/>
              <a:t> c</a:t>
            </a:r>
            <a:r>
              <a:rPr lang="en-US" dirty="0"/>
              <a:t>] = “the count of the pair of items {</a:t>
            </a:r>
            <a:r>
              <a:rPr lang="en-US" i="1" dirty="0" err="1"/>
              <a:t>i</a:t>
            </a:r>
            <a:r>
              <a:rPr lang="en-US" dirty="0"/>
              <a:t>, </a:t>
            </a:r>
            <a:r>
              <a:rPr lang="en-US" i="1" dirty="0"/>
              <a:t>j</a:t>
            </a:r>
            <a:r>
              <a:rPr lang="en-US" dirty="0"/>
              <a:t>} is </a:t>
            </a:r>
            <a:r>
              <a:rPr lang="en-US" i="1" dirty="0"/>
              <a:t>c</a:t>
            </a:r>
            <a:r>
              <a:rPr lang="en-US" dirty="0"/>
              <a:t>.”</a:t>
            </a:r>
          </a:p>
          <a:p>
            <a:pPr lvl="1"/>
            <a:r>
              <a:rPr lang="en-US" dirty="0"/>
              <a:t>If integers and item ids are 4 bytes, we need approximately 12 bytes for pairs with count &gt; 0</a:t>
            </a:r>
          </a:p>
          <a:p>
            <a:pPr lvl="1"/>
            <a:r>
              <a:rPr lang="en-US" dirty="0"/>
              <a:t>Plus some additional overhead for the </a:t>
            </a:r>
            <a:r>
              <a:rPr lang="en-US" dirty="0" err="1"/>
              <a:t>hashtable</a:t>
            </a:r>
            <a:endParaRPr lang="en-US" dirty="0"/>
          </a:p>
          <a:p>
            <a:pPr marL="118872" indent="0">
              <a:buNone/>
            </a:pPr>
            <a:r>
              <a:rPr lang="en-US" b="1" dirty="0">
                <a:solidFill>
                  <a:srgbClr val="008000"/>
                </a:solidFill>
              </a:rPr>
              <a:t>Note:</a:t>
            </a:r>
          </a:p>
          <a:p>
            <a:r>
              <a:rPr lang="en-US" b="1" dirty="0">
                <a:solidFill>
                  <a:srgbClr val="0000FF"/>
                </a:solidFill>
              </a:rPr>
              <a:t>Approach 1</a:t>
            </a:r>
            <a:r>
              <a:rPr lang="en-US" dirty="0"/>
              <a:t> only requires 4 bytes per pair</a:t>
            </a:r>
          </a:p>
          <a:p>
            <a:r>
              <a:rPr lang="en-US" b="1" dirty="0">
                <a:solidFill>
                  <a:srgbClr val="FF0066"/>
                </a:solidFill>
              </a:rPr>
              <a:t>Approach 2</a:t>
            </a:r>
            <a:r>
              <a:rPr lang="en-US" dirty="0">
                <a:solidFill>
                  <a:schemeClr val="accent3"/>
                </a:solidFill>
              </a:rPr>
              <a:t> </a:t>
            </a:r>
            <a:r>
              <a:rPr lang="en-US" dirty="0"/>
              <a:t>uses 12</a:t>
            </a:r>
            <a:r>
              <a:rPr lang="en-US" i="1" dirty="0"/>
              <a:t> </a:t>
            </a:r>
            <a:r>
              <a:rPr lang="en-US" dirty="0"/>
              <a:t>bytes per pair </a:t>
            </a:r>
            <a:br>
              <a:rPr lang="en-US" dirty="0"/>
            </a:br>
            <a:r>
              <a:rPr lang="en-US" dirty="0"/>
              <a:t>(but only for pairs with count &gt; 0)</a:t>
            </a:r>
          </a:p>
        </p:txBody>
      </p:sp>
      <p:sp>
        <p:nvSpPr>
          <p:cNvPr id="5" name="Footer Placeholder 4"/>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8ACF4755-8703-664B-BCD2-DDFADF26E571}" type="slidenum">
              <a:rPr lang="en-US" smtClean="0"/>
              <a:pPr/>
              <a:t>25</a:t>
            </a:fld>
            <a:endParaRPr lang="en-US"/>
          </a:p>
        </p:txBody>
      </p:sp>
    </p:spTree>
    <p:extLst>
      <p:ext uri="{BB962C8B-B14F-4D97-AF65-F5344CB8AC3E}">
        <p14:creationId xmlns:p14="http://schemas.microsoft.com/office/powerpoint/2010/main" val="2037321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p:txBody>
          <a:bodyPr>
            <a:normAutofit/>
          </a:bodyPr>
          <a:lstStyle/>
          <a:p>
            <a:pPr lvl="0"/>
            <a:r>
              <a:rPr lang="en-US" dirty="0">
                <a:solidFill>
                  <a:srgbClr val="FFC800"/>
                </a:solidFill>
                <a:ea typeface="ＭＳ Ｐゴシック" pitchFamily="-107" charset="-128"/>
                <a:cs typeface="ＭＳ Ｐゴシック" pitchFamily="-107" charset="-128"/>
              </a:rPr>
              <a:t>Comparing the 2 Approaches</a:t>
            </a:r>
            <a:endParaRPr lang="en-US" dirty="0"/>
          </a:p>
        </p:txBody>
      </p:sp>
      <p:sp>
        <p:nvSpPr>
          <p:cNvPr id="20" name="Footer Placeholder 19"/>
          <p:cNvSpPr>
            <a:spLocks noGrp="1"/>
          </p:cNvSpPr>
          <p:nvPr>
            <p:ph type="ftr" sz="quarter" idx="11"/>
          </p:nvPr>
        </p:nvSpPr>
        <p:spPr/>
        <p:txBody>
          <a:bodyPr/>
          <a:lstStyle/>
          <a:p>
            <a:r>
              <a:rPr lang="nn-NO"/>
              <a:t>J. Leskovec, A. Rajaraman, J. Ullman: Mining of Massive Datasets, http://www.mmds.org</a:t>
            </a:r>
            <a:endParaRPr lang="en-US"/>
          </a:p>
        </p:txBody>
      </p:sp>
      <p:sp>
        <p:nvSpPr>
          <p:cNvPr id="17" name="Slide Number Placeholder 3"/>
          <p:cNvSpPr>
            <a:spLocks noGrp="1"/>
          </p:cNvSpPr>
          <p:nvPr>
            <p:ph type="sldNum" sz="quarter" idx="12"/>
          </p:nvPr>
        </p:nvSpPr>
        <p:spPr/>
        <p:txBody>
          <a:bodyPr/>
          <a:lstStyle/>
          <a:p>
            <a:fld id="{8DB1F193-A4C8-584F-92E1-BB8FD6ED4FFB}" type="slidenum">
              <a:rPr lang="en-US"/>
              <a:pPr/>
              <a:t>26</a:t>
            </a:fld>
            <a:endParaRPr lang="en-US"/>
          </a:p>
        </p:txBody>
      </p:sp>
      <p:sp>
        <p:nvSpPr>
          <p:cNvPr id="84994" name="AutoShape 2"/>
          <p:cNvSpPr>
            <a:spLocks noChangeArrowheads="1"/>
          </p:cNvSpPr>
          <p:nvPr/>
        </p:nvSpPr>
        <p:spPr bwMode="auto">
          <a:xfrm>
            <a:off x="1219200" y="1600200"/>
            <a:ext cx="3352800" cy="3352800"/>
          </a:xfrm>
          <a:prstGeom prst="rtTriangle">
            <a:avLst/>
          </a:prstGeom>
          <a:solidFill>
            <a:srgbClr val="FFCC00">
              <a:alpha val="50000"/>
            </a:srgbClr>
          </a:solidFill>
          <a:ln w="9525">
            <a:solidFill>
              <a:schemeClr val="tx1"/>
            </a:solidFill>
            <a:miter lim="800000"/>
            <a:headEnd/>
            <a:tailEnd/>
          </a:ln>
          <a:effectLst/>
        </p:spPr>
        <p:txBody>
          <a:bodyPr wrap="none" anchor="ctr">
            <a:prstTxWarp prst="textNoShape">
              <a:avLst/>
            </a:prstTxWarp>
          </a:bodyPr>
          <a:lstStyle/>
          <a:p>
            <a:pPr algn="ctr"/>
            <a:r>
              <a:rPr lang="en-US" sz="1800" dirty="0"/>
              <a:t>4 bytes per pair</a:t>
            </a:r>
          </a:p>
        </p:txBody>
      </p:sp>
      <p:sp>
        <p:nvSpPr>
          <p:cNvPr id="84995" name="Text Box 3"/>
          <p:cNvSpPr txBox="1">
            <a:spLocks noChangeArrowheads="1"/>
          </p:cNvSpPr>
          <p:nvPr/>
        </p:nvSpPr>
        <p:spPr bwMode="auto">
          <a:xfrm>
            <a:off x="1458441" y="5105400"/>
            <a:ext cx="2247988" cy="400110"/>
          </a:xfrm>
          <a:prstGeom prst="rect">
            <a:avLst/>
          </a:prstGeom>
          <a:noFill/>
          <a:ln w="9525">
            <a:noFill/>
            <a:miter lim="800000"/>
            <a:headEnd/>
            <a:tailEnd/>
          </a:ln>
          <a:effectLst/>
        </p:spPr>
        <p:txBody>
          <a:bodyPr wrap="none">
            <a:prstTxWarp prst="textNoShape">
              <a:avLst/>
            </a:prstTxWarp>
            <a:spAutoFit/>
          </a:bodyPr>
          <a:lstStyle/>
          <a:p>
            <a:r>
              <a:rPr lang="en-US" sz="2000" b="1" dirty="0">
                <a:solidFill>
                  <a:srgbClr val="0000FF"/>
                </a:solidFill>
                <a:latin typeface="Arial" pitchFamily="34" charset="0"/>
                <a:cs typeface="Arial" pitchFamily="34" charset="0"/>
              </a:rPr>
              <a:t>Triangular Matrix</a:t>
            </a:r>
          </a:p>
        </p:txBody>
      </p:sp>
      <p:sp>
        <p:nvSpPr>
          <p:cNvPr id="84996" name="Text Box 4"/>
          <p:cNvSpPr txBox="1">
            <a:spLocks noChangeArrowheads="1"/>
          </p:cNvSpPr>
          <p:nvPr/>
        </p:nvSpPr>
        <p:spPr bwMode="auto">
          <a:xfrm>
            <a:off x="5999931" y="5115480"/>
            <a:ext cx="1010469" cy="400110"/>
          </a:xfrm>
          <a:prstGeom prst="rect">
            <a:avLst/>
          </a:prstGeom>
          <a:noFill/>
          <a:ln w="9525">
            <a:noFill/>
            <a:miter lim="800000"/>
            <a:headEnd/>
            <a:tailEnd/>
          </a:ln>
          <a:effectLst/>
        </p:spPr>
        <p:txBody>
          <a:bodyPr wrap="none">
            <a:prstTxWarp prst="textNoShape">
              <a:avLst/>
            </a:prstTxWarp>
            <a:spAutoFit/>
          </a:bodyPr>
          <a:lstStyle/>
          <a:p>
            <a:r>
              <a:rPr lang="en-US" sz="2000" b="1" dirty="0">
                <a:solidFill>
                  <a:srgbClr val="0000FF"/>
                </a:solidFill>
                <a:latin typeface="Arial" pitchFamily="34" charset="0"/>
                <a:cs typeface="Arial" pitchFamily="34" charset="0"/>
              </a:rPr>
              <a:t>Triples</a:t>
            </a:r>
          </a:p>
        </p:txBody>
      </p:sp>
      <p:sp>
        <p:nvSpPr>
          <p:cNvPr id="84997" name="AutoShape 5"/>
          <p:cNvSpPr>
            <a:spLocks noChangeArrowheads="1"/>
          </p:cNvSpPr>
          <p:nvPr/>
        </p:nvSpPr>
        <p:spPr bwMode="auto">
          <a:xfrm>
            <a:off x="5181600" y="1600200"/>
            <a:ext cx="3352800" cy="3352800"/>
          </a:xfrm>
          <a:prstGeom prst="rtTriangle">
            <a:avLst/>
          </a:prstGeom>
          <a:solidFill>
            <a:srgbClr val="FFCC00">
              <a:alpha val="50000"/>
            </a:srgbClr>
          </a:solidFill>
          <a:ln w="9525">
            <a:solidFill>
              <a:schemeClr val="tx1"/>
            </a:solidFill>
            <a:miter lim="800000"/>
            <a:headEnd/>
            <a:tailEnd/>
          </a:ln>
          <a:effectLst/>
        </p:spPr>
        <p:txBody>
          <a:bodyPr wrap="none" anchor="ctr">
            <a:prstTxWarp prst="textNoShape">
              <a:avLst/>
            </a:prstTxWarp>
          </a:bodyPr>
          <a:lstStyle/>
          <a:p>
            <a:pPr algn="ctr"/>
            <a:r>
              <a:rPr lang="en-US" sz="1800"/>
              <a:t>12 per</a:t>
            </a:r>
          </a:p>
          <a:p>
            <a:pPr algn="ctr"/>
            <a:r>
              <a:rPr lang="en-US" sz="1800"/>
              <a:t>occurring pair</a:t>
            </a:r>
          </a:p>
        </p:txBody>
      </p:sp>
      <p:sp>
        <p:nvSpPr>
          <p:cNvPr id="84998" name="Oval 6"/>
          <p:cNvSpPr>
            <a:spLocks noChangeArrowheads="1"/>
          </p:cNvSpPr>
          <p:nvPr/>
        </p:nvSpPr>
        <p:spPr bwMode="auto">
          <a:xfrm>
            <a:off x="7239000" y="4038600"/>
            <a:ext cx="152400" cy="15240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
        <p:nvSpPr>
          <p:cNvPr id="84999" name="Oval 7"/>
          <p:cNvSpPr>
            <a:spLocks noChangeArrowheads="1"/>
          </p:cNvSpPr>
          <p:nvPr/>
        </p:nvSpPr>
        <p:spPr bwMode="auto">
          <a:xfrm>
            <a:off x="6324600" y="4495800"/>
            <a:ext cx="152400" cy="15240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
        <p:nvSpPr>
          <p:cNvPr id="85000" name="Oval 8"/>
          <p:cNvSpPr>
            <a:spLocks noChangeArrowheads="1"/>
          </p:cNvSpPr>
          <p:nvPr/>
        </p:nvSpPr>
        <p:spPr bwMode="auto">
          <a:xfrm>
            <a:off x="6400800" y="3124200"/>
            <a:ext cx="152400" cy="15240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
        <p:nvSpPr>
          <p:cNvPr id="85001" name="Oval 9"/>
          <p:cNvSpPr>
            <a:spLocks noChangeArrowheads="1"/>
          </p:cNvSpPr>
          <p:nvPr/>
        </p:nvSpPr>
        <p:spPr bwMode="auto">
          <a:xfrm>
            <a:off x="5486400" y="2590800"/>
            <a:ext cx="152400" cy="15240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
        <p:nvSpPr>
          <p:cNvPr id="85002" name="Oval 10"/>
          <p:cNvSpPr>
            <a:spLocks noChangeArrowheads="1"/>
          </p:cNvSpPr>
          <p:nvPr/>
        </p:nvSpPr>
        <p:spPr bwMode="auto">
          <a:xfrm>
            <a:off x="6858000" y="3733800"/>
            <a:ext cx="152400" cy="15240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
        <p:nvSpPr>
          <p:cNvPr id="85003" name="Oval 11"/>
          <p:cNvSpPr>
            <a:spLocks noChangeArrowheads="1"/>
          </p:cNvSpPr>
          <p:nvPr/>
        </p:nvSpPr>
        <p:spPr bwMode="auto">
          <a:xfrm>
            <a:off x="7162800" y="4572000"/>
            <a:ext cx="152400" cy="15240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
        <p:nvSpPr>
          <p:cNvPr id="85004" name="Oval 12"/>
          <p:cNvSpPr>
            <a:spLocks noChangeArrowheads="1"/>
          </p:cNvSpPr>
          <p:nvPr/>
        </p:nvSpPr>
        <p:spPr bwMode="auto">
          <a:xfrm>
            <a:off x="5562600" y="4648200"/>
            <a:ext cx="152400" cy="15240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
        <p:nvSpPr>
          <p:cNvPr id="85005" name="Oval 13"/>
          <p:cNvSpPr>
            <a:spLocks noChangeArrowheads="1"/>
          </p:cNvSpPr>
          <p:nvPr/>
        </p:nvSpPr>
        <p:spPr bwMode="auto">
          <a:xfrm>
            <a:off x="5791200" y="3581400"/>
            <a:ext cx="152400" cy="15240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
        <p:nvSpPr>
          <p:cNvPr id="85006" name="Oval 14"/>
          <p:cNvSpPr>
            <a:spLocks noChangeArrowheads="1"/>
          </p:cNvSpPr>
          <p:nvPr/>
        </p:nvSpPr>
        <p:spPr bwMode="auto">
          <a:xfrm>
            <a:off x="5943600" y="2971800"/>
            <a:ext cx="152400" cy="15240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
        <p:nvSpPr>
          <p:cNvPr id="85007" name="Oval 15"/>
          <p:cNvSpPr>
            <a:spLocks noChangeArrowheads="1"/>
          </p:cNvSpPr>
          <p:nvPr/>
        </p:nvSpPr>
        <p:spPr bwMode="auto">
          <a:xfrm>
            <a:off x="5334000" y="2133600"/>
            <a:ext cx="152400" cy="15240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
        <p:nvSpPr>
          <p:cNvPr id="85008" name="Oval 16"/>
          <p:cNvSpPr>
            <a:spLocks noChangeArrowheads="1"/>
          </p:cNvSpPr>
          <p:nvPr/>
        </p:nvSpPr>
        <p:spPr bwMode="auto">
          <a:xfrm>
            <a:off x="5334000" y="3276600"/>
            <a:ext cx="152400" cy="15240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Tree>
    <p:extLst>
      <p:ext uri="{BB962C8B-B14F-4D97-AF65-F5344CB8AC3E}">
        <p14:creationId xmlns:p14="http://schemas.microsoft.com/office/powerpoint/2010/main" val="3822416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the two approaches</a:t>
            </a:r>
          </a:p>
        </p:txBody>
      </p:sp>
      <p:sp>
        <p:nvSpPr>
          <p:cNvPr id="3" name="Content Placeholder 2"/>
          <p:cNvSpPr>
            <a:spLocks noGrp="1"/>
          </p:cNvSpPr>
          <p:nvPr>
            <p:ph idx="1"/>
          </p:nvPr>
        </p:nvSpPr>
        <p:spPr>
          <a:xfrm>
            <a:off x="457200" y="1295400"/>
            <a:ext cx="8229600" cy="5410200"/>
          </a:xfrm>
        </p:spPr>
        <p:txBody>
          <a:bodyPr>
            <a:normAutofit fontScale="92500" lnSpcReduction="10000"/>
          </a:bodyPr>
          <a:lstStyle/>
          <a:p>
            <a:r>
              <a:rPr lang="en-US" b="1" dirty="0">
                <a:solidFill>
                  <a:srgbClr val="0000FF"/>
                </a:solidFill>
              </a:rPr>
              <a:t>Approach 1: Triangular Matrix</a:t>
            </a:r>
          </a:p>
          <a:p>
            <a:pPr lvl="1"/>
            <a:r>
              <a:rPr lang="en-US" b="1" dirty="0"/>
              <a:t>n</a:t>
            </a:r>
            <a:r>
              <a:rPr lang="en-US" dirty="0"/>
              <a:t> = total number items</a:t>
            </a:r>
            <a:endParaRPr lang="en-US" i="1" dirty="0"/>
          </a:p>
          <a:p>
            <a:pPr lvl="1"/>
            <a:r>
              <a:rPr lang="en-US" dirty="0"/>
              <a:t>Count pair of items {</a:t>
            </a:r>
            <a:r>
              <a:rPr lang="en-US" i="1" dirty="0" err="1"/>
              <a:t>i</a:t>
            </a:r>
            <a:r>
              <a:rPr lang="en-US" dirty="0"/>
              <a:t>, </a:t>
            </a:r>
            <a:r>
              <a:rPr lang="en-US" i="1" dirty="0"/>
              <a:t>j</a:t>
            </a:r>
            <a:r>
              <a:rPr lang="en-US" dirty="0"/>
              <a:t>} only if </a:t>
            </a:r>
            <a:r>
              <a:rPr lang="en-US" i="1" dirty="0" err="1"/>
              <a:t>i</a:t>
            </a:r>
            <a:r>
              <a:rPr lang="en-US" dirty="0"/>
              <a:t>&lt;</a:t>
            </a:r>
            <a:r>
              <a:rPr lang="en-US" i="1" dirty="0"/>
              <a:t>j</a:t>
            </a:r>
            <a:endParaRPr lang="en-US" dirty="0"/>
          </a:p>
          <a:p>
            <a:pPr lvl="1"/>
            <a:r>
              <a:rPr lang="en-US" dirty="0"/>
              <a:t>Keep pair counts in lexicographic order:</a:t>
            </a:r>
          </a:p>
          <a:p>
            <a:pPr lvl="2"/>
            <a:r>
              <a:rPr lang="en-US" dirty="0">
                <a:solidFill>
                  <a:srgbClr val="008000"/>
                </a:solidFill>
              </a:rPr>
              <a:t>{1,2}, {1,3},…, {1,</a:t>
            </a:r>
            <a:r>
              <a:rPr lang="en-US" i="1" dirty="0">
                <a:solidFill>
                  <a:srgbClr val="008000"/>
                </a:solidFill>
              </a:rPr>
              <a:t>n</a:t>
            </a:r>
            <a:r>
              <a:rPr lang="en-US" dirty="0">
                <a:solidFill>
                  <a:srgbClr val="008000"/>
                </a:solidFill>
              </a:rPr>
              <a:t>}, {2,3}, {2,4},…,{2,</a:t>
            </a:r>
            <a:r>
              <a:rPr lang="en-US" i="1" dirty="0">
                <a:solidFill>
                  <a:srgbClr val="008000"/>
                </a:solidFill>
              </a:rPr>
              <a:t>n</a:t>
            </a:r>
            <a:r>
              <a:rPr lang="en-US" dirty="0">
                <a:solidFill>
                  <a:srgbClr val="008000"/>
                </a:solidFill>
              </a:rPr>
              <a:t>}, {3,4},…</a:t>
            </a:r>
          </a:p>
          <a:p>
            <a:pPr lvl="1"/>
            <a:r>
              <a:rPr lang="en-US" dirty="0"/>
              <a:t>Pair {</a:t>
            </a:r>
            <a:r>
              <a:rPr lang="en-US" i="1" dirty="0" err="1"/>
              <a:t>i</a:t>
            </a:r>
            <a:r>
              <a:rPr lang="en-US" dirty="0"/>
              <a:t>, </a:t>
            </a:r>
            <a:r>
              <a:rPr lang="en-US" i="1" dirty="0"/>
              <a:t>j</a:t>
            </a:r>
            <a:r>
              <a:rPr lang="en-US" dirty="0"/>
              <a:t>} is at position </a:t>
            </a:r>
            <a:r>
              <a:rPr lang="en-US" dirty="0">
                <a:solidFill>
                  <a:srgbClr val="008000"/>
                </a:solidFill>
              </a:rPr>
              <a:t>(</a:t>
            </a:r>
            <a:r>
              <a:rPr lang="en-US" i="1" dirty="0" err="1">
                <a:solidFill>
                  <a:srgbClr val="008000"/>
                </a:solidFill>
              </a:rPr>
              <a:t>i</a:t>
            </a:r>
            <a:r>
              <a:rPr lang="en-US" dirty="0">
                <a:solidFill>
                  <a:srgbClr val="008000"/>
                </a:solidFill>
              </a:rPr>
              <a:t> –1)(</a:t>
            </a:r>
            <a:r>
              <a:rPr lang="en-US" i="1" dirty="0">
                <a:solidFill>
                  <a:srgbClr val="008000"/>
                </a:solidFill>
              </a:rPr>
              <a:t>n</a:t>
            </a:r>
            <a:r>
              <a:rPr lang="en-US" dirty="0">
                <a:solidFill>
                  <a:srgbClr val="008000"/>
                </a:solidFill>
              </a:rPr>
              <a:t>– </a:t>
            </a:r>
            <a:r>
              <a:rPr lang="en-US" i="1" dirty="0" err="1">
                <a:solidFill>
                  <a:srgbClr val="008000"/>
                </a:solidFill>
              </a:rPr>
              <a:t>i</a:t>
            </a:r>
            <a:r>
              <a:rPr lang="en-US" dirty="0">
                <a:solidFill>
                  <a:srgbClr val="008000"/>
                </a:solidFill>
              </a:rPr>
              <a:t>/2) + </a:t>
            </a:r>
            <a:r>
              <a:rPr lang="en-US" i="1" dirty="0">
                <a:solidFill>
                  <a:srgbClr val="008000"/>
                </a:solidFill>
              </a:rPr>
              <a:t>j</a:t>
            </a:r>
            <a:r>
              <a:rPr lang="en-US" dirty="0">
                <a:solidFill>
                  <a:srgbClr val="008000"/>
                </a:solidFill>
              </a:rPr>
              <a:t> –</a:t>
            </a:r>
            <a:r>
              <a:rPr lang="en-US" i="1" dirty="0">
                <a:solidFill>
                  <a:srgbClr val="008000"/>
                </a:solidFill>
              </a:rPr>
              <a:t>1</a:t>
            </a:r>
          </a:p>
          <a:p>
            <a:pPr lvl="1"/>
            <a:r>
              <a:rPr lang="en-US" dirty="0"/>
              <a:t>Total number of pairs </a:t>
            </a:r>
            <a:r>
              <a:rPr lang="en-US" b="1" i="1" dirty="0"/>
              <a:t>n</a:t>
            </a:r>
            <a:r>
              <a:rPr lang="en-US" b="1" dirty="0"/>
              <a:t>(</a:t>
            </a:r>
            <a:r>
              <a:rPr lang="en-US" b="1" i="1" dirty="0"/>
              <a:t>n</a:t>
            </a:r>
            <a:r>
              <a:rPr lang="en-US" b="1" dirty="0"/>
              <a:t> –1)/2</a:t>
            </a:r>
            <a:r>
              <a:rPr lang="en-US" dirty="0"/>
              <a:t>; total bytes= </a:t>
            </a:r>
            <a:r>
              <a:rPr lang="en-US" b="1" dirty="0"/>
              <a:t>2</a:t>
            </a:r>
            <a:r>
              <a:rPr lang="en-US" b="1" i="1" dirty="0"/>
              <a:t>n</a:t>
            </a:r>
            <a:r>
              <a:rPr lang="en-US" b="1" baseline="30000" dirty="0"/>
              <a:t>2</a:t>
            </a:r>
            <a:endParaRPr lang="en-US" b="1" dirty="0"/>
          </a:p>
          <a:p>
            <a:pPr lvl="1"/>
            <a:r>
              <a:rPr lang="en-US" b="1" dirty="0">
                <a:solidFill>
                  <a:srgbClr val="0000FF"/>
                </a:solidFill>
              </a:rPr>
              <a:t>Triangular Matrix</a:t>
            </a:r>
            <a:r>
              <a:rPr lang="en-US" dirty="0"/>
              <a:t> requires 4 bytes per pair</a:t>
            </a:r>
          </a:p>
          <a:p>
            <a:r>
              <a:rPr lang="en-US" b="1" dirty="0">
                <a:solidFill>
                  <a:srgbClr val="FF0066"/>
                </a:solidFill>
              </a:rPr>
              <a:t>Approach 2</a:t>
            </a:r>
            <a:r>
              <a:rPr lang="en-US" dirty="0">
                <a:solidFill>
                  <a:schemeClr val="accent3"/>
                </a:solidFill>
              </a:rPr>
              <a:t> </a:t>
            </a:r>
            <a:r>
              <a:rPr lang="en-US" dirty="0"/>
              <a:t>uses </a:t>
            </a:r>
            <a:r>
              <a:rPr lang="en-US" b="1" dirty="0"/>
              <a:t>12</a:t>
            </a:r>
            <a:r>
              <a:rPr lang="en-US" b="1" i="1" dirty="0"/>
              <a:t> bytes</a:t>
            </a:r>
            <a:r>
              <a:rPr lang="en-US" dirty="0"/>
              <a:t> per occurring pair </a:t>
            </a:r>
            <a:br>
              <a:rPr lang="en-US" dirty="0"/>
            </a:br>
            <a:r>
              <a:rPr lang="en-US" i="1" dirty="0"/>
              <a:t>(but only for pairs with count &gt; 0)</a:t>
            </a:r>
          </a:p>
          <a:p>
            <a:pPr lvl="1"/>
            <a:r>
              <a:rPr lang="en-US" dirty="0"/>
              <a:t>Beats Approach 1 if less than </a:t>
            </a:r>
            <a:r>
              <a:rPr lang="en-US" b="1" dirty="0"/>
              <a:t>1/3</a:t>
            </a:r>
            <a:r>
              <a:rPr lang="en-US" dirty="0"/>
              <a:t> of </a:t>
            </a:r>
            <a:br>
              <a:rPr lang="en-US" dirty="0"/>
            </a:br>
            <a:r>
              <a:rPr lang="en-US" dirty="0"/>
              <a:t>possible pairs actually occur</a:t>
            </a:r>
          </a:p>
        </p:txBody>
      </p:sp>
      <p:sp>
        <p:nvSpPr>
          <p:cNvPr id="5" name="Footer Placeholder 4"/>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8ACF4755-8703-664B-BCD2-DDFADF26E571}" type="slidenum">
              <a:rPr lang="en-US" smtClean="0"/>
              <a:pPr/>
              <a:t>27</a:t>
            </a:fld>
            <a:endParaRPr lang="en-US"/>
          </a:p>
        </p:txBody>
      </p:sp>
    </p:spTree>
    <p:extLst>
      <p:ext uri="{BB962C8B-B14F-4D97-AF65-F5344CB8AC3E}">
        <p14:creationId xmlns:p14="http://schemas.microsoft.com/office/powerpoint/2010/main" val="4246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the two approaches</a:t>
            </a:r>
          </a:p>
        </p:txBody>
      </p:sp>
      <p:sp>
        <p:nvSpPr>
          <p:cNvPr id="3" name="Content Placeholder 2"/>
          <p:cNvSpPr>
            <a:spLocks noGrp="1"/>
          </p:cNvSpPr>
          <p:nvPr>
            <p:ph idx="1"/>
          </p:nvPr>
        </p:nvSpPr>
        <p:spPr>
          <a:xfrm>
            <a:off x="457200" y="1295400"/>
            <a:ext cx="8229600" cy="5410200"/>
          </a:xfrm>
        </p:spPr>
        <p:txBody>
          <a:bodyPr>
            <a:normAutofit fontScale="92500" lnSpcReduction="10000"/>
          </a:bodyPr>
          <a:lstStyle/>
          <a:p>
            <a:r>
              <a:rPr lang="en-US" b="1" dirty="0">
                <a:solidFill>
                  <a:srgbClr val="0000FF"/>
                </a:solidFill>
              </a:rPr>
              <a:t>Approach 1: Triangular Matrix</a:t>
            </a:r>
          </a:p>
          <a:p>
            <a:pPr lvl="1"/>
            <a:r>
              <a:rPr lang="en-US" b="1" dirty="0"/>
              <a:t>n</a:t>
            </a:r>
            <a:r>
              <a:rPr lang="en-US" dirty="0"/>
              <a:t> = total number items</a:t>
            </a:r>
            <a:endParaRPr lang="en-US" i="1" dirty="0"/>
          </a:p>
          <a:p>
            <a:pPr lvl="1"/>
            <a:r>
              <a:rPr lang="en-US" dirty="0"/>
              <a:t>Count pair of items {</a:t>
            </a:r>
            <a:r>
              <a:rPr lang="en-US" i="1" dirty="0" err="1"/>
              <a:t>i</a:t>
            </a:r>
            <a:r>
              <a:rPr lang="en-US" dirty="0"/>
              <a:t>, </a:t>
            </a:r>
            <a:r>
              <a:rPr lang="en-US" i="1" dirty="0"/>
              <a:t>j</a:t>
            </a:r>
            <a:r>
              <a:rPr lang="en-US" dirty="0"/>
              <a:t>} only if </a:t>
            </a:r>
            <a:r>
              <a:rPr lang="en-US" i="1" dirty="0" err="1"/>
              <a:t>i</a:t>
            </a:r>
            <a:r>
              <a:rPr lang="en-US" dirty="0"/>
              <a:t>&lt;</a:t>
            </a:r>
            <a:r>
              <a:rPr lang="en-US" i="1" dirty="0"/>
              <a:t>j</a:t>
            </a:r>
            <a:endParaRPr lang="en-US" dirty="0"/>
          </a:p>
          <a:p>
            <a:pPr lvl="1"/>
            <a:r>
              <a:rPr lang="en-US" dirty="0"/>
              <a:t>Keep pair counts in lexicographic order:</a:t>
            </a:r>
          </a:p>
          <a:p>
            <a:pPr lvl="2"/>
            <a:r>
              <a:rPr lang="en-US" dirty="0">
                <a:solidFill>
                  <a:srgbClr val="008000"/>
                </a:solidFill>
              </a:rPr>
              <a:t>{1,2}, {1,3},…, {1,</a:t>
            </a:r>
            <a:r>
              <a:rPr lang="en-US" i="1" dirty="0">
                <a:solidFill>
                  <a:srgbClr val="008000"/>
                </a:solidFill>
              </a:rPr>
              <a:t>n</a:t>
            </a:r>
            <a:r>
              <a:rPr lang="en-US" dirty="0">
                <a:solidFill>
                  <a:srgbClr val="008000"/>
                </a:solidFill>
              </a:rPr>
              <a:t>}, {2,3}, {2,4},…,{2,</a:t>
            </a:r>
            <a:r>
              <a:rPr lang="en-US" i="1" dirty="0">
                <a:solidFill>
                  <a:srgbClr val="008000"/>
                </a:solidFill>
              </a:rPr>
              <a:t>n</a:t>
            </a:r>
            <a:r>
              <a:rPr lang="en-US" dirty="0">
                <a:solidFill>
                  <a:srgbClr val="008000"/>
                </a:solidFill>
              </a:rPr>
              <a:t>}, {3,4},…</a:t>
            </a:r>
          </a:p>
          <a:p>
            <a:pPr lvl="1"/>
            <a:r>
              <a:rPr lang="en-US" dirty="0"/>
              <a:t>Pair {</a:t>
            </a:r>
            <a:r>
              <a:rPr lang="en-US" i="1" dirty="0" err="1"/>
              <a:t>i</a:t>
            </a:r>
            <a:r>
              <a:rPr lang="en-US" dirty="0"/>
              <a:t>, </a:t>
            </a:r>
            <a:r>
              <a:rPr lang="en-US" i="1" dirty="0"/>
              <a:t>j</a:t>
            </a:r>
            <a:r>
              <a:rPr lang="en-US" dirty="0"/>
              <a:t>} is at position </a:t>
            </a:r>
            <a:r>
              <a:rPr lang="en-US" dirty="0">
                <a:solidFill>
                  <a:srgbClr val="008000"/>
                </a:solidFill>
              </a:rPr>
              <a:t>(</a:t>
            </a:r>
            <a:r>
              <a:rPr lang="en-US" i="1" dirty="0" err="1">
                <a:solidFill>
                  <a:srgbClr val="008000"/>
                </a:solidFill>
              </a:rPr>
              <a:t>i</a:t>
            </a:r>
            <a:r>
              <a:rPr lang="en-US" dirty="0">
                <a:solidFill>
                  <a:srgbClr val="008000"/>
                </a:solidFill>
              </a:rPr>
              <a:t> –1)(</a:t>
            </a:r>
            <a:r>
              <a:rPr lang="en-US" i="1" dirty="0">
                <a:solidFill>
                  <a:srgbClr val="008000"/>
                </a:solidFill>
              </a:rPr>
              <a:t>n</a:t>
            </a:r>
            <a:r>
              <a:rPr lang="en-US" dirty="0">
                <a:solidFill>
                  <a:srgbClr val="008000"/>
                </a:solidFill>
              </a:rPr>
              <a:t>– </a:t>
            </a:r>
            <a:r>
              <a:rPr lang="en-US" i="1" dirty="0" err="1">
                <a:solidFill>
                  <a:srgbClr val="008000"/>
                </a:solidFill>
              </a:rPr>
              <a:t>i</a:t>
            </a:r>
            <a:r>
              <a:rPr lang="en-US" dirty="0">
                <a:solidFill>
                  <a:srgbClr val="008000"/>
                </a:solidFill>
              </a:rPr>
              <a:t>/2) + </a:t>
            </a:r>
            <a:r>
              <a:rPr lang="en-US" i="1" dirty="0">
                <a:solidFill>
                  <a:srgbClr val="008000"/>
                </a:solidFill>
              </a:rPr>
              <a:t>j</a:t>
            </a:r>
            <a:r>
              <a:rPr lang="en-US" dirty="0">
                <a:solidFill>
                  <a:srgbClr val="008000"/>
                </a:solidFill>
              </a:rPr>
              <a:t> –</a:t>
            </a:r>
            <a:r>
              <a:rPr lang="en-US" i="1" dirty="0">
                <a:solidFill>
                  <a:srgbClr val="008000"/>
                </a:solidFill>
              </a:rPr>
              <a:t>1</a:t>
            </a:r>
          </a:p>
          <a:p>
            <a:pPr lvl="1"/>
            <a:r>
              <a:rPr lang="en-US" dirty="0"/>
              <a:t>Total number of pairs </a:t>
            </a:r>
            <a:r>
              <a:rPr lang="en-US" b="1" i="1" dirty="0"/>
              <a:t>n</a:t>
            </a:r>
            <a:r>
              <a:rPr lang="en-US" b="1" dirty="0"/>
              <a:t>(</a:t>
            </a:r>
            <a:r>
              <a:rPr lang="en-US" b="1" i="1" dirty="0"/>
              <a:t>n</a:t>
            </a:r>
            <a:r>
              <a:rPr lang="en-US" b="1" dirty="0"/>
              <a:t> –1)/2</a:t>
            </a:r>
            <a:r>
              <a:rPr lang="en-US" dirty="0"/>
              <a:t>; total bytes= </a:t>
            </a:r>
            <a:r>
              <a:rPr lang="en-US" b="1" dirty="0"/>
              <a:t>2</a:t>
            </a:r>
            <a:r>
              <a:rPr lang="en-US" b="1" i="1" dirty="0"/>
              <a:t>n</a:t>
            </a:r>
            <a:r>
              <a:rPr lang="en-US" b="1" baseline="30000" dirty="0"/>
              <a:t>2</a:t>
            </a:r>
            <a:endParaRPr lang="en-US" b="1" dirty="0"/>
          </a:p>
          <a:p>
            <a:pPr lvl="1"/>
            <a:r>
              <a:rPr lang="en-US" b="1" dirty="0">
                <a:solidFill>
                  <a:srgbClr val="0000FF"/>
                </a:solidFill>
              </a:rPr>
              <a:t>Triangular Matrix</a:t>
            </a:r>
            <a:r>
              <a:rPr lang="en-US" dirty="0"/>
              <a:t> requires 4 bytes per pair</a:t>
            </a:r>
          </a:p>
          <a:p>
            <a:r>
              <a:rPr lang="en-US" b="1" dirty="0">
                <a:solidFill>
                  <a:srgbClr val="FF0066"/>
                </a:solidFill>
              </a:rPr>
              <a:t>Approach 2</a:t>
            </a:r>
            <a:r>
              <a:rPr lang="en-US" dirty="0">
                <a:solidFill>
                  <a:schemeClr val="accent3"/>
                </a:solidFill>
              </a:rPr>
              <a:t> </a:t>
            </a:r>
            <a:r>
              <a:rPr lang="en-US" dirty="0"/>
              <a:t>uses 12</a:t>
            </a:r>
            <a:r>
              <a:rPr lang="en-US" i="1" dirty="0"/>
              <a:t> bytes</a:t>
            </a:r>
            <a:r>
              <a:rPr lang="en-US" dirty="0"/>
              <a:t> per pair </a:t>
            </a:r>
            <a:br>
              <a:rPr lang="en-US" dirty="0"/>
            </a:br>
            <a:r>
              <a:rPr lang="en-US" i="1" dirty="0"/>
              <a:t>(but only for pairs with count &gt; 0)</a:t>
            </a:r>
          </a:p>
          <a:p>
            <a:pPr lvl="1"/>
            <a:r>
              <a:rPr lang="en-US" dirty="0"/>
              <a:t>Beats Approach 1 if less than </a:t>
            </a:r>
            <a:r>
              <a:rPr lang="en-US" b="1" dirty="0"/>
              <a:t>1/3</a:t>
            </a:r>
            <a:r>
              <a:rPr lang="en-US" dirty="0"/>
              <a:t> of </a:t>
            </a:r>
            <a:br>
              <a:rPr lang="en-US" dirty="0"/>
            </a:br>
            <a:r>
              <a:rPr lang="en-US" dirty="0"/>
              <a:t>possible pairs actually occur</a:t>
            </a:r>
          </a:p>
        </p:txBody>
      </p:sp>
      <p:sp>
        <p:nvSpPr>
          <p:cNvPr id="5" name="Footer Placeholder 4"/>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8ACF4755-8703-664B-BCD2-DDFADF26E571}" type="slidenum">
              <a:rPr lang="en-US" smtClean="0"/>
              <a:pPr/>
              <a:t>28</a:t>
            </a:fld>
            <a:endParaRPr lang="en-US"/>
          </a:p>
        </p:txBody>
      </p:sp>
      <p:sp>
        <p:nvSpPr>
          <p:cNvPr id="7" name="Rounded Rectangle 6"/>
          <p:cNvSpPr/>
          <p:nvPr/>
        </p:nvSpPr>
        <p:spPr>
          <a:xfrm>
            <a:off x="1371600" y="2286000"/>
            <a:ext cx="5867400" cy="3505200"/>
          </a:xfrm>
          <a:prstGeom prst="round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b="1" dirty="0"/>
              <a:t>Problem is if we have too many items so the pairs </a:t>
            </a:r>
            <a:br>
              <a:rPr lang="en-US" sz="3600" b="1" dirty="0"/>
            </a:br>
            <a:r>
              <a:rPr lang="en-US" sz="3600" b="1" dirty="0"/>
              <a:t>do not fit into memory.</a:t>
            </a:r>
          </a:p>
          <a:p>
            <a:pPr algn="ctr"/>
            <a:endParaRPr lang="en-US" sz="1000" b="1" dirty="0"/>
          </a:p>
          <a:p>
            <a:pPr algn="ctr"/>
            <a:r>
              <a:rPr lang="en-US" sz="4000" b="1" dirty="0"/>
              <a:t>Can we do better?</a:t>
            </a:r>
          </a:p>
        </p:txBody>
      </p:sp>
    </p:spTree>
    <p:extLst>
      <p:ext uri="{BB962C8B-B14F-4D97-AF65-F5344CB8AC3E}">
        <p14:creationId xmlns:p14="http://schemas.microsoft.com/office/powerpoint/2010/main" val="35499989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br>
              <a:rPr lang="en-US" dirty="0"/>
            </a:br>
            <a:r>
              <a:rPr lang="en-US" dirty="0"/>
              <a:t>A-Priori Algorithm</a:t>
            </a: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19018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Market-Basket Model</a:t>
            </a:r>
          </a:p>
        </p:txBody>
      </p:sp>
      <p:sp>
        <p:nvSpPr>
          <p:cNvPr id="3" name="Content Placeholder 2"/>
          <p:cNvSpPr>
            <a:spLocks noGrp="1"/>
          </p:cNvSpPr>
          <p:nvPr>
            <p:ph idx="1"/>
          </p:nvPr>
        </p:nvSpPr>
        <p:spPr>
          <a:xfrm>
            <a:off x="457200" y="1295400"/>
            <a:ext cx="8229600" cy="5486400"/>
          </a:xfrm>
        </p:spPr>
        <p:txBody>
          <a:bodyPr>
            <a:normAutofit fontScale="92500" lnSpcReduction="10000"/>
          </a:bodyPr>
          <a:lstStyle/>
          <a:p>
            <a:r>
              <a:rPr lang="en-US" dirty="0"/>
              <a:t>A large set of </a:t>
            </a:r>
            <a:r>
              <a:rPr lang="en-US" b="1" dirty="0">
                <a:solidFill>
                  <a:srgbClr val="FF0066"/>
                </a:solidFill>
              </a:rPr>
              <a:t>items</a:t>
            </a:r>
            <a:endParaRPr lang="en-US" b="1" dirty="0"/>
          </a:p>
          <a:p>
            <a:pPr lvl="1"/>
            <a:r>
              <a:rPr lang="en-US" dirty="0"/>
              <a:t>e.g., things sold in a </a:t>
            </a:r>
            <a:br>
              <a:rPr lang="en-US" dirty="0"/>
            </a:br>
            <a:r>
              <a:rPr lang="en-US" dirty="0"/>
              <a:t>supermarket</a:t>
            </a:r>
          </a:p>
          <a:p>
            <a:r>
              <a:rPr lang="en-US" dirty="0"/>
              <a:t>A </a:t>
            </a:r>
            <a:r>
              <a:rPr lang="en-US" b="1" dirty="0"/>
              <a:t>large set</a:t>
            </a:r>
            <a:r>
              <a:rPr lang="en-US" dirty="0"/>
              <a:t> of </a:t>
            </a:r>
            <a:r>
              <a:rPr lang="en-US" b="1" dirty="0">
                <a:solidFill>
                  <a:srgbClr val="FF0066"/>
                </a:solidFill>
              </a:rPr>
              <a:t>baskets</a:t>
            </a:r>
            <a:r>
              <a:rPr lang="en-US" dirty="0"/>
              <a:t> </a:t>
            </a:r>
          </a:p>
          <a:p>
            <a:r>
              <a:rPr lang="en-US" dirty="0"/>
              <a:t>Each basket is a </a:t>
            </a:r>
            <a:br>
              <a:rPr lang="en-US" dirty="0"/>
            </a:br>
            <a:r>
              <a:rPr lang="en-US" b="1" dirty="0"/>
              <a:t>small subset of items</a:t>
            </a:r>
          </a:p>
          <a:p>
            <a:pPr lvl="1"/>
            <a:r>
              <a:rPr lang="en-US" dirty="0"/>
              <a:t>e.g., the things one </a:t>
            </a:r>
            <a:br>
              <a:rPr lang="en-US" dirty="0"/>
            </a:br>
            <a:r>
              <a:rPr lang="en-US" dirty="0"/>
              <a:t>customer buys on one day</a:t>
            </a:r>
          </a:p>
          <a:p>
            <a:r>
              <a:rPr lang="en-US" dirty="0"/>
              <a:t>Want to discover </a:t>
            </a:r>
            <a:br>
              <a:rPr lang="en-US" dirty="0"/>
            </a:br>
            <a:r>
              <a:rPr lang="en-US" b="1" dirty="0">
                <a:solidFill>
                  <a:srgbClr val="D60093"/>
                </a:solidFill>
              </a:rPr>
              <a:t>association rules</a:t>
            </a:r>
            <a:endParaRPr lang="en-US" dirty="0">
              <a:solidFill>
                <a:srgbClr val="D60093"/>
              </a:solidFill>
            </a:endParaRPr>
          </a:p>
          <a:p>
            <a:pPr lvl="1"/>
            <a:r>
              <a:rPr lang="en-US" dirty="0"/>
              <a:t>People who bought {</a:t>
            </a:r>
            <a:r>
              <a:rPr lang="en-US" dirty="0" err="1"/>
              <a:t>x,y,z</a:t>
            </a:r>
            <a:r>
              <a:rPr lang="en-US" dirty="0"/>
              <a:t>} tend to buy {</a:t>
            </a:r>
            <a:r>
              <a:rPr lang="en-US" dirty="0" err="1"/>
              <a:t>v,w</a:t>
            </a:r>
            <a:r>
              <a:rPr lang="en-US" dirty="0"/>
              <a:t>}</a:t>
            </a:r>
          </a:p>
          <a:p>
            <a:pPr lvl="2"/>
            <a:r>
              <a:rPr lang="en-US" dirty="0"/>
              <a:t>Amazon!</a:t>
            </a:r>
          </a:p>
          <a:p>
            <a:pPr lvl="8"/>
            <a:endParaRPr lang="en-US" dirty="0"/>
          </a:p>
          <a:p>
            <a:endParaRPr lang="en-US" dirty="0"/>
          </a:p>
          <a:p>
            <a:pPr lvl="8"/>
            <a:endParaRPr lang="en-US" dirty="0"/>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a:t>
            </a:fld>
            <a:endParaRPr lang="en-US"/>
          </a:p>
        </p:txBody>
      </p:sp>
      <p:sp>
        <p:nvSpPr>
          <p:cNvPr id="7" name="Text Box 5"/>
          <p:cNvSpPr txBox="1">
            <a:spLocks noChangeArrowheads="1"/>
          </p:cNvSpPr>
          <p:nvPr/>
        </p:nvSpPr>
        <p:spPr bwMode="auto">
          <a:xfrm>
            <a:off x="5548312" y="4129087"/>
            <a:ext cx="3035575" cy="984885"/>
          </a:xfrm>
          <a:prstGeom prst="rect">
            <a:avLst/>
          </a:prstGeom>
          <a:solidFill>
            <a:srgbClr val="CCCCFF"/>
          </a:solidFill>
          <a:ln w="9525">
            <a:noFill/>
            <a:miter lim="800000"/>
            <a:headEnd/>
            <a:tailEnd/>
          </a:ln>
          <a:effectLst>
            <a:outerShdw dist="107763" dir="2700000" algn="ctr" rotWithShape="0">
              <a:schemeClr val="bg2"/>
            </a:outerShdw>
          </a:effectLst>
        </p:spPr>
        <p:txBody>
          <a:bodyPr wrap="none">
            <a:spAutoFit/>
          </a:bodyPr>
          <a:lstStyle/>
          <a:p>
            <a:r>
              <a:rPr lang="en-US" sz="2000" b="1" dirty="0">
                <a:latin typeface="Arial" pitchFamily="34" charset="0"/>
                <a:cs typeface="Arial" pitchFamily="34" charset="0"/>
              </a:rPr>
              <a:t>Rules Discovered:</a:t>
            </a:r>
          </a:p>
          <a:p>
            <a:r>
              <a:rPr lang="en-US" sz="2000" b="0" dirty="0">
                <a:latin typeface="Times New Roman" pitchFamily="18" charset="0"/>
              </a:rPr>
              <a:t>    </a:t>
            </a:r>
            <a:r>
              <a:rPr lang="en-US" sz="1800" dirty="0">
                <a:solidFill>
                  <a:srgbClr val="CC0000"/>
                </a:solidFill>
                <a:latin typeface="Tahoma" pitchFamily="34" charset="0"/>
              </a:rPr>
              <a:t>{Milk} --&gt; {Coke}</a:t>
            </a:r>
          </a:p>
          <a:p>
            <a:r>
              <a:rPr lang="en-US" sz="1800" dirty="0">
                <a:solidFill>
                  <a:srgbClr val="CC0000"/>
                </a:solidFill>
                <a:latin typeface="Tahoma" pitchFamily="34" charset="0"/>
              </a:rPr>
              <a:t>    {Diaper, Milk} --&gt; {Beer}</a:t>
            </a:r>
            <a:endParaRPr lang="en-US" sz="2400" b="0" dirty="0">
              <a:latin typeface="Times New Roman" pitchFamily="18" charset="0"/>
            </a:endParaRPr>
          </a:p>
        </p:txBody>
      </p:sp>
      <p:graphicFrame>
        <p:nvGraphicFramePr>
          <p:cNvPr id="21506" name="Object 2"/>
          <p:cNvGraphicFramePr>
            <a:graphicFrameLocks noChangeAspect="1"/>
          </p:cNvGraphicFramePr>
          <p:nvPr>
            <p:extLst>
              <p:ext uri="{D42A27DB-BD31-4B8C-83A1-F6EECF244321}">
                <p14:modId xmlns:p14="http://schemas.microsoft.com/office/powerpoint/2010/main" val="1651241456"/>
              </p:ext>
            </p:extLst>
          </p:nvPr>
        </p:nvGraphicFramePr>
        <p:xfrm>
          <a:off x="5299075" y="1652588"/>
          <a:ext cx="3690938" cy="2159000"/>
        </p:xfrm>
        <a:graphic>
          <a:graphicData uri="http://schemas.openxmlformats.org/presentationml/2006/ole">
            <mc:AlternateContent xmlns:mc="http://schemas.openxmlformats.org/markup-compatibility/2006">
              <mc:Choice xmlns:v="urn:schemas-microsoft-com:vml" Requires="v">
                <p:oleObj spid="_x0000_s3238" name="Document" r:id="rId3" imgW="3942893" imgH="2306673" progId="Word.Document.8">
                  <p:embed/>
                </p:oleObj>
              </mc:Choice>
              <mc:Fallback>
                <p:oleObj name="Document" r:id="rId3" imgW="3942893" imgH="2306673" progId="Word.Document.8">
                  <p:embed/>
                  <p:pic>
                    <p:nvPicPr>
                      <p:cNvPr id="0" name=""/>
                      <p:cNvPicPr>
                        <a:picLocks noChangeAspect="1" noChangeArrowheads="1"/>
                      </p:cNvPicPr>
                      <p:nvPr/>
                    </p:nvPicPr>
                    <p:blipFill>
                      <a:blip r:embed="rId4"/>
                      <a:srcRect/>
                      <a:stretch>
                        <a:fillRect/>
                      </a:stretch>
                    </p:blipFill>
                    <p:spPr bwMode="auto">
                      <a:xfrm>
                        <a:off x="5299075" y="1652588"/>
                        <a:ext cx="3690938" cy="215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5486400" y="1295400"/>
            <a:ext cx="784189" cy="369332"/>
          </a:xfrm>
          <a:prstGeom prst="rect">
            <a:avLst/>
          </a:prstGeom>
          <a:noFill/>
        </p:spPr>
        <p:txBody>
          <a:bodyPr wrap="none" rtlCol="0">
            <a:spAutoFit/>
          </a:bodyPr>
          <a:lstStyle/>
          <a:p>
            <a:r>
              <a:rPr lang="en-US" b="1" dirty="0"/>
              <a:t>Input:</a:t>
            </a:r>
          </a:p>
        </p:txBody>
      </p:sp>
      <p:sp>
        <p:nvSpPr>
          <p:cNvPr id="10" name="TextBox 9"/>
          <p:cNvSpPr txBox="1"/>
          <p:nvPr/>
        </p:nvSpPr>
        <p:spPr>
          <a:xfrm>
            <a:off x="5486400" y="3745468"/>
            <a:ext cx="974947" cy="369332"/>
          </a:xfrm>
          <a:prstGeom prst="rect">
            <a:avLst/>
          </a:prstGeom>
          <a:noFill/>
        </p:spPr>
        <p:txBody>
          <a:bodyPr wrap="none" rtlCol="0">
            <a:spAutoFit/>
          </a:bodyPr>
          <a:lstStyle/>
          <a:p>
            <a:r>
              <a:rPr lang="en-US" b="1" dirty="0"/>
              <a:t>Output:</a:t>
            </a:r>
          </a:p>
        </p:txBody>
      </p:sp>
    </p:spTree>
    <p:extLst>
      <p:ext uri="{BB962C8B-B14F-4D97-AF65-F5344CB8AC3E}">
        <p14:creationId xmlns:p14="http://schemas.microsoft.com/office/powerpoint/2010/main" val="2233590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A-Priori Algorithm – (1)</a:t>
            </a:r>
          </a:p>
        </p:txBody>
      </p:sp>
      <p:sp>
        <p:nvSpPr>
          <p:cNvPr id="16387" name="Rectangle 3"/>
          <p:cNvSpPr>
            <a:spLocks noGrp="1" noChangeArrowheads="1"/>
          </p:cNvSpPr>
          <p:nvPr>
            <p:ph idx="1"/>
          </p:nvPr>
        </p:nvSpPr>
        <p:spPr>
          <a:xfrm>
            <a:off x="457200" y="1295400"/>
            <a:ext cx="8229600" cy="5334000"/>
          </a:xfrm>
        </p:spPr>
        <p:txBody>
          <a:bodyPr>
            <a:normAutofit/>
          </a:bodyPr>
          <a:lstStyle/>
          <a:p>
            <a:r>
              <a:rPr lang="en-US" dirty="0"/>
              <a:t>A </a:t>
            </a:r>
            <a:r>
              <a:rPr lang="en-US" b="1" dirty="0"/>
              <a:t>two-pass</a:t>
            </a:r>
            <a:r>
              <a:rPr lang="en-US" dirty="0"/>
              <a:t> approach called </a:t>
            </a:r>
            <a:br>
              <a:rPr lang="en-US" dirty="0"/>
            </a:br>
            <a:r>
              <a:rPr lang="en-US" b="1" i="1" dirty="0">
                <a:solidFill>
                  <a:srgbClr val="0000FF"/>
                </a:solidFill>
              </a:rPr>
              <a:t>A-Priori</a:t>
            </a:r>
            <a:r>
              <a:rPr lang="en-US" i="1" dirty="0">
                <a:solidFill>
                  <a:srgbClr val="0064E2"/>
                </a:solidFill>
              </a:rPr>
              <a:t> </a:t>
            </a:r>
            <a:r>
              <a:rPr lang="en-US" dirty="0"/>
              <a:t>limits the need for </a:t>
            </a:r>
            <a:br>
              <a:rPr lang="en-US" dirty="0"/>
            </a:br>
            <a:r>
              <a:rPr lang="en-US" dirty="0"/>
              <a:t>main memory</a:t>
            </a:r>
          </a:p>
          <a:p>
            <a:r>
              <a:rPr lang="en-US" b="1" dirty="0">
                <a:solidFill>
                  <a:srgbClr val="008000"/>
                </a:solidFill>
              </a:rPr>
              <a:t>Key idea:</a:t>
            </a:r>
            <a:r>
              <a:rPr lang="en-US" b="1" dirty="0"/>
              <a:t> </a:t>
            </a:r>
            <a:r>
              <a:rPr lang="en-US" b="1" i="1" dirty="0" err="1">
                <a:solidFill>
                  <a:srgbClr val="FF0066"/>
                </a:solidFill>
              </a:rPr>
              <a:t>monotonicity</a:t>
            </a:r>
            <a:endParaRPr lang="en-US" b="1" dirty="0">
              <a:solidFill>
                <a:srgbClr val="FF0066"/>
              </a:solidFill>
            </a:endParaRPr>
          </a:p>
          <a:p>
            <a:pPr lvl="1"/>
            <a:r>
              <a:rPr lang="en-US" dirty="0"/>
              <a:t>If a set of items </a:t>
            </a:r>
            <a:r>
              <a:rPr lang="en-US" b="1" i="1" dirty="0">
                <a:latin typeface="Times New Roman" pitchFamily="18" charset="0"/>
                <a:cs typeface="Times New Roman" pitchFamily="18" charset="0"/>
              </a:rPr>
              <a:t>I</a:t>
            </a:r>
            <a:r>
              <a:rPr lang="en-US" dirty="0"/>
              <a:t> appears at </a:t>
            </a:r>
            <a:br>
              <a:rPr lang="en-US" dirty="0"/>
            </a:br>
            <a:r>
              <a:rPr lang="en-US" dirty="0"/>
              <a:t>least </a:t>
            </a:r>
            <a:r>
              <a:rPr lang="en-US" b="1" i="1" dirty="0">
                <a:latin typeface="Times New Roman" pitchFamily="18" charset="0"/>
                <a:cs typeface="Times New Roman" pitchFamily="18" charset="0"/>
              </a:rPr>
              <a:t>s</a:t>
            </a:r>
            <a:r>
              <a:rPr lang="en-US" dirty="0"/>
              <a:t> times, so does every </a:t>
            </a:r>
            <a:r>
              <a:rPr lang="en-US" b="1" dirty="0"/>
              <a:t>subset </a:t>
            </a:r>
            <a:r>
              <a:rPr lang="en-US" b="1" i="1" dirty="0">
                <a:latin typeface="Times New Roman" pitchFamily="18" charset="0"/>
                <a:cs typeface="Times New Roman" pitchFamily="18" charset="0"/>
              </a:rPr>
              <a:t>J</a:t>
            </a:r>
            <a:r>
              <a:rPr lang="en-US" dirty="0"/>
              <a:t> of </a:t>
            </a:r>
            <a:r>
              <a:rPr lang="en-US" b="1" i="1" dirty="0">
                <a:latin typeface="Times New Roman" pitchFamily="18" charset="0"/>
                <a:cs typeface="Times New Roman" pitchFamily="18" charset="0"/>
              </a:rPr>
              <a:t>I</a:t>
            </a:r>
            <a:endParaRPr lang="en-US" dirty="0"/>
          </a:p>
          <a:p>
            <a:r>
              <a:rPr lang="en-US" b="1" dirty="0">
                <a:solidFill>
                  <a:srgbClr val="008000"/>
                </a:solidFill>
              </a:rPr>
              <a:t>Contrapositive for pairs:</a:t>
            </a:r>
            <a:r>
              <a:rPr lang="en-US" dirty="0">
                <a:solidFill>
                  <a:srgbClr val="008000"/>
                </a:solidFill>
              </a:rPr>
              <a:t> </a:t>
            </a:r>
            <a:br>
              <a:rPr lang="en-US" dirty="0">
                <a:solidFill>
                  <a:srgbClr val="008000"/>
                </a:solidFill>
              </a:rPr>
            </a:br>
            <a:r>
              <a:rPr lang="en-US" dirty="0"/>
              <a:t>If item</a:t>
            </a:r>
            <a:r>
              <a:rPr lang="en-US" i="1" dirty="0"/>
              <a:t> </a:t>
            </a:r>
            <a:r>
              <a:rPr lang="en-US" b="1" i="1" dirty="0" err="1">
                <a:latin typeface="Times New Roman" pitchFamily="18" charset="0"/>
                <a:cs typeface="Times New Roman" pitchFamily="18" charset="0"/>
              </a:rPr>
              <a:t>i</a:t>
            </a:r>
            <a:r>
              <a:rPr lang="en-US" dirty="0"/>
              <a:t> does not appear in </a:t>
            </a:r>
            <a:r>
              <a:rPr lang="en-US" b="1" i="1" dirty="0">
                <a:latin typeface="Times New Roman" pitchFamily="18" charset="0"/>
                <a:cs typeface="Times New Roman" pitchFamily="18" charset="0"/>
              </a:rPr>
              <a:t>s</a:t>
            </a:r>
            <a:r>
              <a:rPr lang="en-US" dirty="0"/>
              <a:t> baskets, then no pair including </a:t>
            </a:r>
            <a:r>
              <a:rPr lang="en-US" b="1" i="1" dirty="0" err="1">
                <a:latin typeface="Times New Roman" pitchFamily="18" charset="0"/>
                <a:cs typeface="Times New Roman" pitchFamily="18" charset="0"/>
              </a:rPr>
              <a:t>i</a:t>
            </a:r>
            <a:r>
              <a:rPr lang="en-US" dirty="0"/>
              <a:t> can appear in </a:t>
            </a:r>
            <a:r>
              <a:rPr lang="en-US" b="1" i="1" dirty="0">
                <a:latin typeface="Times New Roman" pitchFamily="18" charset="0"/>
                <a:cs typeface="Times New Roman" pitchFamily="18" charset="0"/>
              </a:rPr>
              <a:t>s</a:t>
            </a:r>
            <a:r>
              <a:rPr lang="en-US" dirty="0"/>
              <a:t> baskets</a:t>
            </a:r>
          </a:p>
          <a:p>
            <a:pPr lvl="8"/>
            <a:endParaRPr lang="en-US" dirty="0"/>
          </a:p>
          <a:p>
            <a:r>
              <a:rPr lang="en-US" b="1" dirty="0">
                <a:solidFill>
                  <a:srgbClr val="FF0066"/>
                </a:solidFill>
              </a:rPr>
              <a:t>So, how does A-Priori find freq. pairs?</a:t>
            </a:r>
          </a:p>
        </p:txBody>
      </p:sp>
      <p:sp>
        <p:nvSpPr>
          <p:cNvPr id="6" name="Footer Placeholder 5"/>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86E2A82A-E784-FD40-8FA8-E1A2CD5D41F7}" type="slidenum">
              <a:rPr lang="en-US"/>
              <a:pPr/>
              <a:t>30</a:t>
            </a:fld>
            <a:endParaRPr lang="en-US"/>
          </a:p>
        </p:txBody>
      </p:sp>
      <p:pic>
        <p:nvPicPr>
          <p:cNvPr id="57346" name="Picture 2" descr="File:FrequentItems.png"/>
          <p:cNvPicPr>
            <a:picLocks noChangeAspect="1" noChangeArrowheads="1"/>
          </p:cNvPicPr>
          <p:nvPr/>
        </p:nvPicPr>
        <p:blipFill>
          <a:blip r:embed="rId2" cstate="print"/>
          <a:srcRect/>
          <a:stretch>
            <a:fillRect/>
          </a:stretch>
        </p:blipFill>
        <p:spPr bwMode="auto">
          <a:xfrm>
            <a:off x="5668406" y="1295400"/>
            <a:ext cx="3475594" cy="2514600"/>
          </a:xfrm>
          <a:prstGeom prst="rect">
            <a:avLst/>
          </a:prstGeom>
          <a:noFill/>
        </p:spPr>
      </p:pic>
    </p:spTree>
    <p:extLst>
      <p:ext uri="{BB962C8B-B14F-4D97-AF65-F5344CB8AC3E}">
        <p14:creationId xmlns:p14="http://schemas.microsoft.com/office/powerpoint/2010/main" val="2323592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A-Priori Algorithm – (2)</a:t>
            </a:r>
          </a:p>
        </p:txBody>
      </p:sp>
      <mc:AlternateContent xmlns:mc="http://schemas.openxmlformats.org/markup-compatibility/2006" xmlns:a14="http://schemas.microsoft.com/office/drawing/2010/main">
        <mc:Choice Requires="a14">
          <p:sp>
            <p:nvSpPr>
              <p:cNvPr id="17411" name="Rectangle 3"/>
              <p:cNvSpPr>
                <a:spLocks noGrp="1" noChangeArrowheads="1"/>
              </p:cNvSpPr>
              <p:nvPr>
                <p:ph idx="1"/>
              </p:nvPr>
            </p:nvSpPr>
            <p:spPr>
              <a:xfrm>
                <a:off x="457200" y="1295400"/>
                <a:ext cx="8686800" cy="5410200"/>
              </a:xfrm>
            </p:spPr>
            <p:txBody>
              <a:bodyPr>
                <a:normAutofit fontScale="92500" lnSpcReduction="10000"/>
              </a:bodyPr>
              <a:lstStyle/>
              <a:p>
                <a:r>
                  <a:rPr lang="en-US" b="1" dirty="0">
                    <a:solidFill>
                      <a:srgbClr val="FF0066"/>
                    </a:solidFill>
                  </a:rPr>
                  <a:t>Pass 1:</a:t>
                </a:r>
                <a:r>
                  <a:rPr lang="en-US" dirty="0">
                    <a:solidFill>
                      <a:srgbClr val="CC0066"/>
                    </a:solidFill>
                  </a:rPr>
                  <a:t> </a:t>
                </a:r>
                <a:r>
                  <a:rPr lang="en-US" dirty="0"/>
                  <a:t>Read baskets and count in main memory </a:t>
                </a:r>
                <a:br>
                  <a:rPr lang="en-US" dirty="0"/>
                </a:br>
                <a:r>
                  <a:rPr lang="en-US" dirty="0"/>
                  <a:t>the occurrences of each </a:t>
                </a:r>
                <a:r>
                  <a:rPr lang="en-US" b="1" dirty="0">
                    <a:solidFill>
                      <a:srgbClr val="FF0066"/>
                    </a:solidFill>
                  </a:rPr>
                  <a:t>individual item</a:t>
                </a:r>
              </a:p>
              <a:p>
                <a:pPr lvl="2"/>
                <a:r>
                  <a:rPr lang="en-US" dirty="0"/>
                  <a:t>Requires only memory proportional to #items</a:t>
                </a:r>
              </a:p>
              <a:p>
                <a:pPr lvl="8"/>
                <a:endParaRPr lang="en-US" b="1" dirty="0">
                  <a:solidFill>
                    <a:srgbClr val="008000"/>
                  </a:solidFill>
                </a:endParaRPr>
              </a:p>
              <a:p>
                <a:r>
                  <a:rPr lang="en-US" b="1" dirty="0">
                    <a:solidFill>
                      <a:srgbClr val="008000"/>
                    </a:solidFill>
                  </a:rPr>
                  <a:t>Items that appear </a:t>
                </a:r>
                <a14:m>
                  <m:oMath xmlns:m="http://schemas.openxmlformats.org/officeDocument/2006/math">
                    <m:r>
                      <a:rPr lang="en-US" b="1" i="1" smtClean="0">
                        <a:solidFill>
                          <a:srgbClr val="008000"/>
                        </a:solidFill>
                        <a:latin typeface="Cambria Math"/>
                      </a:rPr>
                      <m:t>≥</m:t>
                    </m:r>
                    <m:r>
                      <a:rPr lang="en-US" b="1" i="1" smtClean="0">
                        <a:solidFill>
                          <a:srgbClr val="008000"/>
                        </a:solidFill>
                        <a:latin typeface="Cambria Math"/>
                      </a:rPr>
                      <m:t>𝒔</m:t>
                    </m:r>
                  </m:oMath>
                </a14:m>
                <a:r>
                  <a:rPr lang="en-US" b="1" dirty="0">
                    <a:solidFill>
                      <a:srgbClr val="008000"/>
                    </a:solidFill>
                  </a:rPr>
                  <a:t> times are the </a:t>
                </a:r>
                <a:r>
                  <a:rPr lang="en-US" b="1" u="sng" dirty="0">
                    <a:solidFill>
                      <a:srgbClr val="008000"/>
                    </a:solidFill>
                  </a:rPr>
                  <a:t>frequent items</a:t>
                </a:r>
              </a:p>
              <a:p>
                <a:pPr lvl="8"/>
                <a:endParaRPr lang="en-US" b="1" u="sng" dirty="0">
                  <a:solidFill>
                    <a:srgbClr val="008000"/>
                  </a:solidFill>
                </a:endParaRPr>
              </a:p>
              <a:p>
                <a:r>
                  <a:rPr lang="en-US" b="1" dirty="0">
                    <a:solidFill>
                      <a:srgbClr val="0000FF"/>
                    </a:solidFill>
                  </a:rPr>
                  <a:t>Pass 2:</a:t>
                </a:r>
                <a:r>
                  <a:rPr lang="en-US" dirty="0">
                    <a:solidFill>
                      <a:srgbClr val="0000FF"/>
                    </a:solidFill>
                  </a:rPr>
                  <a:t> </a:t>
                </a:r>
                <a:r>
                  <a:rPr lang="en-US" dirty="0"/>
                  <a:t>Read baskets again and count in main memory </a:t>
                </a:r>
                <a:r>
                  <a:rPr lang="en-US" u="sng" dirty="0"/>
                  <a:t>only</a:t>
                </a:r>
                <a:r>
                  <a:rPr lang="en-US" dirty="0"/>
                  <a:t> those pairs where both elements </a:t>
                </a:r>
                <a:br>
                  <a:rPr lang="en-US" dirty="0"/>
                </a:br>
                <a:r>
                  <a:rPr lang="en-US" dirty="0"/>
                  <a:t>are frequent (from Pass 1)</a:t>
                </a:r>
              </a:p>
              <a:p>
                <a:pPr lvl="1"/>
                <a:r>
                  <a:rPr lang="en-US" dirty="0"/>
                  <a:t>Requires memory proportional to square of </a:t>
                </a:r>
                <a:r>
                  <a:rPr lang="en-US" b="1" dirty="0">
                    <a:solidFill>
                      <a:srgbClr val="008000"/>
                    </a:solidFill>
                  </a:rPr>
                  <a:t>frequent</a:t>
                </a:r>
                <a:r>
                  <a:rPr lang="en-US" dirty="0">
                    <a:solidFill>
                      <a:srgbClr val="008000"/>
                    </a:solidFill>
                  </a:rPr>
                  <a:t> </a:t>
                </a:r>
                <a:r>
                  <a:rPr lang="en-US" dirty="0"/>
                  <a:t>items only (for counts)</a:t>
                </a:r>
              </a:p>
              <a:p>
                <a:pPr lvl="1"/>
                <a:r>
                  <a:rPr lang="en-US" dirty="0"/>
                  <a:t>Plus a list of the frequent items (so you know what must be counted)</a:t>
                </a:r>
              </a:p>
              <a:p>
                <a:endParaRPr lang="en-US" dirty="0"/>
              </a:p>
            </p:txBody>
          </p:sp>
        </mc:Choice>
        <mc:Fallback xmlns="">
          <p:sp>
            <p:nvSpPr>
              <p:cNvPr id="17411" name="Rectangle 3"/>
              <p:cNvSpPr>
                <a:spLocks noGrp="1" noRot="1" noChangeAspect="1" noMove="1" noResize="1" noEditPoints="1" noAdjustHandles="1" noChangeArrowheads="1" noChangeShapeType="1" noTextEdit="1"/>
              </p:cNvSpPr>
              <p:nvPr>
                <p:ph idx="1"/>
              </p:nvPr>
            </p:nvSpPr>
            <p:spPr>
              <a:xfrm>
                <a:off x="457200" y="1295400"/>
                <a:ext cx="8686800" cy="5410200"/>
              </a:xfrm>
              <a:blipFill rotWithShape="1">
                <a:blip r:embed="rId2"/>
                <a:stretch>
                  <a:fillRect t="-1466" r="-1404"/>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AB5CAA87-5E5F-6947-A72F-81B1DEEA0FCC}" type="slidenum">
              <a:rPr lang="en-US"/>
              <a:pPr/>
              <a:t>31</a:t>
            </a:fld>
            <a:endParaRPr lang="en-US"/>
          </a:p>
        </p:txBody>
      </p:sp>
    </p:spTree>
    <p:extLst>
      <p:ext uri="{BB962C8B-B14F-4D97-AF65-F5344CB8AC3E}">
        <p14:creationId xmlns:p14="http://schemas.microsoft.com/office/powerpoint/2010/main" val="11540689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2"/>
          </p:nvPr>
        </p:nvSpPr>
        <p:spPr/>
        <p:txBody>
          <a:bodyPr/>
          <a:lstStyle/>
          <a:p>
            <a:fld id="{3DD2B718-B030-CB4D-810E-36A44B749976}" type="slidenum">
              <a:rPr lang="en-US"/>
              <a:pPr/>
              <a:t>32</a:t>
            </a:fld>
            <a:endParaRPr lang="en-US"/>
          </a:p>
        </p:txBody>
      </p:sp>
      <p:sp>
        <p:nvSpPr>
          <p:cNvPr id="19458" name="Rectangle 2"/>
          <p:cNvSpPr>
            <a:spLocks noGrp="1" noChangeArrowheads="1"/>
          </p:cNvSpPr>
          <p:nvPr>
            <p:ph type="title"/>
          </p:nvPr>
        </p:nvSpPr>
        <p:spPr>
          <a:xfrm>
            <a:off x="457200" y="76200"/>
            <a:ext cx="8458200" cy="990600"/>
          </a:xfrm>
        </p:spPr>
        <p:txBody>
          <a:bodyPr>
            <a:normAutofit/>
          </a:bodyPr>
          <a:lstStyle/>
          <a:p>
            <a:r>
              <a:rPr lang="en-US" dirty="0"/>
              <a:t>Main-Memory: Picture of A-Priori</a:t>
            </a:r>
          </a:p>
        </p:txBody>
      </p:sp>
      <p:sp>
        <p:nvSpPr>
          <p:cNvPr id="19459" name="Rectangle 3"/>
          <p:cNvSpPr>
            <a:spLocks noChangeArrowheads="1"/>
          </p:cNvSpPr>
          <p:nvPr/>
        </p:nvSpPr>
        <p:spPr bwMode="auto">
          <a:xfrm>
            <a:off x="2209800" y="2209800"/>
            <a:ext cx="2057400" cy="3124200"/>
          </a:xfrm>
          <a:prstGeom prst="rect">
            <a:avLst/>
          </a:prstGeom>
          <a:solidFill>
            <a:srgbClr val="CCFFCC"/>
          </a:solidFill>
          <a:ln w="9525">
            <a:solidFill>
              <a:schemeClr val="tx1"/>
            </a:solidFill>
            <a:miter lim="800000"/>
            <a:headEnd/>
            <a:tailEnd/>
          </a:ln>
          <a:effectLst/>
        </p:spPr>
        <p:txBody>
          <a:bodyPr wrap="none" anchor="ctr">
            <a:prstTxWarp prst="textNoShape">
              <a:avLst/>
            </a:prstTxWarp>
          </a:bodyPr>
          <a:lstStyle/>
          <a:p>
            <a:pPr algn="ctr"/>
            <a:endParaRPr lang="en-US">
              <a:latin typeface="Arial" pitchFamily="34" charset="0"/>
              <a:cs typeface="Arial" pitchFamily="34" charset="0"/>
            </a:endParaRPr>
          </a:p>
        </p:txBody>
      </p:sp>
      <p:sp>
        <p:nvSpPr>
          <p:cNvPr id="19460" name="Rectangle 4"/>
          <p:cNvSpPr>
            <a:spLocks noChangeArrowheads="1"/>
          </p:cNvSpPr>
          <p:nvPr/>
        </p:nvSpPr>
        <p:spPr bwMode="auto">
          <a:xfrm>
            <a:off x="5257800" y="2209800"/>
            <a:ext cx="1981200" cy="3124200"/>
          </a:xfrm>
          <a:prstGeom prst="rect">
            <a:avLst/>
          </a:prstGeom>
          <a:solidFill>
            <a:srgbClr val="CCFFCC"/>
          </a:solidFill>
          <a:ln w="9525">
            <a:solidFill>
              <a:schemeClr val="tx1"/>
            </a:solidFill>
            <a:miter lim="800000"/>
            <a:headEnd/>
            <a:tailEnd/>
          </a:ln>
          <a:effectLst/>
        </p:spPr>
        <p:txBody>
          <a:bodyPr wrap="none" anchor="ctr">
            <a:prstTxWarp prst="textNoShape">
              <a:avLst/>
            </a:prstTxWarp>
          </a:bodyPr>
          <a:lstStyle/>
          <a:p>
            <a:pPr algn="ctr"/>
            <a:endParaRPr>
              <a:latin typeface="Arial" pitchFamily="34" charset="0"/>
              <a:cs typeface="Arial" pitchFamily="34" charset="0"/>
            </a:endParaRPr>
          </a:p>
        </p:txBody>
      </p:sp>
      <p:sp>
        <p:nvSpPr>
          <p:cNvPr id="19461" name="Rectangle 5"/>
          <p:cNvSpPr>
            <a:spLocks noChangeArrowheads="1"/>
          </p:cNvSpPr>
          <p:nvPr/>
        </p:nvSpPr>
        <p:spPr bwMode="auto">
          <a:xfrm>
            <a:off x="2286000" y="2286000"/>
            <a:ext cx="1905000" cy="685800"/>
          </a:xfrm>
          <a:prstGeom prst="rect">
            <a:avLst/>
          </a:prstGeom>
          <a:solidFill>
            <a:srgbClr val="99CCFF"/>
          </a:solidFill>
          <a:ln w="9525">
            <a:solidFill>
              <a:schemeClr val="tx1"/>
            </a:solidFill>
            <a:miter lim="800000"/>
            <a:headEnd/>
            <a:tailEnd/>
          </a:ln>
          <a:effectLst/>
        </p:spPr>
        <p:txBody>
          <a:bodyPr wrap="none" anchor="ctr">
            <a:prstTxWarp prst="textNoShape">
              <a:avLst/>
            </a:prstTxWarp>
          </a:bodyPr>
          <a:lstStyle/>
          <a:p>
            <a:pPr algn="ctr"/>
            <a:r>
              <a:rPr lang="en-US" dirty="0">
                <a:latin typeface="Arial" pitchFamily="34" charset="0"/>
                <a:cs typeface="Arial" pitchFamily="34" charset="0"/>
              </a:rPr>
              <a:t>Item counts</a:t>
            </a:r>
          </a:p>
        </p:txBody>
      </p:sp>
      <p:sp>
        <p:nvSpPr>
          <p:cNvPr id="19463" name="Text Box 7"/>
          <p:cNvSpPr txBox="1">
            <a:spLocks noChangeArrowheads="1"/>
          </p:cNvSpPr>
          <p:nvPr/>
        </p:nvSpPr>
        <p:spPr bwMode="auto">
          <a:xfrm>
            <a:off x="2649105" y="5410200"/>
            <a:ext cx="1160895" cy="461665"/>
          </a:xfrm>
          <a:prstGeom prst="rect">
            <a:avLst/>
          </a:prstGeom>
          <a:noFill/>
          <a:ln w="9525">
            <a:noFill/>
            <a:miter lim="800000"/>
            <a:headEnd/>
            <a:tailEnd/>
          </a:ln>
          <a:effectLst/>
        </p:spPr>
        <p:txBody>
          <a:bodyPr wrap="none">
            <a:prstTxWarp prst="textNoShape">
              <a:avLst/>
            </a:prstTxWarp>
            <a:spAutoFit/>
          </a:bodyPr>
          <a:lstStyle/>
          <a:p>
            <a:r>
              <a:rPr lang="en-US" sz="2400" b="1">
                <a:latin typeface="Arial" pitchFamily="34" charset="0"/>
                <a:cs typeface="Arial" pitchFamily="34" charset="0"/>
              </a:rPr>
              <a:t>Pass 1</a:t>
            </a:r>
          </a:p>
        </p:txBody>
      </p:sp>
      <p:sp>
        <p:nvSpPr>
          <p:cNvPr id="19464" name="Text Box 8"/>
          <p:cNvSpPr txBox="1">
            <a:spLocks noChangeArrowheads="1"/>
          </p:cNvSpPr>
          <p:nvPr/>
        </p:nvSpPr>
        <p:spPr bwMode="auto">
          <a:xfrm>
            <a:off x="5697105" y="5410200"/>
            <a:ext cx="1160895" cy="461665"/>
          </a:xfrm>
          <a:prstGeom prst="rect">
            <a:avLst/>
          </a:prstGeom>
          <a:noFill/>
          <a:ln w="9525">
            <a:noFill/>
            <a:miter lim="800000"/>
            <a:headEnd/>
            <a:tailEnd/>
          </a:ln>
          <a:effectLst/>
        </p:spPr>
        <p:txBody>
          <a:bodyPr wrap="none">
            <a:prstTxWarp prst="textNoShape">
              <a:avLst/>
            </a:prstTxWarp>
            <a:spAutoFit/>
          </a:bodyPr>
          <a:lstStyle/>
          <a:p>
            <a:r>
              <a:rPr lang="en-US" sz="2400" b="1" dirty="0">
                <a:latin typeface="Arial" pitchFamily="34" charset="0"/>
                <a:cs typeface="Arial" pitchFamily="34" charset="0"/>
              </a:rPr>
              <a:t>Pass 2</a:t>
            </a:r>
          </a:p>
        </p:txBody>
      </p:sp>
      <p:sp>
        <p:nvSpPr>
          <p:cNvPr id="19465" name="Rectangle 9"/>
          <p:cNvSpPr>
            <a:spLocks noChangeArrowheads="1"/>
          </p:cNvSpPr>
          <p:nvPr/>
        </p:nvSpPr>
        <p:spPr bwMode="auto">
          <a:xfrm>
            <a:off x="5334000" y="2286000"/>
            <a:ext cx="1828800" cy="457200"/>
          </a:xfrm>
          <a:prstGeom prst="rect">
            <a:avLst/>
          </a:prstGeom>
          <a:solidFill>
            <a:srgbClr val="99CCFF"/>
          </a:solidFill>
          <a:ln w="9525">
            <a:solidFill>
              <a:schemeClr val="tx1"/>
            </a:solidFill>
            <a:miter lim="800000"/>
            <a:headEnd/>
            <a:tailEnd/>
          </a:ln>
          <a:effectLst/>
        </p:spPr>
        <p:txBody>
          <a:bodyPr wrap="none" anchor="ctr">
            <a:prstTxWarp prst="textNoShape">
              <a:avLst/>
            </a:prstTxWarp>
          </a:bodyPr>
          <a:lstStyle/>
          <a:p>
            <a:pPr algn="ctr"/>
            <a:r>
              <a:rPr lang="en-US" dirty="0">
                <a:latin typeface="Arial" pitchFamily="34" charset="0"/>
                <a:cs typeface="Arial" pitchFamily="34" charset="0"/>
              </a:rPr>
              <a:t>Frequent items</a:t>
            </a:r>
          </a:p>
        </p:txBody>
      </p:sp>
      <p:sp>
        <p:nvSpPr>
          <p:cNvPr id="19466" name="Line 10"/>
          <p:cNvSpPr>
            <a:spLocks noChangeShapeType="1"/>
          </p:cNvSpPr>
          <p:nvPr/>
        </p:nvSpPr>
        <p:spPr bwMode="auto">
          <a:xfrm flipV="1">
            <a:off x="4172712" y="2743200"/>
            <a:ext cx="1161288" cy="219456"/>
          </a:xfrm>
          <a:prstGeom prst="line">
            <a:avLst/>
          </a:prstGeom>
          <a:noFill/>
          <a:ln w="19050">
            <a:solidFill>
              <a:srgbClr val="008000"/>
            </a:solidFill>
            <a:round/>
            <a:headEnd/>
            <a:tailEnd/>
          </a:ln>
          <a:effectLst/>
        </p:spPr>
        <p:txBody>
          <a:bodyPr wrap="none" anchor="ctr">
            <a:prstTxWarp prst="textNoShape">
              <a:avLst/>
            </a:prstTxWarp>
          </a:bodyPr>
          <a:lstStyle/>
          <a:p>
            <a:endParaRPr lang="en-US">
              <a:latin typeface="Arial" pitchFamily="34" charset="0"/>
              <a:cs typeface="Arial" pitchFamily="34" charset="0"/>
            </a:endParaRPr>
          </a:p>
        </p:txBody>
      </p:sp>
      <p:sp>
        <p:nvSpPr>
          <p:cNvPr id="19469" name="Line 13"/>
          <p:cNvSpPr>
            <a:spLocks noChangeShapeType="1"/>
          </p:cNvSpPr>
          <p:nvPr/>
        </p:nvSpPr>
        <p:spPr bwMode="auto">
          <a:xfrm>
            <a:off x="4191000" y="2286000"/>
            <a:ext cx="1143000" cy="0"/>
          </a:xfrm>
          <a:prstGeom prst="line">
            <a:avLst/>
          </a:prstGeom>
          <a:noFill/>
          <a:ln w="19050">
            <a:solidFill>
              <a:srgbClr val="008000"/>
            </a:solidFill>
            <a:round/>
            <a:headEnd/>
            <a:tailEnd/>
          </a:ln>
          <a:effectLst/>
        </p:spPr>
        <p:txBody>
          <a:bodyPr wrap="none" anchor="ctr">
            <a:prstTxWarp prst="textNoShape">
              <a:avLst/>
            </a:prstTxWarp>
          </a:bodyPr>
          <a:lstStyle/>
          <a:p>
            <a:endParaRPr lang="en-US">
              <a:latin typeface="Arial" pitchFamily="34" charset="0"/>
              <a:cs typeface="Arial" pitchFamily="34" charset="0"/>
            </a:endParaRPr>
          </a:p>
        </p:txBody>
      </p:sp>
      <p:sp>
        <p:nvSpPr>
          <p:cNvPr id="14" name="Footer Placeholder 13"/>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2" name="TextBox 1"/>
          <p:cNvSpPr txBox="1"/>
          <p:nvPr/>
        </p:nvSpPr>
        <p:spPr>
          <a:xfrm rot="16200000">
            <a:off x="1233891" y="3773269"/>
            <a:ext cx="1582484"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Main memory</a:t>
            </a:r>
          </a:p>
        </p:txBody>
      </p:sp>
      <p:sp>
        <p:nvSpPr>
          <p:cNvPr id="17" name="Rectangle 9"/>
          <p:cNvSpPr>
            <a:spLocks noChangeArrowheads="1"/>
          </p:cNvSpPr>
          <p:nvPr/>
        </p:nvSpPr>
        <p:spPr bwMode="auto">
          <a:xfrm>
            <a:off x="5334000" y="2848356"/>
            <a:ext cx="1828800" cy="2180844"/>
          </a:xfrm>
          <a:prstGeom prst="rect">
            <a:avLst/>
          </a:prstGeom>
          <a:solidFill>
            <a:schemeClr val="accent1">
              <a:lumMod val="60000"/>
              <a:lumOff val="40000"/>
            </a:schemeClr>
          </a:solidFill>
          <a:ln w="9525">
            <a:solidFill>
              <a:schemeClr val="tx1"/>
            </a:solidFill>
            <a:miter lim="800000"/>
            <a:headEnd/>
            <a:tailEnd/>
          </a:ln>
          <a:effectLst/>
        </p:spPr>
        <p:txBody>
          <a:bodyPr wrap="square" anchor="ctr">
            <a:prstTxWarp prst="textNoShape">
              <a:avLst/>
            </a:prstTxWarp>
          </a:bodyPr>
          <a:lstStyle/>
          <a:p>
            <a:pPr algn="ctr"/>
            <a:r>
              <a:rPr lang="en-US" dirty="0">
                <a:latin typeface="Arial" pitchFamily="34" charset="0"/>
                <a:cs typeface="Arial" pitchFamily="34" charset="0"/>
              </a:rPr>
              <a:t>Counts of </a:t>
            </a:r>
            <a:br>
              <a:rPr lang="en-US" dirty="0">
                <a:latin typeface="Arial" pitchFamily="34" charset="0"/>
                <a:cs typeface="Arial" pitchFamily="34" charset="0"/>
              </a:rPr>
            </a:br>
            <a:r>
              <a:rPr lang="en-US" dirty="0">
                <a:latin typeface="Arial" pitchFamily="34" charset="0"/>
                <a:cs typeface="Arial" pitchFamily="34" charset="0"/>
              </a:rPr>
              <a:t>pairs of frequent items (candidate pairs)</a:t>
            </a:r>
          </a:p>
        </p:txBody>
      </p:sp>
    </p:spTree>
    <p:extLst>
      <p:ext uri="{BB962C8B-B14F-4D97-AF65-F5344CB8AC3E}">
        <p14:creationId xmlns:p14="http://schemas.microsoft.com/office/powerpoint/2010/main" val="2675906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dirty="0"/>
              <a:t>Detail for A-Priori</a:t>
            </a:r>
          </a:p>
        </p:txBody>
      </p:sp>
      <p:sp>
        <p:nvSpPr>
          <p:cNvPr id="80899" name="Rectangle 3"/>
          <p:cNvSpPr>
            <a:spLocks noGrp="1" noChangeArrowheads="1"/>
          </p:cNvSpPr>
          <p:nvPr>
            <p:ph idx="1"/>
          </p:nvPr>
        </p:nvSpPr>
        <p:spPr>
          <a:xfrm>
            <a:off x="457200" y="1295400"/>
            <a:ext cx="4724400" cy="5410200"/>
          </a:xfrm>
        </p:spPr>
        <p:txBody>
          <a:bodyPr>
            <a:normAutofit lnSpcReduction="10000"/>
          </a:bodyPr>
          <a:lstStyle/>
          <a:p>
            <a:r>
              <a:rPr lang="en-US" dirty="0"/>
              <a:t>You can use the triangular matrix method with </a:t>
            </a:r>
            <a:r>
              <a:rPr lang="en-US" b="1" i="1" dirty="0">
                <a:solidFill>
                  <a:srgbClr val="FF0066"/>
                </a:solidFill>
              </a:rPr>
              <a:t>n</a:t>
            </a:r>
            <a:r>
              <a:rPr lang="en-US" dirty="0"/>
              <a:t> = number of frequent items</a:t>
            </a:r>
          </a:p>
          <a:p>
            <a:pPr lvl="1"/>
            <a:r>
              <a:rPr lang="en-US" dirty="0"/>
              <a:t>May save space compared with storing triples</a:t>
            </a:r>
          </a:p>
          <a:p>
            <a:r>
              <a:rPr lang="en-US" b="1" dirty="0">
                <a:solidFill>
                  <a:srgbClr val="FF0066"/>
                </a:solidFill>
              </a:rPr>
              <a:t>Trick:</a:t>
            </a:r>
            <a:r>
              <a:rPr lang="en-US" dirty="0">
                <a:solidFill>
                  <a:schemeClr val="tx2"/>
                </a:solidFill>
              </a:rPr>
              <a:t> </a:t>
            </a:r>
            <a:r>
              <a:rPr lang="en-US" dirty="0"/>
              <a:t>re-number frequent items 1,2,… and keep a table relating new numbers to original item numbers</a:t>
            </a:r>
          </a:p>
        </p:txBody>
      </p:sp>
      <p:sp>
        <p:nvSpPr>
          <p:cNvPr id="6" name="Footer Placeholder 5"/>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D2B69686-EE27-574E-89D1-19391BBDE0F1}" type="slidenum">
              <a:rPr lang="en-US"/>
              <a:pPr/>
              <a:t>33</a:t>
            </a:fld>
            <a:endParaRPr lang="en-US"/>
          </a:p>
        </p:txBody>
      </p:sp>
      <p:sp>
        <p:nvSpPr>
          <p:cNvPr id="7" name="Rectangle 3"/>
          <p:cNvSpPr>
            <a:spLocks noChangeArrowheads="1"/>
          </p:cNvSpPr>
          <p:nvPr/>
        </p:nvSpPr>
        <p:spPr bwMode="auto">
          <a:xfrm>
            <a:off x="5257800" y="2167128"/>
            <a:ext cx="1523999" cy="3124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atin typeface="Arial" pitchFamily="34" charset="0"/>
              <a:cs typeface="Arial" pitchFamily="34" charset="0"/>
            </a:endParaRPr>
          </a:p>
        </p:txBody>
      </p:sp>
      <p:sp>
        <p:nvSpPr>
          <p:cNvPr id="8" name="Rectangle 4"/>
          <p:cNvSpPr>
            <a:spLocks noChangeArrowheads="1"/>
          </p:cNvSpPr>
          <p:nvPr/>
        </p:nvSpPr>
        <p:spPr bwMode="auto">
          <a:xfrm>
            <a:off x="7029450" y="2167128"/>
            <a:ext cx="1981200" cy="3124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atin typeface="Arial" pitchFamily="34" charset="0"/>
              <a:cs typeface="Arial" pitchFamily="34" charset="0"/>
            </a:endParaRPr>
          </a:p>
        </p:txBody>
      </p:sp>
      <p:sp>
        <p:nvSpPr>
          <p:cNvPr id="9" name="Rectangle 5"/>
          <p:cNvSpPr>
            <a:spLocks noChangeArrowheads="1"/>
          </p:cNvSpPr>
          <p:nvPr/>
        </p:nvSpPr>
        <p:spPr bwMode="auto">
          <a:xfrm>
            <a:off x="5334000" y="2243328"/>
            <a:ext cx="1371600" cy="6858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Arial" pitchFamily="34" charset="0"/>
                <a:cs typeface="Arial" pitchFamily="34" charset="0"/>
              </a:rPr>
              <a:t>Item counts</a:t>
            </a:r>
          </a:p>
        </p:txBody>
      </p:sp>
      <p:sp>
        <p:nvSpPr>
          <p:cNvPr id="10" name="Text Box 6"/>
          <p:cNvSpPr txBox="1">
            <a:spLocks noChangeArrowheads="1"/>
          </p:cNvSpPr>
          <p:nvPr/>
        </p:nvSpPr>
        <p:spPr bwMode="auto">
          <a:xfrm>
            <a:off x="5550068" y="5334000"/>
            <a:ext cx="11608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latin typeface="Arial" pitchFamily="34" charset="0"/>
                <a:cs typeface="Arial" pitchFamily="34" charset="0"/>
              </a:rPr>
              <a:t>Pass 1</a:t>
            </a:r>
          </a:p>
        </p:txBody>
      </p:sp>
      <p:sp>
        <p:nvSpPr>
          <p:cNvPr id="11" name="Text Box 7"/>
          <p:cNvSpPr txBox="1">
            <a:spLocks noChangeArrowheads="1"/>
          </p:cNvSpPr>
          <p:nvPr/>
        </p:nvSpPr>
        <p:spPr bwMode="auto">
          <a:xfrm>
            <a:off x="7592002" y="5326273"/>
            <a:ext cx="11608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latin typeface="Arial" pitchFamily="34" charset="0"/>
                <a:cs typeface="Arial" pitchFamily="34" charset="0"/>
              </a:rPr>
              <a:t>Pass 2</a:t>
            </a:r>
          </a:p>
        </p:txBody>
      </p:sp>
      <p:sp>
        <p:nvSpPr>
          <p:cNvPr id="12" name="Rectangle 8"/>
          <p:cNvSpPr>
            <a:spLocks noChangeArrowheads="1"/>
          </p:cNvSpPr>
          <p:nvPr/>
        </p:nvSpPr>
        <p:spPr bwMode="auto">
          <a:xfrm>
            <a:off x="7105650" y="2243328"/>
            <a:ext cx="1828800" cy="9144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latin typeface="Arial" pitchFamily="34" charset="0"/>
              <a:cs typeface="Arial" pitchFamily="34" charset="0"/>
            </a:endParaRPr>
          </a:p>
        </p:txBody>
      </p:sp>
      <p:sp>
        <p:nvSpPr>
          <p:cNvPr id="13" name="Line 9"/>
          <p:cNvSpPr>
            <a:spLocks noChangeShapeType="1"/>
          </p:cNvSpPr>
          <p:nvPr/>
        </p:nvSpPr>
        <p:spPr bwMode="auto">
          <a:xfrm>
            <a:off x="6705600" y="2929128"/>
            <a:ext cx="400050" cy="22860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4" name="Text Box 10"/>
          <p:cNvSpPr txBox="1">
            <a:spLocks noChangeArrowheads="1"/>
          </p:cNvSpPr>
          <p:nvPr/>
        </p:nvSpPr>
        <p:spPr bwMode="auto">
          <a:xfrm>
            <a:off x="7105650" y="3462528"/>
            <a:ext cx="18288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dirty="0">
                <a:latin typeface="Arial" pitchFamily="34" charset="0"/>
                <a:cs typeface="Arial" pitchFamily="34" charset="0"/>
              </a:rPr>
              <a:t>Counts of pairs of frequent items</a:t>
            </a:r>
          </a:p>
        </p:txBody>
      </p:sp>
      <p:sp>
        <p:nvSpPr>
          <p:cNvPr id="15" name="Line 11"/>
          <p:cNvSpPr>
            <a:spLocks noChangeShapeType="1"/>
          </p:cNvSpPr>
          <p:nvPr/>
        </p:nvSpPr>
        <p:spPr bwMode="auto">
          <a:xfrm>
            <a:off x="6710962" y="2243328"/>
            <a:ext cx="394687" cy="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 name="Line 12"/>
          <p:cNvSpPr>
            <a:spLocks noChangeShapeType="1"/>
          </p:cNvSpPr>
          <p:nvPr/>
        </p:nvSpPr>
        <p:spPr bwMode="auto">
          <a:xfrm>
            <a:off x="8172450" y="2243328"/>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itchFamily="34" charset="0"/>
              <a:cs typeface="Arial" pitchFamily="34" charset="0"/>
            </a:endParaRPr>
          </a:p>
        </p:txBody>
      </p:sp>
      <p:sp>
        <p:nvSpPr>
          <p:cNvPr id="2" name="TextBox 1"/>
          <p:cNvSpPr txBox="1"/>
          <p:nvPr/>
        </p:nvSpPr>
        <p:spPr>
          <a:xfrm>
            <a:off x="7087362" y="2331196"/>
            <a:ext cx="1123950" cy="646331"/>
          </a:xfrm>
          <a:prstGeom prst="rect">
            <a:avLst/>
          </a:prstGeom>
          <a:noFill/>
        </p:spPr>
        <p:txBody>
          <a:bodyPr wrap="square" rtlCol="0">
            <a:spAutoFit/>
          </a:bodyPr>
          <a:lstStyle/>
          <a:p>
            <a:pPr algn="ctr"/>
            <a:r>
              <a:rPr lang="en-US" dirty="0">
                <a:latin typeface="Arial" pitchFamily="34" charset="0"/>
                <a:cs typeface="Arial" pitchFamily="34" charset="0"/>
              </a:rPr>
              <a:t>Frequent items</a:t>
            </a:r>
          </a:p>
        </p:txBody>
      </p:sp>
      <p:sp>
        <p:nvSpPr>
          <p:cNvPr id="3" name="TextBox 2"/>
          <p:cNvSpPr txBox="1"/>
          <p:nvPr/>
        </p:nvSpPr>
        <p:spPr>
          <a:xfrm>
            <a:off x="8248446" y="2237232"/>
            <a:ext cx="620683" cy="923330"/>
          </a:xfrm>
          <a:prstGeom prst="rect">
            <a:avLst/>
          </a:prstGeom>
          <a:noFill/>
        </p:spPr>
        <p:txBody>
          <a:bodyPr wrap="none" rtlCol="0">
            <a:spAutoFit/>
          </a:bodyPr>
          <a:lstStyle/>
          <a:p>
            <a:pPr algn="ctr"/>
            <a:r>
              <a:rPr lang="en-US" dirty="0">
                <a:latin typeface="Arial" pitchFamily="34" charset="0"/>
                <a:cs typeface="Arial" pitchFamily="34" charset="0"/>
              </a:rPr>
              <a:t>Old</a:t>
            </a:r>
            <a:br>
              <a:rPr lang="en-US" dirty="0">
                <a:latin typeface="Arial" pitchFamily="34" charset="0"/>
                <a:cs typeface="Arial" pitchFamily="34" charset="0"/>
              </a:rPr>
            </a:br>
            <a:r>
              <a:rPr lang="en-US" dirty="0">
                <a:latin typeface="Arial" pitchFamily="34" charset="0"/>
                <a:cs typeface="Arial" pitchFamily="34" charset="0"/>
              </a:rPr>
              <a:t>item</a:t>
            </a:r>
            <a:br>
              <a:rPr lang="en-US" dirty="0">
                <a:latin typeface="Arial" pitchFamily="34" charset="0"/>
                <a:cs typeface="Arial" pitchFamily="34" charset="0"/>
              </a:rPr>
            </a:br>
            <a:r>
              <a:rPr lang="en-US" dirty="0">
                <a:latin typeface="Arial" pitchFamily="34" charset="0"/>
                <a:cs typeface="Arial" pitchFamily="34" charset="0"/>
              </a:rPr>
              <a:t>#s</a:t>
            </a:r>
          </a:p>
        </p:txBody>
      </p:sp>
      <p:sp>
        <p:nvSpPr>
          <p:cNvPr id="19" name="TextBox 18"/>
          <p:cNvSpPr txBox="1"/>
          <p:nvPr/>
        </p:nvSpPr>
        <p:spPr>
          <a:xfrm rot="16200000">
            <a:off x="4662892" y="4053292"/>
            <a:ext cx="1582484"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Main memory</a:t>
            </a:r>
          </a:p>
        </p:txBody>
      </p:sp>
      <p:sp>
        <p:nvSpPr>
          <p:cNvPr id="20" name="Rectangle 5"/>
          <p:cNvSpPr>
            <a:spLocks noChangeArrowheads="1"/>
          </p:cNvSpPr>
          <p:nvPr/>
        </p:nvSpPr>
        <p:spPr bwMode="auto">
          <a:xfrm>
            <a:off x="7086600" y="3200400"/>
            <a:ext cx="1847850" cy="1981200"/>
          </a:xfrm>
          <a:prstGeom prst="rect">
            <a:avLst/>
          </a:prstGeom>
          <a:solidFill>
            <a:schemeClr val="accent1">
              <a:lumMod val="60000"/>
              <a:lumOff val="40000"/>
            </a:schemeClr>
          </a:solidFill>
          <a:ln w="9525">
            <a:solidFill>
              <a:schemeClr val="tx1"/>
            </a:solidFill>
            <a:miter lim="800000"/>
            <a:headEnd/>
            <a:tailEnd/>
          </a:ln>
          <a:effectLst/>
        </p:spPr>
        <p:txBody>
          <a:bodyPr wrap="none" anchor="ctr"/>
          <a:lstStyle/>
          <a:p>
            <a:pPr algn="ctr"/>
            <a:r>
              <a:rPr lang="en-US" dirty="0">
                <a:latin typeface="Arial" pitchFamily="34" charset="0"/>
                <a:cs typeface="Arial" pitchFamily="34" charset="0"/>
              </a:rPr>
              <a:t>Counts of </a:t>
            </a:r>
            <a:br>
              <a:rPr lang="en-US" dirty="0">
                <a:latin typeface="Arial" pitchFamily="34" charset="0"/>
                <a:cs typeface="Arial" pitchFamily="34" charset="0"/>
              </a:rPr>
            </a:br>
            <a:r>
              <a:rPr lang="en-US" dirty="0">
                <a:latin typeface="Arial" pitchFamily="34" charset="0"/>
                <a:cs typeface="Arial" pitchFamily="34" charset="0"/>
              </a:rPr>
              <a:t>pairs of </a:t>
            </a:r>
            <a:br>
              <a:rPr lang="en-US" dirty="0">
                <a:latin typeface="Arial" pitchFamily="34" charset="0"/>
                <a:cs typeface="Arial" pitchFamily="34" charset="0"/>
              </a:rPr>
            </a:br>
            <a:r>
              <a:rPr lang="en-US" dirty="0">
                <a:latin typeface="Arial" pitchFamily="34" charset="0"/>
                <a:cs typeface="Arial" pitchFamily="34" charset="0"/>
              </a:rPr>
              <a:t>frequent items</a:t>
            </a:r>
          </a:p>
        </p:txBody>
      </p:sp>
    </p:spTree>
    <p:extLst>
      <p:ext uri="{BB962C8B-B14F-4D97-AF65-F5344CB8AC3E}">
        <p14:creationId xmlns:p14="http://schemas.microsoft.com/office/powerpoint/2010/main" val="37950361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EF88805-0685-9347-AD4E-7559ADF5DFC2}" type="slidenum">
              <a:rPr lang="en-US"/>
              <a:pPr/>
              <a:t>34</a:t>
            </a:fld>
            <a:endParaRPr lang="en-US"/>
          </a:p>
        </p:txBody>
      </p:sp>
      <p:sp>
        <p:nvSpPr>
          <p:cNvPr id="81922" name="Rectangle 2"/>
          <p:cNvSpPr>
            <a:spLocks noGrp="1" noChangeArrowheads="1"/>
          </p:cNvSpPr>
          <p:nvPr>
            <p:ph type="title"/>
          </p:nvPr>
        </p:nvSpPr>
        <p:spPr/>
        <p:txBody>
          <a:bodyPr/>
          <a:lstStyle/>
          <a:p>
            <a:r>
              <a:rPr lang="en-US"/>
              <a:t>Frequent Triples, Etc.</a:t>
            </a:r>
          </a:p>
        </p:txBody>
      </p:sp>
      <p:sp>
        <p:nvSpPr>
          <p:cNvPr id="81923" name="Rectangle 3"/>
          <p:cNvSpPr>
            <a:spLocks noGrp="1" noChangeArrowheads="1"/>
          </p:cNvSpPr>
          <p:nvPr>
            <p:ph type="body" idx="1"/>
          </p:nvPr>
        </p:nvSpPr>
        <p:spPr/>
        <p:txBody>
          <a:bodyPr/>
          <a:lstStyle/>
          <a:p>
            <a:r>
              <a:rPr lang="en-US" b="1" dirty="0"/>
              <a:t>For each </a:t>
            </a:r>
            <a:r>
              <a:rPr lang="en-US" b="1" i="1" dirty="0">
                <a:solidFill>
                  <a:srgbClr val="FF0066"/>
                </a:solidFill>
              </a:rPr>
              <a:t>k</a:t>
            </a:r>
            <a:r>
              <a:rPr lang="en-US" b="1" dirty="0"/>
              <a:t>, we construct two sets of</a:t>
            </a:r>
            <a:br>
              <a:rPr lang="en-US" b="1" dirty="0"/>
            </a:br>
            <a:r>
              <a:rPr lang="en-US" b="1" i="1" dirty="0">
                <a:solidFill>
                  <a:srgbClr val="FF0066"/>
                </a:solidFill>
              </a:rPr>
              <a:t>k</a:t>
            </a:r>
            <a:r>
              <a:rPr lang="en-US" b="1" dirty="0">
                <a:solidFill>
                  <a:srgbClr val="FF0066"/>
                </a:solidFill>
              </a:rPr>
              <a:t>-</a:t>
            </a:r>
            <a:r>
              <a:rPr lang="en-US" b="1" i="1" dirty="0" err="1">
                <a:solidFill>
                  <a:srgbClr val="FF0066"/>
                </a:solidFill>
              </a:rPr>
              <a:t>tuples</a:t>
            </a:r>
            <a:r>
              <a:rPr lang="en-US" i="1" dirty="0">
                <a:solidFill>
                  <a:srgbClr val="0064E2"/>
                </a:solidFill>
              </a:rPr>
              <a:t>  </a:t>
            </a:r>
            <a:r>
              <a:rPr lang="en-US" dirty="0"/>
              <a:t>(sets of size </a:t>
            </a:r>
            <a:r>
              <a:rPr lang="en-US" i="1" dirty="0"/>
              <a:t>k</a:t>
            </a:r>
            <a:r>
              <a:rPr lang="en-US" dirty="0"/>
              <a:t>):</a:t>
            </a:r>
          </a:p>
          <a:p>
            <a:pPr lvl="1"/>
            <a:r>
              <a:rPr lang="en-US" b="1" i="1" dirty="0"/>
              <a:t>C</a:t>
            </a:r>
            <a:r>
              <a:rPr lang="en-US" b="1" i="1" baseline="-25000" dirty="0"/>
              <a:t>k</a:t>
            </a:r>
            <a:r>
              <a:rPr lang="en-US" i="1" baseline="-25000" dirty="0"/>
              <a:t> </a:t>
            </a:r>
            <a:r>
              <a:rPr lang="en-US" dirty="0"/>
              <a:t>= </a:t>
            </a:r>
            <a:r>
              <a:rPr lang="en-US" b="1" i="1" dirty="0">
                <a:solidFill>
                  <a:srgbClr val="FF0066"/>
                </a:solidFill>
              </a:rPr>
              <a:t>candidate</a:t>
            </a:r>
            <a:r>
              <a:rPr lang="en-US" b="1" i="1" dirty="0">
                <a:solidFill>
                  <a:srgbClr val="0064E2"/>
                </a:solidFill>
              </a:rPr>
              <a:t> </a:t>
            </a:r>
            <a:r>
              <a:rPr lang="en-US" b="1" i="1" dirty="0"/>
              <a:t>k-</a:t>
            </a:r>
            <a:r>
              <a:rPr lang="en-US" b="1" i="1" dirty="0" err="1"/>
              <a:t>tuples</a:t>
            </a:r>
            <a:r>
              <a:rPr lang="en-US" dirty="0"/>
              <a:t> = those that might be frequent sets (support </a:t>
            </a:r>
            <a:r>
              <a:rPr lang="en-US" b="1" u="sng" dirty="0"/>
              <a:t>&gt;</a:t>
            </a:r>
            <a:r>
              <a:rPr lang="en-US" b="1" dirty="0"/>
              <a:t> s</a:t>
            </a:r>
            <a:r>
              <a:rPr lang="en-US" dirty="0"/>
              <a:t>) based on information from the pass for </a:t>
            </a:r>
            <a:r>
              <a:rPr lang="en-US" b="1" i="1" dirty="0"/>
              <a:t>k</a:t>
            </a:r>
            <a:r>
              <a:rPr lang="en-US" b="1" dirty="0"/>
              <a:t>–1</a:t>
            </a:r>
          </a:p>
          <a:p>
            <a:pPr lvl="1"/>
            <a:r>
              <a:rPr lang="en-US" b="1" i="1" dirty="0" err="1"/>
              <a:t>L</a:t>
            </a:r>
            <a:r>
              <a:rPr lang="en-US" b="1" i="1" baseline="-25000" dirty="0" err="1"/>
              <a:t>k</a:t>
            </a:r>
            <a:r>
              <a:rPr lang="en-US" dirty="0"/>
              <a:t> = the set of truly frequent</a:t>
            </a:r>
            <a:r>
              <a:rPr lang="en-US" b="1" dirty="0"/>
              <a:t> </a:t>
            </a:r>
            <a:r>
              <a:rPr lang="en-US" b="1" i="1" dirty="0"/>
              <a:t>k</a:t>
            </a:r>
            <a:r>
              <a:rPr lang="en-US" dirty="0"/>
              <a:t>-</a:t>
            </a:r>
            <a:r>
              <a:rPr lang="en-US" dirty="0" err="1"/>
              <a:t>tuples</a:t>
            </a:r>
            <a:endParaRPr lang="en-US" dirty="0"/>
          </a:p>
        </p:txBody>
      </p:sp>
      <p:sp>
        <p:nvSpPr>
          <p:cNvPr id="6" name="Footer Placeholder 5"/>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50" name="Text Box 2"/>
          <p:cNvSpPr txBox="1">
            <a:spLocks noChangeArrowheads="1"/>
          </p:cNvSpPr>
          <p:nvPr/>
        </p:nvSpPr>
        <p:spPr bwMode="auto">
          <a:xfrm>
            <a:off x="930275" y="5911850"/>
            <a:ext cx="436338" cy="369332"/>
          </a:xfrm>
          <a:prstGeom prst="rect">
            <a:avLst/>
          </a:prstGeom>
          <a:noFill/>
          <a:ln w="9525">
            <a:noFill/>
            <a:miter lim="800000"/>
            <a:headEnd/>
            <a:tailEnd/>
          </a:ln>
          <a:effectLst/>
        </p:spPr>
        <p:txBody>
          <a:bodyPr wrap="none">
            <a:spAutoFit/>
          </a:bodyPr>
          <a:lstStyle/>
          <a:p>
            <a:r>
              <a:rPr lang="en-US" sz="1800">
                <a:latin typeface="Arial" pitchFamily="34" charset="0"/>
                <a:cs typeface="Arial" pitchFamily="34" charset="0"/>
              </a:rPr>
              <a:t>C</a:t>
            </a:r>
            <a:r>
              <a:rPr lang="en-US" sz="1800" baseline="-25000">
                <a:latin typeface="Arial" pitchFamily="34" charset="0"/>
                <a:cs typeface="Arial" pitchFamily="34" charset="0"/>
              </a:rPr>
              <a:t>1</a:t>
            </a:r>
          </a:p>
        </p:txBody>
      </p:sp>
      <p:sp>
        <p:nvSpPr>
          <p:cNvPr id="51" name="Text Box 3"/>
          <p:cNvSpPr txBox="1">
            <a:spLocks noChangeArrowheads="1"/>
          </p:cNvSpPr>
          <p:nvPr/>
        </p:nvSpPr>
        <p:spPr bwMode="auto">
          <a:xfrm>
            <a:off x="2606675" y="5911850"/>
            <a:ext cx="397866" cy="369332"/>
          </a:xfrm>
          <a:prstGeom prst="rect">
            <a:avLst/>
          </a:prstGeom>
          <a:noFill/>
          <a:ln w="9525">
            <a:noFill/>
            <a:miter lim="800000"/>
            <a:headEnd/>
            <a:tailEnd/>
          </a:ln>
          <a:effectLst/>
        </p:spPr>
        <p:txBody>
          <a:bodyPr wrap="none">
            <a:spAutoFit/>
          </a:bodyPr>
          <a:lstStyle/>
          <a:p>
            <a:r>
              <a:rPr lang="en-US" sz="1800" dirty="0">
                <a:latin typeface="Arial" pitchFamily="34" charset="0"/>
                <a:cs typeface="Arial" pitchFamily="34" charset="0"/>
              </a:rPr>
              <a:t>L</a:t>
            </a:r>
            <a:r>
              <a:rPr lang="en-US" sz="1800" baseline="-25000" dirty="0">
                <a:latin typeface="Arial" pitchFamily="34" charset="0"/>
                <a:cs typeface="Arial" pitchFamily="34" charset="0"/>
              </a:rPr>
              <a:t>1</a:t>
            </a:r>
          </a:p>
        </p:txBody>
      </p:sp>
      <p:sp>
        <p:nvSpPr>
          <p:cNvPr id="52" name="Text Box 4"/>
          <p:cNvSpPr txBox="1">
            <a:spLocks noChangeArrowheads="1"/>
          </p:cNvSpPr>
          <p:nvPr/>
        </p:nvSpPr>
        <p:spPr bwMode="auto">
          <a:xfrm>
            <a:off x="4511675" y="5911850"/>
            <a:ext cx="436338" cy="369332"/>
          </a:xfrm>
          <a:prstGeom prst="rect">
            <a:avLst/>
          </a:prstGeom>
          <a:noFill/>
          <a:ln w="9525">
            <a:noFill/>
            <a:miter lim="800000"/>
            <a:headEnd/>
            <a:tailEnd/>
          </a:ln>
          <a:effectLst/>
        </p:spPr>
        <p:txBody>
          <a:bodyPr wrap="none">
            <a:spAutoFit/>
          </a:bodyPr>
          <a:lstStyle/>
          <a:p>
            <a:r>
              <a:rPr lang="en-US" sz="1800">
                <a:latin typeface="Arial" pitchFamily="34" charset="0"/>
                <a:cs typeface="Arial" pitchFamily="34" charset="0"/>
              </a:rPr>
              <a:t>C</a:t>
            </a:r>
            <a:r>
              <a:rPr lang="en-US" sz="1800" baseline="-25000">
                <a:latin typeface="Arial" pitchFamily="34" charset="0"/>
                <a:cs typeface="Arial" pitchFamily="34" charset="0"/>
              </a:rPr>
              <a:t>2</a:t>
            </a:r>
          </a:p>
        </p:txBody>
      </p:sp>
      <p:sp>
        <p:nvSpPr>
          <p:cNvPr id="53" name="Text Box 5"/>
          <p:cNvSpPr txBox="1">
            <a:spLocks noChangeArrowheads="1"/>
          </p:cNvSpPr>
          <p:nvPr/>
        </p:nvSpPr>
        <p:spPr bwMode="auto">
          <a:xfrm>
            <a:off x="6111875" y="5911850"/>
            <a:ext cx="397866" cy="369332"/>
          </a:xfrm>
          <a:prstGeom prst="rect">
            <a:avLst/>
          </a:prstGeom>
          <a:noFill/>
          <a:ln w="9525">
            <a:noFill/>
            <a:miter lim="800000"/>
            <a:headEnd/>
            <a:tailEnd/>
          </a:ln>
          <a:effectLst/>
        </p:spPr>
        <p:txBody>
          <a:bodyPr wrap="none">
            <a:spAutoFit/>
          </a:bodyPr>
          <a:lstStyle/>
          <a:p>
            <a:r>
              <a:rPr lang="en-US" sz="1800">
                <a:latin typeface="Arial" pitchFamily="34" charset="0"/>
                <a:cs typeface="Arial" pitchFamily="34" charset="0"/>
              </a:rPr>
              <a:t>L</a:t>
            </a:r>
            <a:r>
              <a:rPr lang="en-US" sz="1800" baseline="-25000">
                <a:latin typeface="Arial" pitchFamily="34" charset="0"/>
                <a:cs typeface="Arial" pitchFamily="34" charset="0"/>
              </a:rPr>
              <a:t>2</a:t>
            </a:r>
          </a:p>
        </p:txBody>
      </p:sp>
      <p:sp>
        <p:nvSpPr>
          <p:cNvPr id="54" name="Text Box 6"/>
          <p:cNvSpPr txBox="1">
            <a:spLocks noChangeArrowheads="1"/>
          </p:cNvSpPr>
          <p:nvPr/>
        </p:nvSpPr>
        <p:spPr bwMode="auto">
          <a:xfrm>
            <a:off x="8093075" y="5911850"/>
            <a:ext cx="436338" cy="369332"/>
          </a:xfrm>
          <a:prstGeom prst="rect">
            <a:avLst/>
          </a:prstGeom>
          <a:noFill/>
          <a:ln w="9525">
            <a:noFill/>
            <a:miter lim="800000"/>
            <a:headEnd/>
            <a:tailEnd/>
          </a:ln>
          <a:effectLst/>
        </p:spPr>
        <p:txBody>
          <a:bodyPr wrap="none">
            <a:spAutoFit/>
          </a:bodyPr>
          <a:lstStyle/>
          <a:p>
            <a:r>
              <a:rPr lang="en-US" sz="1800">
                <a:latin typeface="Arial" pitchFamily="34" charset="0"/>
                <a:cs typeface="Arial" pitchFamily="34" charset="0"/>
              </a:rPr>
              <a:t>C</a:t>
            </a:r>
            <a:r>
              <a:rPr lang="en-US" sz="1800" baseline="-25000">
                <a:latin typeface="Arial" pitchFamily="34" charset="0"/>
                <a:cs typeface="Arial" pitchFamily="34" charset="0"/>
              </a:rPr>
              <a:t>3</a:t>
            </a:r>
          </a:p>
        </p:txBody>
      </p:sp>
      <p:sp>
        <p:nvSpPr>
          <p:cNvPr id="55" name="AutoShape 7"/>
          <p:cNvSpPr>
            <a:spLocks noChangeArrowheads="1"/>
          </p:cNvSpPr>
          <p:nvPr/>
        </p:nvSpPr>
        <p:spPr bwMode="auto">
          <a:xfrm rot="16200000">
            <a:off x="1540668" y="5682457"/>
            <a:ext cx="912813" cy="762000"/>
          </a:xfrm>
          <a:custGeom>
            <a:avLst/>
            <a:gdLst>
              <a:gd name="G0" fmla="+- 7312 0 0"/>
              <a:gd name="G1" fmla="+- 21600 0 7312"/>
              <a:gd name="G2" fmla="*/ 7312 1 2"/>
              <a:gd name="G3" fmla="+- 21600 0 G2"/>
              <a:gd name="G4" fmla="+/ 7312 21600 2"/>
              <a:gd name="G5" fmla="+/ G1 0 2"/>
              <a:gd name="G6" fmla="*/ 21600 21600 7312"/>
              <a:gd name="G7" fmla="*/ G6 1 2"/>
              <a:gd name="G8" fmla="+- 21600 0 G7"/>
              <a:gd name="G9" fmla="*/ 21600 1 2"/>
              <a:gd name="G10" fmla="+- 7312 0 G9"/>
              <a:gd name="G11" fmla="?: G10 G8 0"/>
              <a:gd name="G12" fmla="?: G10 G7 21600"/>
              <a:gd name="T0" fmla="*/ 17944 w 21600"/>
              <a:gd name="T1" fmla="*/ 10800 h 21600"/>
              <a:gd name="T2" fmla="*/ 10800 w 21600"/>
              <a:gd name="T3" fmla="*/ 21600 h 21600"/>
              <a:gd name="T4" fmla="*/ 3656 w 21600"/>
              <a:gd name="T5" fmla="*/ 10800 h 21600"/>
              <a:gd name="T6" fmla="*/ 10800 w 21600"/>
              <a:gd name="T7" fmla="*/ 0 h 21600"/>
              <a:gd name="T8" fmla="*/ 5456 w 21600"/>
              <a:gd name="T9" fmla="*/ 5456 h 21600"/>
              <a:gd name="T10" fmla="*/ 16144 w 21600"/>
              <a:gd name="T11" fmla="*/ 16144 h 21600"/>
            </a:gdLst>
            <a:ahLst/>
            <a:cxnLst>
              <a:cxn ang="0">
                <a:pos x="T0" y="T1"/>
              </a:cxn>
              <a:cxn ang="0">
                <a:pos x="T2" y="T3"/>
              </a:cxn>
              <a:cxn ang="0">
                <a:pos x="T4" y="T5"/>
              </a:cxn>
              <a:cxn ang="0">
                <a:pos x="T6" y="T7"/>
              </a:cxn>
            </a:cxnLst>
            <a:rect l="T8" t="T9" r="T10" b="T11"/>
            <a:pathLst>
              <a:path w="21600" h="21600">
                <a:moveTo>
                  <a:pt x="0" y="0"/>
                </a:moveTo>
                <a:lnTo>
                  <a:pt x="7312" y="21600"/>
                </a:lnTo>
                <a:lnTo>
                  <a:pt x="14288" y="21600"/>
                </a:lnTo>
                <a:lnTo>
                  <a:pt x="21600" y="0"/>
                </a:lnTo>
                <a:close/>
              </a:path>
            </a:pathLst>
          </a:custGeom>
          <a:solidFill>
            <a:srgbClr val="FFCC00">
              <a:alpha val="50000"/>
            </a:srgbClr>
          </a:solidFill>
          <a:ln w="9525">
            <a:solidFill>
              <a:schemeClr val="tx1"/>
            </a:solidFill>
            <a:miter lim="800000"/>
            <a:headEnd/>
            <a:tailEnd/>
          </a:ln>
          <a:effectLst/>
        </p:spPr>
        <p:txBody>
          <a:bodyPr vert="eaVert" wrap="none" anchor="ctr"/>
          <a:lstStyle/>
          <a:p>
            <a:pPr algn="ctr"/>
            <a:r>
              <a:rPr lang="en-US" sz="1800" dirty="0">
                <a:latin typeface="Arial" pitchFamily="34" charset="0"/>
                <a:cs typeface="Arial" pitchFamily="34" charset="0"/>
              </a:rPr>
              <a:t>Filter</a:t>
            </a:r>
          </a:p>
        </p:txBody>
      </p:sp>
      <p:sp>
        <p:nvSpPr>
          <p:cNvPr id="56" name="AutoShape 8"/>
          <p:cNvSpPr>
            <a:spLocks noChangeArrowheads="1"/>
          </p:cNvSpPr>
          <p:nvPr/>
        </p:nvSpPr>
        <p:spPr bwMode="auto">
          <a:xfrm rot="16200000">
            <a:off x="5045868" y="5682457"/>
            <a:ext cx="912813" cy="762000"/>
          </a:xfrm>
          <a:custGeom>
            <a:avLst/>
            <a:gdLst>
              <a:gd name="G0" fmla="+- 7312 0 0"/>
              <a:gd name="G1" fmla="+- 21600 0 7312"/>
              <a:gd name="G2" fmla="*/ 7312 1 2"/>
              <a:gd name="G3" fmla="+- 21600 0 G2"/>
              <a:gd name="G4" fmla="+/ 7312 21600 2"/>
              <a:gd name="G5" fmla="+/ G1 0 2"/>
              <a:gd name="G6" fmla="*/ 21600 21600 7312"/>
              <a:gd name="G7" fmla="*/ G6 1 2"/>
              <a:gd name="G8" fmla="+- 21600 0 G7"/>
              <a:gd name="G9" fmla="*/ 21600 1 2"/>
              <a:gd name="G10" fmla="+- 7312 0 G9"/>
              <a:gd name="G11" fmla="?: G10 G8 0"/>
              <a:gd name="G12" fmla="?: G10 G7 21600"/>
              <a:gd name="T0" fmla="*/ 17944 w 21600"/>
              <a:gd name="T1" fmla="*/ 10800 h 21600"/>
              <a:gd name="T2" fmla="*/ 10800 w 21600"/>
              <a:gd name="T3" fmla="*/ 21600 h 21600"/>
              <a:gd name="T4" fmla="*/ 3656 w 21600"/>
              <a:gd name="T5" fmla="*/ 10800 h 21600"/>
              <a:gd name="T6" fmla="*/ 10800 w 21600"/>
              <a:gd name="T7" fmla="*/ 0 h 21600"/>
              <a:gd name="T8" fmla="*/ 5456 w 21600"/>
              <a:gd name="T9" fmla="*/ 5456 h 21600"/>
              <a:gd name="T10" fmla="*/ 16144 w 21600"/>
              <a:gd name="T11" fmla="*/ 16144 h 21600"/>
            </a:gdLst>
            <a:ahLst/>
            <a:cxnLst>
              <a:cxn ang="0">
                <a:pos x="T0" y="T1"/>
              </a:cxn>
              <a:cxn ang="0">
                <a:pos x="T2" y="T3"/>
              </a:cxn>
              <a:cxn ang="0">
                <a:pos x="T4" y="T5"/>
              </a:cxn>
              <a:cxn ang="0">
                <a:pos x="T6" y="T7"/>
              </a:cxn>
            </a:cxnLst>
            <a:rect l="T8" t="T9" r="T10" b="T11"/>
            <a:pathLst>
              <a:path w="21600" h="21600">
                <a:moveTo>
                  <a:pt x="0" y="0"/>
                </a:moveTo>
                <a:lnTo>
                  <a:pt x="7312" y="21600"/>
                </a:lnTo>
                <a:lnTo>
                  <a:pt x="14288" y="21600"/>
                </a:lnTo>
                <a:lnTo>
                  <a:pt x="21600" y="0"/>
                </a:lnTo>
                <a:close/>
              </a:path>
            </a:pathLst>
          </a:custGeom>
          <a:solidFill>
            <a:srgbClr val="FFCC00">
              <a:alpha val="50000"/>
            </a:srgbClr>
          </a:solidFill>
          <a:ln w="9525">
            <a:solidFill>
              <a:schemeClr val="tx1"/>
            </a:solidFill>
            <a:miter lim="800000"/>
            <a:headEnd/>
            <a:tailEnd/>
          </a:ln>
          <a:effectLst/>
        </p:spPr>
        <p:txBody>
          <a:bodyPr vert="eaVert" wrap="none" anchor="ctr"/>
          <a:lstStyle/>
          <a:p>
            <a:pPr algn="ctr"/>
            <a:r>
              <a:rPr lang="en-US" sz="1800">
                <a:latin typeface="Arial" pitchFamily="34" charset="0"/>
                <a:cs typeface="Arial" pitchFamily="34" charset="0"/>
              </a:rPr>
              <a:t>Filter</a:t>
            </a:r>
          </a:p>
        </p:txBody>
      </p:sp>
      <p:sp>
        <p:nvSpPr>
          <p:cNvPr id="57" name="Rectangle 9"/>
          <p:cNvSpPr>
            <a:spLocks noChangeArrowheads="1"/>
          </p:cNvSpPr>
          <p:nvPr/>
        </p:nvSpPr>
        <p:spPr bwMode="auto">
          <a:xfrm>
            <a:off x="6721475" y="5759450"/>
            <a:ext cx="1143000" cy="6096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800">
                <a:latin typeface="Arial" pitchFamily="34" charset="0"/>
                <a:cs typeface="Arial" pitchFamily="34" charset="0"/>
              </a:rPr>
              <a:t>Construct</a:t>
            </a:r>
          </a:p>
        </p:txBody>
      </p:sp>
      <p:sp>
        <p:nvSpPr>
          <p:cNvPr id="58" name="Rectangle 10"/>
          <p:cNvSpPr>
            <a:spLocks noChangeArrowheads="1"/>
          </p:cNvSpPr>
          <p:nvPr/>
        </p:nvSpPr>
        <p:spPr bwMode="auto">
          <a:xfrm>
            <a:off x="3140075" y="5759450"/>
            <a:ext cx="1143000" cy="6096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800">
                <a:latin typeface="Arial" pitchFamily="34" charset="0"/>
                <a:cs typeface="Arial" pitchFamily="34" charset="0"/>
              </a:rPr>
              <a:t>Construct</a:t>
            </a:r>
          </a:p>
        </p:txBody>
      </p:sp>
      <p:sp>
        <p:nvSpPr>
          <p:cNvPr id="63" name="Line 16"/>
          <p:cNvSpPr>
            <a:spLocks noChangeShapeType="1"/>
          </p:cNvSpPr>
          <p:nvPr/>
        </p:nvSpPr>
        <p:spPr bwMode="auto">
          <a:xfrm>
            <a:off x="1387475" y="6064250"/>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64" name="Line 17"/>
          <p:cNvSpPr>
            <a:spLocks noChangeShapeType="1"/>
          </p:cNvSpPr>
          <p:nvPr/>
        </p:nvSpPr>
        <p:spPr bwMode="auto">
          <a:xfrm>
            <a:off x="2378075" y="6064250"/>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65" name="Line 18"/>
          <p:cNvSpPr>
            <a:spLocks noChangeShapeType="1"/>
          </p:cNvSpPr>
          <p:nvPr/>
        </p:nvSpPr>
        <p:spPr bwMode="auto">
          <a:xfrm>
            <a:off x="2911475" y="6064250"/>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66" name="Line 19"/>
          <p:cNvSpPr>
            <a:spLocks noChangeShapeType="1"/>
          </p:cNvSpPr>
          <p:nvPr/>
        </p:nvSpPr>
        <p:spPr bwMode="auto">
          <a:xfrm>
            <a:off x="5883275" y="6064250"/>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67" name="Line 20"/>
          <p:cNvSpPr>
            <a:spLocks noChangeShapeType="1"/>
          </p:cNvSpPr>
          <p:nvPr/>
        </p:nvSpPr>
        <p:spPr bwMode="auto">
          <a:xfrm>
            <a:off x="4892675" y="6064250"/>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68" name="Line 21"/>
          <p:cNvSpPr>
            <a:spLocks noChangeShapeType="1"/>
          </p:cNvSpPr>
          <p:nvPr/>
        </p:nvSpPr>
        <p:spPr bwMode="auto">
          <a:xfrm>
            <a:off x="4283075" y="6064250"/>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69" name="Line 22"/>
          <p:cNvSpPr>
            <a:spLocks noChangeShapeType="1"/>
          </p:cNvSpPr>
          <p:nvPr/>
        </p:nvSpPr>
        <p:spPr bwMode="auto">
          <a:xfrm>
            <a:off x="7864475" y="6064250"/>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70" name="Line 23"/>
          <p:cNvSpPr>
            <a:spLocks noChangeShapeType="1"/>
          </p:cNvSpPr>
          <p:nvPr/>
        </p:nvSpPr>
        <p:spPr bwMode="auto">
          <a:xfrm>
            <a:off x="6492875" y="6064250"/>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71" name="Line 24"/>
          <p:cNvSpPr>
            <a:spLocks noChangeShapeType="1"/>
          </p:cNvSpPr>
          <p:nvPr/>
        </p:nvSpPr>
        <p:spPr bwMode="auto">
          <a:xfrm>
            <a:off x="8550275" y="6064250"/>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grpSp>
        <p:nvGrpSpPr>
          <p:cNvPr id="72" name="Group 34"/>
          <p:cNvGrpSpPr>
            <a:grpSpLocks/>
          </p:cNvGrpSpPr>
          <p:nvPr/>
        </p:nvGrpSpPr>
        <p:grpSpPr bwMode="auto">
          <a:xfrm>
            <a:off x="838200" y="4572000"/>
            <a:ext cx="736600" cy="1339850"/>
            <a:chOff x="326" y="260"/>
            <a:chExt cx="464" cy="844"/>
          </a:xfrm>
        </p:grpSpPr>
        <p:sp>
          <p:nvSpPr>
            <p:cNvPr id="73" name="Text Box 25"/>
            <p:cNvSpPr txBox="1">
              <a:spLocks noChangeArrowheads="1"/>
            </p:cNvSpPr>
            <p:nvPr/>
          </p:nvSpPr>
          <p:spPr bwMode="auto">
            <a:xfrm>
              <a:off x="326" y="260"/>
              <a:ext cx="464" cy="407"/>
            </a:xfrm>
            <a:prstGeom prst="rect">
              <a:avLst/>
            </a:prstGeom>
            <a:noFill/>
            <a:ln w="9525">
              <a:noFill/>
              <a:miter lim="800000"/>
              <a:headEnd/>
              <a:tailEnd/>
            </a:ln>
            <a:effectLst/>
          </p:spPr>
          <p:txBody>
            <a:bodyPr wrap="none">
              <a:spAutoFit/>
            </a:bodyPr>
            <a:lstStyle/>
            <a:p>
              <a:pPr algn="ctr"/>
              <a:r>
                <a:rPr lang="en-US" sz="1800" dirty="0">
                  <a:solidFill>
                    <a:srgbClr val="008000"/>
                  </a:solidFill>
                  <a:latin typeface="Arial" pitchFamily="34" charset="0"/>
                  <a:cs typeface="Arial" pitchFamily="34" charset="0"/>
                </a:rPr>
                <a:t>All</a:t>
              </a:r>
            </a:p>
            <a:p>
              <a:pPr algn="ctr"/>
              <a:r>
                <a:rPr lang="en-US" sz="1800" dirty="0">
                  <a:solidFill>
                    <a:srgbClr val="008000"/>
                  </a:solidFill>
                  <a:latin typeface="Arial" pitchFamily="34" charset="0"/>
                  <a:cs typeface="Arial" pitchFamily="34" charset="0"/>
                </a:rPr>
                <a:t>items</a:t>
              </a:r>
            </a:p>
          </p:txBody>
        </p:sp>
        <p:sp>
          <p:nvSpPr>
            <p:cNvPr id="74" name="Line 26"/>
            <p:cNvSpPr>
              <a:spLocks noChangeShapeType="1"/>
            </p:cNvSpPr>
            <p:nvPr/>
          </p:nvSpPr>
          <p:spPr bwMode="auto">
            <a:xfrm flipH="1">
              <a:off x="480" y="720"/>
              <a:ext cx="48" cy="384"/>
            </a:xfrm>
            <a:prstGeom prst="line">
              <a:avLst/>
            </a:prstGeom>
            <a:noFill/>
            <a:ln w="9525">
              <a:solidFill>
                <a:schemeClr val="tx1"/>
              </a:solidFill>
              <a:round/>
              <a:headEnd/>
              <a:tailEnd type="triangle" w="med" len="med"/>
            </a:ln>
            <a:effectLst/>
          </p:spPr>
          <p:txBody>
            <a:bodyPr/>
            <a:lstStyle/>
            <a:p>
              <a:pPr algn="ctr"/>
              <a:endParaRPr lang="en-US">
                <a:solidFill>
                  <a:srgbClr val="008000"/>
                </a:solidFill>
                <a:latin typeface="Arial" pitchFamily="34" charset="0"/>
                <a:cs typeface="Arial" pitchFamily="34" charset="0"/>
              </a:endParaRPr>
            </a:p>
          </p:txBody>
        </p:sp>
      </p:grpSp>
      <p:grpSp>
        <p:nvGrpSpPr>
          <p:cNvPr id="75" name="Group 35"/>
          <p:cNvGrpSpPr>
            <a:grpSpLocks/>
          </p:cNvGrpSpPr>
          <p:nvPr/>
        </p:nvGrpSpPr>
        <p:grpSpPr bwMode="auto">
          <a:xfrm>
            <a:off x="3216275" y="4311650"/>
            <a:ext cx="1004888" cy="1447800"/>
            <a:chOff x="1824" y="96"/>
            <a:chExt cx="633" cy="912"/>
          </a:xfrm>
        </p:grpSpPr>
        <p:sp>
          <p:nvSpPr>
            <p:cNvPr id="76" name="Text Box 27"/>
            <p:cNvSpPr txBox="1">
              <a:spLocks noChangeArrowheads="1"/>
            </p:cNvSpPr>
            <p:nvPr/>
          </p:nvSpPr>
          <p:spPr bwMode="auto">
            <a:xfrm>
              <a:off x="1824" y="96"/>
              <a:ext cx="633" cy="582"/>
            </a:xfrm>
            <a:prstGeom prst="rect">
              <a:avLst/>
            </a:prstGeom>
            <a:noFill/>
            <a:ln w="9525">
              <a:noFill/>
              <a:miter lim="800000"/>
              <a:headEnd/>
              <a:tailEnd/>
            </a:ln>
            <a:effectLst/>
          </p:spPr>
          <p:txBody>
            <a:bodyPr wrap="none">
              <a:spAutoFit/>
            </a:bodyPr>
            <a:lstStyle/>
            <a:p>
              <a:pPr algn="ctr"/>
              <a:r>
                <a:rPr lang="en-US" sz="1800">
                  <a:solidFill>
                    <a:srgbClr val="008000"/>
                  </a:solidFill>
                  <a:latin typeface="Arial" pitchFamily="34" charset="0"/>
                  <a:cs typeface="Arial" pitchFamily="34" charset="0"/>
                </a:rPr>
                <a:t>All pairs</a:t>
              </a:r>
            </a:p>
            <a:p>
              <a:pPr algn="ctr"/>
              <a:r>
                <a:rPr lang="en-US" sz="1800">
                  <a:solidFill>
                    <a:srgbClr val="008000"/>
                  </a:solidFill>
                  <a:latin typeface="Arial" pitchFamily="34" charset="0"/>
                  <a:cs typeface="Arial" pitchFamily="34" charset="0"/>
                </a:rPr>
                <a:t>of items</a:t>
              </a:r>
            </a:p>
            <a:p>
              <a:pPr algn="ctr"/>
              <a:r>
                <a:rPr lang="en-US" sz="1800">
                  <a:solidFill>
                    <a:srgbClr val="008000"/>
                  </a:solidFill>
                  <a:latin typeface="Arial" pitchFamily="34" charset="0"/>
                  <a:cs typeface="Arial" pitchFamily="34" charset="0"/>
                </a:rPr>
                <a:t>from L</a:t>
              </a:r>
              <a:r>
                <a:rPr lang="en-US" sz="1800" baseline="-25000">
                  <a:solidFill>
                    <a:srgbClr val="008000"/>
                  </a:solidFill>
                  <a:latin typeface="Arial" pitchFamily="34" charset="0"/>
                  <a:cs typeface="Arial" pitchFamily="34" charset="0"/>
                </a:rPr>
                <a:t>1</a:t>
              </a:r>
            </a:p>
          </p:txBody>
        </p:sp>
        <p:sp>
          <p:nvSpPr>
            <p:cNvPr id="77" name="Line 28"/>
            <p:cNvSpPr>
              <a:spLocks noChangeShapeType="1"/>
            </p:cNvSpPr>
            <p:nvPr/>
          </p:nvSpPr>
          <p:spPr bwMode="auto">
            <a:xfrm flipH="1">
              <a:off x="2112" y="672"/>
              <a:ext cx="48" cy="336"/>
            </a:xfrm>
            <a:prstGeom prst="line">
              <a:avLst/>
            </a:prstGeom>
            <a:noFill/>
            <a:ln w="9525">
              <a:solidFill>
                <a:schemeClr val="tx1"/>
              </a:solidFill>
              <a:round/>
              <a:headEnd/>
              <a:tailEnd type="triangle" w="med" len="med"/>
            </a:ln>
            <a:effectLst/>
          </p:spPr>
          <p:txBody>
            <a:bodyPr/>
            <a:lstStyle/>
            <a:p>
              <a:pPr algn="ctr"/>
              <a:endParaRPr lang="en-US">
                <a:solidFill>
                  <a:srgbClr val="008000"/>
                </a:solidFill>
                <a:latin typeface="Arial" pitchFamily="34" charset="0"/>
                <a:cs typeface="Arial" pitchFamily="34" charset="0"/>
              </a:endParaRPr>
            </a:p>
          </p:txBody>
        </p:sp>
      </p:grpSp>
      <p:grpSp>
        <p:nvGrpSpPr>
          <p:cNvPr id="78" name="Group 36"/>
          <p:cNvGrpSpPr>
            <a:grpSpLocks/>
          </p:cNvGrpSpPr>
          <p:nvPr/>
        </p:nvGrpSpPr>
        <p:grpSpPr bwMode="auto">
          <a:xfrm>
            <a:off x="4953000" y="4419600"/>
            <a:ext cx="1063625" cy="1263650"/>
            <a:chOff x="2918" y="164"/>
            <a:chExt cx="670" cy="796"/>
          </a:xfrm>
        </p:grpSpPr>
        <p:sp>
          <p:nvSpPr>
            <p:cNvPr id="79" name="Text Box 30"/>
            <p:cNvSpPr txBox="1">
              <a:spLocks noChangeArrowheads="1"/>
            </p:cNvSpPr>
            <p:nvPr/>
          </p:nvSpPr>
          <p:spPr bwMode="auto">
            <a:xfrm>
              <a:off x="2918" y="164"/>
              <a:ext cx="670" cy="404"/>
            </a:xfrm>
            <a:prstGeom prst="rect">
              <a:avLst/>
            </a:prstGeom>
            <a:noFill/>
            <a:ln w="9525">
              <a:noFill/>
              <a:miter lim="800000"/>
              <a:headEnd/>
              <a:tailEnd/>
            </a:ln>
            <a:effectLst/>
          </p:spPr>
          <p:txBody>
            <a:bodyPr wrap="none">
              <a:spAutoFit/>
            </a:bodyPr>
            <a:lstStyle/>
            <a:p>
              <a:pPr algn="ctr"/>
              <a:r>
                <a:rPr lang="en-US" sz="1800" dirty="0">
                  <a:solidFill>
                    <a:srgbClr val="008000"/>
                  </a:solidFill>
                  <a:latin typeface="Arial" pitchFamily="34" charset="0"/>
                  <a:cs typeface="Arial" pitchFamily="34" charset="0"/>
                </a:rPr>
                <a:t>Count</a:t>
              </a:r>
            </a:p>
            <a:p>
              <a:pPr algn="ctr"/>
              <a:r>
                <a:rPr lang="en-US" sz="1800" dirty="0">
                  <a:solidFill>
                    <a:srgbClr val="008000"/>
                  </a:solidFill>
                  <a:latin typeface="Arial" pitchFamily="34" charset="0"/>
                  <a:cs typeface="Arial" pitchFamily="34" charset="0"/>
                </a:rPr>
                <a:t>the pairs</a:t>
              </a:r>
            </a:p>
          </p:txBody>
        </p:sp>
        <p:sp>
          <p:nvSpPr>
            <p:cNvPr id="80" name="Line 31"/>
            <p:cNvSpPr>
              <a:spLocks noChangeShapeType="1"/>
            </p:cNvSpPr>
            <p:nvPr/>
          </p:nvSpPr>
          <p:spPr bwMode="auto">
            <a:xfrm flipH="1">
              <a:off x="3168" y="624"/>
              <a:ext cx="96" cy="336"/>
            </a:xfrm>
            <a:prstGeom prst="line">
              <a:avLst/>
            </a:prstGeom>
            <a:noFill/>
            <a:ln w="9525">
              <a:solidFill>
                <a:schemeClr val="tx1"/>
              </a:solidFill>
              <a:round/>
              <a:headEnd/>
              <a:tailEnd type="triangle" w="med" len="med"/>
            </a:ln>
            <a:effectLst/>
          </p:spPr>
          <p:txBody>
            <a:bodyPr/>
            <a:lstStyle/>
            <a:p>
              <a:pPr algn="ctr"/>
              <a:endParaRPr lang="en-US">
                <a:solidFill>
                  <a:srgbClr val="008000"/>
                </a:solidFill>
                <a:latin typeface="Arial" pitchFamily="34" charset="0"/>
                <a:cs typeface="Arial" pitchFamily="34" charset="0"/>
              </a:endParaRPr>
            </a:p>
          </p:txBody>
        </p:sp>
      </p:grpSp>
      <p:grpSp>
        <p:nvGrpSpPr>
          <p:cNvPr id="81" name="Group 37"/>
          <p:cNvGrpSpPr>
            <a:grpSpLocks/>
          </p:cNvGrpSpPr>
          <p:nvPr/>
        </p:nvGrpSpPr>
        <p:grpSpPr bwMode="auto">
          <a:xfrm>
            <a:off x="6781803" y="4495800"/>
            <a:ext cx="1171576" cy="1263650"/>
            <a:chOff x="4070" y="212"/>
            <a:chExt cx="738" cy="796"/>
          </a:xfrm>
        </p:grpSpPr>
        <p:sp>
          <p:nvSpPr>
            <p:cNvPr id="82" name="Text Box 32"/>
            <p:cNvSpPr txBox="1">
              <a:spLocks noChangeArrowheads="1"/>
            </p:cNvSpPr>
            <p:nvPr/>
          </p:nvSpPr>
          <p:spPr bwMode="auto">
            <a:xfrm>
              <a:off x="4070" y="212"/>
              <a:ext cx="738" cy="407"/>
            </a:xfrm>
            <a:prstGeom prst="rect">
              <a:avLst/>
            </a:prstGeom>
            <a:noFill/>
            <a:ln w="9525">
              <a:noFill/>
              <a:miter lim="800000"/>
              <a:headEnd/>
              <a:tailEnd/>
            </a:ln>
            <a:effectLst/>
          </p:spPr>
          <p:txBody>
            <a:bodyPr wrap="none">
              <a:spAutoFit/>
            </a:bodyPr>
            <a:lstStyle/>
            <a:p>
              <a:pPr algn="ctr"/>
              <a:r>
                <a:rPr lang="en-US" sz="1800" dirty="0">
                  <a:solidFill>
                    <a:srgbClr val="008000"/>
                  </a:solidFill>
                  <a:latin typeface="Arial" pitchFamily="34" charset="0"/>
                  <a:cs typeface="Arial" pitchFamily="34" charset="0"/>
                </a:rPr>
                <a:t>To be</a:t>
              </a:r>
            </a:p>
            <a:p>
              <a:pPr algn="ctr"/>
              <a:r>
                <a:rPr lang="en-US" sz="1800" dirty="0">
                  <a:solidFill>
                    <a:srgbClr val="008000"/>
                  </a:solidFill>
                  <a:latin typeface="Arial" pitchFamily="34" charset="0"/>
                  <a:cs typeface="Arial" pitchFamily="34" charset="0"/>
                </a:rPr>
                <a:t>explained</a:t>
              </a:r>
            </a:p>
          </p:txBody>
        </p:sp>
        <p:sp>
          <p:nvSpPr>
            <p:cNvPr id="83" name="Line 33"/>
            <p:cNvSpPr>
              <a:spLocks noChangeShapeType="1"/>
            </p:cNvSpPr>
            <p:nvPr/>
          </p:nvSpPr>
          <p:spPr bwMode="auto">
            <a:xfrm flipH="1">
              <a:off x="4368" y="672"/>
              <a:ext cx="48" cy="336"/>
            </a:xfrm>
            <a:prstGeom prst="line">
              <a:avLst/>
            </a:prstGeom>
            <a:noFill/>
            <a:ln w="9525">
              <a:solidFill>
                <a:schemeClr val="tx1"/>
              </a:solidFill>
              <a:round/>
              <a:headEnd/>
              <a:tailEnd type="triangle" w="med" len="med"/>
            </a:ln>
            <a:effectLst/>
          </p:spPr>
          <p:txBody>
            <a:bodyPr/>
            <a:lstStyle/>
            <a:p>
              <a:pPr algn="ctr"/>
              <a:endParaRPr lang="en-US">
                <a:solidFill>
                  <a:srgbClr val="008000"/>
                </a:solidFill>
                <a:latin typeface="Arial" pitchFamily="34" charset="0"/>
                <a:cs typeface="Arial" pitchFamily="34" charset="0"/>
              </a:endParaRPr>
            </a:p>
          </p:txBody>
        </p:sp>
      </p:grpSp>
      <p:grpSp>
        <p:nvGrpSpPr>
          <p:cNvPr id="84" name="Group 40"/>
          <p:cNvGrpSpPr>
            <a:grpSpLocks/>
          </p:cNvGrpSpPr>
          <p:nvPr/>
        </p:nvGrpSpPr>
        <p:grpSpPr bwMode="auto">
          <a:xfrm>
            <a:off x="1692275" y="4387850"/>
            <a:ext cx="1122363" cy="1371600"/>
            <a:chOff x="864" y="144"/>
            <a:chExt cx="707" cy="864"/>
          </a:xfrm>
        </p:grpSpPr>
        <p:sp>
          <p:nvSpPr>
            <p:cNvPr id="85" name="Text Box 38"/>
            <p:cNvSpPr txBox="1">
              <a:spLocks noChangeArrowheads="1"/>
            </p:cNvSpPr>
            <p:nvPr/>
          </p:nvSpPr>
          <p:spPr bwMode="auto">
            <a:xfrm>
              <a:off x="864" y="144"/>
              <a:ext cx="707" cy="404"/>
            </a:xfrm>
            <a:prstGeom prst="rect">
              <a:avLst/>
            </a:prstGeom>
            <a:noFill/>
            <a:ln w="9525">
              <a:noFill/>
              <a:miter lim="800000"/>
              <a:headEnd/>
              <a:tailEnd/>
            </a:ln>
            <a:effectLst/>
          </p:spPr>
          <p:txBody>
            <a:bodyPr wrap="none">
              <a:spAutoFit/>
            </a:bodyPr>
            <a:lstStyle/>
            <a:p>
              <a:pPr algn="ctr"/>
              <a:r>
                <a:rPr lang="en-US" sz="1800" dirty="0">
                  <a:solidFill>
                    <a:srgbClr val="008000"/>
                  </a:solidFill>
                  <a:latin typeface="Arial" pitchFamily="34" charset="0"/>
                  <a:cs typeface="Arial" pitchFamily="34" charset="0"/>
                </a:rPr>
                <a:t>Count</a:t>
              </a:r>
            </a:p>
            <a:p>
              <a:pPr algn="ctr"/>
              <a:r>
                <a:rPr lang="en-US" sz="1800" dirty="0">
                  <a:solidFill>
                    <a:srgbClr val="008000"/>
                  </a:solidFill>
                  <a:latin typeface="Arial" pitchFamily="34" charset="0"/>
                  <a:cs typeface="Arial" pitchFamily="34" charset="0"/>
                </a:rPr>
                <a:t>the items</a:t>
              </a:r>
            </a:p>
          </p:txBody>
        </p:sp>
        <p:sp>
          <p:nvSpPr>
            <p:cNvPr id="86" name="Line 39"/>
            <p:cNvSpPr>
              <a:spLocks noChangeShapeType="1"/>
            </p:cNvSpPr>
            <p:nvPr/>
          </p:nvSpPr>
          <p:spPr bwMode="auto">
            <a:xfrm flipH="1">
              <a:off x="1056" y="528"/>
              <a:ext cx="96" cy="480"/>
            </a:xfrm>
            <a:prstGeom prst="line">
              <a:avLst/>
            </a:prstGeom>
            <a:noFill/>
            <a:ln w="9525">
              <a:solidFill>
                <a:schemeClr val="tx1"/>
              </a:solidFill>
              <a:round/>
              <a:headEnd/>
              <a:tailEnd type="triangle" w="med" len="med"/>
            </a:ln>
            <a:effectLst/>
          </p:spPr>
          <p:txBody>
            <a:bodyPr/>
            <a:lstStyle/>
            <a:p>
              <a:pPr algn="ctr"/>
              <a:endParaRPr lang="en-US">
                <a:solidFill>
                  <a:srgbClr val="008000"/>
                </a:solidFill>
                <a:latin typeface="Arial" pitchFamily="34" charset="0"/>
                <a:cs typeface="Arial" pitchFamily="34" charset="0"/>
              </a:endParaRPr>
            </a:p>
          </p:txBody>
        </p:sp>
      </p:grpSp>
    </p:spTree>
    <p:extLst>
      <p:ext uri="{BB962C8B-B14F-4D97-AF65-F5344CB8AC3E}">
        <p14:creationId xmlns:p14="http://schemas.microsoft.com/office/powerpoint/2010/main" val="2629132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r>
              <a:rPr lang="en-US" b="1" dirty="0">
                <a:solidFill>
                  <a:srgbClr val="0000FF"/>
                </a:solidFill>
              </a:rPr>
              <a:t>Hypothetical steps of the A-Priori algorithm</a:t>
            </a:r>
          </a:p>
          <a:p>
            <a:pPr lvl="1"/>
            <a:r>
              <a:rPr lang="en-US" dirty="0"/>
              <a:t>C</a:t>
            </a:r>
            <a:r>
              <a:rPr lang="en-US" baseline="-25000" dirty="0"/>
              <a:t>1</a:t>
            </a:r>
            <a:r>
              <a:rPr lang="en-US" dirty="0"/>
              <a:t> = { {b} {c} {j} {m} {n} {p} }</a:t>
            </a:r>
          </a:p>
          <a:p>
            <a:pPr lvl="1"/>
            <a:r>
              <a:rPr lang="en-US" dirty="0"/>
              <a:t>Count the support of </a:t>
            </a:r>
            <a:r>
              <a:rPr lang="en-US" dirty="0" err="1"/>
              <a:t>itemsets</a:t>
            </a:r>
            <a:r>
              <a:rPr lang="en-US" dirty="0"/>
              <a:t> in C</a:t>
            </a:r>
            <a:r>
              <a:rPr lang="en-US" baseline="-25000" dirty="0"/>
              <a:t>1</a:t>
            </a:r>
          </a:p>
          <a:p>
            <a:pPr lvl="1"/>
            <a:r>
              <a:rPr lang="en-US" dirty="0"/>
              <a:t>Prune non-frequent: L</a:t>
            </a:r>
            <a:r>
              <a:rPr lang="en-US" baseline="-25000" dirty="0"/>
              <a:t>1</a:t>
            </a:r>
            <a:r>
              <a:rPr lang="en-US" dirty="0"/>
              <a:t> = { b, c, j, m }</a:t>
            </a:r>
          </a:p>
          <a:p>
            <a:pPr lvl="1"/>
            <a:r>
              <a:rPr lang="en-US" dirty="0"/>
              <a:t>Generate C</a:t>
            </a:r>
            <a:r>
              <a:rPr lang="en-US" baseline="-25000" dirty="0"/>
              <a:t>2</a:t>
            </a:r>
            <a:r>
              <a:rPr lang="en-US" dirty="0"/>
              <a:t> = { {</a:t>
            </a:r>
            <a:r>
              <a:rPr lang="en-US" dirty="0" err="1"/>
              <a:t>b,c</a:t>
            </a:r>
            <a:r>
              <a:rPr lang="en-US" dirty="0"/>
              <a:t>} {</a:t>
            </a:r>
            <a:r>
              <a:rPr lang="en-US" dirty="0" err="1"/>
              <a:t>b,j</a:t>
            </a:r>
            <a:r>
              <a:rPr lang="en-US" dirty="0"/>
              <a:t>} {</a:t>
            </a:r>
            <a:r>
              <a:rPr lang="en-US" dirty="0" err="1"/>
              <a:t>b,m</a:t>
            </a:r>
            <a:r>
              <a:rPr lang="en-US" dirty="0"/>
              <a:t>} {</a:t>
            </a:r>
            <a:r>
              <a:rPr lang="en-US" dirty="0" err="1"/>
              <a:t>c,j</a:t>
            </a:r>
            <a:r>
              <a:rPr lang="en-US" dirty="0"/>
              <a:t>} {</a:t>
            </a:r>
            <a:r>
              <a:rPr lang="en-US" dirty="0" err="1"/>
              <a:t>c,m</a:t>
            </a:r>
            <a:r>
              <a:rPr lang="en-US" dirty="0"/>
              <a:t>} {</a:t>
            </a:r>
            <a:r>
              <a:rPr lang="en-US" dirty="0" err="1"/>
              <a:t>j,m</a:t>
            </a:r>
            <a:r>
              <a:rPr lang="en-US" dirty="0"/>
              <a:t>} }</a:t>
            </a:r>
          </a:p>
          <a:p>
            <a:pPr lvl="1"/>
            <a:r>
              <a:rPr lang="en-US" dirty="0"/>
              <a:t>Count the support of </a:t>
            </a:r>
            <a:r>
              <a:rPr lang="en-US" dirty="0" err="1"/>
              <a:t>itemsets</a:t>
            </a:r>
            <a:r>
              <a:rPr lang="en-US" dirty="0"/>
              <a:t> in C</a:t>
            </a:r>
            <a:r>
              <a:rPr lang="en-US" baseline="-25000" dirty="0"/>
              <a:t>2</a:t>
            </a:r>
          </a:p>
          <a:p>
            <a:pPr lvl="1"/>
            <a:r>
              <a:rPr lang="en-US" dirty="0"/>
              <a:t>Prune non-frequent: L</a:t>
            </a:r>
            <a:r>
              <a:rPr lang="en-US" baseline="-25000" dirty="0"/>
              <a:t>2</a:t>
            </a:r>
            <a:r>
              <a:rPr lang="en-US" dirty="0"/>
              <a:t> = { {</a:t>
            </a:r>
            <a:r>
              <a:rPr lang="en-US" dirty="0" err="1"/>
              <a:t>b,m</a:t>
            </a:r>
            <a:r>
              <a:rPr lang="en-US" dirty="0"/>
              <a:t>} {</a:t>
            </a:r>
            <a:r>
              <a:rPr lang="en-US" dirty="0" err="1"/>
              <a:t>b,c</a:t>
            </a:r>
            <a:r>
              <a:rPr lang="en-US" dirty="0"/>
              <a:t>}  {</a:t>
            </a:r>
            <a:r>
              <a:rPr lang="en-US" dirty="0" err="1"/>
              <a:t>c,m</a:t>
            </a:r>
            <a:r>
              <a:rPr lang="en-US" dirty="0"/>
              <a:t>}  {</a:t>
            </a:r>
            <a:r>
              <a:rPr lang="en-US" dirty="0" err="1"/>
              <a:t>c,j</a:t>
            </a:r>
            <a:r>
              <a:rPr lang="en-US" dirty="0"/>
              <a:t>} }</a:t>
            </a:r>
          </a:p>
          <a:p>
            <a:pPr lvl="1"/>
            <a:r>
              <a:rPr lang="en-US" dirty="0"/>
              <a:t>Generate C</a:t>
            </a:r>
            <a:r>
              <a:rPr lang="en-US" baseline="-25000" dirty="0"/>
              <a:t>3</a:t>
            </a:r>
            <a:r>
              <a:rPr lang="en-US" dirty="0"/>
              <a:t> = { {</a:t>
            </a:r>
            <a:r>
              <a:rPr lang="en-US" dirty="0" err="1"/>
              <a:t>b,c,m</a:t>
            </a:r>
            <a:r>
              <a:rPr lang="en-US" dirty="0"/>
              <a:t>} {</a:t>
            </a:r>
            <a:r>
              <a:rPr lang="en-US" dirty="0" err="1"/>
              <a:t>b,c,j</a:t>
            </a:r>
            <a:r>
              <a:rPr lang="en-US" dirty="0"/>
              <a:t>} {</a:t>
            </a:r>
            <a:r>
              <a:rPr lang="en-US" dirty="0" err="1"/>
              <a:t>b,m,j</a:t>
            </a:r>
            <a:r>
              <a:rPr lang="en-US" dirty="0"/>
              <a:t>} {</a:t>
            </a:r>
            <a:r>
              <a:rPr lang="en-US" dirty="0" err="1"/>
              <a:t>c,m,j</a:t>
            </a:r>
            <a:r>
              <a:rPr lang="en-US" dirty="0"/>
              <a:t>} }</a:t>
            </a:r>
          </a:p>
          <a:p>
            <a:pPr lvl="1"/>
            <a:r>
              <a:rPr lang="en-US" dirty="0"/>
              <a:t>Count the support of </a:t>
            </a:r>
            <a:r>
              <a:rPr lang="en-US" dirty="0" err="1"/>
              <a:t>itemsets</a:t>
            </a:r>
            <a:r>
              <a:rPr lang="en-US" dirty="0"/>
              <a:t> in C</a:t>
            </a:r>
            <a:r>
              <a:rPr lang="en-US" baseline="-25000" dirty="0"/>
              <a:t>3</a:t>
            </a:r>
          </a:p>
          <a:p>
            <a:pPr lvl="1"/>
            <a:r>
              <a:rPr lang="en-US" dirty="0"/>
              <a:t>Prune non-frequent: L</a:t>
            </a:r>
            <a:r>
              <a:rPr lang="en-US" baseline="-25000" dirty="0"/>
              <a:t>3</a:t>
            </a:r>
            <a:r>
              <a:rPr lang="en-US" dirty="0"/>
              <a:t> = { {</a:t>
            </a:r>
            <a:r>
              <a:rPr lang="en-US" dirty="0" err="1"/>
              <a:t>b,c,m</a:t>
            </a:r>
            <a:r>
              <a:rPr lang="en-US" dirty="0"/>
              <a:t>} }</a:t>
            </a:r>
          </a:p>
          <a:p>
            <a:pPr lvl="1"/>
            <a:endParaRPr lang="en-US" dirty="0"/>
          </a:p>
          <a:p>
            <a:endParaRPr lang="en-US" dirty="0"/>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35</a:t>
            </a:fld>
            <a:endParaRPr lang="en-US"/>
          </a:p>
        </p:txBody>
      </p:sp>
      <p:sp>
        <p:nvSpPr>
          <p:cNvPr id="8" name="Rectangle 7"/>
          <p:cNvSpPr/>
          <p:nvPr/>
        </p:nvSpPr>
        <p:spPr>
          <a:xfrm>
            <a:off x="5105400" y="0"/>
            <a:ext cx="4038600" cy="1169551"/>
          </a:xfrm>
          <a:prstGeom prst="rect">
            <a:avLst/>
          </a:prstGeom>
          <a:solidFill>
            <a:schemeClr val="bg1"/>
          </a:solidFill>
        </p:spPr>
        <p:txBody>
          <a:bodyPr wrap="square">
            <a:spAutoFit/>
          </a:bodyPr>
          <a:lstStyle/>
          <a:p>
            <a:r>
              <a:rPr lang="en-US" sz="1400" b="1" dirty="0">
                <a:solidFill>
                  <a:srgbClr val="008000"/>
                </a:solidFill>
                <a:latin typeface="Arial" pitchFamily="34" charset="0"/>
                <a:cs typeface="Arial" pitchFamily="34" charset="0"/>
              </a:rPr>
              <a:t>**</a:t>
            </a:r>
            <a:r>
              <a:rPr lang="en-US" sz="1400" dirty="0">
                <a:solidFill>
                  <a:srgbClr val="008000"/>
                </a:solidFill>
                <a:latin typeface="Arial" pitchFamily="34" charset="0"/>
                <a:cs typeface="Arial" pitchFamily="34" charset="0"/>
              </a:rPr>
              <a:t> Note here we generate new candidates by generating </a:t>
            </a:r>
            <a:r>
              <a:rPr lang="en-US" sz="1400" dirty="0" err="1">
                <a:solidFill>
                  <a:srgbClr val="008000"/>
                </a:solidFill>
                <a:latin typeface="Arial" pitchFamily="34" charset="0"/>
                <a:cs typeface="Arial" pitchFamily="34" charset="0"/>
              </a:rPr>
              <a:t>C</a:t>
            </a:r>
            <a:r>
              <a:rPr lang="en-US" sz="1400" baseline="-25000" dirty="0" err="1">
                <a:solidFill>
                  <a:srgbClr val="008000"/>
                </a:solidFill>
                <a:latin typeface="Arial" pitchFamily="34" charset="0"/>
                <a:cs typeface="Arial" pitchFamily="34" charset="0"/>
              </a:rPr>
              <a:t>k</a:t>
            </a:r>
            <a:r>
              <a:rPr lang="en-US" sz="1400" dirty="0">
                <a:solidFill>
                  <a:srgbClr val="008000"/>
                </a:solidFill>
                <a:latin typeface="Arial" pitchFamily="34" charset="0"/>
                <a:cs typeface="Arial" pitchFamily="34" charset="0"/>
              </a:rPr>
              <a:t> from L</a:t>
            </a:r>
            <a:r>
              <a:rPr lang="en-US" sz="1400" baseline="-25000" dirty="0">
                <a:solidFill>
                  <a:srgbClr val="008000"/>
                </a:solidFill>
                <a:latin typeface="Arial" pitchFamily="34" charset="0"/>
                <a:cs typeface="Arial" pitchFamily="34" charset="0"/>
              </a:rPr>
              <a:t>k-1</a:t>
            </a:r>
            <a:r>
              <a:rPr lang="en-US" sz="1400" dirty="0">
                <a:solidFill>
                  <a:srgbClr val="008000"/>
                </a:solidFill>
                <a:latin typeface="Arial" pitchFamily="34" charset="0"/>
                <a:cs typeface="Arial" pitchFamily="34" charset="0"/>
              </a:rPr>
              <a:t> and L</a:t>
            </a:r>
            <a:r>
              <a:rPr lang="en-US" sz="1400" baseline="-25000" dirty="0">
                <a:solidFill>
                  <a:srgbClr val="008000"/>
                </a:solidFill>
                <a:latin typeface="Arial" pitchFamily="34" charset="0"/>
                <a:cs typeface="Arial" pitchFamily="34" charset="0"/>
              </a:rPr>
              <a:t>1</a:t>
            </a:r>
            <a:r>
              <a:rPr lang="en-US" sz="1400" dirty="0">
                <a:solidFill>
                  <a:srgbClr val="008000"/>
                </a:solidFill>
                <a:latin typeface="Arial" pitchFamily="34" charset="0"/>
                <a:cs typeface="Arial" pitchFamily="34" charset="0"/>
              </a:rPr>
              <a:t>.</a:t>
            </a:r>
            <a:br>
              <a:rPr lang="en-US" sz="1400" dirty="0">
                <a:solidFill>
                  <a:srgbClr val="008000"/>
                </a:solidFill>
                <a:latin typeface="Arial" pitchFamily="34" charset="0"/>
                <a:cs typeface="Arial" pitchFamily="34" charset="0"/>
              </a:rPr>
            </a:br>
            <a:r>
              <a:rPr lang="en-US" sz="1400" dirty="0">
                <a:solidFill>
                  <a:srgbClr val="008000"/>
                </a:solidFill>
                <a:latin typeface="Arial" pitchFamily="34" charset="0"/>
                <a:cs typeface="Arial" pitchFamily="34" charset="0"/>
              </a:rPr>
              <a:t> But that one can be more careful with candidate generation. For example, in C</a:t>
            </a:r>
            <a:r>
              <a:rPr lang="en-US" sz="1400" baseline="-25000" dirty="0">
                <a:solidFill>
                  <a:srgbClr val="008000"/>
                </a:solidFill>
                <a:latin typeface="Arial" pitchFamily="34" charset="0"/>
                <a:cs typeface="Arial" pitchFamily="34" charset="0"/>
              </a:rPr>
              <a:t>3</a:t>
            </a:r>
            <a:r>
              <a:rPr lang="en-US" sz="1400" dirty="0">
                <a:solidFill>
                  <a:srgbClr val="008000"/>
                </a:solidFill>
                <a:latin typeface="Arial" pitchFamily="34" charset="0"/>
                <a:cs typeface="Arial" pitchFamily="34" charset="0"/>
              </a:rPr>
              <a:t> we know {</a:t>
            </a:r>
            <a:r>
              <a:rPr lang="en-US" sz="1400" dirty="0" err="1">
                <a:solidFill>
                  <a:srgbClr val="008000"/>
                </a:solidFill>
                <a:latin typeface="Arial" pitchFamily="34" charset="0"/>
                <a:cs typeface="Arial" pitchFamily="34" charset="0"/>
              </a:rPr>
              <a:t>b,m,j</a:t>
            </a:r>
            <a:r>
              <a:rPr lang="en-US" sz="1400" dirty="0">
                <a:solidFill>
                  <a:srgbClr val="008000"/>
                </a:solidFill>
                <a:latin typeface="Arial" pitchFamily="34" charset="0"/>
                <a:cs typeface="Arial" pitchFamily="34" charset="0"/>
              </a:rPr>
              <a:t>} cannot be frequent since {</a:t>
            </a:r>
            <a:r>
              <a:rPr lang="en-US" sz="1400" dirty="0" err="1">
                <a:solidFill>
                  <a:srgbClr val="008000"/>
                </a:solidFill>
                <a:latin typeface="Arial" pitchFamily="34" charset="0"/>
                <a:cs typeface="Arial" pitchFamily="34" charset="0"/>
              </a:rPr>
              <a:t>m,j</a:t>
            </a:r>
            <a:r>
              <a:rPr lang="en-US" sz="1400" dirty="0">
                <a:solidFill>
                  <a:srgbClr val="008000"/>
                </a:solidFill>
                <a:latin typeface="Arial" pitchFamily="34" charset="0"/>
                <a:cs typeface="Arial" pitchFamily="34" charset="0"/>
              </a:rPr>
              <a:t>} is not frequent</a:t>
            </a:r>
          </a:p>
        </p:txBody>
      </p:sp>
      <p:cxnSp>
        <p:nvCxnSpPr>
          <p:cNvPr id="11" name="Straight Connector 10"/>
          <p:cNvCxnSpPr/>
          <p:nvPr/>
        </p:nvCxnSpPr>
        <p:spPr>
          <a:xfrm>
            <a:off x="4648200" y="5486400"/>
            <a:ext cx="2895600" cy="0"/>
          </a:xfrm>
          <a:prstGeom prst="line">
            <a:avLst/>
          </a:prstGeom>
          <a:ln w="28575">
            <a:solidFill>
              <a:srgbClr val="008000"/>
            </a:solidFill>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7467600" y="5405735"/>
            <a:ext cx="425116" cy="461665"/>
          </a:xfrm>
          <a:prstGeom prst="rect">
            <a:avLst/>
          </a:prstGeom>
          <a:noFill/>
        </p:spPr>
        <p:txBody>
          <a:bodyPr wrap="none" rtlCol="0">
            <a:spAutoFit/>
          </a:bodyPr>
          <a:lstStyle/>
          <a:p>
            <a:r>
              <a:rPr lang="en-US" sz="2400" b="1" dirty="0">
                <a:solidFill>
                  <a:srgbClr val="008000"/>
                </a:solidFill>
                <a:latin typeface="Arial" pitchFamily="34" charset="0"/>
                <a:cs typeface="Arial" pitchFamily="34" charset="0"/>
              </a:rPr>
              <a:t>**</a:t>
            </a:r>
          </a:p>
        </p:txBody>
      </p:sp>
    </p:spTree>
    <p:extLst>
      <p:ext uri="{BB962C8B-B14F-4D97-AF65-F5344CB8AC3E}">
        <p14:creationId xmlns:p14="http://schemas.microsoft.com/office/powerpoint/2010/main" val="39610393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57200" y="76200"/>
            <a:ext cx="8686800" cy="987552"/>
          </a:xfrm>
        </p:spPr>
        <p:txBody>
          <a:bodyPr>
            <a:normAutofit/>
          </a:bodyPr>
          <a:lstStyle/>
          <a:p>
            <a:r>
              <a:rPr lang="en-US" dirty="0"/>
              <a:t>A-Priori for All Frequent </a:t>
            </a:r>
            <a:r>
              <a:rPr lang="en-US" dirty="0" err="1"/>
              <a:t>Itemsets</a:t>
            </a:r>
            <a:endParaRPr lang="en-US" dirty="0"/>
          </a:p>
        </p:txBody>
      </p:sp>
      <p:sp>
        <p:nvSpPr>
          <p:cNvPr id="83971" name="Rectangle 3"/>
          <p:cNvSpPr>
            <a:spLocks noGrp="1" noChangeArrowheads="1"/>
          </p:cNvSpPr>
          <p:nvPr>
            <p:ph idx="1"/>
          </p:nvPr>
        </p:nvSpPr>
        <p:spPr>
          <a:xfrm>
            <a:off x="457200" y="1295400"/>
            <a:ext cx="8534400" cy="5486400"/>
          </a:xfrm>
        </p:spPr>
        <p:txBody>
          <a:bodyPr>
            <a:normAutofit fontScale="92500" lnSpcReduction="10000"/>
          </a:bodyPr>
          <a:lstStyle/>
          <a:p>
            <a:r>
              <a:rPr lang="en-US" dirty="0"/>
              <a:t>One pass for each </a:t>
            </a:r>
            <a:r>
              <a:rPr lang="en-US" b="1" i="1" dirty="0"/>
              <a:t>k</a:t>
            </a:r>
            <a:r>
              <a:rPr lang="en-US" i="1" dirty="0"/>
              <a:t> </a:t>
            </a:r>
            <a:r>
              <a:rPr lang="en-US" dirty="0"/>
              <a:t>(</a:t>
            </a:r>
            <a:r>
              <a:rPr lang="en-US" dirty="0" err="1"/>
              <a:t>itemset</a:t>
            </a:r>
            <a:r>
              <a:rPr lang="en-US" dirty="0"/>
              <a:t> size)</a:t>
            </a:r>
            <a:endParaRPr lang="en-US" i="1" dirty="0"/>
          </a:p>
          <a:p>
            <a:r>
              <a:rPr lang="en-US" dirty="0"/>
              <a:t>Needs room in main memory to count </a:t>
            </a:r>
            <a:br>
              <a:rPr lang="en-US" dirty="0"/>
            </a:br>
            <a:r>
              <a:rPr lang="en-US" dirty="0"/>
              <a:t>each candidate </a:t>
            </a:r>
            <a:r>
              <a:rPr lang="en-US" b="1" i="1" dirty="0"/>
              <a:t>k</a:t>
            </a:r>
            <a:r>
              <a:rPr lang="en-US" dirty="0"/>
              <a:t>–tuple</a:t>
            </a:r>
          </a:p>
          <a:p>
            <a:r>
              <a:rPr lang="en-US" dirty="0"/>
              <a:t>For typical market-basket data and reasonable support (e.g., 1%), </a:t>
            </a:r>
            <a:r>
              <a:rPr lang="en-US" b="1" i="1" dirty="0"/>
              <a:t>k</a:t>
            </a:r>
            <a:r>
              <a:rPr lang="en-US" b="1" dirty="0"/>
              <a:t> = 2</a:t>
            </a:r>
            <a:r>
              <a:rPr lang="en-US" dirty="0"/>
              <a:t> requires the most memory</a:t>
            </a:r>
          </a:p>
          <a:p>
            <a:pPr lvl="8"/>
            <a:endParaRPr lang="en-US" b="1" dirty="0">
              <a:solidFill>
                <a:srgbClr val="D60093"/>
              </a:solidFill>
            </a:endParaRPr>
          </a:p>
          <a:p>
            <a:r>
              <a:rPr lang="en-US" b="1" dirty="0">
                <a:solidFill>
                  <a:srgbClr val="D60093"/>
                </a:solidFill>
              </a:rPr>
              <a:t>Many possible extensions:</a:t>
            </a:r>
          </a:p>
          <a:p>
            <a:pPr lvl="1"/>
            <a:r>
              <a:rPr lang="en-US" dirty="0">
                <a:solidFill>
                  <a:srgbClr val="0000FF"/>
                </a:solidFill>
              </a:rPr>
              <a:t>Association rules with intervals: </a:t>
            </a:r>
          </a:p>
          <a:p>
            <a:pPr lvl="2"/>
            <a:r>
              <a:rPr lang="en-US" dirty="0"/>
              <a:t>For example: Men over 65 have 2 cars</a:t>
            </a:r>
          </a:p>
          <a:p>
            <a:pPr lvl="1"/>
            <a:r>
              <a:rPr lang="en-US" dirty="0">
                <a:solidFill>
                  <a:srgbClr val="0000FF"/>
                </a:solidFill>
              </a:rPr>
              <a:t>Association rules when items are in a taxonomy</a:t>
            </a:r>
          </a:p>
          <a:p>
            <a:pPr lvl="2"/>
            <a:r>
              <a:rPr lang="en-US" dirty="0"/>
              <a:t>Bread, Butter </a:t>
            </a:r>
            <a:r>
              <a:rPr lang="en-US" dirty="0">
                <a:solidFill>
                  <a:srgbClr val="0064E2"/>
                </a:solidFill>
                <a:latin typeface="Times New Roman" pitchFamily="18" charset="0"/>
                <a:cs typeface="Times New Roman" pitchFamily="18" charset="0"/>
              </a:rPr>
              <a:t>→ </a:t>
            </a:r>
            <a:r>
              <a:rPr lang="en-US" dirty="0" err="1"/>
              <a:t>FruitJam</a:t>
            </a:r>
            <a:endParaRPr lang="en-US" dirty="0"/>
          </a:p>
          <a:p>
            <a:pPr lvl="2"/>
            <a:r>
              <a:rPr lang="en-US" dirty="0" err="1"/>
              <a:t>BakedGoods</a:t>
            </a:r>
            <a:r>
              <a:rPr lang="en-US" dirty="0"/>
              <a:t>, </a:t>
            </a:r>
            <a:r>
              <a:rPr lang="en-US" dirty="0" err="1"/>
              <a:t>MilkProduct</a:t>
            </a:r>
            <a:r>
              <a:rPr lang="en-US" dirty="0"/>
              <a:t> </a:t>
            </a:r>
            <a:r>
              <a:rPr lang="en-US" dirty="0">
                <a:solidFill>
                  <a:srgbClr val="0064E2"/>
                </a:solidFill>
                <a:latin typeface="Times New Roman" pitchFamily="18" charset="0"/>
                <a:cs typeface="Times New Roman" pitchFamily="18" charset="0"/>
              </a:rPr>
              <a:t>→ </a:t>
            </a:r>
            <a:r>
              <a:rPr lang="en-US" dirty="0" err="1"/>
              <a:t>PreservedGoods</a:t>
            </a:r>
            <a:endParaRPr lang="en-US" dirty="0"/>
          </a:p>
          <a:p>
            <a:pPr lvl="1"/>
            <a:r>
              <a:rPr lang="en-US" dirty="0">
                <a:solidFill>
                  <a:srgbClr val="0000FF"/>
                </a:solidFill>
              </a:rPr>
              <a:t>Lower the support </a:t>
            </a:r>
            <a:r>
              <a:rPr lang="en-US" b="1" i="1" dirty="0">
                <a:solidFill>
                  <a:srgbClr val="0000FF"/>
                </a:solidFill>
              </a:rPr>
              <a:t>s</a:t>
            </a:r>
            <a:r>
              <a:rPr lang="en-US" dirty="0">
                <a:solidFill>
                  <a:srgbClr val="0000FF"/>
                </a:solidFill>
              </a:rPr>
              <a:t> as </a:t>
            </a:r>
            <a:r>
              <a:rPr lang="en-US" dirty="0" err="1">
                <a:solidFill>
                  <a:srgbClr val="0000FF"/>
                </a:solidFill>
              </a:rPr>
              <a:t>itemset</a:t>
            </a:r>
            <a:r>
              <a:rPr lang="en-US" dirty="0">
                <a:solidFill>
                  <a:srgbClr val="0000FF"/>
                </a:solidFill>
              </a:rPr>
              <a:t> gets bigger</a:t>
            </a:r>
            <a:endParaRPr lang="en-US" dirty="0"/>
          </a:p>
          <a:p>
            <a:endParaRPr lang="en-US" dirty="0"/>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264A41F8-00CB-4FD6-B982-6869CAC3BAD5}" type="slidenum">
              <a:rPr lang="en-US"/>
              <a:pPr/>
              <a:t>36</a:t>
            </a:fld>
            <a:endParaRPr lang="en-US"/>
          </a:p>
        </p:txBody>
      </p:sp>
    </p:spTree>
    <p:extLst>
      <p:ext uri="{BB962C8B-B14F-4D97-AF65-F5344CB8AC3E}">
        <p14:creationId xmlns:p14="http://schemas.microsoft.com/office/powerpoint/2010/main" val="5606073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685800" y="3355848"/>
            <a:ext cx="8229600" cy="1673352"/>
          </a:xfrm>
        </p:spPr>
        <p:txBody>
          <a:bodyPr/>
          <a:lstStyle/>
          <a:p>
            <a:br>
              <a:rPr lang="en-US" dirty="0"/>
            </a:br>
            <a:r>
              <a:rPr lang="en-US" dirty="0"/>
              <a:t>PCY (Park-Chen-Yu) Algorithm</a:t>
            </a: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561955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PCY (Park-Chen-Yu) Algorithm</a:t>
            </a:r>
          </a:p>
        </p:txBody>
      </p:sp>
      <p:sp>
        <p:nvSpPr>
          <p:cNvPr id="3" name="Content Placeholder 2"/>
          <p:cNvSpPr>
            <a:spLocks noGrp="1"/>
          </p:cNvSpPr>
          <p:nvPr>
            <p:ph idx="1"/>
          </p:nvPr>
        </p:nvSpPr>
        <p:spPr/>
        <p:txBody>
          <a:bodyPr>
            <a:normAutofit lnSpcReduction="10000"/>
          </a:bodyPr>
          <a:lstStyle/>
          <a:p>
            <a:r>
              <a:rPr lang="en-US" b="1" dirty="0">
                <a:solidFill>
                  <a:srgbClr val="FF0066"/>
                </a:solidFill>
              </a:rPr>
              <a:t>Observation: </a:t>
            </a:r>
            <a:br>
              <a:rPr lang="en-US" b="1" dirty="0">
                <a:solidFill>
                  <a:srgbClr val="FF0066"/>
                </a:solidFill>
              </a:rPr>
            </a:br>
            <a:r>
              <a:rPr lang="en-US" dirty="0"/>
              <a:t>In pass 1 of A-Priori, most memory is idle</a:t>
            </a:r>
          </a:p>
          <a:p>
            <a:pPr lvl="1"/>
            <a:r>
              <a:rPr lang="en-US" dirty="0"/>
              <a:t>We store only individual item counts</a:t>
            </a:r>
          </a:p>
          <a:p>
            <a:pPr lvl="1"/>
            <a:r>
              <a:rPr lang="en-US" b="1" dirty="0">
                <a:solidFill>
                  <a:srgbClr val="0000FF"/>
                </a:solidFill>
              </a:rPr>
              <a:t>Can we use the idle memory to reduce </a:t>
            </a:r>
            <a:br>
              <a:rPr lang="en-US" b="1" dirty="0">
                <a:solidFill>
                  <a:srgbClr val="0000FF"/>
                </a:solidFill>
              </a:rPr>
            </a:br>
            <a:r>
              <a:rPr lang="en-US" b="1" dirty="0">
                <a:solidFill>
                  <a:srgbClr val="0000FF"/>
                </a:solidFill>
              </a:rPr>
              <a:t>memory required in pass 2?</a:t>
            </a:r>
          </a:p>
          <a:p>
            <a:r>
              <a:rPr lang="en-US" b="1" dirty="0">
                <a:solidFill>
                  <a:srgbClr val="FF0066"/>
                </a:solidFill>
              </a:rPr>
              <a:t>Pass 1 of PCY:</a:t>
            </a:r>
            <a:r>
              <a:rPr lang="en-US" dirty="0">
                <a:solidFill>
                  <a:schemeClr val="accent3"/>
                </a:solidFill>
              </a:rPr>
              <a:t> </a:t>
            </a:r>
            <a:r>
              <a:rPr lang="en-US" dirty="0"/>
              <a:t>In addition to item counts, maintain a hash table with as many </a:t>
            </a:r>
            <a:br>
              <a:rPr lang="en-US" dirty="0"/>
            </a:br>
            <a:r>
              <a:rPr lang="en-US" dirty="0"/>
              <a:t>buckets as fit in memory </a:t>
            </a:r>
          </a:p>
          <a:p>
            <a:pPr lvl="1">
              <a:lnSpc>
                <a:spcPct val="90000"/>
              </a:lnSpc>
            </a:pPr>
            <a:r>
              <a:rPr lang="en-US" dirty="0"/>
              <a:t>Keep a </a:t>
            </a:r>
            <a:r>
              <a:rPr lang="en-US" b="1" dirty="0"/>
              <a:t>count</a:t>
            </a:r>
            <a:r>
              <a:rPr lang="en-US" dirty="0"/>
              <a:t> for each bucket into which </a:t>
            </a:r>
            <a:br>
              <a:rPr lang="en-US" dirty="0"/>
            </a:br>
            <a:r>
              <a:rPr lang="en-US" b="1" dirty="0"/>
              <a:t>pairs</a:t>
            </a:r>
            <a:r>
              <a:rPr lang="en-US" dirty="0"/>
              <a:t> of items are hashed</a:t>
            </a:r>
          </a:p>
          <a:p>
            <a:pPr lvl="2">
              <a:lnSpc>
                <a:spcPct val="90000"/>
              </a:lnSpc>
            </a:pPr>
            <a:r>
              <a:rPr lang="en-US" b="1" dirty="0">
                <a:solidFill>
                  <a:srgbClr val="FF0066"/>
                </a:solidFill>
              </a:rPr>
              <a:t>For each bucket just keep the count, not the actual </a:t>
            </a:r>
            <a:br>
              <a:rPr lang="en-US" b="1" dirty="0">
                <a:solidFill>
                  <a:srgbClr val="FF0066"/>
                </a:solidFill>
              </a:rPr>
            </a:br>
            <a:r>
              <a:rPr lang="en-US" b="1" dirty="0">
                <a:solidFill>
                  <a:srgbClr val="FF0066"/>
                </a:solidFill>
              </a:rPr>
              <a:t>pairs that hash to the bucket!</a:t>
            </a:r>
            <a:endParaRPr lang="en-US" b="1" dirty="0"/>
          </a:p>
        </p:txBody>
      </p:sp>
      <p:sp>
        <p:nvSpPr>
          <p:cNvPr id="5" name="Footer Placeholder 4"/>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8ACF4755-8703-664B-BCD2-DDFADF26E571}" type="slidenum">
              <a:rPr lang="en-US" smtClean="0"/>
              <a:pPr/>
              <a:t>38</a:t>
            </a:fld>
            <a:endParaRPr lang="en-US"/>
          </a:p>
        </p:txBody>
      </p:sp>
    </p:spTree>
    <p:extLst>
      <p:ext uri="{BB962C8B-B14F-4D97-AF65-F5344CB8AC3E}">
        <p14:creationId xmlns:p14="http://schemas.microsoft.com/office/powerpoint/2010/main" val="128030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PCY Algorithm – First Pass  </a:t>
            </a:r>
            <a:endParaRPr lang="en-US" dirty="0"/>
          </a:p>
        </p:txBody>
      </p:sp>
      <p:sp>
        <p:nvSpPr>
          <p:cNvPr id="26627" name="Rectangle 3"/>
          <p:cNvSpPr>
            <a:spLocks noGrp="1" noChangeArrowheads="1"/>
          </p:cNvSpPr>
          <p:nvPr>
            <p:ph idx="1"/>
          </p:nvPr>
        </p:nvSpPr>
        <p:spPr>
          <a:xfrm>
            <a:off x="457200" y="1295400"/>
            <a:ext cx="8686800" cy="5410200"/>
          </a:xfrm>
        </p:spPr>
        <p:txBody>
          <a:bodyPr>
            <a:normAutofit/>
          </a:bodyPr>
          <a:lstStyle/>
          <a:p>
            <a:pPr marL="210312" indent="0">
              <a:buNone/>
            </a:pPr>
            <a:r>
              <a:rPr lang="en-US" sz="2400" dirty="0">
                <a:latin typeface="Courier New" pitchFamily="49" charset="0"/>
                <a:cs typeface="Courier New" pitchFamily="49" charset="0"/>
              </a:rPr>
              <a:t>FOR (each basket) :</a:t>
            </a:r>
          </a:p>
          <a:p>
            <a:pPr marL="210312" indent="0">
              <a:buNone/>
            </a:pPr>
            <a:r>
              <a:rPr lang="en-US" sz="2400" dirty="0">
                <a:latin typeface="Courier New" pitchFamily="49" charset="0"/>
                <a:cs typeface="Courier New" pitchFamily="49" charset="0"/>
              </a:rPr>
              <a:t>	FOR (each item in the basket) :</a:t>
            </a:r>
          </a:p>
          <a:p>
            <a:pPr marL="210312" indent="0">
              <a:buNone/>
            </a:pPr>
            <a:r>
              <a:rPr lang="en-US" sz="2400" dirty="0">
                <a:latin typeface="Courier New" pitchFamily="49" charset="0"/>
                <a:cs typeface="Courier New" pitchFamily="49" charset="0"/>
              </a:rPr>
              <a:t>		add 1 to item’s count;</a:t>
            </a:r>
          </a:p>
          <a:p>
            <a:pPr marL="210312" indent="0">
              <a:buNone/>
            </a:pPr>
            <a:r>
              <a:rPr lang="en-US" sz="2400" dirty="0">
                <a:latin typeface="Courier New" pitchFamily="49" charset="0"/>
                <a:cs typeface="Courier New" pitchFamily="49" charset="0"/>
              </a:rPr>
              <a:t>	FOR (each pair of items) :</a:t>
            </a:r>
          </a:p>
          <a:p>
            <a:pPr marL="210312" indent="0">
              <a:buNone/>
            </a:pPr>
            <a:r>
              <a:rPr lang="en-US" sz="2400" dirty="0">
                <a:latin typeface="Courier New" pitchFamily="49" charset="0"/>
                <a:cs typeface="Courier New" pitchFamily="49" charset="0"/>
              </a:rPr>
              <a:t>		hash the pair to a bucket;</a:t>
            </a:r>
          </a:p>
          <a:p>
            <a:pPr marL="210312" indent="0">
              <a:buNone/>
            </a:pPr>
            <a:r>
              <a:rPr lang="en-US" sz="2400" dirty="0">
                <a:latin typeface="Courier New" pitchFamily="49" charset="0"/>
                <a:cs typeface="Courier New" pitchFamily="49" charset="0"/>
              </a:rPr>
              <a:t>		add 1 to the count for that bucket;</a:t>
            </a:r>
          </a:p>
          <a:p>
            <a:pPr lvl="8"/>
            <a:endParaRPr lang="en-US" sz="800" dirty="0"/>
          </a:p>
          <a:p>
            <a:r>
              <a:rPr lang="en-US" b="1" dirty="0"/>
              <a:t>Few things to note:</a:t>
            </a:r>
          </a:p>
          <a:p>
            <a:pPr lvl="1"/>
            <a:r>
              <a:rPr lang="en-US" dirty="0"/>
              <a:t>Pairs of items need to be generated from the input file; they are not present in the file</a:t>
            </a:r>
          </a:p>
          <a:p>
            <a:pPr lvl="1"/>
            <a:r>
              <a:rPr lang="en-US" dirty="0"/>
              <a:t>We are not just interested in the presence of a pair, but we need to see whether it is present at least </a:t>
            </a:r>
            <a:r>
              <a:rPr lang="en-US" b="1" i="1" dirty="0"/>
              <a:t>s</a:t>
            </a:r>
            <a:r>
              <a:rPr lang="en-US" dirty="0"/>
              <a:t> (support) times</a:t>
            </a:r>
          </a:p>
          <a:p>
            <a:endParaRPr lang="en-US" dirty="0"/>
          </a:p>
        </p:txBody>
      </p:sp>
      <p:sp>
        <p:nvSpPr>
          <p:cNvPr id="6" name="Footer Placeholder 5"/>
          <p:cNvSpPr>
            <a:spLocks noGrp="1"/>
          </p:cNvSpPr>
          <p:nvPr>
            <p:ph type="ftr" sz="quarter" idx="11"/>
          </p:nvPr>
        </p:nvSpPr>
        <p:spPr/>
        <p:txBody>
          <a:bodyPr/>
          <a:lstStyle/>
          <a:p>
            <a:r>
              <a:rPr lang="nn-NO"/>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26C93B73-63DB-FA49-9D56-55CDD439EC99}" type="slidenum">
              <a:rPr lang="en-US" smtClean="0"/>
              <a:pPr/>
              <a:t>39</a:t>
            </a:fld>
            <a:endParaRPr lang="en-US"/>
          </a:p>
        </p:txBody>
      </p:sp>
      <p:sp>
        <p:nvSpPr>
          <p:cNvPr id="2" name="Left Brace 1"/>
          <p:cNvSpPr/>
          <p:nvPr/>
        </p:nvSpPr>
        <p:spPr>
          <a:xfrm>
            <a:off x="990600" y="2514600"/>
            <a:ext cx="152400" cy="990600"/>
          </a:xfrm>
          <a:prstGeom prst="leftBrace">
            <a:avLst/>
          </a:prstGeom>
          <a:ln w="28575">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 name="TextBox 2"/>
          <p:cNvSpPr txBox="1"/>
          <p:nvPr/>
        </p:nvSpPr>
        <p:spPr>
          <a:xfrm>
            <a:off x="228600" y="2590800"/>
            <a:ext cx="714298" cy="923330"/>
          </a:xfrm>
          <a:prstGeom prst="rect">
            <a:avLst/>
          </a:prstGeom>
          <a:noFill/>
        </p:spPr>
        <p:txBody>
          <a:bodyPr wrap="square" rtlCol="0">
            <a:spAutoFit/>
          </a:bodyPr>
          <a:lstStyle/>
          <a:p>
            <a:pPr algn="ctr"/>
            <a:r>
              <a:rPr lang="en-US" b="1" dirty="0">
                <a:solidFill>
                  <a:srgbClr val="008000"/>
                </a:solidFill>
                <a:latin typeface="Arial" pitchFamily="34" charset="0"/>
                <a:cs typeface="Arial" pitchFamily="34" charset="0"/>
              </a:rPr>
              <a:t>New in PCY</a:t>
            </a:r>
          </a:p>
        </p:txBody>
      </p:sp>
    </p:spTree>
    <p:extLst>
      <p:ext uri="{BB962C8B-B14F-4D97-AF65-F5344CB8AC3E}">
        <p14:creationId xmlns:p14="http://schemas.microsoft.com/office/powerpoint/2010/main" val="488397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Applications – (1)</a:t>
            </a:r>
          </a:p>
        </p:txBody>
      </p:sp>
      <p:sp>
        <p:nvSpPr>
          <p:cNvPr id="10243" name="Rectangle 3"/>
          <p:cNvSpPr>
            <a:spLocks noGrp="1" noChangeArrowheads="1"/>
          </p:cNvSpPr>
          <p:nvPr>
            <p:ph idx="1"/>
          </p:nvPr>
        </p:nvSpPr>
        <p:spPr>
          <a:xfrm>
            <a:off x="457200" y="1295400"/>
            <a:ext cx="8534400" cy="5257801"/>
          </a:xfrm>
        </p:spPr>
        <p:txBody>
          <a:bodyPr>
            <a:normAutofit/>
          </a:bodyPr>
          <a:lstStyle/>
          <a:p>
            <a:r>
              <a:rPr lang="en-US" b="1" dirty="0">
                <a:solidFill>
                  <a:srgbClr val="FF0066"/>
                </a:solidFill>
              </a:rPr>
              <a:t>Items</a:t>
            </a:r>
            <a:r>
              <a:rPr lang="en-US" dirty="0">
                <a:solidFill>
                  <a:schemeClr val="tx2"/>
                </a:solidFill>
              </a:rPr>
              <a:t> </a:t>
            </a:r>
            <a:r>
              <a:rPr lang="en-US" dirty="0"/>
              <a:t>= products; </a:t>
            </a:r>
            <a:r>
              <a:rPr lang="en-US" b="1" dirty="0">
                <a:solidFill>
                  <a:srgbClr val="0000FF"/>
                </a:solidFill>
              </a:rPr>
              <a:t>Baskets</a:t>
            </a:r>
            <a:r>
              <a:rPr lang="en-US" dirty="0">
                <a:solidFill>
                  <a:srgbClr val="0000FF"/>
                </a:solidFill>
              </a:rPr>
              <a:t> </a:t>
            </a:r>
            <a:r>
              <a:rPr lang="en-US" dirty="0"/>
              <a:t>= sets of products someone bought in one trip to the store</a:t>
            </a:r>
          </a:p>
          <a:p>
            <a:r>
              <a:rPr lang="en-US" b="1" dirty="0">
                <a:solidFill>
                  <a:srgbClr val="FF0066"/>
                </a:solidFill>
              </a:rPr>
              <a:t>Real market baskets:</a:t>
            </a:r>
            <a:r>
              <a:rPr lang="en-US" dirty="0"/>
              <a:t> Chain stores keep TBs of data about what customers buy together</a:t>
            </a:r>
          </a:p>
          <a:p>
            <a:pPr lvl="1"/>
            <a:r>
              <a:rPr lang="en-US" dirty="0"/>
              <a:t>Tells how typical customers navigate stores, lets them position tempting items</a:t>
            </a:r>
          </a:p>
          <a:p>
            <a:pPr lvl="1"/>
            <a:r>
              <a:rPr lang="en-US" dirty="0"/>
              <a:t>Suggests tie-in “tricks”, e.g., run sale on diapers </a:t>
            </a:r>
            <a:br>
              <a:rPr lang="en-US" dirty="0"/>
            </a:br>
            <a:r>
              <a:rPr lang="en-US" dirty="0"/>
              <a:t>and raise the price of beer</a:t>
            </a:r>
          </a:p>
          <a:p>
            <a:pPr lvl="1"/>
            <a:r>
              <a:rPr lang="en-US" dirty="0"/>
              <a:t>Need the rule to occur frequently, or no $$’s</a:t>
            </a:r>
          </a:p>
          <a:p>
            <a:r>
              <a:rPr lang="en-US" b="1" dirty="0">
                <a:solidFill>
                  <a:srgbClr val="0000FF"/>
                </a:solidFill>
              </a:rPr>
              <a:t>Amazon’s people who bought </a:t>
            </a:r>
            <a:r>
              <a:rPr lang="en-US" b="1" i="1" dirty="0">
                <a:solidFill>
                  <a:srgbClr val="0000FF"/>
                </a:solidFill>
              </a:rPr>
              <a:t>X</a:t>
            </a:r>
            <a:r>
              <a:rPr lang="en-US" b="1" dirty="0">
                <a:solidFill>
                  <a:srgbClr val="0000FF"/>
                </a:solidFill>
              </a:rPr>
              <a:t> also bought </a:t>
            </a:r>
            <a:r>
              <a:rPr lang="en-US" b="1" i="1" dirty="0">
                <a:solidFill>
                  <a:srgbClr val="0000FF"/>
                </a:solidFill>
              </a:rPr>
              <a:t>Y</a:t>
            </a:r>
          </a:p>
        </p:txBody>
      </p:sp>
      <p:sp>
        <p:nvSpPr>
          <p:cNvPr id="6" name="Footer Placeholder 5"/>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82FA90F5-2266-0245-B835-28A12AD72AE7}" type="slidenum">
              <a:rPr lang="en-US"/>
              <a:pPr/>
              <a:t>4</a:t>
            </a:fld>
            <a:endParaRPr lang="en-US"/>
          </a:p>
        </p:txBody>
      </p:sp>
    </p:spTree>
    <p:extLst>
      <p:ext uri="{BB962C8B-B14F-4D97-AF65-F5344CB8AC3E}">
        <p14:creationId xmlns:p14="http://schemas.microsoft.com/office/powerpoint/2010/main" val="22784259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Observations about Buckets</a:t>
            </a:r>
          </a:p>
        </p:txBody>
      </p:sp>
      <p:sp>
        <p:nvSpPr>
          <p:cNvPr id="3" name="Content Placeholder 2"/>
          <p:cNvSpPr>
            <a:spLocks noGrp="1"/>
          </p:cNvSpPr>
          <p:nvPr>
            <p:ph idx="1"/>
          </p:nvPr>
        </p:nvSpPr>
        <p:spPr>
          <a:xfrm>
            <a:off x="457200" y="1295400"/>
            <a:ext cx="8610600" cy="5410200"/>
          </a:xfrm>
        </p:spPr>
        <p:txBody>
          <a:bodyPr>
            <a:normAutofit fontScale="92500" lnSpcReduction="10000"/>
          </a:bodyPr>
          <a:lstStyle/>
          <a:p>
            <a:r>
              <a:rPr lang="en-US" b="1" dirty="0">
                <a:solidFill>
                  <a:srgbClr val="FF0066"/>
                </a:solidFill>
              </a:rPr>
              <a:t>Observation:</a:t>
            </a:r>
            <a:r>
              <a:rPr lang="en-US" b="1" dirty="0"/>
              <a:t> If a bucket contains a </a:t>
            </a:r>
            <a:r>
              <a:rPr lang="en-US" b="1" dirty="0">
                <a:solidFill>
                  <a:srgbClr val="0000FF"/>
                </a:solidFill>
              </a:rPr>
              <a:t>frequent pair</a:t>
            </a:r>
            <a:r>
              <a:rPr lang="en-US" b="1" dirty="0"/>
              <a:t>, then the bucket is surely </a:t>
            </a:r>
            <a:r>
              <a:rPr lang="en-US" b="1" dirty="0">
                <a:solidFill>
                  <a:srgbClr val="0000FF"/>
                </a:solidFill>
              </a:rPr>
              <a:t>frequent</a:t>
            </a:r>
          </a:p>
          <a:p>
            <a:r>
              <a:rPr lang="en-US" dirty="0"/>
              <a:t>However, even without any frequent pair, </a:t>
            </a:r>
            <a:br>
              <a:rPr lang="en-US" dirty="0"/>
            </a:br>
            <a:r>
              <a:rPr lang="en-US" dirty="0"/>
              <a:t>a bucket can still be frequent </a:t>
            </a:r>
            <a:r>
              <a:rPr lang="en-US" dirty="0">
                <a:sym typeface="Wingdings" pitchFamily="2" charset="2"/>
              </a:rPr>
              <a:t> </a:t>
            </a:r>
          </a:p>
          <a:p>
            <a:pPr lvl="1"/>
            <a:r>
              <a:rPr lang="en-US" dirty="0"/>
              <a:t>So, we cannot use the hash to eliminate any </a:t>
            </a:r>
            <a:br>
              <a:rPr lang="en-US" dirty="0"/>
            </a:br>
            <a:r>
              <a:rPr lang="en-US" dirty="0"/>
              <a:t>member (pair) of a “frequent” bucket</a:t>
            </a:r>
          </a:p>
          <a:p>
            <a:r>
              <a:rPr lang="en-US" b="1" dirty="0">
                <a:solidFill>
                  <a:srgbClr val="FF0066"/>
                </a:solidFill>
              </a:rPr>
              <a:t>But, for a bucket with total count less than </a:t>
            </a:r>
            <a:r>
              <a:rPr lang="en-US" b="1" i="1" dirty="0">
                <a:solidFill>
                  <a:srgbClr val="FF0066"/>
                </a:solidFill>
                <a:latin typeface="Times New Roman" pitchFamily="18" charset="0"/>
                <a:cs typeface="Times New Roman" pitchFamily="18" charset="0"/>
              </a:rPr>
              <a:t>s</a:t>
            </a:r>
            <a:r>
              <a:rPr lang="en-US" b="1" dirty="0">
                <a:solidFill>
                  <a:srgbClr val="FF0066"/>
                </a:solidFill>
              </a:rPr>
              <a:t>, </a:t>
            </a:r>
            <a:br>
              <a:rPr lang="en-US" b="1" dirty="0">
                <a:solidFill>
                  <a:srgbClr val="FF0066"/>
                </a:solidFill>
              </a:rPr>
            </a:br>
            <a:r>
              <a:rPr lang="en-US" b="1" dirty="0">
                <a:solidFill>
                  <a:srgbClr val="FF0066"/>
                </a:solidFill>
              </a:rPr>
              <a:t>none of its pairs can be frequent </a:t>
            </a:r>
            <a:r>
              <a:rPr lang="en-US" b="1" dirty="0">
                <a:solidFill>
                  <a:srgbClr val="FF0066"/>
                </a:solidFill>
                <a:sym typeface="Wingdings" pitchFamily="2" charset="2"/>
              </a:rPr>
              <a:t></a:t>
            </a:r>
            <a:endParaRPr lang="en-US" b="1" dirty="0">
              <a:solidFill>
                <a:srgbClr val="FF0066"/>
              </a:solidFill>
            </a:endParaRPr>
          </a:p>
          <a:p>
            <a:pPr lvl="1"/>
            <a:r>
              <a:rPr lang="en-US" dirty="0"/>
              <a:t>Pairs that hash to this bucket can be eliminated as candidates (even if the pair consists of 2 frequent items)</a:t>
            </a:r>
          </a:p>
          <a:p>
            <a:pPr lvl="8"/>
            <a:endParaRPr lang="en-US" b="1" dirty="0"/>
          </a:p>
          <a:p>
            <a:r>
              <a:rPr lang="en-US" b="1" dirty="0">
                <a:solidFill>
                  <a:srgbClr val="008000"/>
                </a:solidFill>
              </a:rPr>
              <a:t>Pass 2:</a:t>
            </a:r>
            <a:r>
              <a:rPr lang="en-US" dirty="0">
                <a:solidFill>
                  <a:srgbClr val="008000"/>
                </a:solidFill>
              </a:rPr>
              <a:t> </a:t>
            </a:r>
            <a:br>
              <a:rPr lang="en-US" dirty="0"/>
            </a:br>
            <a:r>
              <a:rPr lang="en-US" dirty="0"/>
              <a:t>Only count pairs that hash to frequent buckets</a:t>
            </a:r>
          </a:p>
          <a:p>
            <a:endParaRPr lang="en-US" b="1" dirty="0"/>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40</a:t>
            </a:fld>
            <a:endParaRPr lang="en-US"/>
          </a:p>
        </p:txBody>
      </p:sp>
    </p:spTree>
    <p:extLst>
      <p:ext uri="{BB962C8B-B14F-4D97-AF65-F5344CB8AC3E}">
        <p14:creationId xmlns:p14="http://schemas.microsoft.com/office/powerpoint/2010/main" val="1174484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76200"/>
            <a:ext cx="8686800" cy="987552"/>
          </a:xfrm>
        </p:spPr>
        <p:txBody>
          <a:bodyPr>
            <a:normAutofit/>
          </a:bodyPr>
          <a:lstStyle/>
          <a:p>
            <a:r>
              <a:rPr lang="en-US" dirty="0"/>
              <a:t>PCY Algorithm – Between Passes</a:t>
            </a:r>
          </a:p>
        </p:txBody>
      </p:sp>
      <p:sp>
        <p:nvSpPr>
          <p:cNvPr id="27651" name="Rectangle 3"/>
          <p:cNvSpPr>
            <a:spLocks noGrp="1" noChangeArrowheads="1"/>
          </p:cNvSpPr>
          <p:nvPr>
            <p:ph idx="1"/>
          </p:nvPr>
        </p:nvSpPr>
        <p:spPr/>
        <p:txBody>
          <a:bodyPr/>
          <a:lstStyle/>
          <a:p>
            <a:r>
              <a:rPr lang="en-US" b="1" dirty="0">
                <a:solidFill>
                  <a:srgbClr val="0000FF"/>
                </a:solidFill>
              </a:rPr>
              <a:t>Replace the buckets by a bit-vector:</a:t>
            </a:r>
          </a:p>
          <a:p>
            <a:pPr lvl="1"/>
            <a:r>
              <a:rPr lang="en-US" b="1" dirty="0"/>
              <a:t>1</a:t>
            </a:r>
            <a:r>
              <a:rPr lang="en-US" dirty="0"/>
              <a:t> means the bucket count exceeded the support </a:t>
            </a:r>
            <a:r>
              <a:rPr lang="en-US" b="1" i="1" dirty="0">
                <a:latin typeface="Times New Roman" pitchFamily="18" charset="0"/>
                <a:cs typeface="Times New Roman" pitchFamily="18" charset="0"/>
              </a:rPr>
              <a:t>s</a:t>
            </a:r>
            <a:r>
              <a:rPr lang="en-US" dirty="0"/>
              <a:t> </a:t>
            </a:r>
            <a:br>
              <a:rPr lang="en-US" dirty="0"/>
            </a:br>
            <a:r>
              <a:rPr lang="en-US" dirty="0"/>
              <a:t>(call it a </a:t>
            </a:r>
            <a:r>
              <a:rPr lang="en-US" b="1" dirty="0">
                <a:solidFill>
                  <a:srgbClr val="FF0066"/>
                </a:solidFill>
              </a:rPr>
              <a:t>frequent bucket</a:t>
            </a:r>
            <a:r>
              <a:rPr lang="en-US" dirty="0"/>
              <a:t>); </a:t>
            </a:r>
            <a:r>
              <a:rPr lang="en-US" b="1" dirty="0"/>
              <a:t>0</a:t>
            </a:r>
            <a:r>
              <a:rPr lang="en-US" dirty="0"/>
              <a:t> means it did not</a:t>
            </a:r>
          </a:p>
          <a:p>
            <a:pPr lvl="8"/>
            <a:endParaRPr lang="en-US" dirty="0"/>
          </a:p>
          <a:p>
            <a:r>
              <a:rPr lang="en-US" b="1" dirty="0"/>
              <a:t>4-byte integer counts are replaced by bits, </a:t>
            </a:r>
            <a:br>
              <a:rPr lang="en-US" b="1" dirty="0"/>
            </a:br>
            <a:r>
              <a:rPr lang="en-US" b="1" dirty="0"/>
              <a:t>so the bit-vector requires 1/32 of memory</a:t>
            </a:r>
          </a:p>
          <a:p>
            <a:pPr lvl="8"/>
            <a:endParaRPr lang="en-US" dirty="0"/>
          </a:p>
          <a:p>
            <a:r>
              <a:rPr lang="en-US" dirty="0"/>
              <a:t>Also, decide which items are frequent </a:t>
            </a:r>
            <a:br>
              <a:rPr lang="en-US" dirty="0"/>
            </a:br>
            <a:r>
              <a:rPr lang="en-US" dirty="0"/>
              <a:t>and list them for the second pass</a:t>
            </a:r>
          </a:p>
        </p:txBody>
      </p:sp>
      <p:sp>
        <p:nvSpPr>
          <p:cNvPr id="6" name="Footer Placeholder 5"/>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588610B8-7040-E44D-972F-C35A155A273E}" type="slidenum">
              <a:rPr lang="en-US"/>
              <a:pPr/>
              <a:t>41</a:t>
            </a:fld>
            <a:endParaRPr lang="en-US"/>
          </a:p>
        </p:txBody>
      </p:sp>
    </p:spTree>
    <p:extLst>
      <p:ext uri="{BB962C8B-B14F-4D97-AF65-F5344CB8AC3E}">
        <p14:creationId xmlns:p14="http://schemas.microsoft.com/office/powerpoint/2010/main" val="18053721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FD3E4C6-3387-F448-B07B-9D874378C17F}" type="slidenum">
              <a:rPr lang="en-US"/>
              <a:pPr/>
              <a:t>42</a:t>
            </a:fld>
            <a:endParaRPr lang="en-US"/>
          </a:p>
        </p:txBody>
      </p:sp>
      <p:sp>
        <p:nvSpPr>
          <p:cNvPr id="29698" name="Rectangle 2"/>
          <p:cNvSpPr>
            <a:spLocks noGrp="1" noChangeArrowheads="1"/>
          </p:cNvSpPr>
          <p:nvPr>
            <p:ph type="title"/>
          </p:nvPr>
        </p:nvSpPr>
        <p:spPr/>
        <p:txBody>
          <a:bodyPr/>
          <a:lstStyle/>
          <a:p>
            <a:r>
              <a:rPr lang="en-US"/>
              <a:t>PCY Algorithm – Pass 2</a:t>
            </a:r>
          </a:p>
        </p:txBody>
      </p:sp>
      <p:sp>
        <p:nvSpPr>
          <p:cNvPr id="29699" name="Rectangle 3"/>
          <p:cNvSpPr>
            <a:spLocks noGrp="1" noChangeArrowheads="1"/>
          </p:cNvSpPr>
          <p:nvPr>
            <p:ph type="body" idx="1"/>
          </p:nvPr>
        </p:nvSpPr>
        <p:spPr/>
        <p:txBody>
          <a:bodyPr/>
          <a:lstStyle/>
          <a:p>
            <a:pPr marL="609600" indent="-609600"/>
            <a:r>
              <a:rPr lang="en-US" dirty="0"/>
              <a:t>Count all pairs </a:t>
            </a:r>
            <a:r>
              <a:rPr lang="en-US" b="1" i="1" dirty="0">
                <a:latin typeface="Times New Roman" pitchFamily="18" charset="0"/>
                <a:cs typeface="Times New Roman" pitchFamily="18" charset="0"/>
              </a:rPr>
              <a:t>{</a:t>
            </a:r>
            <a:r>
              <a:rPr lang="en-US" b="1" i="1" dirty="0" err="1">
                <a:latin typeface="Times New Roman" pitchFamily="18" charset="0"/>
                <a:cs typeface="Times New Roman" pitchFamily="18" charset="0"/>
              </a:rPr>
              <a:t>i</a:t>
            </a:r>
            <a:r>
              <a:rPr lang="en-US" b="1" i="1" dirty="0">
                <a:latin typeface="Times New Roman" pitchFamily="18" charset="0"/>
                <a:cs typeface="Times New Roman" pitchFamily="18" charset="0"/>
              </a:rPr>
              <a:t>, j}</a:t>
            </a:r>
            <a:r>
              <a:rPr lang="en-US" dirty="0"/>
              <a:t> that meet the </a:t>
            </a:r>
            <a:br>
              <a:rPr lang="en-US" dirty="0"/>
            </a:br>
            <a:r>
              <a:rPr lang="en-US" dirty="0"/>
              <a:t>conditions for being a </a:t>
            </a:r>
            <a:r>
              <a:rPr lang="en-US" b="1" dirty="0">
                <a:solidFill>
                  <a:srgbClr val="FF0066"/>
                </a:solidFill>
              </a:rPr>
              <a:t>candidate pair</a:t>
            </a:r>
            <a:r>
              <a:rPr lang="en-US" dirty="0">
                <a:solidFill>
                  <a:srgbClr val="FF0066"/>
                </a:solidFill>
              </a:rPr>
              <a:t>:</a:t>
            </a:r>
          </a:p>
          <a:p>
            <a:pPr marL="990600" lvl="1" indent="-533400">
              <a:buFont typeface="Monotype Sorts" pitchFamily="-107" charset="2"/>
              <a:buAutoNum type="arabicPeriod"/>
            </a:pPr>
            <a:r>
              <a:rPr lang="en-US" b="1" dirty="0"/>
              <a:t> </a:t>
            </a:r>
            <a:r>
              <a:rPr lang="en-US" dirty="0"/>
              <a:t>Both </a:t>
            </a:r>
            <a:r>
              <a:rPr lang="en-US" b="1" i="1" dirty="0" err="1">
                <a:latin typeface="Times New Roman" pitchFamily="18" charset="0"/>
                <a:cs typeface="Times New Roman" pitchFamily="18" charset="0"/>
              </a:rPr>
              <a:t>i</a:t>
            </a:r>
            <a:r>
              <a:rPr lang="en-US" dirty="0"/>
              <a:t> and </a:t>
            </a:r>
            <a:r>
              <a:rPr lang="en-US" b="1" i="1" dirty="0">
                <a:latin typeface="Times New Roman" pitchFamily="18" charset="0"/>
                <a:cs typeface="Times New Roman" pitchFamily="18" charset="0"/>
              </a:rPr>
              <a:t>j</a:t>
            </a:r>
            <a:r>
              <a:rPr lang="en-US" i="1" dirty="0">
                <a:latin typeface="Times New Roman" pitchFamily="18" charset="0"/>
                <a:cs typeface="Times New Roman" pitchFamily="18" charset="0"/>
              </a:rPr>
              <a:t> </a:t>
            </a:r>
            <a:r>
              <a:rPr lang="en-US" dirty="0"/>
              <a:t>are frequent items</a:t>
            </a:r>
          </a:p>
          <a:p>
            <a:pPr marL="990600" lvl="1" indent="-533400">
              <a:buFont typeface="Monotype Sorts" pitchFamily="-107" charset="2"/>
              <a:buAutoNum type="arabicPeriod"/>
            </a:pPr>
            <a:r>
              <a:rPr lang="en-US" b="1" dirty="0"/>
              <a:t> </a:t>
            </a:r>
            <a:r>
              <a:rPr lang="en-US" dirty="0"/>
              <a:t>The pair </a:t>
            </a:r>
            <a:r>
              <a:rPr lang="en-US" b="1" i="1" dirty="0">
                <a:latin typeface="Times New Roman" pitchFamily="18" charset="0"/>
                <a:cs typeface="Times New Roman" pitchFamily="18" charset="0"/>
              </a:rPr>
              <a:t>{</a:t>
            </a:r>
            <a:r>
              <a:rPr lang="en-US" b="1" i="1" dirty="0" err="1">
                <a:latin typeface="Times New Roman" pitchFamily="18" charset="0"/>
                <a:cs typeface="Times New Roman" pitchFamily="18" charset="0"/>
              </a:rPr>
              <a:t>i</a:t>
            </a:r>
            <a:r>
              <a:rPr lang="en-US" b="1" i="1" dirty="0">
                <a:latin typeface="Times New Roman" pitchFamily="18" charset="0"/>
                <a:cs typeface="Times New Roman" pitchFamily="18" charset="0"/>
              </a:rPr>
              <a:t>, j}</a:t>
            </a:r>
            <a:r>
              <a:rPr lang="en-US" dirty="0"/>
              <a:t> hashes to a bucket whose bit in the bit vector is </a:t>
            </a:r>
            <a:r>
              <a:rPr lang="en-US" b="1" dirty="0"/>
              <a:t>1</a:t>
            </a:r>
            <a:r>
              <a:rPr lang="en-US" dirty="0"/>
              <a:t> (i.e., a </a:t>
            </a:r>
            <a:r>
              <a:rPr lang="en-US" b="1" dirty="0"/>
              <a:t>frequent bucket</a:t>
            </a:r>
            <a:r>
              <a:rPr lang="en-US" dirty="0"/>
              <a:t>)</a:t>
            </a:r>
          </a:p>
          <a:p>
            <a:pPr marL="2490216" lvl="8" indent="-533400">
              <a:buFont typeface="Monotype Sorts" pitchFamily="-107" charset="2"/>
              <a:buAutoNum type="arabicPeriod"/>
            </a:pPr>
            <a:endParaRPr lang="en-US" dirty="0"/>
          </a:p>
          <a:p>
            <a:pPr marL="697992" indent="-533400"/>
            <a:r>
              <a:rPr lang="en-US" b="1" dirty="0">
                <a:solidFill>
                  <a:srgbClr val="0000FF"/>
                </a:solidFill>
              </a:rPr>
              <a:t>Both conditions are necessary for the </a:t>
            </a:r>
            <a:br>
              <a:rPr lang="en-US" b="1" dirty="0">
                <a:solidFill>
                  <a:srgbClr val="0000FF"/>
                </a:solidFill>
              </a:rPr>
            </a:br>
            <a:r>
              <a:rPr lang="en-US" b="1" dirty="0">
                <a:solidFill>
                  <a:srgbClr val="0000FF"/>
                </a:solidFill>
              </a:rPr>
              <a:t>pair to have a chance of being frequent</a:t>
            </a:r>
          </a:p>
        </p:txBody>
      </p:sp>
      <p:sp>
        <p:nvSpPr>
          <p:cNvPr id="6" name="Footer Placeholder 5"/>
          <p:cNvSpPr>
            <a:spLocks noGrp="1"/>
          </p:cNvSpPr>
          <p:nvPr>
            <p:ph type="ftr" sz="quarter" idx="11"/>
          </p:nvPr>
        </p:nvSpPr>
        <p:spPr/>
        <p:txBody>
          <a:bodyPr/>
          <a:lstStyle/>
          <a:p>
            <a:pPr>
              <a:defRPr/>
            </a:pPr>
            <a:r>
              <a:rPr lang="nn-NO"/>
              <a:t>J. Leskovec, A. Rajaraman, J. Ullman: Mining of Massive Datasets, http://www.mmds.org</a:t>
            </a:r>
            <a:endParaRPr lang="en-US"/>
          </a:p>
        </p:txBody>
      </p:sp>
    </p:spTree>
    <p:extLst>
      <p:ext uri="{BB962C8B-B14F-4D97-AF65-F5344CB8AC3E}">
        <p14:creationId xmlns:p14="http://schemas.microsoft.com/office/powerpoint/2010/main" val="14897716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p:cNvSpPr>
            <a:spLocks noGrp="1"/>
          </p:cNvSpPr>
          <p:nvPr>
            <p:ph type="sldNum" sz="quarter" idx="12"/>
          </p:nvPr>
        </p:nvSpPr>
        <p:spPr/>
        <p:txBody>
          <a:bodyPr/>
          <a:lstStyle/>
          <a:p>
            <a:fld id="{0989ABA3-1660-6142-BA9E-2606C6D6A960}" type="slidenum">
              <a:rPr lang="en-US"/>
              <a:pPr/>
              <a:t>43</a:t>
            </a:fld>
            <a:endParaRPr lang="en-US"/>
          </a:p>
        </p:txBody>
      </p:sp>
      <p:sp>
        <p:nvSpPr>
          <p:cNvPr id="10242" name="Rectangle 2"/>
          <p:cNvSpPr>
            <a:spLocks noGrp="1" noChangeArrowheads="1"/>
          </p:cNvSpPr>
          <p:nvPr>
            <p:ph type="title"/>
          </p:nvPr>
        </p:nvSpPr>
        <p:spPr/>
        <p:txBody>
          <a:bodyPr/>
          <a:lstStyle/>
          <a:p>
            <a:r>
              <a:rPr lang="en-US" dirty="0"/>
              <a:t>Main-Memory: Picture of PCY</a:t>
            </a:r>
          </a:p>
        </p:txBody>
      </p:sp>
      <p:sp>
        <p:nvSpPr>
          <p:cNvPr id="10243" name="Rectangle 3"/>
          <p:cNvSpPr>
            <a:spLocks noChangeArrowheads="1"/>
          </p:cNvSpPr>
          <p:nvPr/>
        </p:nvSpPr>
        <p:spPr bwMode="auto">
          <a:xfrm>
            <a:off x="2209800" y="2362200"/>
            <a:ext cx="2057400" cy="3124200"/>
          </a:xfrm>
          <a:prstGeom prst="rect">
            <a:avLst/>
          </a:prstGeom>
          <a:solidFill>
            <a:srgbClr val="CCFFCC"/>
          </a:solidFill>
          <a:ln w="9525">
            <a:solidFill>
              <a:schemeClr val="tx1"/>
            </a:solidFill>
            <a:miter lim="800000"/>
            <a:headEnd/>
            <a:tailEnd/>
          </a:ln>
          <a:effectLst/>
        </p:spPr>
        <p:txBody>
          <a:bodyPr wrap="none" anchor="ctr">
            <a:prstTxWarp prst="textNoShape">
              <a:avLst/>
            </a:prstTxWarp>
          </a:bodyPr>
          <a:lstStyle/>
          <a:p>
            <a:pPr algn="ctr"/>
            <a:r>
              <a:rPr lang="en-US" dirty="0">
                <a:latin typeface="Arial" pitchFamily="34" charset="0"/>
                <a:cs typeface="Arial" pitchFamily="34" charset="0"/>
              </a:rPr>
              <a:t>Hash</a:t>
            </a:r>
          </a:p>
          <a:p>
            <a:pPr algn="ctr"/>
            <a:r>
              <a:rPr lang="en-US" dirty="0">
                <a:latin typeface="Arial" pitchFamily="34" charset="0"/>
                <a:cs typeface="Arial" pitchFamily="34" charset="0"/>
              </a:rPr>
              <a:t>table</a:t>
            </a:r>
          </a:p>
        </p:txBody>
      </p:sp>
      <p:sp>
        <p:nvSpPr>
          <p:cNvPr id="10244" name="Rectangle 4"/>
          <p:cNvSpPr>
            <a:spLocks noChangeArrowheads="1"/>
          </p:cNvSpPr>
          <p:nvPr/>
        </p:nvSpPr>
        <p:spPr bwMode="auto">
          <a:xfrm>
            <a:off x="5257800" y="2362200"/>
            <a:ext cx="1981200" cy="3124200"/>
          </a:xfrm>
          <a:prstGeom prst="rect">
            <a:avLst/>
          </a:prstGeom>
          <a:solidFill>
            <a:srgbClr val="CCFFCC"/>
          </a:solidFill>
          <a:ln w="9525">
            <a:solidFill>
              <a:schemeClr val="tx1"/>
            </a:solidFill>
            <a:miter lim="800000"/>
            <a:headEnd/>
            <a:tailEnd/>
          </a:ln>
          <a:effectLst/>
        </p:spPr>
        <p:txBody>
          <a:bodyPr wrap="none" anchor="ctr">
            <a:prstTxWarp prst="textNoShape">
              <a:avLst/>
            </a:prstTxWarp>
          </a:bodyPr>
          <a:lstStyle/>
          <a:p>
            <a:pPr algn="ctr"/>
            <a:endParaRPr lang="en-US">
              <a:latin typeface="Arial" pitchFamily="34" charset="0"/>
              <a:cs typeface="Arial" pitchFamily="34" charset="0"/>
            </a:endParaRPr>
          </a:p>
        </p:txBody>
      </p:sp>
      <p:sp>
        <p:nvSpPr>
          <p:cNvPr id="10245" name="Rectangle 5"/>
          <p:cNvSpPr>
            <a:spLocks noChangeArrowheads="1"/>
          </p:cNvSpPr>
          <p:nvPr/>
        </p:nvSpPr>
        <p:spPr bwMode="auto">
          <a:xfrm>
            <a:off x="2286000" y="2438400"/>
            <a:ext cx="1905000" cy="685800"/>
          </a:xfrm>
          <a:prstGeom prst="rect">
            <a:avLst/>
          </a:prstGeom>
          <a:solidFill>
            <a:srgbClr val="99CCFF"/>
          </a:solidFill>
          <a:ln w="9525">
            <a:solidFill>
              <a:schemeClr val="tx1"/>
            </a:solidFill>
            <a:miter lim="800000"/>
            <a:headEnd/>
            <a:tailEnd/>
          </a:ln>
          <a:effectLst/>
        </p:spPr>
        <p:txBody>
          <a:bodyPr wrap="none" anchor="ctr">
            <a:prstTxWarp prst="textNoShape">
              <a:avLst/>
            </a:prstTxWarp>
          </a:bodyPr>
          <a:lstStyle/>
          <a:p>
            <a:pPr algn="ctr"/>
            <a:r>
              <a:rPr lang="en-US">
                <a:latin typeface="Arial" pitchFamily="34" charset="0"/>
                <a:cs typeface="Arial" pitchFamily="34" charset="0"/>
              </a:rPr>
              <a:t>Item counts</a:t>
            </a:r>
          </a:p>
        </p:txBody>
      </p:sp>
      <p:sp>
        <p:nvSpPr>
          <p:cNvPr id="10246" name="Rectangle 6"/>
          <p:cNvSpPr>
            <a:spLocks noChangeArrowheads="1"/>
          </p:cNvSpPr>
          <p:nvPr/>
        </p:nvSpPr>
        <p:spPr bwMode="auto">
          <a:xfrm>
            <a:off x="5334000" y="3048000"/>
            <a:ext cx="18288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a:r>
              <a:rPr lang="en-US">
                <a:latin typeface="Arial" pitchFamily="34" charset="0"/>
                <a:cs typeface="Arial" pitchFamily="34" charset="0"/>
              </a:rPr>
              <a:t>Bitmap</a:t>
            </a:r>
          </a:p>
        </p:txBody>
      </p:sp>
      <p:sp>
        <p:nvSpPr>
          <p:cNvPr id="10247" name="Text Box 7"/>
          <p:cNvSpPr txBox="1">
            <a:spLocks noChangeArrowheads="1"/>
          </p:cNvSpPr>
          <p:nvPr/>
        </p:nvSpPr>
        <p:spPr bwMode="auto">
          <a:xfrm>
            <a:off x="2590800" y="5562600"/>
            <a:ext cx="1160895" cy="461665"/>
          </a:xfrm>
          <a:prstGeom prst="rect">
            <a:avLst/>
          </a:prstGeom>
          <a:noFill/>
          <a:ln w="9525">
            <a:noFill/>
            <a:miter lim="800000"/>
            <a:headEnd/>
            <a:tailEnd/>
          </a:ln>
          <a:effectLst/>
        </p:spPr>
        <p:txBody>
          <a:bodyPr wrap="none">
            <a:prstTxWarp prst="textNoShape">
              <a:avLst/>
            </a:prstTxWarp>
            <a:spAutoFit/>
          </a:bodyPr>
          <a:lstStyle/>
          <a:p>
            <a:r>
              <a:rPr lang="en-US" sz="2400" b="1" dirty="0">
                <a:latin typeface="Arial" pitchFamily="34" charset="0"/>
                <a:cs typeface="Arial" pitchFamily="34" charset="0"/>
              </a:rPr>
              <a:t>Pass 1</a:t>
            </a:r>
          </a:p>
        </p:txBody>
      </p:sp>
      <p:sp>
        <p:nvSpPr>
          <p:cNvPr id="10248" name="Text Box 8"/>
          <p:cNvSpPr txBox="1">
            <a:spLocks noChangeArrowheads="1"/>
          </p:cNvSpPr>
          <p:nvPr/>
        </p:nvSpPr>
        <p:spPr bwMode="auto">
          <a:xfrm>
            <a:off x="5638800" y="5562600"/>
            <a:ext cx="1160895" cy="461665"/>
          </a:xfrm>
          <a:prstGeom prst="rect">
            <a:avLst/>
          </a:prstGeom>
          <a:noFill/>
          <a:ln w="9525">
            <a:noFill/>
            <a:miter lim="800000"/>
            <a:headEnd/>
            <a:tailEnd/>
          </a:ln>
          <a:effectLst/>
        </p:spPr>
        <p:txBody>
          <a:bodyPr wrap="none">
            <a:prstTxWarp prst="textNoShape">
              <a:avLst/>
            </a:prstTxWarp>
            <a:spAutoFit/>
          </a:bodyPr>
          <a:lstStyle/>
          <a:p>
            <a:r>
              <a:rPr lang="en-US" sz="2400" b="1">
                <a:latin typeface="Arial" pitchFamily="34" charset="0"/>
                <a:cs typeface="Arial" pitchFamily="34" charset="0"/>
              </a:rPr>
              <a:t>Pass 2</a:t>
            </a:r>
          </a:p>
        </p:txBody>
      </p:sp>
      <p:sp>
        <p:nvSpPr>
          <p:cNvPr id="10249" name="Rectangle 9"/>
          <p:cNvSpPr>
            <a:spLocks noChangeArrowheads="1"/>
          </p:cNvSpPr>
          <p:nvPr/>
        </p:nvSpPr>
        <p:spPr bwMode="auto">
          <a:xfrm>
            <a:off x="5334000" y="2438400"/>
            <a:ext cx="1828800" cy="533400"/>
          </a:xfrm>
          <a:prstGeom prst="rect">
            <a:avLst/>
          </a:prstGeom>
          <a:solidFill>
            <a:srgbClr val="99CCFF"/>
          </a:solidFill>
          <a:ln w="9525">
            <a:solidFill>
              <a:schemeClr val="tx1"/>
            </a:solidFill>
            <a:miter lim="800000"/>
            <a:headEnd/>
            <a:tailEnd/>
          </a:ln>
          <a:effectLst/>
        </p:spPr>
        <p:txBody>
          <a:bodyPr wrap="none" anchor="ctr">
            <a:prstTxWarp prst="textNoShape">
              <a:avLst/>
            </a:prstTxWarp>
          </a:bodyPr>
          <a:lstStyle/>
          <a:p>
            <a:pPr algn="ctr"/>
            <a:r>
              <a:rPr lang="en-US">
                <a:latin typeface="Arial" pitchFamily="34" charset="0"/>
                <a:cs typeface="Arial" pitchFamily="34" charset="0"/>
              </a:rPr>
              <a:t>Frequent items</a:t>
            </a:r>
          </a:p>
        </p:txBody>
      </p:sp>
      <p:sp>
        <p:nvSpPr>
          <p:cNvPr id="10250" name="Line 10"/>
          <p:cNvSpPr>
            <a:spLocks noChangeShapeType="1"/>
          </p:cNvSpPr>
          <p:nvPr/>
        </p:nvSpPr>
        <p:spPr bwMode="auto">
          <a:xfrm flipV="1">
            <a:off x="4191000" y="2971800"/>
            <a:ext cx="1143000" cy="152400"/>
          </a:xfrm>
          <a:prstGeom prst="line">
            <a:avLst/>
          </a:prstGeom>
          <a:noFill/>
          <a:ln w="19050">
            <a:solidFill>
              <a:srgbClr val="008000"/>
            </a:solidFill>
            <a:round/>
            <a:headEnd/>
            <a:tailEnd/>
          </a:ln>
          <a:effectLst/>
        </p:spPr>
        <p:txBody>
          <a:bodyPr wrap="none" anchor="ctr">
            <a:prstTxWarp prst="textNoShape">
              <a:avLst/>
            </a:prstTxWarp>
          </a:bodyPr>
          <a:lstStyle/>
          <a:p>
            <a:endParaRPr lang="en-US">
              <a:latin typeface="Arial" pitchFamily="34" charset="0"/>
              <a:cs typeface="Arial" pitchFamily="34" charset="0"/>
            </a:endParaRPr>
          </a:p>
        </p:txBody>
      </p:sp>
      <p:sp>
        <p:nvSpPr>
          <p:cNvPr id="10251" name="Line 11"/>
          <p:cNvSpPr>
            <a:spLocks noChangeShapeType="1"/>
          </p:cNvSpPr>
          <p:nvPr/>
        </p:nvSpPr>
        <p:spPr bwMode="auto">
          <a:xfrm flipV="1">
            <a:off x="4205601" y="3429000"/>
            <a:ext cx="1128399" cy="1981200"/>
          </a:xfrm>
          <a:prstGeom prst="line">
            <a:avLst/>
          </a:prstGeom>
          <a:noFill/>
          <a:ln w="19050">
            <a:solidFill>
              <a:srgbClr val="008000"/>
            </a:solidFill>
            <a:round/>
            <a:headEnd/>
            <a:tailEnd/>
          </a:ln>
          <a:effectLst/>
        </p:spPr>
        <p:txBody>
          <a:bodyPr wrap="none" anchor="ctr">
            <a:prstTxWarp prst="textNoShape">
              <a:avLst/>
            </a:prstTxWarp>
          </a:bodyPr>
          <a:lstStyle/>
          <a:p>
            <a:endParaRPr lang="en-US">
              <a:latin typeface="Arial" pitchFamily="34" charset="0"/>
              <a:cs typeface="Arial" pitchFamily="34" charset="0"/>
            </a:endParaRPr>
          </a:p>
        </p:txBody>
      </p:sp>
      <p:sp>
        <p:nvSpPr>
          <p:cNvPr id="10253" name="Line 13"/>
          <p:cNvSpPr>
            <a:spLocks noChangeShapeType="1"/>
          </p:cNvSpPr>
          <p:nvPr/>
        </p:nvSpPr>
        <p:spPr bwMode="auto">
          <a:xfrm>
            <a:off x="4191000" y="2438400"/>
            <a:ext cx="1143000" cy="0"/>
          </a:xfrm>
          <a:prstGeom prst="line">
            <a:avLst/>
          </a:prstGeom>
          <a:noFill/>
          <a:ln w="19050">
            <a:solidFill>
              <a:srgbClr val="008000"/>
            </a:solidFill>
            <a:round/>
            <a:headEnd/>
            <a:tailEnd/>
          </a:ln>
          <a:effectLst/>
        </p:spPr>
        <p:txBody>
          <a:bodyPr>
            <a:prstTxWarp prst="textNoShape">
              <a:avLst/>
            </a:prstTxWarp>
          </a:bodyPr>
          <a:lstStyle/>
          <a:p>
            <a:endParaRPr lang="en-US">
              <a:latin typeface="Arial" pitchFamily="34" charset="0"/>
              <a:cs typeface="Arial" pitchFamily="34" charset="0"/>
            </a:endParaRPr>
          </a:p>
        </p:txBody>
      </p:sp>
      <p:sp>
        <p:nvSpPr>
          <p:cNvPr id="10254" name="Line 14"/>
          <p:cNvSpPr>
            <a:spLocks noChangeShapeType="1"/>
          </p:cNvSpPr>
          <p:nvPr/>
        </p:nvSpPr>
        <p:spPr bwMode="auto">
          <a:xfrm flipV="1">
            <a:off x="4191000" y="3048000"/>
            <a:ext cx="1143000" cy="152400"/>
          </a:xfrm>
          <a:prstGeom prst="line">
            <a:avLst/>
          </a:prstGeom>
          <a:noFill/>
          <a:ln w="19050">
            <a:solidFill>
              <a:srgbClr val="008000"/>
            </a:solidFill>
            <a:round/>
            <a:headEnd/>
            <a:tailEnd/>
          </a:ln>
          <a:effectLst/>
        </p:spPr>
        <p:txBody>
          <a:bodyPr>
            <a:prstTxWarp prst="textNoShape">
              <a:avLst/>
            </a:prstTxWarp>
          </a:bodyPr>
          <a:lstStyle/>
          <a:p>
            <a:endParaRPr lang="en-US">
              <a:latin typeface="Arial" pitchFamily="34" charset="0"/>
              <a:cs typeface="Arial" pitchFamily="34" charset="0"/>
            </a:endParaRPr>
          </a:p>
        </p:txBody>
      </p:sp>
      <p:sp>
        <p:nvSpPr>
          <p:cNvPr id="17" name="Footer Placeholder 16"/>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19" name="Rectangle 6"/>
          <p:cNvSpPr>
            <a:spLocks noChangeArrowheads="1"/>
          </p:cNvSpPr>
          <p:nvPr/>
        </p:nvSpPr>
        <p:spPr bwMode="auto">
          <a:xfrm>
            <a:off x="2286000" y="3200400"/>
            <a:ext cx="1919601" cy="22098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a:r>
              <a:rPr lang="en-US" dirty="0">
                <a:latin typeface="Arial" pitchFamily="34" charset="0"/>
                <a:cs typeface="Arial" pitchFamily="34" charset="0"/>
              </a:rPr>
              <a:t>Hash table</a:t>
            </a:r>
            <a:br>
              <a:rPr lang="en-US" dirty="0">
                <a:latin typeface="Arial" pitchFamily="34" charset="0"/>
                <a:cs typeface="Arial" pitchFamily="34" charset="0"/>
              </a:rPr>
            </a:br>
            <a:r>
              <a:rPr lang="en-US" dirty="0">
                <a:latin typeface="Arial" pitchFamily="34" charset="0"/>
                <a:cs typeface="Arial" pitchFamily="34" charset="0"/>
              </a:rPr>
              <a:t>for pairs</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20" name="TextBox 19"/>
          <p:cNvSpPr txBox="1"/>
          <p:nvPr/>
        </p:nvSpPr>
        <p:spPr>
          <a:xfrm rot="16200000">
            <a:off x="1146024" y="3737091"/>
            <a:ext cx="1582484"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Main memory</a:t>
            </a:r>
          </a:p>
        </p:txBody>
      </p:sp>
      <p:sp>
        <p:nvSpPr>
          <p:cNvPr id="21" name="Rectangle 6"/>
          <p:cNvSpPr>
            <a:spLocks noChangeArrowheads="1"/>
          </p:cNvSpPr>
          <p:nvPr/>
        </p:nvSpPr>
        <p:spPr bwMode="auto">
          <a:xfrm>
            <a:off x="5334000" y="3505200"/>
            <a:ext cx="1828800" cy="1828800"/>
          </a:xfrm>
          <a:prstGeom prst="rect">
            <a:avLst/>
          </a:prstGeom>
          <a:solidFill>
            <a:schemeClr val="accent1">
              <a:lumMod val="60000"/>
              <a:lumOff val="40000"/>
            </a:schemeClr>
          </a:solidFill>
          <a:ln w="9525">
            <a:solidFill>
              <a:schemeClr val="tx1"/>
            </a:solidFill>
            <a:miter lim="800000"/>
            <a:headEnd/>
            <a:tailEnd/>
          </a:ln>
          <a:effectLst/>
        </p:spPr>
        <p:txBody>
          <a:bodyPr wrap="none" anchor="ctr">
            <a:prstTxWarp prst="textNoShape">
              <a:avLst/>
            </a:prstTxWarp>
          </a:bodyPr>
          <a:lstStyle/>
          <a:p>
            <a:pPr algn="ctr"/>
            <a:r>
              <a:rPr lang="en-US" dirty="0">
                <a:latin typeface="Arial" pitchFamily="34" charset="0"/>
                <a:cs typeface="Arial" pitchFamily="34" charset="0"/>
              </a:rPr>
              <a:t>Counts of</a:t>
            </a:r>
          </a:p>
          <a:p>
            <a:pPr algn="ctr"/>
            <a:r>
              <a:rPr lang="en-US" dirty="0">
                <a:latin typeface="Arial" pitchFamily="34" charset="0"/>
                <a:cs typeface="Arial" pitchFamily="34" charset="0"/>
              </a:rPr>
              <a:t>candidate</a:t>
            </a:r>
          </a:p>
          <a:p>
            <a:pPr algn="ctr"/>
            <a:r>
              <a:rPr lang="en-US" dirty="0">
                <a:latin typeface="Arial" pitchFamily="34" charset="0"/>
                <a:cs typeface="Arial" pitchFamily="34" charset="0"/>
              </a:rPr>
              <a:t>pairs</a:t>
            </a:r>
          </a:p>
        </p:txBody>
      </p:sp>
    </p:spTree>
    <p:extLst>
      <p:ext uri="{BB962C8B-B14F-4D97-AF65-F5344CB8AC3E}">
        <p14:creationId xmlns:p14="http://schemas.microsoft.com/office/powerpoint/2010/main" val="37086881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70B264A-BCBB-5040-B462-25D6635FCCFD}" type="slidenum">
              <a:rPr lang="en-US"/>
              <a:pPr/>
              <a:t>44</a:t>
            </a:fld>
            <a:endParaRPr lang="en-US"/>
          </a:p>
        </p:txBody>
      </p:sp>
      <p:sp>
        <p:nvSpPr>
          <p:cNvPr id="25602" name="Rectangle 2"/>
          <p:cNvSpPr>
            <a:spLocks noGrp="1" noChangeArrowheads="1"/>
          </p:cNvSpPr>
          <p:nvPr>
            <p:ph type="title"/>
          </p:nvPr>
        </p:nvSpPr>
        <p:spPr/>
        <p:txBody>
          <a:bodyPr/>
          <a:lstStyle/>
          <a:p>
            <a:r>
              <a:rPr lang="en-US" dirty="0"/>
              <a:t>Main-Memory Details</a:t>
            </a:r>
          </a:p>
        </p:txBody>
      </p:sp>
      <p:sp>
        <p:nvSpPr>
          <p:cNvPr id="25603" name="Rectangle 3"/>
          <p:cNvSpPr>
            <a:spLocks noGrp="1" noChangeArrowheads="1"/>
          </p:cNvSpPr>
          <p:nvPr>
            <p:ph type="body" idx="1"/>
          </p:nvPr>
        </p:nvSpPr>
        <p:spPr/>
        <p:txBody>
          <a:bodyPr/>
          <a:lstStyle/>
          <a:p>
            <a:r>
              <a:rPr lang="en-US" b="1" dirty="0">
                <a:solidFill>
                  <a:srgbClr val="D60093"/>
                </a:solidFill>
              </a:rPr>
              <a:t>Buckets require a few bytes each:</a:t>
            </a:r>
          </a:p>
          <a:p>
            <a:pPr lvl="1"/>
            <a:r>
              <a:rPr lang="en-US" b="1" dirty="0">
                <a:solidFill>
                  <a:srgbClr val="0000FF"/>
                </a:solidFill>
              </a:rPr>
              <a:t>Note:</a:t>
            </a:r>
            <a:r>
              <a:rPr lang="en-US" dirty="0">
                <a:solidFill>
                  <a:srgbClr val="0064E2"/>
                </a:solidFill>
              </a:rPr>
              <a:t> </a:t>
            </a:r>
            <a:r>
              <a:rPr lang="en-US" dirty="0"/>
              <a:t>we do not have to count past </a:t>
            </a:r>
            <a:r>
              <a:rPr lang="en-US" b="1" i="1" dirty="0">
                <a:latin typeface="Times New Roman" pitchFamily="18" charset="0"/>
                <a:cs typeface="Times New Roman" pitchFamily="18" charset="0"/>
              </a:rPr>
              <a:t>s</a:t>
            </a:r>
            <a:endParaRPr lang="en-US" b="1" dirty="0"/>
          </a:p>
          <a:p>
            <a:pPr lvl="1"/>
            <a:r>
              <a:rPr lang="en-US" dirty="0"/>
              <a:t>#buckets is </a:t>
            </a:r>
            <a:r>
              <a:rPr lang="en-US" i="1" dirty="0"/>
              <a:t>O(main-memory size)</a:t>
            </a:r>
          </a:p>
          <a:p>
            <a:pPr lvl="8"/>
            <a:endParaRPr lang="en-US" dirty="0"/>
          </a:p>
          <a:p>
            <a:r>
              <a:rPr lang="en-US" dirty="0"/>
              <a:t>On second pass, a table of </a:t>
            </a:r>
            <a:r>
              <a:rPr lang="en-US" dirty="0">
                <a:solidFill>
                  <a:srgbClr val="0000FF"/>
                </a:solidFill>
              </a:rPr>
              <a:t>(item, item, count) </a:t>
            </a:r>
            <a:r>
              <a:rPr lang="en-US" dirty="0"/>
              <a:t>triples is essential (we cannot use triangular matrix approach, </a:t>
            </a:r>
            <a:r>
              <a:rPr lang="en-US" dirty="0">
                <a:solidFill>
                  <a:schemeClr val="accent3"/>
                </a:solidFill>
              </a:rPr>
              <a:t>why?</a:t>
            </a:r>
            <a:r>
              <a:rPr lang="en-US" dirty="0"/>
              <a:t>)</a:t>
            </a:r>
          </a:p>
          <a:p>
            <a:pPr lvl="1"/>
            <a:r>
              <a:rPr lang="en-US" dirty="0"/>
              <a:t>Thus, hash table must eliminate approx. 2/3 </a:t>
            </a:r>
            <a:br>
              <a:rPr lang="en-US" dirty="0"/>
            </a:br>
            <a:r>
              <a:rPr lang="en-US" dirty="0"/>
              <a:t>of the candidate pairs for PCY to beat A-Priori</a:t>
            </a:r>
          </a:p>
        </p:txBody>
      </p:sp>
      <p:sp>
        <p:nvSpPr>
          <p:cNvPr id="6" name="Footer Placeholder 5"/>
          <p:cNvSpPr>
            <a:spLocks noGrp="1"/>
          </p:cNvSpPr>
          <p:nvPr>
            <p:ph type="ftr" sz="quarter" idx="11"/>
          </p:nvPr>
        </p:nvSpPr>
        <p:spPr/>
        <p:txBody>
          <a:bodyPr/>
          <a:lstStyle/>
          <a:p>
            <a:pPr>
              <a:defRPr/>
            </a:pPr>
            <a:r>
              <a:rPr lang="nn-NO"/>
              <a:t>J. Leskovec, A. Rajaraman, J. Ullman: Mining of Massive Datasets, http://www.mmds.org</a:t>
            </a:r>
            <a:endParaRPr lang="en-US"/>
          </a:p>
        </p:txBody>
      </p:sp>
    </p:spTree>
    <p:extLst>
      <p:ext uri="{BB962C8B-B14F-4D97-AF65-F5344CB8AC3E}">
        <p14:creationId xmlns:p14="http://schemas.microsoft.com/office/powerpoint/2010/main" val="27080421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76200"/>
            <a:ext cx="8610600" cy="987552"/>
          </a:xfrm>
        </p:spPr>
        <p:txBody>
          <a:bodyPr>
            <a:normAutofit/>
          </a:bodyPr>
          <a:lstStyle/>
          <a:p>
            <a:r>
              <a:rPr lang="en-US" dirty="0"/>
              <a:t>Refinement: Multistage Algorithm</a:t>
            </a:r>
          </a:p>
        </p:txBody>
      </p:sp>
      <p:sp>
        <p:nvSpPr>
          <p:cNvPr id="12291" name="Rectangle 3"/>
          <p:cNvSpPr>
            <a:spLocks noGrp="1" noChangeArrowheads="1"/>
          </p:cNvSpPr>
          <p:nvPr>
            <p:ph idx="1"/>
          </p:nvPr>
        </p:nvSpPr>
        <p:spPr>
          <a:xfrm>
            <a:off x="457200" y="1295400"/>
            <a:ext cx="8229600" cy="5410200"/>
          </a:xfrm>
        </p:spPr>
        <p:txBody>
          <a:bodyPr>
            <a:normAutofit fontScale="92500"/>
          </a:bodyPr>
          <a:lstStyle/>
          <a:p>
            <a:r>
              <a:rPr lang="en-US" b="1" dirty="0">
                <a:solidFill>
                  <a:srgbClr val="D60093"/>
                </a:solidFill>
              </a:rPr>
              <a:t>Limit the number of candidates to be counted</a:t>
            </a:r>
          </a:p>
          <a:p>
            <a:pPr lvl="1"/>
            <a:r>
              <a:rPr lang="en-US" b="1" dirty="0"/>
              <a:t>Remember:</a:t>
            </a:r>
            <a:r>
              <a:rPr lang="en-US" dirty="0"/>
              <a:t> Memory is the bottleneck</a:t>
            </a:r>
          </a:p>
          <a:p>
            <a:pPr lvl="1"/>
            <a:r>
              <a:rPr lang="en-US" dirty="0"/>
              <a:t>Still need to generate all the </a:t>
            </a:r>
            <a:r>
              <a:rPr lang="en-US" dirty="0" err="1"/>
              <a:t>itemsets</a:t>
            </a:r>
            <a:r>
              <a:rPr lang="en-US" dirty="0"/>
              <a:t> but we only want to count/keep track of the ones that are frequent</a:t>
            </a:r>
          </a:p>
          <a:p>
            <a:r>
              <a:rPr lang="en-US" b="1" dirty="0">
                <a:solidFill>
                  <a:srgbClr val="D60093"/>
                </a:solidFill>
              </a:rPr>
              <a:t>Key idea:</a:t>
            </a:r>
            <a:r>
              <a:rPr lang="en-US" dirty="0">
                <a:solidFill>
                  <a:srgbClr val="D60093"/>
                </a:solidFill>
              </a:rPr>
              <a:t> </a:t>
            </a:r>
            <a:r>
              <a:rPr lang="en-US" dirty="0">
                <a:solidFill>
                  <a:srgbClr val="0000FF"/>
                </a:solidFill>
              </a:rPr>
              <a:t>After Pass 1 of PCY, rehash only those pairs that </a:t>
            </a:r>
            <a:r>
              <a:rPr lang="en-US" b="1" dirty="0">
                <a:solidFill>
                  <a:srgbClr val="0000FF"/>
                </a:solidFill>
              </a:rPr>
              <a:t>qualify</a:t>
            </a:r>
            <a:r>
              <a:rPr lang="en-US" dirty="0">
                <a:solidFill>
                  <a:srgbClr val="0000FF"/>
                </a:solidFill>
              </a:rPr>
              <a:t> for Pass 2 of PCY</a:t>
            </a:r>
          </a:p>
          <a:p>
            <a:pPr lvl="1"/>
            <a:r>
              <a:rPr lang="en-US" b="1" i="1" dirty="0" err="1"/>
              <a:t>i</a:t>
            </a:r>
            <a:r>
              <a:rPr lang="en-US" dirty="0"/>
              <a:t> and </a:t>
            </a:r>
            <a:r>
              <a:rPr lang="en-US" b="1" i="1" dirty="0"/>
              <a:t>j</a:t>
            </a:r>
            <a:r>
              <a:rPr lang="en-US" dirty="0"/>
              <a:t> are frequent, and </a:t>
            </a:r>
          </a:p>
          <a:p>
            <a:pPr lvl="1"/>
            <a:r>
              <a:rPr lang="en-US" b="1" i="1" dirty="0"/>
              <a:t>{</a:t>
            </a:r>
            <a:r>
              <a:rPr lang="en-US" b="1" i="1" dirty="0" err="1"/>
              <a:t>i</a:t>
            </a:r>
            <a:r>
              <a:rPr lang="en-US" b="1" i="1" dirty="0"/>
              <a:t>, j}</a:t>
            </a:r>
            <a:r>
              <a:rPr lang="en-US" i="1" dirty="0"/>
              <a:t> </a:t>
            </a:r>
            <a:r>
              <a:rPr lang="en-US" dirty="0"/>
              <a:t>hashes to a frequent bucket from </a:t>
            </a:r>
            <a:r>
              <a:rPr lang="en-US" b="1" dirty="0"/>
              <a:t>Pass 1</a:t>
            </a:r>
          </a:p>
          <a:p>
            <a:r>
              <a:rPr lang="en-US" dirty="0"/>
              <a:t>On middle pass, fewer pairs contribute to buckets, so fewer </a:t>
            </a:r>
            <a:r>
              <a:rPr lang="en-US" b="1" i="1" dirty="0">
                <a:solidFill>
                  <a:srgbClr val="0000FF"/>
                </a:solidFill>
              </a:rPr>
              <a:t>false positives</a:t>
            </a:r>
            <a:endParaRPr lang="en-US" dirty="0">
              <a:solidFill>
                <a:srgbClr val="0000FF"/>
              </a:solidFill>
            </a:endParaRPr>
          </a:p>
          <a:p>
            <a:r>
              <a:rPr lang="en-US" b="1" dirty="0">
                <a:solidFill>
                  <a:srgbClr val="008000"/>
                </a:solidFill>
              </a:rPr>
              <a:t>Requires 3 passes over the data</a:t>
            </a:r>
          </a:p>
        </p:txBody>
      </p:sp>
      <p:sp>
        <p:nvSpPr>
          <p:cNvPr id="6" name="Footer Placeholder 5"/>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E1BA075B-7809-C44A-A26C-5F216A97CC93}" type="slidenum">
              <a:rPr lang="en-US"/>
              <a:pPr/>
              <a:t>45</a:t>
            </a:fld>
            <a:endParaRPr lang="en-US"/>
          </a:p>
        </p:txBody>
      </p:sp>
    </p:spTree>
    <p:extLst>
      <p:ext uri="{BB962C8B-B14F-4D97-AF65-F5344CB8AC3E}">
        <p14:creationId xmlns:p14="http://schemas.microsoft.com/office/powerpoint/2010/main" val="39065761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p:cNvSpPr>
            <a:spLocks noChangeArrowheads="1"/>
          </p:cNvSpPr>
          <p:nvPr/>
        </p:nvSpPr>
        <p:spPr bwMode="auto">
          <a:xfrm>
            <a:off x="6019800" y="1371600"/>
            <a:ext cx="1524000" cy="2895600"/>
          </a:xfrm>
          <a:prstGeom prst="rect">
            <a:avLst/>
          </a:prstGeom>
          <a:solidFill>
            <a:srgbClr val="CCFFCC"/>
          </a:solidFill>
          <a:ln w="9525">
            <a:solidFill>
              <a:schemeClr val="tx1"/>
            </a:solidFill>
            <a:miter lim="800000"/>
            <a:headEnd/>
            <a:tailEnd/>
          </a:ln>
          <a:effectLst/>
        </p:spPr>
        <p:txBody>
          <a:bodyPr wrap="none" anchor="ctr">
            <a:prstTxWarp prst="textNoShape">
              <a:avLst/>
            </a:prstTxWarp>
          </a:bodyPr>
          <a:lstStyle/>
          <a:p>
            <a:pPr algn="ctr"/>
            <a:endParaRPr lang="en-US" dirty="0">
              <a:latin typeface="Arial" pitchFamily="34" charset="0"/>
              <a:cs typeface="Arial" pitchFamily="34" charset="0"/>
            </a:endParaRPr>
          </a:p>
        </p:txBody>
      </p:sp>
      <p:sp>
        <p:nvSpPr>
          <p:cNvPr id="30" name="Rectangle 3"/>
          <p:cNvSpPr>
            <a:spLocks noChangeArrowheads="1"/>
          </p:cNvSpPr>
          <p:nvPr/>
        </p:nvSpPr>
        <p:spPr bwMode="auto">
          <a:xfrm>
            <a:off x="3657600" y="1371600"/>
            <a:ext cx="1524000" cy="2895600"/>
          </a:xfrm>
          <a:prstGeom prst="rect">
            <a:avLst/>
          </a:prstGeom>
          <a:solidFill>
            <a:srgbClr val="CCFFCC"/>
          </a:solidFill>
          <a:ln w="9525">
            <a:solidFill>
              <a:schemeClr val="tx1"/>
            </a:solidFill>
            <a:miter lim="800000"/>
            <a:headEnd/>
            <a:tailEnd/>
          </a:ln>
          <a:effectLst/>
        </p:spPr>
        <p:txBody>
          <a:bodyPr wrap="none" anchor="ctr">
            <a:prstTxWarp prst="textNoShape">
              <a:avLst/>
            </a:prstTxWarp>
          </a:bodyPr>
          <a:lstStyle/>
          <a:p>
            <a:pPr algn="ctr"/>
            <a:endParaRPr lang="en-US" dirty="0">
              <a:latin typeface="Arial" pitchFamily="34" charset="0"/>
              <a:cs typeface="Arial" pitchFamily="34" charset="0"/>
            </a:endParaRPr>
          </a:p>
        </p:txBody>
      </p:sp>
      <p:sp>
        <p:nvSpPr>
          <p:cNvPr id="22" name="Slide Number Placeholder 4"/>
          <p:cNvSpPr>
            <a:spLocks noGrp="1"/>
          </p:cNvSpPr>
          <p:nvPr>
            <p:ph type="sldNum" sz="quarter" idx="12"/>
          </p:nvPr>
        </p:nvSpPr>
        <p:spPr/>
        <p:txBody>
          <a:bodyPr/>
          <a:lstStyle/>
          <a:p>
            <a:fld id="{ABF3C64C-3D5D-7446-B13E-E55EDFF2DD00}" type="slidenum">
              <a:rPr lang="en-US"/>
              <a:pPr/>
              <a:t>46</a:t>
            </a:fld>
            <a:endParaRPr lang="en-US"/>
          </a:p>
        </p:txBody>
      </p:sp>
      <p:sp>
        <p:nvSpPr>
          <p:cNvPr id="13314" name="Rectangle 2"/>
          <p:cNvSpPr>
            <a:spLocks noGrp="1" noChangeArrowheads="1"/>
          </p:cNvSpPr>
          <p:nvPr>
            <p:ph type="title"/>
          </p:nvPr>
        </p:nvSpPr>
        <p:spPr/>
        <p:txBody>
          <a:bodyPr>
            <a:normAutofit/>
          </a:bodyPr>
          <a:lstStyle/>
          <a:p>
            <a:r>
              <a:rPr lang="en-US" dirty="0"/>
              <a:t>Main-Memory: Multistage</a:t>
            </a:r>
          </a:p>
        </p:txBody>
      </p:sp>
      <p:sp>
        <p:nvSpPr>
          <p:cNvPr id="13315" name="Rectangle 3"/>
          <p:cNvSpPr>
            <a:spLocks noChangeArrowheads="1"/>
          </p:cNvSpPr>
          <p:nvPr/>
        </p:nvSpPr>
        <p:spPr bwMode="auto">
          <a:xfrm>
            <a:off x="1295400" y="1371600"/>
            <a:ext cx="1524000" cy="2895600"/>
          </a:xfrm>
          <a:prstGeom prst="rect">
            <a:avLst/>
          </a:prstGeom>
          <a:solidFill>
            <a:srgbClr val="CCFFCC"/>
          </a:solidFill>
          <a:ln w="9525">
            <a:solidFill>
              <a:schemeClr val="tx1"/>
            </a:solidFill>
            <a:miter lim="800000"/>
            <a:headEnd/>
            <a:tailEnd/>
          </a:ln>
          <a:effectLst/>
        </p:spPr>
        <p:txBody>
          <a:bodyPr wrap="none" anchor="ctr">
            <a:prstTxWarp prst="textNoShape">
              <a:avLst/>
            </a:prstTxWarp>
          </a:bodyPr>
          <a:lstStyle/>
          <a:p>
            <a:pPr algn="ctr"/>
            <a:r>
              <a:rPr lang="en-US">
                <a:latin typeface="Arial" pitchFamily="34" charset="0"/>
                <a:cs typeface="Arial" pitchFamily="34" charset="0"/>
              </a:rPr>
              <a:t>First</a:t>
            </a:r>
          </a:p>
          <a:p>
            <a:pPr algn="ctr"/>
            <a:r>
              <a:rPr lang="en-US">
                <a:latin typeface="Arial" pitchFamily="34" charset="0"/>
                <a:cs typeface="Arial" pitchFamily="34" charset="0"/>
              </a:rPr>
              <a:t>hash table</a:t>
            </a:r>
          </a:p>
        </p:txBody>
      </p:sp>
      <p:sp>
        <p:nvSpPr>
          <p:cNvPr id="13318" name="Rectangle 6"/>
          <p:cNvSpPr>
            <a:spLocks noChangeArrowheads="1"/>
          </p:cNvSpPr>
          <p:nvPr/>
        </p:nvSpPr>
        <p:spPr bwMode="auto">
          <a:xfrm>
            <a:off x="1371600" y="1447800"/>
            <a:ext cx="1371600" cy="609600"/>
          </a:xfrm>
          <a:prstGeom prst="rect">
            <a:avLst/>
          </a:prstGeom>
          <a:solidFill>
            <a:srgbClr val="00CCFF"/>
          </a:solidFill>
          <a:ln w="9525">
            <a:solidFill>
              <a:schemeClr val="tx1"/>
            </a:solidFill>
            <a:miter lim="800000"/>
            <a:headEnd/>
            <a:tailEnd/>
          </a:ln>
          <a:effectLst/>
        </p:spPr>
        <p:txBody>
          <a:bodyPr wrap="none" anchor="ctr">
            <a:prstTxWarp prst="textNoShape">
              <a:avLst/>
            </a:prstTxWarp>
          </a:bodyPr>
          <a:lstStyle/>
          <a:p>
            <a:pPr algn="ctr"/>
            <a:r>
              <a:rPr lang="en-US">
                <a:latin typeface="Arial" pitchFamily="34" charset="0"/>
                <a:cs typeface="Arial" pitchFamily="34" charset="0"/>
              </a:rPr>
              <a:t>Item counts</a:t>
            </a:r>
          </a:p>
        </p:txBody>
      </p:sp>
      <p:sp>
        <p:nvSpPr>
          <p:cNvPr id="13319" name="Rectangle 7"/>
          <p:cNvSpPr>
            <a:spLocks noChangeArrowheads="1"/>
          </p:cNvSpPr>
          <p:nvPr/>
        </p:nvSpPr>
        <p:spPr bwMode="auto">
          <a:xfrm>
            <a:off x="3733800" y="2057400"/>
            <a:ext cx="1371600" cy="3048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a:r>
              <a:rPr lang="en-US">
                <a:latin typeface="Arial" pitchFamily="34" charset="0"/>
                <a:cs typeface="Arial" pitchFamily="34" charset="0"/>
              </a:rPr>
              <a:t>Bitmap 1</a:t>
            </a:r>
          </a:p>
        </p:txBody>
      </p:sp>
      <p:sp>
        <p:nvSpPr>
          <p:cNvPr id="13320" name="Rectangle 8"/>
          <p:cNvSpPr>
            <a:spLocks noChangeArrowheads="1"/>
          </p:cNvSpPr>
          <p:nvPr/>
        </p:nvSpPr>
        <p:spPr bwMode="auto">
          <a:xfrm>
            <a:off x="6096000" y="2057400"/>
            <a:ext cx="1371600" cy="3048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a:r>
              <a:rPr lang="en-US">
                <a:latin typeface="Arial" pitchFamily="34" charset="0"/>
                <a:cs typeface="Arial" pitchFamily="34" charset="0"/>
              </a:rPr>
              <a:t>Bitmap 1</a:t>
            </a:r>
          </a:p>
        </p:txBody>
      </p:sp>
      <p:sp>
        <p:nvSpPr>
          <p:cNvPr id="13321" name="Rectangle 9"/>
          <p:cNvSpPr>
            <a:spLocks noChangeArrowheads="1"/>
          </p:cNvSpPr>
          <p:nvPr/>
        </p:nvSpPr>
        <p:spPr bwMode="auto">
          <a:xfrm>
            <a:off x="6096000" y="2590800"/>
            <a:ext cx="1371600" cy="3048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a:r>
              <a:rPr lang="en-US">
                <a:latin typeface="Arial" pitchFamily="34" charset="0"/>
                <a:cs typeface="Arial" pitchFamily="34" charset="0"/>
              </a:rPr>
              <a:t>Bitmap 2</a:t>
            </a:r>
          </a:p>
        </p:txBody>
      </p:sp>
      <p:sp>
        <p:nvSpPr>
          <p:cNvPr id="13322" name="Rectangle 10"/>
          <p:cNvSpPr>
            <a:spLocks noChangeArrowheads="1"/>
          </p:cNvSpPr>
          <p:nvPr/>
        </p:nvSpPr>
        <p:spPr bwMode="auto">
          <a:xfrm>
            <a:off x="3733800" y="1447800"/>
            <a:ext cx="1371600" cy="457200"/>
          </a:xfrm>
          <a:prstGeom prst="rect">
            <a:avLst/>
          </a:prstGeom>
          <a:solidFill>
            <a:srgbClr val="00CCFF"/>
          </a:solidFill>
          <a:ln w="9525">
            <a:solidFill>
              <a:srgbClr val="333333"/>
            </a:solidFill>
            <a:miter lim="800000"/>
            <a:headEnd/>
            <a:tailEnd/>
          </a:ln>
          <a:effectLst/>
        </p:spPr>
        <p:txBody>
          <a:bodyPr wrap="none" anchor="ctr">
            <a:prstTxWarp prst="textNoShape">
              <a:avLst/>
            </a:prstTxWarp>
          </a:bodyPr>
          <a:lstStyle/>
          <a:p>
            <a:pPr algn="ctr"/>
            <a:r>
              <a:rPr lang="en-US">
                <a:latin typeface="Arial" pitchFamily="34" charset="0"/>
                <a:cs typeface="Arial" pitchFamily="34" charset="0"/>
              </a:rPr>
              <a:t>Freq. items</a:t>
            </a:r>
          </a:p>
        </p:txBody>
      </p:sp>
      <p:sp>
        <p:nvSpPr>
          <p:cNvPr id="13323" name="Rectangle 11"/>
          <p:cNvSpPr>
            <a:spLocks noChangeArrowheads="1"/>
          </p:cNvSpPr>
          <p:nvPr/>
        </p:nvSpPr>
        <p:spPr bwMode="auto">
          <a:xfrm>
            <a:off x="6096000" y="1447800"/>
            <a:ext cx="1371600" cy="457200"/>
          </a:xfrm>
          <a:prstGeom prst="rect">
            <a:avLst/>
          </a:prstGeom>
          <a:solidFill>
            <a:srgbClr val="00CCFF"/>
          </a:solidFill>
          <a:ln w="9525">
            <a:solidFill>
              <a:srgbClr val="333333"/>
            </a:solidFill>
            <a:miter lim="800000"/>
            <a:headEnd/>
            <a:tailEnd/>
          </a:ln>
          <a:effectLst/>
        </p:spPr>
        <p:txBody>
          <a:bodyPr wrap="none" anchor="ctr">
            <a:prstTxWarp prst="textNoShape">
              <a:avLst/>
            </a:prstTxWarp>
          </a:bodyPr>
          <a:lstStyle/>
          <a:p>
            <a:pPr algn="ctr"/>
            <a:r>
              <a:rPr lang="en-US">
                <a:latin typeface="Arial" pitchFamily="34" charset="0"/>
                <a:cs typeface="Arial" pitchFamily="34" charset="0"/>
              </a:rPr>
              <a:t>Freq. items</a:t>
            </a:r>
          </a:p>
        </p:txBody>
      </p:sp>
      <p:sp>
        <p:nvSpPr>
          <p:cNvPr id="13324" name="Text Box 12"/>
          <p:cNvSpPr txBox="1">
            <a:spLocks noChangeArrowheads="1"/>
          </p:cNvSpPr>
          <p:nvPr/>
        </p:nvSpPr>
        <p:spPr bwMode="auto">
          <a:xfrm>
            <a:off x="6189330" y="3040063"/>
            <a:ext cx="1184940" cy="923330"/>
          </a:xfrm>
          <a:prstGeom prst="rect">
            <a:avLst/>
          </a:prstGeom>
          <a:noFill/>
          <a:ln w="9525">
            <a:noFill/>
            <a:miter lim="800000"/>
            <a:headEnd/>
            <a:tailEnd/>
          </a:ln>
          <a:effectLst/>
        </p:spPr>
        <p:txBody>
          <a:bodyPr wrap="none">
            <a:prstTxWarp prst="textNoShape">
              <a:avLst/>
            </a:prstTxWarp>
            <a:spAutoFit/>
          </a:bodyPr>
          <a:lstStyle/>
          <a:p>
            <a:r>
              <a:rPr lang="en-US" dirty="0">
                <a:latin typeface="Arial" pitchFamily="34" charset="0"/>
                <a:cs typeface="Arial" pitchFamily="34" charset="0"/>
              </a:rPr>
              <a:t>Counts of</a:t>
            </a:r>
          </a:p>
          <a:p>
            <a:r>
              <a:rPr lang="en-US" dirty="0">
                <a:latin typeface="Arial" pitchFamily="34" charset="0"/>
                <a:cs typeface="Arial" pitchFamily="34" charset="0"/>
              </a:rPr>
              <a:t>candidate</a:t>
            </a:r>
          </a:p>
          <a:p>
            <a:r>
              <a:rPr lang="en-US" dirty="0">
                <a:latin typeface="Arial" pitchFamily="34" charset="0"/>
                <a:cs typeface="Arial" pitchFamily="34" charset="0"/>
              </a:rPr>
              <a:t>   pairs</a:t>
            </a:r>
          </a:p>
        </p:txBody>
      </p:sp>
      <p:sp>
        <p:nvSpPr>
          <p:cNvPr id="13325" name="Line 13"/>
          <p:cNvSpPr>
            <a:spLocks noChangeShapeType="1"/>
          </p:cNvSpPr>
          <p:nvPr/>
        </p:nvSpPr>
        <p:spPr bwMode="auto">
          <a:xfrm flipV="1">
            <a:off x="2819400" y="2362200"/>
            <a:ext cx="914400" cy="1905000"/>
          </a:xfrm>
          <a:prstGeom prst="line">
            <a:avLst/>
          </a:prstGeom>
          <a:noFill/>
          <a:ln w="19050">
            <a:solidFill>
              <a:srgbClr val="008000"/>
            </a:solidFill>
            <a:round/>
            <a:headEnd/>
            <a:tailEnd/>
          </a:ln>
          <a:effectLst/>
        </p:spPr>
        <p:txBody>
          <a:bodyPr wrap="none" anchor="ctr">
            <a:prstTxWarp prst="textNoShape">
              <a:avLst/>
            </a:prstTxWarp>
          </a:bodyPr>
          <a:lstStyle/>
          <a:p>
            <a:endParaRPr lang="en-US">
              <a:latin typeface="Arial" pitchFamily="34" charset="0"/>
              <a:cs typeface="Arial" pitchFamily="34" charset="0"/>
            </a:endParaRPr>
          </a:p>
        </p:txBody>
      </p:sp>
      <p:sp>
        <p:nvSpPr>
          <p:cNvPr id="13326" name="Line 14"/>
          <p:cNvSpPr>
            <a:spLocks noChangeShapeType="1"/>
          </p:cNvSpPr>
          <p:nvPr/>
        </p:nvSpPr>
        <p:spPr bwMode="auto">
          <a:xfrm flipV="1">
            <a:off x="2743200" y="2057400"/>
            <a:ext cx="990600" cy="29400"/>
          </a:xfrm>
          <a:prstGeom prst="line">
            <a:avLst/>
          </a:prstGeom>
          <a:noFill/>
          <a:ln w="19050">
            <a:solidFill>
              <a:srgbClr val="008000"/>
            </a:solidFill>
            <a:round/>
            <a:headEnd/>
            <a:tailEnd/>
          </a:ln>
          <a:effectLst/>
        </p:spPr>
        <p:txBody>
          <a:bodyPr wrap="none" anchor="ctr">
            <a:prstTxWarp prst="textNoShape">
              <a:avLst/>
            </a:prstTxWarp>
          </a:bodyPr>
          <a:lstStyle/>
          <a:p>
            <a:endParaRPr lang="en-US">
              <a:latin typeface="Arial" pitchFamily="34" charset="0"/>
              <a:cs typeface="Arial" pitchFamily="34" charset="0"/>
            </a:endParaRPr>
          </a:p>
        </p:txBody>
      </p:sp>
      <p:sp>
        <p:nvSpPr>
          <p:cNvPr id="13327" name="Line 15"/>
          <p:cNvSpPr>
            <a:spLocks noChangeShapeType="1"/>
          </p:cNvSpPr>
          <p:nvPr/>
        </p:nvSpPr>
        <p:spPr bwMode="auto">
          <a:xfrm>
            <a:off x="5105400" y="2444034"/>
            <a:ext cx="990600" cy="146766"/>
          </a:xfrm>
          <a:prstGeom prst="line">
            <a:avLst/>
          </a:prstGeom>
          <a:noFill/>
          <a:ln w="19050">
            <a:solidFill>
              <a:srgbClr val="008000"/>
            </a:solidFill>
            <a:round/>
            <a:headEnd/>
            <a:tailEnd/>
          </a:ln>
          <a:effectLst/>
        </p:spPr>
        <p:txBody>
          <a:bodyPr wrap="none" anchor="ctr">
            <a:prstTxWarp prst="textNoShape">
              <a:avLst/>
            </a:prstTxWarp>
          </a:bodyPr>
          <a:lstStyle/>
          <a:p>
            <a:endParaRPr lang="en-US">
              <a:latin typeface="Arial" pitchFamily="34" charset="0"/>
              <a:cs typeface="Arial" pitchFamily="34" charset="0"/>
            </a:endParaRPr>
          </a:p>
        </p:txBody>
      </p:sp>
      <p:sp>
        <p:nvSpPr>
          <p:cNvPr id="13328" name="Line 16"/>
          <p:cNvSpPr>
            <a:spLocks noChangeShapeType="1"/>
          </p:cNvSpPr>
          <p:nvPr/>
        </p:nvSpPr>
        <p:spPr bwMode="auto">
          <a:xfrm flipV="1">
            <a:off x="5105400" y="2895600"/>
            <a:ext cx="990600" cy="1309734"/>
          </a:xfrm>
          <a:prstGeom prst="line">
            <a:avLst/>
          </a:prstGeom>
          <a:noFill/>
          <a:ln w="19050">
            <a:solidFill>
              <a:srgbClr val="008000"/>
            </a:solidFill>
            <a:round/>
            <a:headEnd/>
            <a:tailEnd/>
          </a:ln>
          <a:effectLst/>
        </p:spPr>
        <p:txBody>
          <a:bodyPr wrap="none" anchor="ctr">
            <a:prstTxWarp prst="textNoShape">
              <a:avLst/>
            </a:prstTxWarp>
          </a:bodyPr>
          <a:lstStyle/>
          <a:p>
            <a:endParaRPr lang="en-US">
              <a:latin typeface="Arial" pitchFamily="34" charset="0"/>
              <a:cs typeface="Arial" pitchFamily="34" charset="0"/>
            </a:endParaRPr>
          </a:p>
        </p:txBody>
      </p:sp>
      <p:sp>
        <p:nvSpPr>
          <p:cNvPr id="13329" name="Line 17"/>
          <p:cNvSpPr>
            <a:spLocks noChangeShapeType="1"/>
          </p:cNvSpPr>
          <p:nvPr/>
        </p:nvSpPr>
        <p:spPr bwMode="auto">
          <a:xfrm flipV="1">
            <a:off x="2743200" y="1905000"/>
            <a:ext cx="990600" cy="152400"/>
          </a:xfrm>
          <a:prstGeom prst="line">
            <a:avLst/>
          </a:prstGeom>
          <a:noFill/>
          <a:ln w="19050">
            <a:solidFill>
              <a:srgbClr val="008000"/>
            </a:solidFill>
            <a:round/>
            <a:headEnd/>
            <a:tailEnd/>
          </a:ln>
          <a:effectLst/>
        </p:spPr>
        <p:txBody>
          <a:bodyPr>
            <a:prstTxWarp prst="textNoShape">
              <a:avLst/>
            </a:prstTxWarp>
          </a:bodyPr>
          <a:lstStyle/>
          <a:p>
            <a:endParaRPr lang="en-US">
              <a:latin typeface="Arial" pitchFamily="34" charset="0"/>
              <a:cs typeface="Arial" pitchFamily="34" charset="0"/>
            </a:endParaRPr>
          </a:p>
        </p:txBody>
      </p:sp>
      <p:sp>
        <p:nvSpPr>
          <p:cNvPr id="13330" name="Line 18"/>
          <p:cNvSpPr>
            <a:spLocks noChangeShapeType="1"/>
          </p:cNvSpPr>
          <p:nvPr/>
        </p:nvSpPr>
        <p:spPr bwMode="auto">
          <a:xfrm>
            <a:off x="2743200" y="1447800"/>
            <a:ext cx="990600" cy="0"/>
          </a:xfrm>
          <a:prstGeom prst="line">
            <a:avLst/>
          </a:prstGeom>
          <a:noFill/>
          <a:ln w="19050">
            <a:solidFill>
              <a:srgbClr val="008000"/>
            </a:solidFill>
            <a:round/>
            <a:headEnd/>
            <a:tailEnd/>
          </a:ln>
          <a:effectLst/>
        </p:spPr>
        <p:txBody>
          <a:bodyPr>
            <a:prstTxWarp prst="textNoShape">
              <a:avLst/>
            </a:prstTxWarp>
          </a:bodyPr>
          <a:lstStyle/>
          <a:p>
            <a:endParaRPr lang="en-US">
              <a:latin typeface="Arial" pitchFamily="34" charset="0"/>
              <a:cs typeface="Arial" pitchFamily="34" charset="0"/>
            </a:endParaRPr>
          </a:p>
        </p:txBody>
      </p:sp>
      <p:sp>
        <p:nvSpPr>
          <p:cNvPr id="13331" name="Text Box 19"/>
          <p:cNvSpPr txBox="1">
            <a:spLocks noChangeArrowheads="1"/>
          </p:cNvSpPr>
          <p:nvPr/>
        </p:nvSpPr>
        <p:spPr bwMode="auto">
          <a:xfrm>
            <a:off x="1431925" y="4343400"/>
            <a:ext cx="1160895" cy="461665"/>
          </a:xfrm>
          <a:prstGeom prst="rect">
            <a:avLst/>
          </a:prstGeom>
          <a:noFill/>
          <a:ln w="9525">
            <a:noFill/>
            <a:miter lim="800000"/>
            <a:headEnd/>
            <a:tailEnd/>
          </a:ln>
          <a:effectLst/>
        </p:spPr>
        <p:txBody>
          <a:bodyPr wrap="none">
            <a:prstTxWarp prst="textNoShape">
              <a:avLst/>
            </a:prstTxWarp>
            <a:spAutoFit/>
          </a:bodyPr>
          <a:lstStyle/>
          <a:p>
            <a:r>
              <a:rPr lang="en-US" sz="2400" b="1">
                <a:latin typeface="Arial" pitchFamily="34" charset="0"/>
                <a:cs typeface="Arial" pitchFamily="34" charset="0"/>
              </a:rPr>
              <a:t>Pass 1</a:t>
            </a:r>
          </a:p>
        </p:txBody>
      </p:sp>
      <p:sp>
        <p:nvSpPr>
          <p:cNvPr id="13332" name="Text Box 20"/>
          <p:cNvSpPr txBox="1">
            <a:spLocks noChangeArrowheads="1"/>
          </p:cNvSpPr>
          <p:nvPr/>
        </p:nvSpPr>
        <p:spPr bwMode="auto">
          <a:xfrm>
            <a:off x="3886200" y="4386262"/>
            <a:ext cx="1160895" cy="461665"/>
          </a:xfrm>
          <a:prstGeom prst="rect">
            <a:avLst/>
          </a:prstGeom>
          <a:noFill/>
          <a:ln w="9525">
            <a:noFill/>
            <a:miter lim="800000"/>
            <a:headEnd/>
            <a:tailEnd/>
          </a:ln>
          <a:effectLst/>
        </p:spPr>
        <p:txBody>
          <a:bodyPr wrap="none">
            <a:prstTxWarp prst="textNoShape">
              <a:avLst/>
            </a:prstTxWarp>
            <a:spAutoFit/>
          </a:bodyPr>
          <a:lstStyle/>
          <a:p>
            <a:r>
              <a:rPr lang="en-US" sz="2400" b="1">
                <a:latin typeface="Arial" pitchFamily="34" charset="0"/>
                <a:cs typeface="Arial" pitchFamily="34" charset="0"/>
              </a:rPr>
              <a:t>Pass 2</a:t>
            </a:r>
          </a:p>
        </p:txBody>
      </p:sp>
      <p:sp>
        <p:nvSpPr>
          <p:cNvPr id="13333" name="Text Box 21"/>
          <p:cNvSpPr txBox="1">
            <a:spLocks noChangeArrowheads="1"/>
          </p:cNvSpPr>
          <p:nvPr/>
        </p:nvSpPr>
        <p:spPr bwMode="auto">
          <a:xfrm>
            <a:off x="6248400" y="4386262"/>
            <a:ext cx="1160895" cy="461665"/>
          </a:xfrm>
          <a:prstGeom prst="rect">
            <a:avLst/>
          </a:prstGeom>
          <a:noFill/>
          <a:ln w="9525">
            <a:noFill/>
            <a:miter lim="800000"/>
            <a:headEnd/>
            <a:tailEnd/>
          </a:ln>
          <a:effectLst/>
        </p:spPr>
        <p:txBody>
          <a:bodyPr wrap="none">
            <a:prstTxWarp prst="textNoShape">
              <a:avLst/>
            </a:prstTxWarp>
            <a:spAutoFit/>
          </a:bodyPr>
          <a:lstStyle/>
          <a:p>
            <a:r>
              <a:rPr lang="en-US" sz="2400" b="1">
                <a:latin typeface="Arial" pitchFamily="34" charset="0"/>
                <a:cs typeface="Arial" pitchFamily="34" charset="0"/>
              </a:rPr>
              <a:t>Pass 3</a:t>
            </a:r>
          </a:p>
        </p:txBody>
      </p:sp>
      <p:sp>
        <p:nvSpPr>
          <p:cNvPr id="24" name="Footer Placeholder 23"/>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2" name="TextBox 1"/>
          <p:cNvSpPr txBox="1"/>
          <p:nvPr/>
        </p:nvSpPr>
        <p:spPr>
          <a:xfrm>
            <a:off x="1123764" y="5144869"/>
            <a:ext cx="1710726" cy="646331"/>
          </a:xfrm>
          <a:prstGeom prst="rect">
            <a:avLst/>
          </a:prstGeom>
          <a:noFill/>
        </p:spPr>
        <p:txBody>
          <a:bodyPr wrap="none" rtlCol="0">
            <a:spAutoFit/>
          </a:bodyPr>
          <a:lstStyle/>
          <a:p>
            <a:pPr algn="ctr"/>
            <a:r>
              <a:rPr lang="en-US" dirty="0">
                <a:solidFill>
                  <a:srgbClr val="008000"/>
                </a:solidFill>
                <a:latin typeface="Arial" pitchFamily="34" charset="0"/>
                <a:cs typeface="Arial" pitchFamily="34" charset="0"/>
              </a:rPr>
              <a:t>Count items</a:t>
            </a:r>
          </a:p>
          <a:p>
            <a:pPr algn="ctr"/>
            <a:r>
              <a:rPr lang="en-US" dirty="0">
                <a:solidFill>
                  <a:srgbClr val="008000"/>
                </a:solidFill>
                <a:latin typeface="Arial" pitchFamily="34" charset="0"/>
                <a:cs typeface="Arial" pitchFamily="34" charset="0"/>
              </a:rPr>
              <a:t>Hash pairs {</a:t>
            </a:r>
            <a:r>
              <a:rPr lang="en-US" dirty="0" err="1">
                <a:solidFill>
                  <a:srgbClr val="008000"/>
                </a:solidFill>
                <a:latin typeface="Arial" pitchFamily="34" charset="0"/>
                <a:cs typeface="Arial" pitchFamily="34" charset="0"/>
              </a:rPr>
              <a:t>i,j</a:t>
            </a:r>
            <a:r>
              <a:rPr lang="en-US" dirty="0">
                <a:solidFill>
                  <a:srgbClr val="008000"/>
                </a:solidFill>
                <a:latin typeface="Arial" pitchFamily="34" charset="0"/>
                <a:cs typeface="Arial" pitchFamily="34" charset="0"/>
              </a:rPr>
              <a:t>}</a:t>
            </a:r>
          </a:p>
        </p:txBody>
      </p:sp>
      <p:sp>
        <p:nvSpPr>
          <p:cNvPr id="26" name="TextBox 25"/>
          <p:cNvSpPr txBox="1"/>
          <p:nvPr/>
        </p:nvSpPr>
        <p:spPr>
          <a:xfrm>
            <a:off x="3451086" y="4798875"/>
            <a:ext cx="2044149" cy="1477328"/>
          </a:xfrm>
          <a:prstGeom prst="rect">
            <a:avLst/>
          </a:prstGeom>
          <a:noFill/>
        </p:spPr>
        <p:txBody>
          <a:bodyPr wrap="none" rtlCol="0">
            <a:spAutoFit/>
          </a:bodyPr>
          <a:lstStyle/>
          <a:p>
            <a:pPr algn="ctr"/>
            <a:r>
              <a:rPr lang="en-US" dirty="0">
                <a:solidFill>
                  <a:srgbClr val="008000"/>
                </a:solidFill>
                <a:latin typeface="Arial" pitchFamily="34" charset="0"/>
                <a:cs typeface="Arial" pitchFamily="34" charset="0"/>
              </a:rPr>
              <a:t>Hash pairs {</a:t>
            </a:r>
            <a:r>
              <a:rPr lang="en-US" dirty="0" err="1">
                <a:solidFill>
                  <a:srgbClr val="008000"/>
                </a:solidFill>
                <a:latin typeface="Arial" pitchFamily="34" charset="0"/>
                <a:cs typeface="Arial" pitchFamily="34" charset="0"/>
              </a:rPr>
              <a:t>i,j</a:t>
            </a:r>
            <a:r>
              <a:rPr lang="en-US" dirty="0">
                <a:solidFill>
                  <a:srgbClr val="008000"/>
                </a:solidFill>
                <a:latin typeface="Arial" pitchFamily="34" charset="0"/>
                <a:cs typeface="Arial" pitchFamily="34" charset="0"/>
              </a:rPr>
              <a:t>}</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into Hash2 </a:t>
            </a:r>
            <a:r>
              <a:rPr lang="en-US" dirty="0" err="1">
                <a:solidFill>
                  <a:srgbClr val="008000"/>
                </a:solidFill>
                <a:latin typeface="Arial" pitchFamily="34" charset="0"/>
                <a:cs typeface="Arial" pitchFamily="34" charset="0"/>
              </a:rPr>
              <a:t>iff</a:t>
            </a:r>
            <a:r>
              <a:rPr lang="en-US" dirty="0">
                <a:solidFill>
                  <a:srgbClr val="008000"/>
                </a:solidFill>
                <a:latin typeface="Arial" pitchFamily="34" charset="0"/>
                <a:cs typeface="Arial" pitchFamily="34" charset="0"/>
              </a:rPr>
              <a:t>:</a:t>
            </a:r>
          </a:p>
          <a:p>
            <a:pPr algn="ctr"/>
            <a:r>
              <a:rPr lang="en-US" dirty="0" err="1">
                <a:solidFill>
                  <a:srgbClr val="008000"/>
                </a:solidFill>
                <a:latin typeface="Arial" pitchFamily="34" charset="0"/>
                <a:cs typeface="Arial" pitchFamily="34" charset="0"/>
              </a:rPr>
              <a:t>i,j</a:t>
            </a:r>
            <a:r>
              <a:rPr lang="en-US" dirty="0">
                <a:solidFill>
                  <a:srgbClr val="008000"/>
                </a:solidFill>
                <a:latin typeface="Arial" pitchFamily="34" charset="0"/>
                <a:cs typeface="Arial" pitchFamily="34" charset="0"/>
              </a:rPr>
              <a:t> are frequent,</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a:t>
            </a:r>
            <a:r>
              <a:rPr lang="en-US" dirty="0" err="1">
                <a:solidFill>
                  <a:srgbClr val="008000"/>
                </a:solidFill>
                <a:latin typeface="Arial" pitchFamily="34" charset="0"/>
                <a:cs typeface="Arial" pitchFamily="34" charset="0"/>
              </a:rPr>
              <a:t>i,j</a:t>
            </a:r>
            <a:r>
              <a:rPr lang="en-US" dirty="0">
                <a:solidFill>
                  <a:srgbClr val="008000"/>
                </a:solidFill>
                <a:latin typeface="Arial" pitchFamily="34" charset="0"/>
                <a:cs typeface="Arial" pitchFamily="34" charset="0"/>
              </a:rPr>
              <a:t>} hashes to</a:t>
            </a:r>
          </a:p>
          <a:p>
            <a:pPr algn="ctr"/>
            <a:r>
              <a:rPr lang="en-US" dirty="0">
                <a:solidFill>
                  <a:srgbClr val="008000"/>
                </a:solidFill>
                <a:latin typeface="Arial" pitchFamily="34" charset="0"/>
                <a:cs typeface="Arial" pitchFamily="34" charset="0"/>
              </a:rPr>
              <a:t>freq. bucket in B1</a:t>
            </a:r>
          </a:p>
        </p:txBody>
      </p:sp>
      <p:sp>
        <p:nvSpPr>
          <p:cNvPr id="27" name="TextBox 26"/>
          <p:cNvSpPr txBox="1"/>
          <p:nvPr/>
        </p:nvSpPr>
        <p:spPr>
          <a:xfrm>
            <a:off x="5790297" y="4798874"/>
            <a:ext cx="2052806" cy="1754326"/>
          </a:xfrm>
          <a:prstGeom prst="rect">
            <a:avLst/>
          </a:prstGeom>
          <a:noFill/>
        </p:spPr>
        <p:txBody>
          <a:bodyPr wrap="none" rtlCol="0">
            <a:spAutoFit/>
          </a:bodyPr>
          <a:lstStyle/>
          <a:p>
            <a:pPr algn="ctr"/>
            <a:r>
              <a:rPr lang="en-US" dirty="0">
                <a:solidFill>
                  <a:srgbClr val="008000"/>
                </a:solidFill>
                <a:latin typeface="Arial" pitchFamily="34" charset="0"/>
                <a:cs typeface="Arial" pitchFamily="34" charset="0"/>
              </a:rPr>
              <a:t>Count pairs {</a:t>
            </a:r>
            <a:r>
              <a:rPr lang="en-US" dirty="0" err="1">
                <a:solidFill>
                  <a:srgbClr val="008000"/>
                </a:solidFill>
                <a:latin typeface="Arial" pitchFamily="34" charset="0"/>
                <a:cs typeface="Arial" pitchFamily="34" charset="0"/>
              </a:rPr>
              <a:t>i,j</a:t>
            </a:r>
            <a:r>
              <a:rPr lang="en-US" dirty="0">
                <a:solidFill>
                  <a:srgbClr val="008000"/>
                </a:solidFill>
                <a:latin typeface="Arial" pitchFamily="34" charset="0"/>
                <a:cs typeface="Arial" pitchFamily="34" charset="0"/>
              </a:rPr>
              <a:t>} </a:t>
            </a:r>
            <a:r>
              <a:rPr lang="en-US" dirty="0" err="1">
                <a:solidFill>
                  <a:srgbClr val="008000"/>
                </a:solidFill>
                <a:latin typeface="Arial" pitchFamily="34" charset="0"/>
                <a:cs typeface="Arial" pitchFamily="34" charset="0"/>
              </a:rPr>
              <a:t>iff</a:t>
            </a:r>
            <a:r>
              <a:rPr lang="en-US" dirty="0">
                <a:solidFill>
                  <a:srgbClr val="008000"/>
                </a:solidFill>
                <a:latin typeface="Arial" pitchFamily="34" charset="0"/>
                <a:cs typeface="Arial" pitchFamily="34" charset="0"/>
              </a:rPr>
              <a:t>:</a:t>
            </a:r>
          </a:p>
          <a:p>
            <a:pPr algn="ctr"/>
            <a:r>
              <a:rPr lang="en-US" dirty="0" err="1">
                <a:solidFill>
                  <a:srgbClr val="008000"/>
                </a:solidFill>
                <a:latin typeface="Arial" pitchFamily="34" charset="0"/>
                <a:cs typeface="Arial" pitchFamily="34" charset="0"/>
              </a:rPr>
              <a:t>i,j</a:t>
            </a:r>
            <a:r>
              <a:rPr lang="en-US" dirty="0">
                <a:solidFill>
                  <a:srgbClr val="008000"/>
                </a:solidFill>
                <a:latin typeface="Arial" pitchFamily="34" charset="0"/>
                <a:cs typeface="Arial" pitchFamily="34" charset="0"/>
              </a:rPr>
              <a:t> are frequent,</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a:t>
            </a:r>
            <a:r>
              <a:rPr lang="en-US" dirty="0" err="1">
                <a:solidFill>
                  <a:srgbClr val="008000"/>
                </a:solidFill>
                <a:latin typeface="Arial" pitchFamily="34" charset="0"/>
                <a:cs typeface="Arial" pitchFamily="34" charset="0"/>
              </a:rPr>
              <a:t>i,j</a:t>
            </a:r>
            <a:r>
              <a:rPr lang="en-US" dirty="0">
                <a:solidFill>
                  <a:srgbClr val="008000"/>
                </a:solidFill>
                <a:latin typeface="Arial" pitchFamily="34" charset="0"/>
                <a:cs typeface="Arial" pitchFamily="34" charset="0"/>
              </a:rPr>
              <a:t>} hashes to</a:t>
            </a:r>
          </a:p>
          <a:p>
            <a:pPr algn="ctr"/>
            <a:r>
              <a:rPr lang="en-US" dirty="0">
                <a:solidFill>
                  <a:srgbClr val="008000"/>
                </a:solidFill>
                <a:latin typeface="Arial" pitchFamily="34" charset="0"/>
                <a:cs typeface="Arial" pitchFamily="34" charset="0"/>
              </a:rPr>
              <a:t>freq. bucket in B1</a:t>
            </a:r>
          </a:p>
          <a:p>
            <a:pPr algn="ctr"/>
            <a:r>
              <a:rPr lang="en-US" dirty="0">
                <a:solidFill>
                  <a:srgbClr val="008000"/>
                </a:solidFill>
                <a:latin typeface="Arial" pitchFamily="34" charset="0"/>
                <a:cs typeface="Arial" pitchFamily="34" charset="0"/>
              </a:rPr>
              <a:t>{</a:t>
            </a:r>
            <a:r>
              <a:rPr lang="en-US" dirty="0" err="1">
                <a:solidFill>
                  <a:srgbClr val="008000"/>
                </a:solidFill>
                <a:latin typeface="Arial" pitchFamily="34" charset="0"/>
                <a:cs typeface="Arial" pitchFamily="34" charset="0"/>
              </a:rPr>
              <a:t>i,j</a:t>
            </a:r>
            <a:r>
              <a:rPr lang="en-US" dirty="0">
                <a:solidFill>
                  <a:srgbClr val="008000"/>
                </a:solidFill>
                <a:latin typeface="Arial" pitchFamily="34" charset="0"/>
                <a:cs typeface="Arial" pitchFamily="34" charset="0"/>
              </a:rPr>
              <a:t>} hashes to</a:t>
            </a:r>
          </a:p>
          <a:p>
            <a:pPr algn="ctr"/>
            <a:r>
              <a:rPr lang="en-US" dirty="0">
                <a:solidFill>
                  <a:srgbClr val="008000"/>
                </a:solidFill>
                <a:latin typeface="Arial" pitchFamily="34" charset="0"/>
                <a:cs typeface="Arial" pitchFamily="34" charset="0"/>
              </a:rPr>
              <a:t>freq. bucket in B2</a:t>
            </a:r>
          </a:p>
        </p:txBody>
      </p:sp>
      <p:sp>
        <p:nvSpPr>
          <p:cNvPr id="28" name="Rectangle 7"/>
          <p:cNvSpPr>
            <a:spLocks noChangeArrowheads="1"/>
          </p:cNvSpPr>
          <p:nvPr/>
        </p:nvSpPr>
        <p:spPr bwMode="auto">
          <a:xfrm>
            <a:off x="1371600" y="2086800"/>
            <a:ext cx="1371600" cy="21804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a:r>
              <a:rPr lang="en-US" dirty="0">
                <a:latin typeface="Arial" pitchFamily="34" charset="0"/>
                <a:cs typeface="Arial" pitchFamily="34" charset="0"/>
              </a:rPr>
              <a:t>First </a:t>
            </a:r>
            <a:br>
              <a:rPr lang="en-US" dirty="0">
                <a:latin typeface="Arial" pitchFamily="34" charset="0"/>
                <a:cs typeface="Arial" pitchFamily="34" charset="0"/>
              </a:rPr>
            </a:br>
            <a:r>
              <a:rPr lang="en-US" dirty="0">
                <a:latin typeface="Arial" pitchFamily="34" charset="0"/>
                <a:cs typeface="Arial" pitchFamily="34" charset="0"/>
              </a:rPr>
              <a:t>hash table</a:t>
            </a:r>
          </a:p>
        </p:txBody>
      </p:sp>
      <p:sp>
        <p:nvSpPr>
          <p:cNvPr id="29" name="Rectangle 7"/>
          <p:cNvSpPr>
            <a:spLocks noChangeArrowheads="1"/>
          </p:cNvSpPr>
          <p:nvPr/>
        </p:nvSpPr>
        <p:spPr bwMode="auto">
          <a:xfrm>
            <a:off x="3733800" y="2444034"/>
            <a:ext cx="1371600" cy="17613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a:r>
              <a:rPr lang="en-US" dirty="0">
                <a:latin typeface="Arial" pitchFamily="34" charset="0"/>
                <a:cs typeface="Arial" pitchFamily="34" charset="0"/>
              </a:rPr>
              <a:t>Second</a:t>
            </a:r>
            <a:br>
              <a:rPr lang="en-US" dirty="0">
                <a:latin typeface="Arial" pitchFamily="34" charset="0"/>
                <a:cs typeface="Arial" pitchFamily="34" charset="0"/>
              </a:rPr>
            </a:br>
            <a:r>
              <a:rPr lang="en-US" dirty="0">
                <a:latin typeface="Arial" pitchFamily="34" charset="0"/>
                <a:cs typeface="Arial" pitchFamily="34" charset="0"/>
              </a:rPr>
              <a:t>hash table</a:t>
            </a:r>
          </a:p>
        </p:txBody>
      </p:sp>
      <p:sp>
        <p:nvSpPr>
          <p:cNvPr id="32" name="Rectangle 6"/>
          <p:cNvSpPr>
            <a:spLocks noChangeArrowheads="1"/>
          </p:cNvSpPr>
          <p:nvPr/>
        </p:nvSpPr>
        <p:spPr bwMode="auto">
          <a:xfrm>
            <a:off x="6096000" y="2964074"/>
            <a:ext cx="1371600" cy="1241260"/>
          </a:xfrm>
          <a:prstGeom prst="rect">
            <a:avLst/>
          </a:prstGeom>
          <a:solidFill>
            <a:schemeClr val="accent1">
              <a:lumMod val="60000"/>
              <a:lumOff val="40000"/>
            </a:schemeClr>
          </a:solidFill>
          <a:ln w="9525">
            <a:solidFill>
              <a:schemeClr val="tx1"/>
            </a:solidFill>
            <a:miter lim="800000"/>
            <a:headEnd/>
            <a:tailEnd/>
          </a:ln>
          <a:effectLst/>
        </p:spPr>
        <p:txBody>
          <a:bodyPr wrap="none" anchor="ctr">
            <a:prstTxWarp prst="textNoShape">
              <a:avLst/>
            </a:prstTxWarp>
          </a:bodyPr>
          <a:lstStyle/>
          <a:p>
            <a:pPr algn="ctr"/>
            <a:r>
              <a:rPr lang="en-US" dirty="0">
                <a:latin typeface="Arial" pitchFamily="34" charset="0"/>
                <a:cs typeface="Arial" pitchFamily="34" charset="0"/>
              </a:rPr>
              <a:t>Counts of</a:t>
            </a:r>
          </a:p>
          <a:p>
            <a:pPr algn="ctr"/>
            <a:r>
              <a:rPr lang="en-US" dirty="0">
                <a:latin typeface="Arial" pitchFamily="34" charset="0"/>
                <a:cs typeface="Arial" pitchFamily="34" charset="0"/>
              </a:rPr>
              <a:t>candidate</a:t>
            </a:r>
          </a:p>
          <a:p>
            <a:pPr algn="ctr"/>
            <a:r>
              <a:rPr lang="en-US" dirty="0">
                <a:latin typeface="Arial" pitchFamily="34" charset="0"/>
                <a:cs typeface="Arial" pitchFamily="34" charset="0"/>
              </a:rPr>
              <a:t>pairs</a:t>
            </a:r>
          </a:p>
        </p:txBody>
      </p:sp>
      <p:sp>
        <p:nvSpPr>
          <p:cNvPr id="33" name="TextBox 32"/>
          <p:cNvSpPr txBox="1"/>
          <p:nvPr/>
        </p:nvSpPr>
        <p:spPr>
          <a:xfrm rot="16200000">
            <a:off x="231625" y="2587776"/>
            <a:ext cx="1582484"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Main memory</a:t>
            </a:r>
          </a:p>
        </p:txBody>
      </p:sp>
    </p:spTree>
    <p:extLst>
      <p:ext uri="{BB962C8B-B14F-4D97-AF65-F5344CB8AC3E}">
        <p14:creationId xmlns:p14="http://schemas.microsoft.com/office/powerpoint/2010/main" val="8340329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Multistage – Pass 3</a:t>
            </a:r>
          </a:p>
        </p:txBody>
      </p:sp>
      <p:sp>
        <p:nvSpPr>
          <p:cNvPr id="30723" name="Rectangle 3"/>
          <p:cNvSpPr>
            <a:spLocks noGrp="1" noChangeArrowheads="1"/>
          </p:cNvSpPr>
          <p:nvPr>
            <p:ph idx="1"/>
          </p:nvPr>
        </p:nvSpPr>
        <p:spPr>
          <a:xfrm>
            <a:off x="457200" y="1295400"/>
            <a:ext cx="8534400" cy="5257801"/>
          </a:xfrm>
        </p:spPr>
        <p:txBody>
          <a:bodyPr>
            <a:normAutofit/>
          </a:bodyPr>
          <a:lstStyle/>
          <a:p>
            <a:pPr marL="609600" indent="-609600"/>
            <a:r>
              <a:rPr lang="en-US" b="1" dirty="0"/>
              <a:t>Count only those pairs </a:t>
            </a:r>
            <a:r>
              <a:rPr lang="en-US" b="1" dirty="0">
                <a:latin typeface="Times New Roman" pitchFamily="18" charset="0"/>
                <a:cs typeface="Times New Roman" pitchFamily="18" charset="0"/>
              </a:rPr>
              <a:t>{</a:t>
            </a:r>
            <a:r>
              <a:rPr lang="en-US" b="1" i="1" dirty="0" err="1">
                <a:latin typeface="Times New Roman" pitchFamily="18" charset="0"/>
                <a:cs typeface="Times New Roman" pitchFamily="18" charset="0"/>
              </a:rPr>
              <a:t>i</a:t>
            </a:r>
            <a:r>
              <a:rPr lang="en-US" b="1" dirty="0">
                <a:latin typeface="Times New Roman" pitchFamily="18" charset="0"/>
                <a:cs typeface="Times New Roman" pitchFamily="18" charset="0"/>
              </a:rPr>
              <a:t>, </a:t>
            </a:r>
            <a:r>
              <a:rPr lang="en-US" b="1" i="1" dirty="0">
                <a:latin typeface="Times New Roman" pitchFamily="18" charset="0"/>
                <a:cs typeface="Times New Roman" pitchFamily="18" charset="0"/>
              </a:rPr>
              <a:t>j</a:t>
            </a:r>
            <a:r>
              <a:rPr lang="en-US" b="1" dirty="0">
                <a:latin typeface="Times New Roman" pitchFamily="18" charset="0"/>
                <a:cs typeface="Times New Roman" pitchFamily="18" charset="0"/>
              </a:rPr>
              <a:t>}</a:t>
            </a:r>
            <a:r>
              <a:rPr lang="en-US" b="1" dirty="0"/>
              <a:t> that satisfy these </a:t>
            </a:r>
            <a:r>
              <a:rPr lang="en-US" b="1" dirty="0">
                <a:solidFill>
                  <a:srgbClr val="0000FF"/>
                </a:solidFill>
              </a:rPr>
              <a:t>candidate pair conditions</a:t>
            </a:r>
            <a:r>
              <a:rPr lang="en-US" b="1" dirty="0"/>
              <a:t>:</a:t>
            </a:r>
          </a:p>
          <a:p>
            <a:pPr marL="990600" lvl="1" indent="-533400">
              <a:buFont typeface="Monotype Sorts" pitchFamily="-107" charset="2"/>
              <a:buAutoNum type="arabicPeriod"/>
            </a:pPr>
            <a:r>
              <a:rPr lang="en-US" b="1" dirty="0"/>
              <a:t> </a:t>
            </a:r>
            <a:r>
              <a:rPr lang="en-US" dirty="0"/>
              <a:t>Both </a:t>
            </a:r>
            <a:r>
              <a:rPr lang="en-US" b="1" i="1" dirty="0" err="1">
                <a:latin typeface="Times New Roman" pitchFamily="18" charset="0"/>
                <a:cs typeface="Times New Roman" pitchFamily="18" charset="0"/>
              </a:rPr>
              <a:t>i</a:t>
            </a:r>
            <a:r>
              <a:rPr lang="en-US" dirty="0"/>
              <a:t> and</a:t>
            </a:r>
            <a:r>
              <a:rPr lang="en-US" b="1" dirty="0"/>
              <a:t> </a:t>
            </a:r>
            <a:r>
              <a:rPr lang="en-US" b="1" i="1" dirty="0">
                <a:latin typeface="Times New Roman" pitchFamily="18" charset="0"/>
                <a:cs typeface="Times New Roman" pitchFamily="18" charset="0"/>
              </a:rPr>
              <a:t>j</a:t>
            </a:r>
            <a:r>
              <a:rPr lang="en-US" dirty="0"/>
              <a:t> are frequent items</a:t>
            </a:r>
          </a:p>
          <a:p>
            <a:pPr marL="990600" lvl="1" indent="-533400">
              <a:buFont typeface="Monotype Sorts" pitchFamily="-107" charset="2"/>
              <a:buAutoNum type="arabicPeriod"/>
            </a:pPr>
            <a:r>
              <a:rPr lang="en-US" b="1" dirty="0"/>
              <a:t> </a:t>
            </a:r>
            <a:r>
              <a:rPr lang="en-US" dirty="0"/>
              <a:t>Using the first hash function, the pair hashes to </a:t>
            </a:r>
            <a:br>
              <a:rPr lang="en-US" dirty="0"/>
            </a:br>
            <a:r>
              <a:rPr lang="en-US" dirty="0"/>
              <a:t>a bucket whose bit in the first bit-vector is </a:t>
            </a:r>
            <a:r>
              <a:rPr lang="en-US" b="1" dirty="0"/>
              <a:t>1</a:t>
            </a:r>
          </a:p>
          <a:p>
            <a:pPr marL="990600" lvl="1" indent="-533400">
              <a:buFont typeface="Monotype Sorts" pitchFamily="-107" charset="2"/>
              <a:buAutoNum type="arabicPeriod"/>
            </a:pPr>
            <a:r>
              <a:rPr lang="en-US" b="1" dirty="0"/>
              <a:t> </a:t>
            </a:r>
            <a:r>
              <a:rPr lang="en-US" dirty="0"/>
              <a:t>Using the second hash function, the pair hashes to a bucket whose bit in the second bit-vector is </a:t>
            </a:r>
            <a:r>
              <a:rPr lang="en-US" b="1" dirty="0"/>
              <a:t>1</a:t>
            </a:r>
          </a:p>
        </p:txBody>
      </p:sp>
      <p:sp>
        <p:nvSpPr>
          <p:cNvPr id="6" name="Footer Placeholder 5"/>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5D054D2F-9804-3E4F-9EDA-C693571C60A4}" type="slidenum">
              <a:rPr lang="en-US"/>
              <a:pPr/>
              <a:t>47</a:t>
            </a:fld>
            <a:endParaRPr lang="en-US"/>
          </a:p>
        </p:txBody>
      </p:sp>
    </p:spTree>
    <p:extLst>
      <p:ext uri="{BB962C8B-B14F-4D97-AF65-F5344CB8AC3E}">
        <p14:creationId xmlns:p14="http://schemas.microsoft.com/office/powerpoint/2010/main" val="33961237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Important Points</a:t>
            </a:r>
          </a:p>
        </p:txBody>
      </p:sp>
      <p:sp>
        <p:nvSpPr>
          <p:cNvPr id="31747" name="Rectangle 3"/>
          <p:cNvSpPr>
            <a:spLocks noGrp="1" noChangeArrowheads="1"/>
          </p:cNvSpPr>
          <p:nvPr>
            <p:ph idx="1"/>
          </p:nvPr>
        </p:nvSpPr>
        <p:spPr>
          <a:xfrm>
            <a:off x="457200" y="1295400"/>
            <a:ext cx="7620000" cy="5257801"/>
          </a:xfrm>
        </p:spPr>
        <p:txBody>
          <a:bodyPr/>
          <a:lstStyle/>
          <a:p>
            <a:pPr marL="609600" indent="-609600">
              <a:buFont typeface="Monotype Sorts" pitchFamily="2" charset="2"/>
              <a:buAutoNum type="arabicPeriod"/>
            </a:pPr>
            <a:r>
              <a:rPr lang="en-US" b="1" dirty="0">
                <a:solidFill>
                  <a:srgbClr val="008000"/>
                </a:solidFill>
              </a:rPr>
              <a:t>The two hash functions have to be independent</a:t>
            </a:r>
            <a:endParaRPr lang="en-US" dirty="0"/>
          </a:p>
          <a:p>
            <a:pPr marL="609600" indent="-609600">
              <a:buFont typeface="Monotype Sorts" pitchFamily="2" charset="2"/>
              <a:buAutoNum type="arabicPeriod"/>
            </a:pPr>
            <a:r>
              <a:rPr lang="en-US" b="1" dirty="0">
                <a:solidFill>
                  <a:srgbClr val="0000FF"/>
                </a:solidFill>
              </a:rPr>
              <a:t>We need to check both hashes on the third pass</a:t>
            </a:r>
          </a:p>
          <a:p>
            <a:pPr marL="990600" lvl="1" indent="-533400"/>
            <a:r>
              <a:rPr lang="en-US" dirty="0"/>
              <a:t>If not, we would end up counting pairs of frequent items that hashed first to an infrequent bucket but happened to hash second to a frequent bucket</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B186C60C-191A-43DE-8E15-5349D478CF88}" type="slidenum">
              <a:rPr lang="en-US"/>
              <a:pPr/>
              <a:t>48</a:t>
            </a:fld>
            <a:endParaRPr lang="en-US"/>
          </a:p>
        </p:txBody>
      </p:sp>
    </p:spTree>
    <p:extLst>
      <p:ext uri="{BB962C8B-B14F-4D97-AF65-F5344CB8AC3E}">
        <p14:creationId xmlns:p14="http://schemas.microsoft.com/office/powerpoint/2010/main" val="30579868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a:t>Refinement: </a:t>
            </a:r>
            <a:r>
              <a:rPr lang="en-US" dirty="0" err="1"/>
              <a:t>Multihash</a:t>
            </a:r>
            <a:endParaRPr lang="en-US" dirty="0"/>
          </a:p>
        </p:txBody>
      </p:sp>
      <p:sp>
        <p:nvSpPr>
          <p:cNvPr id="32771" name="Rectangle 3"/>
          <p:cNvSpPr>
            <a:spLocks noGrp="1" noChangeArrowheads="1"/>
          </p:cNvSpPr>
          <p:nvPr>
            <p:ph idx="1"/>
          </p:nvPr>
        </p:nvSpPr>
        <p:spPr/>
        <p:txBody>
          <a:bodyPr>
            <a:normAutofit/>
          </a:bodyPr>
          <a:lstStyle/>
          <a:p>
            <a:r>
              <a:rPr lang="en-US" b="1" dirty="0">
                <a:solidFill>
                  <a:srgbClr val="D60093"/>
                </a:solidFill>
              </a:rPr>
              <a:t>Key idea:</a:t>
            </a:r>
            <a:r>
              <a:rPr lang="en-US" dirty="0">
                <a:solidFill>
                  <a:srgbClr val="D60093"/>
                </a:solidFill>
              </a:rPr>
              <a:t> </a:t>
            </a:r>
            <a:r>
              <a:rPr lang="en-US" dirty="0"/>
              <a:t>Use several independent hash tables on the first pass</a:t>
            </a:r>
          </a:p>
          <a:p>
            <a:r>
              <a:rPr lang="en-US" b="1" dirty="0">
                <a:solidFill>
                  <a:srgbClr val="0000FF"/>
                </a:solidFill>
              </a:rPr>
              <a:t>Risk:</a:t>
            </a:r>
            <a:r>
              <a:rPr lang="en-US" dirty="0"/>
              <a:t> Halving the number of buckets doubles the average count</a:t>
            </a:r>
          </a:p>
          <a:p>
            <a:pPr lvl="1"/>
            <a:r>
              <a:rPr lang="en-US" dirty="0"/>
              <a:t>We have to be sure most buckets will still not reach count </a:t>
            </a:r>
            <a:r>
              <a:rPr lang="en-US" b="1" i="1" dirty="0">
                <a:latin typeface="Times New Roman" pitchFamily="18" charset="0"/>
                <a:cs typeface="Times New Roman" pitchFamily="18" charset="0"/>
              </a:rPr>
              <a:t>s</a:t>
            </a:r>
          </a:p>
          <a:p>
            <a:pPr lvl="8"/>
            <a:endParaRPr lang="en-US" dirty="0"/>
          </a:p>
          <a:p>
            <a:r>
              <a:rPr lang="en-US" dirty="0"/>
              <a:t>If so, we can get a benefit like multistage, </a:t>
            </a:r>
            <a:br>
              <a:rPr lang="en-US" dirty="0"/>
            </a:br>
            <a:r>
              <a:rPr lang="en-US" dirty="0"/>
              <a:t>but in only 2 passes</a:t>
            </a:r>
          </a:p>
        </p:txBody>
      </p:sp>
      <p:sp>
        <p:nvSpPr>
          <p:cNvPr id="6" name="Footer Placeholder 5"/>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6E78C65D-FC5C-C84F-92F5-33ACEC602995}" type="slidenum">
              <a:rPr lang="en-US"/>
              <a:pPr/>
              <a:t>49</a:t>
            </a:fld>
            <a:endParaRPr lang="en-US"/>
          </a:p>
        </p:txBody>
      </p:sp>
    </p:spTree>
    <p:extLst>
      <p:ext uri="{BB962C8B-B14F-4D97-AF65-F5344CB8AC3E}">
        <p14:creationId xmlns:p14="http://schemas.microsoft.com/office/powerpoint/2010/main" val="3730727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Applications – (2)</a:t>
            </a:r>
          </a:p>
        </p:txBody>
      </p:sp>
      <p:sp>
        <p:nvSpPr>
          <p:cNvPr id="11267" name="Rectangle 3"/>
          <p:cNvSpPr>
            <a:spLocks noGrp="1" noChangeArrowheads="1"/>
          </p:cNvSpPr>
          <p:nvPr>
            <p:ph idx="1"/>
          </p:nvPr>
        </p:nvSpPr>
        <p:spPr>
          <a:xfrm>
            <a:off x="457200" y="1295400"/>
            <a:ext cx="8534400" cy="5410200"/>
          </a:xfrm>
        </p:spPr>
        <p:txBody>
          <a:bodyPr>
            <a:normAutofit/>
          </a:bodyPr>
          <a:lstStyle/>
          <a:p>
            <a:r>
              <a:rPr lang="en-US" b="1" dirty="0">
                <a:solidFill>
                  <a:srgbClr val="0000FF"/>
                </a:solidFill>
              </a:rPr>
              <a:t>Baskets</a:t>
            </a:r>
            <a:r>
              <a:rPr lang="en-US" dirty="0">
                <a:solidFill>
                  <a:srgbClr val="0000FF"/>
                </a:solidFill>
              </a:rPr>
              <a:t> </a:t>
            </a:r>
            <a:r>
              <a:rPr lang="en-US" dirty="0"/>
              <a:t>= sentences; </a:t>
            </a:r>
            <a:r>
              <a:rPr lang="en-US" b="1" dirty="0">
                <a:solidFill>
                  <a:srgbClr val="FF0066"/>
                </a:solidFill>
              </a:rPr>
              <a:t>Items</a:t>
            </a:r>
            <a:r>
              <a:rPr lang="en-US" dirty="0">
                <a:solidFill>
                  <a:srgbClr val="FF0066"/>
                </a:solidFill>
              </a:rPr>
              <a:t> </a:t>
            </a:r>
            <a:r>
              <a:rPr lang="en-US" dirty="0"/>
              <a:t>= documents containing those sentences</a:t>
            </a:r>
          </a:p>
          <a:p>
            <a:pPr lvl="1"/>
            <a:r>
              <a:rPr lang="en-US" dirty="0"/>
              <a:t>Items that appear together too often could represent plagiarism</a:t>
            </a:r>
          </a:p>
          <a:p>
            <a:pPr lvl="1"/>
            <a:r>
              <a:rPr lang="en-US" dirty="0"/>
              <a:t>Notice items do not have to be “in” baskets</a:t>
            </a:r>
          </a:p>
          <a:p>
            <a:pPr lvl="8"/>
            <a:endParaRPr lang="en-US" dirty="0"/>
          </a:p>
          <a:p>
            <a:r>
              <a:rPr lang="en-US" b="1" dirty="0">
                <a:solidFill>
                  <a:srgbClr val="0000FF"/>
                </a:solidFill>
              </a:rPr>
              <a:t>Baskets</a:t>
            </a:r>
            <a:r>
              <a:rPr lang="en-US" dirty="0">
                <a:solidFill>
                  <a:srgbClr val="0000FF"/>
                </a:solidFill>
              </a:rPr>
              <a:t> </a:t>
            </a:r>
            <a:r>
              <a:rPr lang="en-US" dirty="0"/>
              <a:t>= patients; </a:t>
            </a:r>
            <a:r>
              <a:rPr lang="en-US" b="1" dirty="0">
                <a:solidFill>
                  <a:srgbClr val="FF0066"/>
                </a:solidFill>
              </a:rPr>
              <a:t>Items</a:t>
            </a:r>
            <a:r>
              <a:rPr lang="en-US" dirty="0">
                <a:solidFill>
                  <a:srgbClr val="FF0066"/>
                </a:solidFill>
              </a:rPr>
              <a:t> </a:t>
            </a:r>
            <a:r>
              <a:rPr lang="en-US" dirty="0"/>
              <a:t>= drugs &amp; side-effects</a:t>
            </a:r>
          </a:p>
          <a:p>
            <a:pPr lvl="1"/>
            <a:r>
              <a:rPr lang="en-US" dirty="0"/>
              <a:t>Has been used to detect combinations </a:t>
            </a:r>
            <a:br>
              <a:rPr lang="en-US" dirty="0"/>
            </a:br>
            <a:r>
              <a:rPr lang="en-US" dirty="0"/>
              <a:t>of drugs that result in particular side-effects</a:t>
            </a:r>
          </a:p>
          <a:p>
            <a:pPr lvl="1"/>
            <a:r>
              <a:rPr lang="en-US" b="1" dirty="0">
                <a:solidFill>
                  <a:srgbClr val="008000"/>
                </a:solidFill>
              </a:rPr>
              <a:t>But requires extension:</a:t>
            </a:r>
            <a:r>
              <a:rPr lang="en-US" dirty="0"/>
              <a:t> Absence of an item </a:t>
            </a:r>
            <a:br>
              <a:rPr lang="en-US" dirty="0"/>
            </a:br>
            <a:r>
              <a:rPr lang="en-US" dirty="0"/>
              <a:t>needs to be observed as well as presence</a:t>
            </a:r>
          </a:p>
        </p:txBody>
      </p:sp>
      <p:sp>
        <p:nvSpPr>
          <p:cNvPr id="6" name="Footer Placeholder 5"/>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20D08DF6-8590-6A4A-B5D7-ED3B678B48D0}" type="slidenum">
              <a:rPr lang="en-US"/>
              <a:pPr/>
              <a:t>5</a:t>
            </a:fld>
            <a:endParaRPr lang="en-US"/>
          </a:p>
        </p:txBody>
      </p:sp>
    </p:spTree>
    <p:extLst>
      <p:ext uri="{BB962C8B-B14F-4D97-AF65-F5344CB8AC3E}">
        <p14:creationId xmlns:p14="http://schemas.microsoft.com/office/powerpoint/2010/main" val="29985530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3"/>
          <p:cNvSpPr>
            <a:spLocks noChangeArrowheads="1"/>
          </p:cNvSpPr>
          <p:nvPr/>
        </p:nvSpPr>
        <p:spPr bwMode="auto">
          <a:xfrm>
            <a:off x="5181600" y="2095500"/>
            <a:ext cx="1524000" cy="2895600"/>
          </a:xfrm>
          <a:prstGeom prst="rect">
            <a:avLst/>
          </a:prstGeom>
          <a:solidFill>
            <a:srgbClr val="CCFFCC"/>
          </a:solidFill>
          <a:ln w="9525">
            <a:solidFill>
              <a:schemeClr val="tx1"/>
            </a:solidFill>
            <a:miter lim="800000"/>
            <a:headEnd/>
            <a:tailEnd/>
          </a:ln>
          <a:effectLst/>
        </p:spPr>
        <p:txBody>
          <a:bodyPr wrap="none" anchor="ctr">
            <a:prstTxWarp prst="textNoShape">
              <a:avLst/>
            </a:prstTxWarp>
          </a:bodyPr>
          <a:lstStyle/>
          <a:p>
            <a:pPr algn="ctr"/>
            <a:endParaRPr lang="en-US" dirty="0">
              <a:latin typeface="Arial" pitchFamily="34" charset="0"/>
              <a:cs typeface="Arial" pitchFamily="34" charset="0"/>
            </a:endParaRPr>
          </a:p>
        </p:txBody>
      </p:sp>
      <p:sp>
        <p:nvSpPr>
          <p:cNvPr id="33794" name="Rectangle 2"/>
          <p:cNvSpPr>
            <a:spLocks noGrp="1" noChangeArrowheads="1"/>
          </p:cNvSpPr>
          <p:nvPr>
            <p:ph type="title"/>
          </p:nvPr>
        </p:nvSpPr>
        <p:spPr/>
        <p:txBody>
          <a:bodyPr>
            <a:normAutofit/>
          </a:bodyPr>
          <a:lstStyle/>
          <a:p>
            <a:r>
              <a:rPr lang="en-US" dirty="0"/>
              <a:t>Main-Memory: </a:t>
            </a:r>
            <a:r>
              <a:rPr lang="en-US" dirty="0" err="1"/>
              <a:t>Multihash</a:t>
            </a:r>
            <a:endParaRPr lang="en-US" dirty="0"/>
          </a:p>
        </p:txBody>
      </p:sp>
      <p:sp>
        <p:nvSpPr>
          <p:cNvPr id="22" name="Footer Placeholder 21"/>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20" name="Slide Number Placeholder 4"/>
          <p:cNvSpPr>
            <a:spLocks noGrp="1"/>
          </p:cNvSpPr>
          <p:nvPr>
            <p:ph type="sldNum" sz="quarter" idx="12"/>
          </p:nvPr>
        </p:nvSpPr>
        <p:spPr/>
        <p:txBody>
          <a:bodyPr/>
          <a:lstStyle/>
          <a:p>
            <a:fld id="{FA017ED7-FDD5-BC41-B1D1-DA9535762224}" type="slidenum">
              <a:rPr lang="en-US"/>
              <a:pPr/>
              <a:t>50</a:t>
            </a:fld>
            <a:endParaRPr lang="en-US"/>
          </a:p>
        </p:txBody>
      </p:sp>
      <p:sp>
        <p:nvSpPr>
          <p:cNvPr id="33795" name="Rectangle 3"/>
          <p:cNvSpPr>
            <a:spLocks noChangeArrowheads="1"/>
          </p:cNvSpPr>
          <p:nvPr/>
        </p:nvSpPr>
        <p:spPr bwMode="auto">
          <a:xfrm>
            <a:off x="1981200" y="2057400"/>
            <a:ext cx="1524000" cy="2895600"/>
          </a:xfrm>
          <a:prstGeom prst="rect">
            <a:avLst/>
          </a:prstGeom>
          <a:solidFill>
            <a:srgbClr val="CCFFCC"/>
          </a:solidFill>
          <a:ln w="9525">
            <a:solidFill>
              <a:schemeClr val="tx1"/>
            </a:solidFill>
            <a:miter lim="800000"/>
            <a:headEnd/>
            <a:tailEnd/>
          </a:ln>
          <a:effectLst/>
        </p:spPr>
        <p:txBody>
          <a:bodyPr wrap="none" anchor="ctr">
            <a:prstTxWarp prst="textNoShape">
              <a:avLst/>
            </a:prstTxWarp>
          </a:bodyPr>
          <a:lstStyle/>
          <a:p>
            <a:pPr algn="ctr"/>
            <a:endParaRPr lang="en-US">
              <a:latin typeface="Arial" pitchFamily="34" charset="0"/>
              <a:cs typeface="Arial" pitchFamily="34" charset="0"/>
            </a:endParaRPr>
          </a:p>
          <a:p>
            <a:pPr algn="ctr"/>
            <a:endParaRPr lang="en-US">
              <a:latin typeface="Arial" pitchFamily="34" charset="0"/>
              <a:cs typeface="Arial" pitchFamily="34" charset="0"/>
            </a:endParaRPr>
          </a:p>
          <a:p>
            <a:pPr algn="ctr"/>
            <a:r>
              <a:rPr lang="en-US">
                <a:latin typeface="Arial" pitchFamily="34" charset="0"/>
                <a:cs typeface="Arial" pitchFamily="34" charset="0"/>
              </a:rPr>
              <a:t>First hash</a:t>
            </a:r>
          </a:p>
          <a:p>
            <a:pPr algn="ctr"/>
            <a:r>
              <a:rPr lang="en-US">
                <a:latin typeface="Arial" pitchFamily="34" charset="0"/>
                <a:cs typeface="Arial" pitchFamily="34" charset="0"/>
              </a:rPr>
              <a:t>table</a:t>
            </a:r>
          </a:p>
          <a:p>
            <a:pPr algn="ctr"/>
            <a:endParaRPr lang="en-US">
              <a:latin typeface="Arial" pitchFamily="34" charset="0"/>
              <a:cs typeface="Arial" pitchFamily="34" charset="0"/>
            </a:endParaRPr>
          </a:p>
          <a:p>
            <a:pPr algn="ctr"/>
            <a:r>
              <a:rPr lang="en-US">
                <a:latin typeface="Arial" pitchFamily="34" charset="0"/>
                <a:cs typeface="Arial" pitchFamily="34" charset="0"/>
              </a:rPr>
              <a:t>Second</a:t>
            </a:r>
          </a:p>
          <a:p>
            <a:pPr algn="ctr"/>
            <a:r>
              <a:rPr lang="en-US">
                <a:latin typeface="Arial" pitchFamily="34" charset="0"/>
                <a:cs typeface="Arial" pitchFamily="34" charset="0"/>
              </a:rPr>
              <a:t>hash table</a:t>
            </a:r>
          </a:p>
        </p:txBody>
      </p:sp>
      <p:sp>
        <p:nvSpPr>
          <p:cNvPr id="33798" name="Rectangle 6"/>
          <p:cNvSpPr>
            <a:spLocks noChangeArrowheads="1"/>
          </p:cNvSpPr>
          <p:nvPr/>
        </p:nvSpPr>
        <p:spPr bwMode="auto">
          <a:xfrm>
            <a:off x="2057400" y="2133600"/>
            <a:ext cx="1371600" cy="609600"/>
          </a:xfrm>
          <a:prstGeom prst="rect">
            <a:avLst/>
          </a:prstGeom>
          <a:solidFill>
            <a:srgbClr val="00CCFF"/>
          </a:solidFill>
          <a:ln w="9525">
            <a:solidFill>
              <a:schemeClr val="tx1"/>
            </a:solidFill>
            <a:miter lim="800000"/>
            <a:headEnd/>
            <a:tailEnd/>
          </a:ln>
          <a:effectLst/>
        </p:spPr>
        <p:txBody>
          <a:bodyPr wrap="none" anchor="ctr">
            <a:prstTxWarp prst="textNoShape">
              <a:avLst/>
            </a:prstTxWarp>
          </a:bodyPr>
          <a:lstStyle/>
          <a:p>
            <a:pPr algn="ctr"/>
            <a:r>
              <a:rPr lang="en-US">
                <a:latin typeface="Arial" pitchFamily="34" charset="0"/>
                <a:cs typeface="Arial" pitchFamily="34" charset="0"/>
              </a:rPr>
              <a:t>Item counts</a:t>
            </a:r>
          </a:p>
        </p:txBody>
      </p:sp>
      <p:grpSp>
        <p:nvGrpSpPr>
          <p:cNvPr id="2" name="Group 19"/>
          <p:cNvGrpSpPr>
            <a:grpSpLocks/>
          </p:cNvGrpSpPr>
          <p:nvPr/>
        </p:nvGrpSpPr>
        <p:grpSpPr bwMode="auto">
          <a:xfrm>
            <a:off x="5257798" y="2133600"/>
            <a:ext cx="1371600" cy="2516188"/>
            <a:chOff x="4128" y="1584"/>
            <a:chExt cx="864" cy="1585"/>
          </a:xfrm>
        </p:grpSpPr>
        <p:sp>
          <p:nvSpPr>
            <p:cNvPr id="33800" name="Rectangle 8"/>
            <p:cNvSpPr>
              <a:spLocks noChangeArrowheads="1"/>
            </p:cNvSpPr>
            <p:nvPr/>
          </p:nvSpPr>
          <p:spPr bwMode="auto">
            <a:xfrm>
              <a:off x="4128" y="1968"/>
              <a:ext cx="864" cy="192"/>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a:r>
                <a:rPr lang="en-US">
                  <a:latin typeface="Arial" pitchFamily="34" charset="0"/>
                  <a:cs typeface="Arial" pitchFamily="34" charset="0"/>
                </a:rPr>
                <a:t>Bitmap 1</a:t>
              </a:r>
            </a:p>
          </p:txBody>
        </p:sp>
        <p:sp>
          <p:nvSpPr>
            <p:cNvPr id="33801" name="Rectangle 9"/>
            <p:cNvSpPr>
              <a:spLocks noChangeArrowheads="1"/>
            </p:cNvSpPr>
            <p:nvPr/>
          </p:nvSpPr>
          <p:spPr bwMode="auto">
            <a:xfrm>
              <a:off x="4128" y="2304"/>
              <a:ext cx="864" cy="192"/>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a:r>
                <a:rPr lang="en-US">
                  <a:latin typeface="Arial" pitchFamily="34" charset="0"/>
                  <a:cs typeface="Arial" pitchFamily="34" charset="0"/>
                </a:rPr>
                <a:t>Bitmap 2</a:t>
              </a:r>
            </a:p>
          </p:txBody>
        </p:sp>
        <p:sp>
          <p:nvSpPr>
            <p:cNvPr id="33803" name="Rectangle 11"/>
            <p:cNvSpPr>
              <a:spLocks noChangeArrowheads="1"/>
            </p:cNvSpPr>
            <p:nvPr/>
          </p:nvSpPr>
          <p:spPr bwMode="auto">
            <a:xfrm>
              <a:off x="4128" y="1584"/>
              <a:ext cx="864" cy="288"/>
            </a:xfrm>
            <a:prstGeom prst="rect">
              <a:avLst/>
            </a:prstGeom>
            <a:solidFill>
              <a:srgbClr val="00CCFF"/>
            </a:solidFill>
            <a:ln w="9525">
              <a:solidFill>
                <a:srgbClr val="333333"/>
              </a:solidFill>
              <a:miter lim="800000"/>
              <a:headEnd/>
              <a:tailEnd/>
            </a:ln>
            <a:effectLst/>
          </p:spPr>
          <p:txBody>
            <a:bodyPr wrap="none" anchor="ctr">
              <a:prstTxWarp prst="textNoShape">
                <a:avLst/>
              </a:prstTxWarp>
            </a:bodyPr>
            <a:lstStyle/>
            <a:p>
              <a:pPr algn="ctr"/>
              <a:r>
                <a:rPr lang="en-US">
                  <a:latin typeface="Arial" pitchFamily="34" charset="0"/>
                  <a:cs typeface="Arial" pitchFamily="34" charset="0"/>
                </a:rPr>
                <a:t>Freq. items</a:t>
              </a:r>
            </a:p>
          </p:txBody>
        </p:sp>
        <p:sp>
          <p:nvSpPr>
            <p:cNvPr id="33804" name="Text Box 12"/>
            <p:cNvSpPr txBox="1">
              <a:spLocks noChangeArrowheads="1"/>
            </p:cNvSpPr>
            <p:nvPr/>
          </p:nvSpPr>
          <p:spPr bwMode="auto">
            <a:xfrm>
              <a:off x="4128" y="2587"/>
              <a:ext cx="746" cy="582"/>
            </a:xfrm>
            <a:prstGeom prst="rect">
              <a:avLst/>
            </a:prstGeom>
            <a:noFill/>
            <a:ln w="9525">
              <a:noFill/>
              <a:miter lim="800000"/>
              <a:headEnd/>
              <a:tailEnd/>
            </a:ln>
            <a:effectLst/>
          </p:spPr>
          <p:txBody>
            <a:bodyPr wrap="none">
              <a:prstTxWarp prst="textNoShape">
                <a:avLst/>
              </a:prstTxWarp>
              <a:spAutoFit/>
            </a:bodyPr>
            <a:lstStyle/>
            <a:p>
              <a:r>
                <a:rPr lang="en-US">
                  <a:latin typeface="Arial" pitchFamily="34" charset="0"/>
                  <a:cs typeface="Arial" pitchFamily="34" charset="0"/>
                </a:rPr>
                <a:t>Counts of</a:t>
              </a:r>
            </a:p>
            <a:p>
              <a:r>
                <a:rPr lang="en-US">
                  <a:latin typeface="Arial" pitchFamily="34" charset="0"/>
                  <a:cs typeface="Arial" pitchFamily="34" charset="0"/>
                </a:rPr>
                <a:t>candidate</a:t>
              </a:r>
            </a:p>
            <a:p>
              <a:r>
                <a:rPr lang="en-US">
                  <a:latin typeface="Arial" pitchFamily="34" charset="0"/>
                  <a:cs typeface="Arial" pitchFamily="34" charset="0"/>
                </a:rPr>
                <a:t>   pairs</a:t>
              </a:r>
            </a:p>
          </p:txBody>
        </p:sp>
      </p:grpSp>
      <p:sp>
        <p:nvSpPr>
          <p:cNvPr id="33812" name="Line 20"/>
          <p:cNvSpPr>
            <a:spLocks noChangeShapeType="1"/>
          </p:cNvSpPr>
          <p:nvPr/>
        </p:nvSpPr>
        <p:spPr bwMode="auto">
          <a:xfrm>
            <a:off x="1981200" y="3810000"/>
            <a:ext cx="1524000" cy="0"/>
          </a:xfrm>
          <a:prstGeom prst="line">
            <a:avLst/>
          </a:prstGeom>
          <a:noFill/>
          <a:ln w="9525">
            <a:solidFill>
              <a:schemeClr val="tx1"/>
            </a:solidFill>
            <a:round/>
            <a:headEnd/>
            <a:tailEnd/>
          </a:ln>
          <a:effectLst/>
        </p:spPr>
        <p:txBody>
          <a:bodyPr>
            <a:prstTxWarp prst="textNoShape">
              <a:avLst/>
            </a:prstTxWarp>
          </a:bodyPr>
          <a:lstStyle/>
          <a:p>
            <a:endParaRPr lang="en-US">
              <a:latin typeface="Arial" pitchFamily="34" charset="0"/>
              <a:cs typeface="Arial" pitchFamily="34" charset="0"/>
            </a:endParaRPr>
          </a:p>
        </p:txBody>
      </p:sp>
      <p:sp>
        <p:nvSpPr>
          <p:cNvPr id="33813" name="Line 21"/>
          <p:cNvSpPr>
            <a:spLocks noChangeShapeType="1"/>
          </p:cNvSpPr>
          <p:nvPr/>
        </p:nvSpPr>
        <p:spPr bwMode="auto">
          <a:xfrm flipV="1">
            <a:off x="3429000" y="2590800"/>
            <a:ext cx="1828800" cy="152400"/>
          </a:xfrm>
          <a:prstGeom prst="line">
            <a:avLst/>
          </a:prstGeom>
          <a:noFill/>
          <a:ln w="19050">
            <a:solidFill>
              <a:srgbClr val="008000"/>
            </a:solidFill>
            <a:round/>
            <a:headEnd/>
            <a:tailEnd/>
          </a:ln>
          <a:effectLst/>
        </p:spPr>
        <p:txBody>
          <a:bodyPr>
            <a:prstTxWarp prst="textNoShape">
              <a:avLst/>
            </a:prstTxWarp>
          </a:bodyPr>
          <a:lstStyle/>
          <a:p>
            <a:endParaRPr lang="en-US">
              <a:latin typeface="Arial" pitchFamily="34" charset="0"/>
              <a:cs typeface="Arial" pitchFamily="34" charset="0"/>
            </a:endParaRPr>
          </a:p>
        </p:txBody>
      </p:sp>
      <p:sp>
        <p:nvSpPr>
          <p:cNvPr id="33814" name="Line 22"/>
          <p:cNvSpPr>
            <a:spLocks noChangeShapeType="1"/>
          </p:cNvSpPr>
          <p:nvPr/>
        </p:nvSpPr>
        <p:spPr bwMode="auto">
          <a:xfrm>
            <a:off x="3429000" y="2133600"/>
            <a:ext cx="1828800" cy="0"/>
          </a:xfrm>
          <a:prstGeom prst="line">
            <a:avLst/>
          </a:prstGeom>
          <a:noFill/>
          <a:ln w="19050">
            <a:solidFill>
              <a:srgbClr val="008000"/>
            </a:solidFill>
            <a:round/>
            <a:headEnd/>
            <a:tailEnd/>
          </a:ln>
          <a:effectLst/>
        </p:spPr>
        <p:txBody>
          <a:bodyPr>
            <a:prstTxWarp prst="textNoShape">
              <a:avLst/>
            </a:prstTxWarp>
          </a:bodyPr>
          <a:lstStyle/>
          <a:p>
            <a:endParaRPr lang="en-US">
              <a:latin typeface="Arial" pitchFamily="34" charset="0"/>
              <a:cs typeface="Arial" pitchFamily="34" charset="0"/>
            </a:endParaRPr>
          </a:p>
        </p:txBody>
      </p:sp>
      <p:sp>
        <p:nvSpPr>
          <p:cNvPr id="33815" name="Line 23"/>
          <p:cNvSpPr>
            <a:spLocks noChangeShapeType="1"/>
          </p:cNvSpPr>
          <p:nvPr/>
        </p:nvSpPr>
        <p:spPr bwMode="auto">
          <a:xfrm>
            <a:off x="3505200" y="2743200"/>
            <a:ext cx="1752600" cy="0"/>
          </a:xfrm>
          <a:prstGeom prst="line">
            <a:avLst/>
          </a:prstGeom>
          <a:noFill/>
          <a:ln w="19050">
            <a:solidFill>
              <a:srgbClr val="008000"/>
            </a:solidFill>
            <a:round/>
            <a:headEnd/>
            <a:tailEnd/>
          </a:ln>
          <a:effectLst/>
        </p:spPr>
        <p:txBody>
          <a:bodyPr>
            <a:prstTxWarp prst="textNoShape">
              <a:avLst/>
            </a:prstTxWarp>
          </a:bodyPr>
          <a:lstStyle/>
          <a:p>
            <a:endParaRPr lang="en-US">
              <a:latin typeface="Arial" pitchFamily="34" charset="0"/>
              <a:cs typeface="Arial" pitchFamily="34" charset="0"/>
            </a:endParaRPr>
          </a:p>
        </p:txBody>
      </p:sp>
      <p:sp>
        <p:nvSpPr>
          <p:cNvPr id="33816" name="Line 24"/>
          <p:cNvSpPr>
            <a:spLocks noChangeShapeType="1"/>
          </p:cNvSpPr>
          <p:nvPr/>
        </p:nvSpPr>
        <p:spPr bwMode="auto">
          <a:xfrm flipV="1">
            <a:off x="3429000" y="3047998"/>
            <a:ext cx="1828800" cy="762001"/>
          </a:xfrm>
          <a:prstGeom prst="line">
            <a:avLst/>
          </a:prstGeom>
          <a:noFill/>
          <a:ln w="19050">
            <a:solidFill>
              <a:srgbClr val="008000"/>
            </a:solidFill>
            <a:round/>
            <a:headEnd/>
            <a:tailEnd/>
          </a:ln>
          <a:effectLst/>
        </p:spPr>
        <p:txBody>
          <a:bodyPr>
            <a:prstTxWarp prst="textNoShape">
              <a:avLst/>
            </a:prstTxWarp>
          </a:bodyPr>
          <a:lstStyle/>
          <a:p>
            <a:endParaRPr lang="en-US">
              <a:latin typeface="Arial" pitchFamily="34" charset="0"/>
              <a:cs typeface="Arial" pitchFamily="34" charset="0"/>
            </a:endParaRPr>
          </a:p>
        </p:txBody>
      </p:sp>
      <p:sp>
        <p:nvSpPr>
          <p:cNvPr id="33817" name="Line 25"/>
          <p:cNvSpPr>
            <a:spLocks noChangeShapeType="1"/>
          </p:cNvSpPr>
          <p:nvPr/>
        </p:nvSpPr>
        <p:spPr bwMode="auto">
          <a:xfrm flipV="1">
            <a:off x="3429000" y="3276599"/>
            <a:ext cx="1828800" cy="609599"/>
          </a:xfrm>
          <a:prstGeom prst="line">
            <a:avLst/>
          </a:prstGeom>
          <a:noFill/>
          <a:ln w="19050">
            <a:solidFill>
              <a:srgbClr val="008000"/>
            </a:solidFill>
            <a:round/>
            <a:headEnd/>
            <a:tailEnd/>
          </a:ln>
          <a:effectLst/>
        </p:spPr>
        <p:txBody>
          <a:bodyPr>
            <a:prstTxWarp prst="textNoShape">
              <a:avLst/>
            </a:prstTxWarp>
          </a:bodyPr>
          <a:lstStyle/>
          <a:p>
            <a:endParaRPr lang="en-US">
              <a:latin typeface="Arial" pitchFamily="34" charset="0"/>
              <a:cs typeface="Arial" pitchFamily="34" charset="0"/>
            </a:endParaRPr>
          </a:p>
        </p:txBody>
      </p:sp>
      <p:sp>
        <p:nvSpPr>
          <p:cNvPr id="33818" name="Line 26"/>
          <p:cNvSpPr>
            <a:spLocks noChangeShapeType="1"/>
          </p:cNvSpPr>
          <p:nvPr/>
        </p:nvSpPr>
        <p:spPr bwMode="auto">
          <a:xfrm flipV="1">
            <a:off x="3429000" y="3581400"/>
            <a:ext cx="1828800" cy="1295400"/>
          </a:xfrm>
          <a:prstGeom prst="line">
            <a:avLst/>
          </a:prstGeom>
          <a:noFill/>
          <a:ln w="19050">
            <a:solidFill>
              <a:srgbClr val="008000"/>
            </a:solidFill>
            <a:round/>
            <a:headEnd/>
            <a:tailEnd/>
          </a:ln>
          <a:effectLst/>
        </p:spPr>
        <p:txBody>
          <a:bodyPr>
            <a:prstTxWarp prst="textNoShape">
              <a:avLst/>
            </a:prstTxWarp>
          </a:bodyPr>
          <a:lstStyle/>
          <a:p>
            <a:endParaRPr lang="en-US">
              <a:latin typeface="Arial" pitchFamily="34" charset="0"/>
              <a:cs typeface="Arial" pitchFamily="34" charset="0"/>
            </a:endParaRPr>
          </a:p>
        </p:txBody>
      </p:sp>
      <p:sp>
        <p:nvSpPr>
          <p:cNvPr id="33819" name="Text Box 27"/>
          <p:cNvSpPr txBox="1">
            <a:spLocks noChangeArrowheads="1"/>
          </p:cNvSpPr>
          <p:nvPr/>
        </p:nvSpPr>
        <p:spPr bwMode="auto">
          <a:xfrm>
            <a:off x="2099830" y="5105400"/>
            <a:ext cx="1160895" cy="461665"/>
          </a:xfrm>
          <a:prstGeom prst="rect">
            <a:avLst/>
          </a:prstGeom>
          <a:noFill/>
          <a:ln w="9525">
            <a:noFill/>
            <a:miter lim="800000"/>
            <a:headEnd/>
            <a:tailEnd/>
          </a:ln>
          <a:effectLst/>
        </p:spPr>
        <p:txBody>
          <a:bodyPr wrap="none">
            <a:prstTxWarp prst="textNoShape">
              <a:avLst/>
            </a:prstTxWarp>
            <a:spAutoFit/>
          </a:bodyPr>
          <a:lstStyle/>
          <a:p>
            <a:r>
              <a:rPr lang="en-US" sz="2400" b="1">
                <a:latin typeface="Arial" pitchFamily="34" charset="0"/>
                <a:cs typeface="Arial" pitchFamily="34" charset="0"/>
              </a:rPr>
              <a:t>Pass 1</a:t>
            </a:r>
          </a:p>
        </p:txBody>
      </p:sp>
      <p:sp>
        <p:nvSpPr>
          <p:cNvPr id="33820" name="Text Box 28"/>
          <p:cNvSpPr txBox="1">
            <a:spLocks noChangeArrowheads="1"/>
          </p:cNvSpPr>
          <p:nvPr/>
        </p:nvSpPr>
        <p:spPr bwMode="auto">
          <a:xfrm>
            <a:off x="5392305" y="5148262"/>
            <a:ext cx="1160895" cy="461665"/>
          </a:xfrm>
          <a:prstGeom prst="rect">
            <a:avLst/>
          </a:prstGeom>
          <a:noFill/>
          <a:ln w="9525">
            <a:noFill/>
            <a:miter lim="800000"/>
            <a:headEnd/>
            <a:tailEnd/>
          </a:ln>
          <a:effectLst/>
        </p:spPr>
        <p:txBody>
          <a:bodyPr wrap="none">
            <a:prstTxWarp prst="textNoShape">
              <a:avLst/>
            </a:prstTxWarp>
            <a:spAutoFit/>
          </a:bodyPr>
          <a:lstStyle/>
          <a:p>
            <a:r>
              <a:rPr lang="en-US" sz="2400" b="1">
                <a:latin typeface="Arial" pitchFamily="34" charset="0"/>
                <a:cs typeface="Arial" pitchFamily="34" charset="0"/>
              </a:rPr>
              <a:t>Pass 2</a:t>
            </a:r>
          </a:p>
        </p:txBody>
      </p:sp>
      <p:sp>
        <p:nvSpPr>
          <p:cNvPr id="23" name="Rectangle 8"/>
          <p:cNvSpPr>
            <a:spLocks noChangeArrowheads="1"/>
          </p:cNvSpPr>
          <p:nvPr/>
        </p:nvSpPr>
        <p:spPr bwMode="auto">
          <a:xfrm>
            <a:off x="2057400" y="2819399"/>
            <a:ext cx="1371600" cy="990601"/>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a:r>
              <a:rPr lang="en-US" dirty="0">
                <a:latin typeface="Arial" pitchFamily="34" charset="0"/>
                <a:cs typeface="Arial" pitchFamily="34" charset="0"/>
              </a:rPr>
              <a:t>First</a:t>
            </a:r>
            <a:br>
              <a:rPr lang="en-US" dirty="0">
                <a:latin typeface="Arial" pitchFamily="34" charset="0"/>
                <a:cs typeface="Arial" pitchFamily="34" charset="0"/>
              </a:rPr>
            </a:br>
            <a:r>
              <a:rPr lang="en-US" dirty="0">
                <a:latin typeface="Arial" pitchFamily="34" charset="0"/>
                <a:cs typeface="Arial" pitchFamily="34" charset="0"/>
              </a:rPr>
              <a:t>hash table</a:t>
            </a:r>
          </a:p>
        </p:txBody>
      </p:sp>
      <p:sp>
        <p:nvSpPr>
          <p:cNvPr id="24" name="Rectangle 8"/>
          <p:cNvSpPr>
            <a:spLocks noChangeArrowheads="1"/>
          </p:cNvSpPr>
          <p:nvPr/>
        </p:nvSpPr>
        <p:spPr bwMode="auto">
          <a:xfrm>
            <a:off x="2057400" y="3886199"/>
            <a:ext cx="1371600" cy="990601"/>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a:r>
              <a:rPr lang="en-US" dirty="0">
                <a:latin typeface="Arial" pitchFamily="34" charset="0"/>
                <a:cs typeface="Arial" pitchFamily="34" charset="0"/>
              </a:rPr>
              <a:t>Second</a:t>
            </a:r>
            <a:br>
              <a:rPr lang="en-US" dirty="0">
                <a:latin typeface="Arial" pitchFamily="34" charset="0"/>
                <a:cs typeface="Arial" pitchFamily="34" charset="0"/>
              </a:rPr>
            </a:br>
            <a:r>
              <a:rPr lang="en-US" dirty="0">
                <a:latin typeface="Arial" pitchFamily="34" charset="0"/>
                <a:cs typeface="Arial" pitchFamily="34" charset="0"/>
              </a:rPr>
              <a:t>hash table</a:t>
            </a:r>
          </a:p>
        </p:txBody>
      </p:sp>
      <p:sp>
        <p:nvSpPr>
          <p:cNvPr id="25" name="Rectangle 6"/>
          <p:cNvSpPr>
            <a:spLocks noChangeArrowheads="1"/>
          </p:cNvSpPr>
          <p:nvPr/>
        </p:nvSpPr>
        <p:spPr bwMode="auto">
          <a:xfrm>
            <a:off x="5257800" y="3657600"/>
            <a:ext cx="1371598" cy="1219200"/>
          </a:xfrm>
          <a:prstGeom prst="rect">
            <a:avLst/>
          </a:prstGeom>
          <a:solidFill>
            <a:schemeClr val="accent1">
              <a:lumMod val="60000"/>
              <a:lumOff val="40000"/>
            </a:schemeClr>
          </a:solidFill>
          <a:ln w="9525">
            <a:solidFill>
              <a:schemeClr val="tx1"/>
            </a:solidFill>
            <a:miter lim="800000"/>
            <a:headEnd/>
            <a:tailEnd/>
          </a:ln>
          <a:effectLst/>
        </p:spPr>
        <p:txBody>
          <a:bodyPr wrap="none" anchor="ctr">
            <a:prstTxWarp prst="textNoShape">
              <a:avLst/>
            </a:prstTxWarp>
          </a:bodyPr>
          <a:lstStyle/>
          <a:p>
            <a:pPr algn="ctr"/>
            <a:r>
              <a:rPr lang="en-US" dirty="0">
                <a:latin typeface="Arial" pitchFamily="34" charset="0"/>
                <a:cs typeface="Arial" pitchFamily="34" charset="0"/>
              </a:rPr>
              <a:t>Counts of</a:t>
            </a:r>
          </a:p>
          <a:p>
            <a:pPr algn="ctr"/>
            <a:r>
              <a:rPr lang="en-US" dirty="0">
                <a:latin typeface="Arial" pitchFamily="34" charset="0"/>
                <a:cs typeface="Arial" pitchFamily="34" charset="0"/>
              </a:rPr>
              <a:t>candidate</a:t>
            </a:r>
          </a:p>
          <a:p>
            <a:pPr algn="ctr"/>
            <a:r>
              <a:rPr lang="en-US" dirty="0">
                <a:latin typeface="Arial" pitchFamily="34" charset="0"/>
                <a:cs typeface="Arial" pitchFamily="34" charset="0"/>
              </a:rPr>
              <a:t>pairs</a:t>
            </a:r>
          </a:p>
        </p:txBody>
      </p:sp>
      <p:sp>
        <p:nvSpPr>
          <p:cNvPr id="27" name="TextBox 26"/>
          <p:cNvSpPr txBox="1"/>
          <p:nvPr/>
        </p:nvSpPr>
        <p:spPr>
          <a:xfrm rot="16200000">
            <a:off x="917424" y="3349776"/>
            <a:ext cx="1582484"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Main memory</a:t>
            </a:r>
          </a:p>
        </p:txBody>
      </p:sp>
    </p:spTree>
    <p:extLst>
      <p:ext uri="{BB962C8B-B14F-4D97-AF65-F5344CB8AC3E}">
        <p14:creationId xmlns:p14="http://schemas.microsoft.com/office/powerpoint/2010/main" val="22148846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dirty="0"/>
              <a:t>PCY: Extensions</a:t>
            </a:r>
          </a:p>
        </p:txBody>
      </p:sp>
      <p:sp>
        <p:nvSpPr>
          <p:cNvPr id="34819" name="Rectangle 3"/>
          <p:cNvSpPr>
            <a:spLocks noGrp="1" noChangeArrowheads="1"/>
          </p:cNvSpPr>
          <p:nvPr>
            <p:ph idx="1"/>
          </p:nvPr>
        </p:nvSpPr>
        <p:spPr/>
        <p:txBody>
          <a:bodyPr/>
          <a:lstStyle/>
          <a:p>
            <a:r>
              <a:rPr lang="en-US" dirty="0"/>
              <a:t>Either </a:t>
            </a:r>
            <a:r>
              <a:rPr lang="en-US" b="1" dirty="0">
                <a:solidFill>
                  <a:srgbClr val="D60093"/>
                </a:solidFill>
              </a:rPr>
              <a:t>multistage</a:t>
            </a:r>
            <a:r>
              <a:rPr lang="en-US" dirty="0">
                <a:solidFill>
                  <a:srgbClr val="D60093"/>
                </a:solidFill>
              </a:rPr>
              <a:t> </a:t>
            </a:r>
            <a:r>
              <a:rPr lang="en-US" dirty="0"/>
              <a:t>or </a:t>
            </a:r>
            <a:r>
              <a:rPr lang="en-US" b="1" dirty="0" err="1">
                <a:solidFill>
                  <a:srgbClr val="0000FF"/>
                </a:solidFill>
              </a:rPr>
              <a:t>multihash</a:t>
            </a:r>
            <a:r>
              <a:rPr lang="en-US" dirty="0">
                <a:solidFill>
                  <a:srgbClr val="0000FF"/>
                </a:solidFill>
              </a:rPr>
              <a:t> </a:t>
            </a:r>
            <a:r>
              <a:rPr lang="en-US" dirty="0"/>
              <a:t>can use more than two hash functions</a:t>
            </a:r>
          </a:p>
          <a:p>
            <a:pPr lvl="8"/>
            <a:endParaRPr lang="en-US" dirty="0"/>
          </a:p>
          <a:p>
            <a:r>
              <a:rPr lang="en-US" dirty="0"/>
              <a:t>In </a:t>
            </a:r>
            <a:r>
              <a:rPr lang="en-US" b="1" dirty="0">
                <a:solidFill>
                  <a:srgbClr val="D60093"/>
                </a:solidFill>
              </a:rPr>
              <a:t>multistage</a:t>
            </a:r>
            <a:r>
              <a:rPr lang="en-US" dirty="0"/>
              <a:t>, there is a point of diminishing returns, since the bit-vectors eventually consume all of main memory</a:t>
            </a:r>
          </a:p>
          <a:p>
            <a:pPr lvl="8"/>
            <a:endParaRPr lang="en-US" dirty="0"/>
          </a:p>
          <a:p>
            <a:r>
              <a:rPr lang="en-US" dirty="0"/>
              <a:t>For </a:t>
            </a:r>
            <a:r>
              <a:rPr lang="en-US" b="1" dirty="0" err="1">
                <a:solidFill>
                  <a:srgbClr val="0000FF"/>
                </a:solidFill>
              </a:rPr>
              <a:t>multihash</a:t>
            </a:r>
            <a:r>
              <a:rPr lang="en-US" dirty="0"/>
              <a:t>, the bit-vectors occupy exactly what one PCY bitmap does, but too many hash functions makes all counts </a:t>
            </a:r>
            <a:r>
              <a:rPr lang="en-US" b="1" u="sng" dirty="0"/>
              <a:t>&gt;</a:t>
            </a:r>
            <a:r>
              <a:rPr lang="en-US" b="1" dirty="0"/>
              <a:t> </a:t>
            </a:r>
            <a:r>
              <a:rPr lang="en-US" b="1" i="1" dirty="0"/>
              <a:t>s</a:t>
            </a:r>
            <a:endParaRPr lang="en-US" b="1" dirty="0"/>
          </a:p>
        </p:txBody>
      </p:sp>
      <p:sp>
        <p:nvSpPr>
          <p:cNvPr id="4" name="Slide Number Placeholder 5"/>
          <p:cNvSpPr>
            <a:spLocks noGrp="1"/>
          </p:cNvSpPr>
          <p:nvPr>
            <p:ph type="sldNum" sz="quarter" idx="12"/>
          </p:nvPr>
        </p:nvSpPr>
        <p:spPr/>
        <p:txBody>
          <a:bodyPr/>
          <a:lstStyle/>
          <a:p>
            <a:fld id="{190748F8-D31A-49E7-B496-14BB9529D525}" type="slidenum">
              <a:rPr lang="en-US"/>
              <a:pPr/>
              <a:t>51</a:t>
            </a:fld>
            <a:endParaRPr lang="en-US"/>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34359315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C9357671-76A1-4A06-8E58-87D86543FD9B}"/>
              </a:ext>
            </a:extLst>
          </p:cNvPr>
          <p:cNvSpPr>
            <a:spLocks noGrp="1" noChangeArrowheads="1"/>
          </p:cNvSpPr>
          <p:nvPr>
            <p:ph type="title"/>
          </p:nvPr>
        </p:nvSpPr>
        <p:spPr>
          <a:xfrm>
            <a:off x="381000" y="228600"/>
            <a:ext cx="6530400" cy="653760"/>
          </a:xfrm>
          <a:ln/>
        </p:spPr>
        <p:txBody>
          <a:bodyPr vert="horz" lIns="91440" tIns="24686" rIns="45720" rtlCol="0" anchor="ctr">
            <a:normAutofit fontScale="90000"/>
            <a:scene3d>
              <a:camera prst="orthographicFront"/>
              <a:lightRig rig="threePt" dir="t">
                <a:rot lat="0" lon="0" rev="4800000"/>
              </a:lightRig>
            </a:scene3d>
            <a:sp3d prstMaterial="matte">
              <a:bevelT w="50800" h="10160"/>
            </a:sp3d>
          </a:bodyPr>
          <a:lstStyle/>
          <a:p>
            <a:pPr>
              <a:tabLst>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Lst>
            </a:pPr>
            <a:r>
              <a:rPr lang="en-US" altLang="it-IT"/>
              <a:t>Chart</a:t>
            </a:r>
          </a:p>
        </p:txBody>
      </p:sp>
      <p:graphicFrame>
        <p:nvGraphicFramePr>
          <p:cNvPr id="4" name="Grafico 3">
            <a:extLst>
              <a:ext uri="{FF2B5EF4-FFF2-40B4-BE49-F238E27FC236}">
                <a16:creationId xmlns:a16="http://schemas.microsoft.com/office/drawing/2014/main" id="{C33A7F14-917A-468E-BB8D-984AE5DB08D2}"/>
              </a:ext>
            </a:extLst>
          </p:cNvPr>
          <p:cNvGraphicFramePr/>
          <p:nvPr/>
        </p:nvGraphicFramePr>
        <p:xfrm>
          <a:off x="1425000" y="2057400"/>
          <a:ext cx="6530400" cy="3962400"/>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3">
            <a:extLst>
              <a:ext uri="{FF2B5EF4-FFF2-40B4-BE49-F238E27FC236}">
                <a16:creationId xmlns:a16="http://schemas.microsoft.com/office/drawing/2014/main" id="{EE732474-6274-4099-BA45-A604264CC006}"/>
              </a:ext>
            </a:extLst>
          </p:cNvPr>
          <p:cNvSpPr>
            <a:spLocks noGrp="1" noChangeArrowheads="1"/>
          </p:cNvSpPr>
          <p:nvPr>
            <p:ph idx="1"/>
          </p:nvPr>
        </p:nvSpPr>
        <p:spPr>
          <a:xfrm>
            <a:off x="457200" y="1295401"/>
            <a:ext cx="7848600" cy="1828800"/>
          </a:xfrm>
        </p:spPr>
        <p:txBody>
          <a:bodyPr>
            <a:normAutofit/>
          </a:bodyPr>
          <a:lstStyle/>
          <a:p>
            <a:pPr lvl="1"/>
            <a:r>
              <a:rPr lang="en-US" dirty="0"/>
              <a:t>Example of a chart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51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BFFB1A-381F-4972-B41F-71003181D81C}"/>
              </a:ext>
            </a:extLst>
          </p:cNvPr>
          <p:cNvSpPr>
            <a:spLocks noGrp="1"/>
          </p:cNvSpPr>
          <p:nvPr>
            <p:ph type="title"/>
          </p:nvPr>
        </p:nvSpPr>
        <p:spPr/>
        <p:txBody>
          <a:bodyPr/>
          <a:lstStyle/>
          <a:p>
            <a:r>
              <a:rPr lang="it-IT" dirty="0" err="1"/>
              <a:t>Table</a:t>
            </a:r>
            <a:endParaRPr lang="it-IT" dirty="0"/>
          </a:p>
        </p:txBody>
      </p:sp>
      <p:sp>
        <p:nvSpPr>
          <p:cNvPr id="7" name="Google Shape;199;p24">
            <a:extLst>
              <a:ext uri="{FF2B5EF4-FFF2-40B4-BE49-F238E27FC236}">
                <a16:creationId xmlns:a16="http://schemas.microsoft.com/office/drawing/2014/main" id="{08AA912E-6094-4AAC-B79F-B66ED53AA14A}"/>
              </a:ext>
            </a:extLst>
          </p:cNvPr>
          <p:cNvSpPr txBox="1"/>
          <p:nvPr/>
        </p:nvSpPr>
        <p:spPr>
          <a:xfrm>
            <a:off x="2435386" y="2037099"/>
            <a:ext cx="2624660" cy="668173"/>
          </a:xfrm>
          <a:prstGeom prst="rect">
            <a:avLst/>
          </a:prstGeom>
          <a:noFill/>
          <a:ln>
            <a:noFill/>
          </a:ln>
        </p:spPr>
        <p:txBody>
          <a:bodyPr spcFirstLastPara="1" wrap="square" lIns="62203" tIns="62203" rIns="62203" bIns="62203" anchor="t" anchorCtr="0">
            <a:noAutofit/>
          </a:bodyPr>
          <a:lstStyle/>
          <a:p>
            <a:endParaRPr sz="998">
              <a:latin typeface="Calibri"/>
              <a:ea typeface="Calibri"/>
              <a:cs typeface="Calibri"/>
              <a:sym typeface="Calibri"/>
            </a:endParaRPr>
          </a:p>
        </p:txBody>
      </p:sp>
      <p:graphicFrame>
        <p:nvGraphicFramePr>
          <p:cNvPr id="8" name="Google Shape;200;p24">
            <a:extLst>
              <a:ext uri="{FF2B5EF4-FFF2-40B4-BE49-F238E27FC236}">
                <a16:creationId xmlns:a16="http://schemas.microsoft.com/office/drawing/2014/main" id="{FC809621-E319-498A-AB22-4C327A7077DC}"/>
              </a:ext>
            </a:extLst>
          </p:cNvPr>
          <p:cNvGraphicFramePr/>
          <p:nvPr/>
        </p:nvGraphicFramePr>
        <p:xfrm>
          <a:off x="848903" y="1992015"/>
          <a:ext cx="7119608" cy="2873971"/>
        </p:xfrm>
        <a:graphic>
          <a:graphicData uri="http://schemas.openxmlformats.org/drawingml/2006/table">
            <a:tbl>
              <a:tblPr>
                <a:noFill/>
              </a:tblPr>
              <a:tblGrid>
                <a:gridCol w="1236797">
                  <a:extLst>
                    <a:ext uri="{9D8B030D-6E8A-4147-A177-3AD203B41FA5}">
                      <a16:colId xmlns:a16="http://schemas.microsoft.com/office/drawing/2014/main" val="20000"/>
                    </a:ext>
                  </a:extLst>
                </a:gridCol>
                <a:gridCol w="1193748">
                  <a:extLst>
                    <a:ext uri="{9D8B030D-6E8A-4147-A177-3AD203B41FA5}">
                      <a16:colId xmlns:a16="http://schemas.microsoft.com/office/drawing/2014/main" val="20001"/>
                    </a:ext>
                  </a:extLst>
                </a:gridCol>
                <a:gridCol w="1150771">
                  <a:extLst>
                    <a:ext uri="{9D8B030D-6E8A-4147-A177-3AD203B41FA5}">
                      <a16:colId xmlns:a16="http://schemas.microsoft.com/office/drawing/2014/main" val="20002"/>
                    </a:ext>
                  </a:extLst>
                </a:gridCol>
                <a:gridCol w="1172272">
                  <a:extLst>
                    <a:ext uri="{9D8B030D-6E8A-4147-A177-3AD203B41FA5}">
                      <a16:colId xmlns:a16="http://schemas.microsoft.com/office/drawing/2014/main" val="20003"/>
                    </a:ext>
                  </a:extLst>
                </a:gridCol>
                <a:gridCol w="1172272">
                  <a:extLst>
                    <a:ext uri="{9D8B030D-6E8A-4147-A177-3AD203B41FA5}">
                      <a16:colId xmlns:a16="http://schemas.microsoft.com/office/drawing/2014/main" val="20004"/>
                    </a:ext>
                  </a:extLst>
                </a:gridCol>
                <a:gridCol w="1193748">
                  <a:extLst>
                    <a:ext uri="{9D8B030D-6E8A-4147-A177-3AD203B41FA5}">
                      <a16:colId xmlns:a16="http://schemas.microsoft.com/office/drawing/2014/main" val="20005"/>
                    </a:ext>
                  </a:extLst>
                </a:gridCol>
              </a:tblGrid>
              <a:tr h="368771">
                <a:tc>
                  <a:txBody>
                    <a:bodyPr/>
                    <a:lstStyle/>
                    <a:p>
                      <a:pPr marL="0" marR="0" lvl="0" indent="0" algn="l" rtl="0">
                        <a:lnSpc>
                          <a:spcPct val="100000"/>
                        </a:lnSpc>
                        <a:spcBef>
                          <a:spcPts val="0"/>
                        </a:spcBef>
                        <a:spcAft>
                          <a:spcPts val="0"/>
                        </a:spcAft>
                        <a:buClr>
                          <a:srgbClr val="000000"/>
                        </a:buClr>
                        <a:buSzPts val="800"/>
                        <a:buFont typeface="Arial"/>
                        <a:buNone/>
                      </a:pPr>
                      <a:r>
                        <a:rPr lang="it" sz="800" b="1" dirty="0">
                          <a:solidFill>
                            <a:srgbClr val="3C78D8"/>
                          </a:solidFill>
                          <a:latin typeface="Quicksand"/>
                          <a:ea typeface="Quicksand"/>
                          <a:cs typeface="Quicksand"/>
                          <a:sym typeface="Quicksand"/>
                        </a:rPr>
                        <a:t> </a:t>
                      </a:r>
                      <a:endParaRPr sz="800" b="1" dirty="0">
                        <a:solidFill>
                          <a:srgbClr val="3C78D8"/>
                        </a:solidFill>
                        <a:latin typeface="Quicksand"/>
                        <a:ea typeface="Quicksand"/>
                        <a:cs typeface="Quicksand"/>
                        <a:sym typeface="Quicksand"/>
                      </a:endParaRPr>
                    </a:p>
                  </a:txBody>
                  <a:tcPr marL="46647" marR="46647" marT="62203" marB="62203">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it" sz="1400" b="1" dirty="0">
                          <a:solidFill>
                            <a:srgbClr val="3C78D8"/>
                          </a:solidFill>
                          <a:latin typeface="Quicksand"/>
                          <a:ea typeface="Quicksand"/>
                          <a:cs typeface="Quicksand"/>
                          <a:sym typeface="Quicksand"/>
                        </a:rPr>
                        <a:t>2021</a:t>
                      </a:r>
                      <a:endParaRPr sz="1400" b="1" dirty="0">
                        <a:solidFill>
                          <a:srgbClr val="3C78D8"/>
                        </a:solidFill>
                        <a:latin typeface="Quicksand"/>
                        <a:ea typeface="Quicksand"/>
                        <a:cs typeface="Quicksand"/>
                        <a:sym typeface="Quicksand"/>
                      </a:endParaRPr>
                    </a:p>
                  </a:txBody>
                  <a:tcPr marL="46647" marR="46647" marT="62203" marB="62203">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it" sz="1400" b="1" dirty="0">
                          <a:solidFill>
                            <a:srgbClr val="3C78D8"/>
                          </a:solidFill>
                          <a:latin typeface="Quicksand"/>
                          <a:ea typeface="Quicksand"/>
                          <a:cs typeface="Quicksand"/>
                          <a:sym typeface="Quicksand"/>
                        </a:rPr>
                        <a:t>2022</a:t>
                      </a:r>
                      <a:endParaRPr sz="1400" b="1" dirty="0">
                        <a:solidFill>
                          <a:srgbClr val="3C78D8"/>
                        </a:solidFill>
                        <a:latin typeface="Quicksand"/>
                        <a:ea typeface="Quicksand"/>
                        <a:cs typeface="Quicksand"/>
                        <a:sym typeface="Quicksand"/>
                      </a:endParaRPr>
                    </a:p>
                  </a:txBody>
                  <a:tcPr marL="46647" marR="46647" marT="62203" marB="62203">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it" sz="1400" b="1">
                          <a:solidFill>
                            <a:srgbClr val="3C78D8"/>
                          </a:solidFill>
                          <a:latin typeface="Quicksand"/>
                          <a:ea typeface="Quicksand"/>
                          <a:cs typeface="Quicksand"/>
                          <a:sym typeface="Quicksand"/>
                        </a:rPr>
                        <a:t>2023</a:t>
                      </a:r>
                      <a:endParaRPr sz="1400" b="1">
                        <a:solidFill>
                          <a:srgbClr val="3C78D8"/>
                        </a:solidFill>
                        <a:latin typeface="Quicksand"/>
                        <a:ea typeface="Quicksand"/>
                        <a:cs typeface="Quicksand"/>
                        <a:sym typeface="Quicksand"/>
                      </a:endParaRPr>
                    </a:p>
                  </a:txBody>
                  <a:tcPr marL="46647" marR="46647" marT="62203" marB="62203">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it" sz="1400" b="1">
                          <a:solidFill>
                            <a:srgbClr val="3C78D8"/>
                          </a:solidFill>
                          <a:latin typeface="Quicksand"/>
                          <a:ea typeface="Quicksand"/>
                          <a:cs typeface="Quicksand"/>
                          <a:sym typeface="Quicksand"/>
                        </a:rPr>
                        <a:t>2024</a:t>
                      </a:r>
                      <a:endParaRPr sz="1400" b="1">
                        <a:solidFill>
                          <a:srgbClr val="3C78D8"/>
                        </a:solidFill>
                        <a:latin typeface="Quicksand"/>
                        <a:ea typeface="Quicksand"/>
                        <a:cs typeface="Quicksand"/>
                        <a:sym typeface="Quicksand"/>
                      </a:endParaRPr>
                    </a:p>
                  </a:txBody>
                  <a:tcPr marL="46647" marR="46647" marT="62203" marB="62203">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it" sz="1400" b="1">
                          <a:solidFill>
                            <a:srgbClr val="3C78D8"/>
                          </a:solidFill>
                          <a:latin typeface="Quicksand"/>
                          <a:ea typeface="Quicksand"/>
                          <a:cs typeface="Quicksand"/>
                          <a:sym typeface="Quicksand"/>
                        </a:rPr>
                        <a:t>2025</a:t>
                      </a:r>
                      <a:endParaRPr sz="1400" b="1">
                        <a:solidFill>
                          <a:srgbClr val="3C78D8"/>
                        </a:solidFill>
                        <a:latin typeface="Quicksand"/>
                        <a:ea typeface="Quicksand"/>
                        <a:cs typeface="Quicksand"/>
                        <a:sym typeface="Quicksand"/>
                      </a:endParaRPr>
                    </a:p>
                  </a:txBody>
                  <a:tcPr marL="46647" marR="46647" marT="62203" marB="62203">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rgbClr val="666666"/>
                      </a:solidFill>
                      <a:prstDash val="solid"/>
                      <a:round/>
                      <a:headEnd type="none" w="sm" len="sm"/>
                      <a:tailEnd type="none" w="sm" len="sm"/>
                    </a:lnB>
                  </a:tcPr>
                </a:tc>
                <a:extLst>
                  <a:ext uri="{0D108BD9-81ED-4DB2-BD59-A6C34878D82A}">
                    <a16:rowId xmlns:a16="http://schemas.microsoft.com/office/drawing/2014/main" val="10000"/>
                  </a:ext>
                </a:extLst>
              </a:tr>
              <a:tr h="397632">
                <a:tc>
                  <a:txBody>
                    <a:bodyPr/>
                    <a:lstStyle/>
                    <a:p>
                      <a:pPr marL="0" marR="0" lvl="0" indent="0" algn="l" rtl="0">
                        <a:lnSpc>
                          <a:spcPct val="100000"/>
                        </a:lnSpc>
                        <a:spcBef>
                          <a:spcPts val="0"/>
                        </a:spcBef>
                        <a:spcAft>
                          <a:spcPts val="0"/>
                        </a:spcAft>
                        <a:buClr>
                          <a:srgbClr val="000000"/>
                        </a:buClr>
                        <a:buSzPts val="800"/>
                        <a:buFont typeface="Arial"/>
                        <a:buNone/>
                      </a:pPr>
                      <a:r>
                        <a:rPr lang="it" sz="1000" b="1" dirty="0">
                          <a:solidFill>
                            <a:srgbClr val="3C78D8"/>
                          </a:solidFill>
                          <a:latin typeface="Quicksand"/>
                          <a:ea typeface="Quicksand"/>
                          <a:cs typeface="Quicksand"/>
                          <a:sym typeface="Quicksand"/>
                        </a:rPr>
                        <a:t>Versione</a:t>
                      </a:r>
                      <a:endParaRPr sz="1000" b="1" dirty="0">
                        <a:solidFill>
                          <a:srgbClr val="3C78D8"/>
                        </a:solidFill>
                        <a:latin typeface="Quicksand"/>
                        <a:ea typeface="Quicksand"/>
                        <a:cs typeface="Quicksand"/>
                        <a:sym typeface="Quicksand"/>
                      </a:endParaRPr>
                    </a:p>
                  </a:txBody>
                  <a:tcPr marL="46647" marR="46647" marT="62203" marB="62203" anchor="ctr">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100" dirty="0">
                          <a:solidFill>
                            <a:srgbClr val="3C78D8"/>
                          </a:solidFill>
                          <a:latin typeface="Quicksand"/>
                          <a:ea typeface="Quicksand"/>
                          <a:cs typeface="Quicksand"/>
                          <a:sym typeface="Quicksand"/>
                        </a:rPr>
                        <a:t>1.0</a:t>
                      </a:r>
                      <a:endParaRPr sz="1100" dirty="0">
                        <a:solidFill>
                          <a:srgbClr val="3C78D8"/>
                        </a:solidFill>
                        <a:latin typeface="Quicksand"/>
                        <a:ea typeface="Quicksand"/>
                        <a:cs typeface="Quicksand"/>
                        <a:sym typeface="Quicksand"/>
                      </a:endParaRPr>
                    </a:p>
                  </a:txBody>
                  <a:tcPr marL="46647" marR="46647" marT="62203" marB="62203" anchor="ctr">
                    <a:lnL w="19050" cap="flat" cmpd="sng">
                      <a:solidFill>
                        <a:srgbClr val="666666"/>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100" dirty="0">
                          <a:solidFill>
                            <a:srgbClr val="3C78D8"/>
                          </a:solidFill>
                          <a:latin typeface="Quicksand"/>
                          <a:ea typeface="Quicksand"/>
                          <a:cs typeface="Quicksand"/>
                          <a:sym typeface="Quicksand"/>
                        </a:rPr>
                        <a:t>1.0</a:t>
                      </a:r>
                      <a:endParaRPr sz="1100" dirty="0">
                        <a:solidFill>
                          <a:srgbClr val="3C78D8"/>
                        </a:solidFill>
                        <a:latin typeface="Quicksand"/>
                        <a:ea typeface="Quicksand"/>
                        <a:cs typeface="Quicksand"/>
                        <a:sym typeface="Quicksand"/>
                      </a:endParaRPr>
                    </a:p>
                  </a:txBody>
                  <a:tcPr marL="46647" marR="46647" marT="62203" marB="62203"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100">
                          <a:solidFill>
                            <a:srgbClr val="3C78D8"/>
                          </a:solidFill>
                          <a:latin typeface="Quicksand"/>
                          <a:ea typeface="Quicksand"/>
                          <a:cs typeface="Quicksand"/>
                          <a:sym typeface="Quicksand"/>
                        </a:rPr>
                        <a:t>2.0</a:t>
                      </a:r>
                      <a:endParaRPr sz="1100">
                        <a:solidFill>
                          <a:srgbClr val="3C78D8"/>
                        </a:solidFill>
                        <a:latin typeface="Quicksand"/>
                        <a:ea typeface="Quicksand"/>
                        <a:cs typeface="Quicksand"/>
                        <a:sym typeface="Quicksand"/>
                      </a:endParaRPr>
                    </a:p>
                  </a:txBody>
                  <a:tcPr marL="46647" marR="46647" marT="62203" marB="62203"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100">
                          <a:solidFill>
                            <a:srgbClr val="3C78D8"/>
                          </a:solidFill>
                          <a:latin typeface="Quicksand"/>
                          <a:ea typeface="Quicksand"/>
                          <a:cs typeface="Quicksand"/>
                          <a:sym typeface="Quicksand"/>
                        </a:rPr>
                        <a:t>2.0</a:t>
                      </a:r>
                      <a:endParaRPr sz="1100">
                        <a:solidFill>
                          <a:srgbClr val="3C78D8"/>
                        </a:solidFill>
                        <a:latin typeface="Quicksand"/>
                        <a:ea typeface="Quicksand"/>
                        <a:cs typeface="Quicksand"/>
                        <a:sym typeface="Quicksand"/>
                      </a:endParaRPr>
                    </a:p>
                  </a:txBody>
                  <a:tcPr marL="46647" marR="46647" marT="62203" marB="62203"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100">
                          <a:solidFill>
                            <a:srgbClr val="3C78D8"/>
                          </a:solidFill>
                          <a:latin typeface="Quicksand"/>
                          <a:ea typeface="Quicksand"/>
                          <a:cs typeface="Quicksand"/>
                          <a:sym typeface="Quicksand"/>
                        </a:rPr>
                        <a:t>2.0</a:t>
                      </a:r>
                      <a:endParaRPr sz="1100">
                        <a:solidFill>
                          <a:srgbClr val="3C78D8"/>
                        </a:solidFill>
                        <a:latin typeface="Quicksand"/>
                        <a:ea typeface="Quicksand"/>
                        <a:cs typeface="Quicksand"/>
                        <a:sym typeface="Quicksand"/>
                      </a:endParaRPr>
                    </a:p>
                  </a:txBody>
                  <a:tcPr marL="46647" marR="46647" marT="62203" marB="62203" anchor="ctr">
                    <a:lnL w="19050" cap="flat" cmpd="sng">
                      <a:solidFill>
                        <a:srgbClr val="999999"/>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999999"/>
                      </a:solidFill>
                      <a:prstDash val="solid"/>
                      <a:round/>
                      <a:headEnd type="none" w="sm" len="sm"/>
                      <a:tailEnd type="none" w="sm" len="sm"/>
                    </a:lnB>
                  </a:tcPr>
                </a:tc>
                <a:extLst>
                  <a:ext uri="{0D108BD9-81ED-4DB2-BD59-A6C34878D82A}">
                    <a16:rowId xmlns:a16="http://schemas.microsoft.com/office/drawing/2014/main" val="10001"/>
                  </a:ext>
                </a:extLst>
              </a:tr>
              <a:tr h="438341">
                <a:tc>
                  <a:txBody>
                    <a:bodyPr/>
                    <a:lstStyle/>
                    <a:p>
                      <a:pPr marL="0" marR="0" lvl="0" indent="0" algn="l" rtl="0">
                        <a:lnSpc>
                          <a:spcPct val="100000"/>
                        </a:lnSpc>
                        <a:spcBef>
                          <a:spcPts val="0"/>
                        </a:spcBef>
                        <a:spcAft>
                          <a:spcPts val="0"/>
                        </a:spcAft>
                        <a:buClr>
                          <a:srgbClr val="000000"/>
                        </a:buClr>
                        <a:buSzPts val="800"/>
                        <a:buFont typeface="Arial"/>
                        <a:buNone/>
                      </a:pPr>
                      <a:r>
                        <a:rPr lang="it" sz="1000" b="1">
                          <a:solidFill>
                            <a:srgbClr val="3C78D8"/>
                          </a:solidFill>
                          <a:latin typeface="Quicksand"/>
                          <a:ea typeface="Quicksand"/>
                          <a:cs typeface="Quicksand"/>
                          <a:sym typeface="Quicksand"/>
                        </a:rPr>
                        <a:t>Numero Clienti</a:t>
                      </a:r>
                      <a:endParaRPr sz="1000" b="1">
                        <a:solidFill>
                          <a:srgbClr val="3C78D8"/>
                        </a:solidFill>
                        <a:latin typeface="Quicksand"/>
                        <a:ea typeface="Quicksand"/>
                        <a:cs typeface="Quicksand"/>
                        <a:sym typeface="Quicksand"/>
                      </a:endParaRPr>
                    </a:p>
                  </a:txBody>
                  <a:tcPr marL="46647" marR="46647" marT="62203" marB="62203" anchor="ctr">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100">
                          <a:solidFill>
                            <a:srgbClr val="3C78D8"/>
                          </a:solidFill>
                          <a:latin typeface="Quicksand"/>
                          <a:ea typeface="Quicksand"/>
                          <a:cs typeface="Quicksand"/>
                          <a:sym typeface="Quicksand"/>
                        </a:rPr>
                        <a:t>10</a:t>
                      </a:r>
                      <a:endParaRPr sz="1100">
                        <a:solidFill>
                          <a:srgbClr val="3C78D8"/>
                        </a:solidFill>
                        <a:latin typeface="Quicksand"/>
                        <a:ea typeface="Quicksand"/>
                        <a:cs typeface="Quicksand"/>
                        <a:sym typeface="Quicksand"/>
                      </a:endParaRPr>
                    </a:p>
                  </a:txBody>
                  <a:tcPr marL="46647" marR="46647" marT="62203" marB="62203" anchor="ctr">
                    <a:lnL w="19050" cap="flat" cmpd="sng">
                      <a:solidFill>
                        <a:srgbClr val="666666"/>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100" dirty="0">
                          <a:solidFill>
                            <a:srgbClr val="3C78D8"/>
                          </a:solidFill>
                          <a:latin typeface="Quicksand"/>
                          <a:ea typeface="Quicksand"/>
                          <a:cs typeface="Quicksand"/>
                          <a:sym typeface="Quicksand"/>
                        </a:rPr>
                        <a:t>100</a:t>
                      </a:r>
                      <a:endParaRPr sz="1100" dirty="0">
                        <a:solidFill>
                          <a:srgbClr val="3C78D8"/>
                        </a:solidFill>
                        <a:latin typeface="Quicksand"/>
                        <a:ea typeface="Quicksand"/>
                        <a:cs typeface="Quicksand"/>
                        <a:sym typeface="Quicksand"/>
                      </a:endParaRPr>
                    </a:p>
                  </a:txBody>
                  <a:tcPr marL="46647" marR="46647" marT="62203" marB="62203"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100" dirty="0">
                          <a:solidFill>
                            <a:srgbClr val="3C78D8"/>
                          </a:solidFill>
                          <a:latin typeface="Quicksand"/>
                          <a:ea typeface="Quicksand"/>
                          <a:cs typeface="Quicksand"/>
                          <a:sym typeface="Quicksand"/>
                        </a:rPr>
                        <a:t>250</a:t>
                      </a:r>
                      <a:endParaRPr sz="1100" dirty="0">
                        <a:solidFill>
                          <a:srgbClr val="3C78D8"/>
                        </a:solidFill>
                        <a:latin typeface="Quicksand"/>
                        <a:ea typeface="Quicksand"/>
                        <a:cs typeface="Quicksand"/>
                        <a:sym typeface="Quicksand"/>
                      </a:endParaRPr>
                    </a:p>
                  </a:txBody>
                  <a:tcPr marL="46647" marR="46647" marT="62203" marB="62203"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100">
                          <a:solidFill>
                            <a:srgbClr val="3C78D8"/>
                          </a:solidFill>
                          <a:latin typeface="Quicksand"/>
                          <a:ea typeface="Quicksand"/>
                          <a:cs typeface="Quicksand"/>
                          <a:sym typeface="Quicksand"/>
                        </a:rPr>
                        <a:t>390</a:t>
                      </a:r>
                      <a:endParaRPr sz="1100">
                        <a:solidFill>
                          <a:srgbClr val="3C78D8"/>
                        </a:solidFill>
                        <a:latin typeface="Quicksand"/>
                        <a:ea typeface="Quicksand"/>
                        <a:cs typeface="Quicksand"/>
                        <a:sym typeface="Quicksand"/>
                      </a:endParaRPr>
                    </a:p>
                  </a:txBody>
                  <a:tcPr marL="46647" marR="46647" marT="62203" marB="62203"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100">
                          <a:solidFill>
                            <a:srgbClr val="3C78D8"/>
                          </a:solidFill>
                          <a:latin typeface="Quicksand"/>
                          <a:ea typeface="Quicksand"/>
                          <a:cs typeface="Quicksand"/>
                          <a:sym typeface="Quicksand"/>
                        </a:rPr>
                        <a:t>450</a:t>
                      </a:r>
                      <a:endParaRPr sz="1100">
                        <a:solidFill>
                          <a:srgbClr val="3C78D8"/>
                        </a:solidFill>
                        <a:latin typeface="Quicksand"/>
                        <a:ea typeface="Quicksand"/>
                        <a:cs typeface="Quicksand"/>
                        <a:sym typeface="Quicksand"/>
                      </a:endParaRPr>
                    </a:p>
                  </a:txBody>
                  <a:tcPr marL="46647" marR="46647" marT="62203" marB="62203" anchor="ctr">
                    <a:lnL w="19050" cap="flat" cmpd="sng">
                      <a:solidFill>
                        <a:srgbClr val="999999"/>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extLst>
                  <a:ext uri="{0D108BD9-81ED-4DB2-BD59-A6C34878D82A}">
                    <a16:rowId xmlns:a16="http://schemas.microsoft.com/office/drawing/2014/main" val="10002"/>
                  </a:ext>
                </a:extLst>
              </a:tr>
              <a:tr h="476331">
                <a:tc>
                  <a:txBody>
                    <a:bodyPr/>
                    <a:lstStyle/>
                    <a:p>
                      <a:pPr marL="0" marR="0" lvl="0" indent="0" algn="l" rtl="0">
                        <a:lnSpc>
                          <a:spcPct val="100000"/>
                        </a:lnSpc>
                        <a:spcBef>
                          <a:spcPts val="0"/>
                        </a:spcBef>
                        <a:spcAft>
                          <a:spcPts val="0"/>
                        </a:spcAft>
                        <a:buClr>
                          <a:srgbClr val="000000"/>
                        </a:buClr>
                        <a:buSzPts val="800"/>
                        <a:buFont typeface="Arial"/>
                        <a:buNone/>
                      </a:pPr>
                      <a:r>
                        <a:rPr lang="it" sz="1000" b="1">
                          <a:solidFill>
                            <a:srgbClr val="3C78D8"/>
                          </a:solidFill>
                          <a:latin typeface="Quicksand"/>
                          <a:ea typeface="Quicksand"/>
                          <a:cs typeface="Quicksand"/>
                          <a:sym typeface="Quicksand"/>
                        </a:rPr>
                        <a:t>Abbonamento mensile</a:t>
                      </a:r>
                      <a:endParaRPr sz="1000" b="1">
                        <a:solidFill>
                          <a:srgbClr val="3C78D8"/>
                        </a:solidFill>
                        <a:latin typeface="Quicksand"/>
                        <a:ea typeface="Quicksand"/>
                        <a:cs typeface="Quicksand"/>
                        <a:sym typeface="Quicksand"/>
                      </a:endParaRPr>
                    </a:p>
                  </a:txBody>
                  <a:tcPr marL="46647" marR="46647" marT="62203" marB="62203" anchor="ctr">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100">
                          <a:solidFill>
                            <a:srgbClr val="3C78D8"/>
                          </a:solidFill>
                          <a:latin typeface="Quicksand"/>
                          <a:ea typeface="Quicksand"/>
                          <a:cs typeface="Quicksand"/>
                          <a:sym typeface="Quicksand"/>
                        </a:rPr>
                        <a:t>25€</a:t>
                      </a:r>
                      <a:endParaRPr sz="1100">
                        <a:solidFill>
                          <a:srgbClr val="3C78D8"/>
                        </a:solidFill>
                        <a:latin typeface="Quicksand"/>
                        <a:ea typeface="Quicksand"/>
                        <a:cs typeface="Quicksand"/>
                        <a:sym typeface="Quicksand"/>
                      </a:endParaRPr>
                    </a:p>
                  </a:txBody>
                  <a:tcPr marL="46647" marR="46647" marT="62203" marB="62203" anchor="ctr">
                    <a:lnL w="19050" cap="flat" cmpd="sng">
                      <a:solidFill>
                        <a:srgbClr val="666666"/>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100" dirty="0">
                          <a:solidFill>
                            <a:srgbClr val="3C78D8"/>
                          </a:solidFill>
                          <a:latin typeface="Quicksand"/>
                          <a:ea typeface="Quicksand"/>
                          <a:cs typeface="Quicksand"/>
                          <a:sym typeface="Quicksand"/>
                        </a:rPr>
                        <a:t>25€</a:t>
                      </a:r>
                      <a:endParaRPr sz="1100" dirty="0">
                        <a:solidFill>
                          <a:srgbClr val="3C78D8"/>
                        </a:solidFill>
                        <a:latin typeface="Quicksand"/>
                        <a:ea typeface="Quicksand"/>
                        <a:cs typeface="Quicksand"/>
                        <a:sym typeface="Quicksand"/>
                      </a:endParaRPr>
                    </a:p>
                  </a:txBody>
                  <a:tcPr marL="46647" marR="46647" marT="62203" marB="62203"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100" dirty="0">
                          <a:solidFill>
                            <a:srgbClr val="3C78D8"/>
                          </a:solidFill>
                          <a:latin typeface="Quicksand"/>
                          <a:ea typeface="Quicksand"/>
                          <a:cs typeface="Quicksand"/>
                          <a:sym typeface="Quicksand"/>
                        </a:rPr>
                        <a:t>32€</a:t>
                      </a:r>
                      <a:endParaRPr sz="1100" dirty="0">
                        <a:solidFill>
                          <a:srgbClr val="3C78D8"/>
                        </a:solidFill>
                        <a:latin typeface="Quicksand"/>
                        <a:ea typeface="Quicksand"/>
                        <a:cs typeface="Quicksand"/>
                        <a:sym typeface="Quicksand"/>
                      </a:endParaRPr>
                    </a:p>
                  </a:txBody>
                  <a:tcPr marL="46647" marR="46647" marT="62203" marB="62203"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100" dirty="0">
                          <a:solidFill>
                            <a:srgbClr val="3C78D8"/>
                          </a:solidFill>
                          <a:latin typeface="Quicksand"/>
                          <a:ea typeface="Quicksand"/>
                          <a:cs typeface="Quicksand"/>
                          <a:sym typeface="Quicksand"/>
                        </a:rPr>
                        <a:t>32€</a:t>
                      </a:r>
                      <a:endParaRPr sz="1100" dirty="0">
                        <a:solidFill>
                          <a:srgbClr val="3C78D8"/>
                        </a:solidFill>
                        <a:latin typeface="Quicksand"/>
                        <a:ea typeface="Quicksand"/>
                        <a:cs typeface="Quicksand"/>
                        <a:sym typeface="Quicksand"/>
                      </a:endParaRPr>
                    </a:p>
                  </a:txBody>
                  <a:tcPr marL="46647" marR="46647" marT="62203" marB="62203"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100" dirty="0">
                          <a:solidFill>
                            <a:srgbClr val="3C78D8"/>
                          </a:solidFill>
                          <a:latin typeface="Quicksand"/>
                          <a:ea typeface="Quicksand"/>
                          <a:cs typeface="Quicksand"/>
                          <a:sym typeface="Quicksand"/>
                        </a:rPr>
                        <a:t>32€</a:t>
                      </a:r>
                      <a:endParaRPr sz="1100" dirty="0">
                        <a:solidFill>
                          <a:srgbClr val="3C78D8"/>
                        </a:solidFill>
                        <a:latin typeface="Quicksand"/>
                        <a:ea typeface="Quicksand"/>
                        <a:cs typeface="Quicksand"/>
                        <a:sym typeface="Quicksand"/>
                      </a:endParaRPr>
                    </a:p>
                  </a:txBody>
                  <a:tcPr marL="46647" marR="46647" marT="62203" marB="62203" anchor="ctr">
                    <a:lnL w="19050" cap="flat" cmpd="sng">
                      <a:solidFill>
                        <a:srgbClr val="999999"/>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extLst>
                  <a:ext uri="{0D108BD9-81ED-4DB2-BD59-A6C34878D82A}">
                    <a16:rowId xmlns:a16="http://schemas.microsoft.com/office/drawing/2014/main" val="10003"/>
                  </a:ext>
                </a:extLst>
              </a:tr>
              <a:tr h="397632">
                <a:tc>
                  <a:txBody>
                    <a:bodyPr/>
                    <a:lstStyle/>
                    <a:p>
                      <a:pPr marL="0" marR="0" lvl="0" indent="0" algn="l" rtl="0">
                        <a:lnSpc>
                          <a:spcPct val="100000"/>
                        </a:lnSpc>
                        <a:spcBef>
                          <a:spcPts val="0"/>
                        </a:spcBef>
                        <a:spcAft>
                          <a:spcPts val="0"/>
                        </a:spcAft>
                        <a:buClr>
                          <a:srgbClr val="000000"/>
                        </a:buClr>
                        <a:buSzPts val="800"/>
                        <a:buFont typeface="Arial"/>
                        <a:buNone/>
                      </a:pPr>
                      <a:r>
                        <a:rPr lang="it" sz="1000" b="1">
                          <a:solidFill>
                            <a:srgbClr val="3C78D8"/>
                          </a:solidFill>
                          <a:latin typeface="Quicksand"/>
                          <a:ea typeface="Quicksand"/>
                          <a:cs typeface="Quicksand"/>
                          <a:sym typeface="Quicksand"/>
                        </a:rPr>
                        <a:t>Costi Totali (€)</a:t>
                      </a:r>
                      <a:endParaRPr sz="1000" b="1">
                        <a:solidFill>
                          <a:srgbClr val="3C78D8"/>
                        </a:solidFill>
                        <a:latin typeface="Quicksand"/>
                        <a:ea typeface="Quicksand"/>
                        <a:cs typeface="Quicksand"/>
                        <a:sym typeface="Quicksand"/>
                      </a:endParaRPr>
                    </a:p>
                  </a:txBody>
                  <a:tcPr marL="46647" marR="46647" marT="62203" marB="62203" anchor="ctr">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100" dirty="0">
                          <a:solidFill>
                            <a:srgbClr val="3C78D8"/>
                          </a:solidFill>
                          <a:latin typeface="Quicksand"/>
                          <a:ea typeface="Quicksand"/>
                          <a:cs typeface="Quicksand"/>
                          <a:sym typeface="Quicksand"/>
                        </a:rPr>
                        <a:t>23 K</a:t>
                      </a:r>
                      <a:endParaRPr sz="1100" dirty="0">
                        <a:solidFill>
                          <a:srgbClr val="3C78D8"/>
                        </a:solidFill>
                        <a:latin typeface="Quicksand"/>
                        <a:ea typeface="Quicksand"/>
                        <a:cs typeface="Quicksand"/>
                        <a:sym typeface="Quicksand"/>
                      </a:endParaRPr>
                    </a:p>
                  </a:txBody>
                  <a:tcPr marL="46647" marR="46647" marT="62203" marB="62203" anchor="ctr">
                    <a:lnL w="19050" cap="flat" cmpd="sng">
                      <a:solidFill>
                        <a:srgbClr val="666666"/>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100" dirty="0">
                          <a:solidFill>
                            <a:srgbClr val="3C78D8"/>
                          </a:solidFill>
                          <a:latin typeface="Quicksand"/>
                          <a:ea typeface="Quicksand"/>
                          <a:cs typeface="Quicksand"/>
                          <a:sym typeface="Quicksand"/>
                        </a:rPr>
                        <a:t>61 K</a:t>
                      </a:r>
                      <a:endParaRPr sz="1100" dirty="0">
                        <a:solidFill>
                          <a:srgbClr val="3C78D8"/>
                        </a:solidFill>
                        <a:latin typeface="Quicksand"/>
                        <a:ea typeface="Quicksand"/>
                        <a:cs typeface="Quicksand"/>
                        <a:sym typeface="Quicksand"/>
                      </a:endParaRPr>
                    </a:p>
                  </a:txBody>
                  <a:tcPr marL="46647" marR="46647" marT="62203" marB="62203"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100" dirty="0">
                          <a:solidFill>
                            <a:srgbClr val="3C78D8"/>
                          </a:solidFill>
                          <a:latin typeface="Quicksand"/>
                          <a:ea typeface="Quicksand"/>
                          <a:cs typeface="Quicksand"/>
                          <a:sym typeface="Quicksand"/>
                        </a:rPr>
                        <a:t>110 K</a:t>
                      </a:r>
                      <a:endParaRPr sz="1100" dirty="0">
                        <a:solidFill>
                          <a:srgbClr val="3C78D8"/>
                        </a:solidFill>
                        <a:latin typeface="Quicksand"/>
                        <a:ea typeface="Quicksand"/>
                        <a:cs typeface="Quicksand"/>
                        <a:sym typeface="Quicksand"/>
                      </a:endParaRPr>
                    </a:p>
                  </a:txBody>
                  <a:tcPr marL="46647" marR="46647" marT="62203" marB="62203"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100" dirty="0">
                          <a:solidFill>
                            <a:srgbClr val="3C78D8"/>
                          </a:solidFill>
                          <a:latin typeface="Quicksand"/>
                          <a:ea typeface="Quicksand"/>
                          <a:cs typeface="Quicksand"/>
                          <a:sym typeface="Quicksand"/>
                        </a:rPr>
                        <a:t>138 K</a:t>
                      </a:r>
                      <a:endParaRPr sz="1100" dirty="0">
                        <a:solidFill>
                          <a:srgbClr val="3C78D8"/>
                        </a:solidFill>
                        <a:latin typeface="Quicksand"/>
                        <a:ea typeface="Quicksand"/>
                        <a:cs typeface="Quicksand"/>
                        <a:sym typeface="Quicksand"/>
                      </a:endParaRPr>
                    </a:p>
                  </a:txBody>
                  <a:tcPr marL="46647" marR="46647" marT="62203" marB="62203"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100" dirty="0">
                          <a:solidFill>
                            <a:srgbClr val="3C78D8"/>
                          </a:solidFill>
                          <a:latin typeface="Quicksand"/>
                          <a:ea typeface="Quicksand"/>
                          <a:cs typeface="Quicksand"/>
                          <a:sym typeface="Quicksand"/>
                        </a:rPr>
                        <a:t>137.5 K</a:t>
                      </a:r>
                      <a:endParaRPr sz="1100" dirty="0">
                        <a:solidFill>
                          <a:srgbClr val="3C78D8"/>
                        </a:solidFill>
                        <a:latin typeface="Quicksand"/>
                        <a:ea typeface="Quicksand"/>
                        <a:cs typeface="Quicksand"/>
                        <a:sym typeface="Quicksand"/>
                      </a:endParaRPr>
                    </a:p>
                  </a:txBody>
                  <a:tcPr marL="46647" marR="46647" marT="62203" marB="62203" anchor="ctr">
                    <a:lnL w="19050" cap="flat" cmpd="sng">
                      <a:solidFill>
                        <a:srgbClr val="999999"/>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extLst>
                  <a:ext uri="{0D108BD9-81ED-4DB2-BD59-A6C34878D82A}">
                    <a16:rowId xmlns:a16="http://schemas.microsoft.com/office/drawing/2014/main" val="10004"/>
                  </a:ext>
                </a:extLst>
              </a:tr>
              <a:tr h="397632">
                <a:tc>
                  <a:txBody>
                    <a:bodyPr/>
                    <a:lstStyle/>
                    <a:p>
                      <a:pPr marL="0" marR="0" lvl="0" indent="0" algn="l" rtl="0">
                        <a:lnSpc>
                          <a:spcPct val="100000"/>
                        </a:lnSpc>
                        <a:spcBef>
                          <a:spcPts val="0"/>
                        </a:spcBef>
                        <a:spcAft>
                          <a:spcPts val="0"/>
                        </a:spcAft>
                        <a:buClr>
                          <a:srgbClr val="000000"/>
                        </a:buClr>
                        <a:buSzPts val="800"/>
                        <a:buFont typeface="Arial"/>
                        <a:buNone/>
                      </a:pPr>
                      <a:r>
                        <a:rPr lang="it" sz="1000" b="1" dirty="0">
                          <a:solidFill>
                            <a:srgbClr val="3C78D8"/>
                          </a:solidFill>
                          <a:latin typeface="Quicksand"/>
                          <a:ea typeface="Quicksand"/>
                          <a:cs typeface="Quicksand"/>
                          <a:sym typeface="Quicksand"/>
                        </a:rPr>
                        <a:t>Ricavi (€)</a:t>
                      </a:r>
                      <a:endParaRPr sz="1000" b="1" dirty="0">
                        <a:solidFill>
                          <a:srgbClr val="3C78D8"/>
                        </a:solidFill>
                        <a:latin typeface="Quicksand"/>
                        <a:ea typeface="Quicksand"/>
                        <a:cs typeface="Quicksand"/>
                        <a:sym typeface="Quicksand"/>
                      </a:endParaRPr>
                    </a:p>
                  </a:txBody>
                  <a:tcPr marL="46647" marR="46647" marT="62203" marB="62203" anchor="ctr">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100" dirty="0">
                          <a:solidFill>
                            <a:srgbClr val="3C78D8"/>
                          </a:solidFill>
                          <a:latin typeface="Quicksand"/>
                          <a:ea typeface="Quicksand"/>
                          <a:cs typeface="Quicksand"/>
                          <a:sym typeface="Quicksand"/>
                        </a:rPr>
                        <a:t>7.2 K</a:t>
                      </a:r>
                      <a:endParaRPr sz="1100" dirty="0">
                        <a:solidFill>
                          <a:srgbClr val="3C78D8"/>
                        </a:solidFill>
                        <a:latin typeface="Quicksand"/>
                        <a:ea typeface="Quicksand"/>
                        <a:cs typeface="Quicksand"/>
                        <a:sym typeface="Quicksand"/>
                      </a:endParaRPr>
                    </a:p>
                  </a:txBody>
                  <a:tcPr marL="46647" marR="46647" marT="62203" marB="62203" anchor="ctr">
                    <a:lnL w="19050" cap="flat" cmpd="sng">
                      <a:solidFill>
                        <a:srgbClr val="666666"/>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100" dirty="0">
                          <a:solidFill>
                            <a:srgbClr val="3C78D8"/>
                          </a:solidFill>
                          <a:latin typeface="Quicksand"/>
                          <a:ea typeface="Quicksand"/>
                          <a:cs typeface="Quicksand"/>
                          <a:sym typeface="Quicksand"/>
                        </a:rPr>
                        <a:t>68 K</a:t>
                      </a:r>
                      <a:endParaRPr sz="1100" dirty="0">
                        <a:solidFill>
                          <a:srgbClr val="3C78D8"/>
                        </a:solidFill>
                        <a:latin typeface="Quicksand"/>
                        <a:ea typeface="Quicksand"/>
                        <a:cs typeface="Quicksand"/>
                        <a:sym typeface="Quicksand"/>
                      </a:endParaRPr>
                    </a:p>
                  </a:txBody>
                  <a:tcPr marL="46647" marR="46647" marT="62203" marB="62203"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100" dirty="0">
                          <a:solidFill>
                            <a:srgbClr val="3C78D8"/>
                          </a:solidFill>
                          <a:latin typeface="Quicksand"/>
                          <a:ea typeface="Quicksand"/>
                          <a:cs typeface="Quicksand"/>
                          <a:sym typeface="Quicksand"/>
                        </a:rPr>
                        <a:t>148 K</a:t>
                      </a:r>
                      <a:endParaRPr sz="1100" dirty="0">
                        <a:solidFill>
                          <a:srgbClr val="3C78D8"/>
                        </a:solidFill>
                        <a:latin typeface="Quicksand"/>
                        <a:ea typeface="Quicksand"/>
                        <a:cs typeface="Quicksand"/>
                        <a:sym typeface="Quicksand"/>
                      </a:endParaRPr>
                    </a:p>
                  </a:txBody>
                  <a:tcPr marL="46647" marR="46647" marT="62203" marB="62203"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100" dirty="0">
                          <a:solidFill>
                            <a:srgbClr val="3C78D8"/>
                          </a:solidFill>
                          <a:latin typeface="Quicksand"/>
                          <a:ea typeface="Quicksand"/>
                          <a:cs typeface="Quicksand"/>
                          <a:sym typeface="Quicksand"/>
                        </a:rPr>
                        <a:t>257 K</a:t>
                      </a:r>
                      <a:endParaRPr sz="1100" dirty="0">
                        <a:solidFill>
                          <a:srgbClr val="3C78D8"/>
                        </a:solidFill>
                        <a:latin typeface="Quicksand"/>
                        <a:ea typeface="Quicksand"/>
                        <a:cs typeface="Quicksand"/>
                        <a:sym typeface="Quicksand"/>
                      </a:endParaRPr>
                    </a:p>
                  </a:txBody>
                  <a:tcPr marL="46647" marR="46647" marT="62203" marB="62203"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100" dirty="0">
                          <a:solidFill>
                            <a:srgbClr val="3C78D8"/>
                          </a:solidFill>
                          <a:latin typeface="Quicksand"/>
                          <a:ea typeface="Quicksand"/>
                          <a:cs typeface="Quicksand"/>
                          <a:sym typeface="Quicksand"/>
                        </a:rPr>
                        <a:t>275 K</a:t>
                      </a:r>
                      <a:endParaRPr sz="1100" dirty="0">
                        <a:solidFill>
                          <a:srgbClr val="3C78D8"/>
                        </a:solidFill>
                        <a:latin typeface="Quicksand"/>
                        <a:ea typeface="Quicksand"/>
                        <a:cs typeface="Quicksand"/>
                        <a:sym typeface="Quicksand"/>
                      </a:endParaRPr>
                    </a:p>
                  </a:txBody>
                  <a:tcPr marL="46647" marR="46647" marT="62203" marB="62203" anchor="ctr">
                    <a:lnL w="19050" cap="flat" cmpd="sng">
                      <a:solidFill>
                        <a:srgbClr val="999999"/>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extLst>
                  <a:ext uri="{0D108BD9-81ED-4DB2-BD59-A6C34878D82A}">
                    <a16:rowId xmlns:a16="http://schemas.microsoft.com/office/drawing/2014/main" val="10005"/>
                  </a:ext>
                </a:extLst>
              </a:tr>
              <a:tr h="397632">
                <a:tc>
                  <a:txBody>
                    <a:bodyPr/>
                    <a:lstStyle/>
                    <a:p>
                      <a:pPr marL="0" marR="0" lvl="0" indent="0" algn="l" rtl="0">
                        <a:lnSpc>
                          <a:spcPct val="100000"/>
                        </a:lnSpc>
                        <a:spcBef>
                          <a:spcPts val="0"/>
                        </a:spcBef>
                        <a:spcAft>
                          <a:spcPts val="0"/>
                        </a:spcAft>
                        <a:buClr>
                          <a:srgbClr val="000000"/>
                        </a:buClr>
                        <a:buSzPts val="800"/>
                        <a:buFont typeface="Arial"/>
                        <a:buNone/>
                      </a:pPr>
                      <a:r>
                        <a:rPr lang="it" sz="1000" b="1" dirty="0">
                          <a:solidFill>
                            <a:srgbClr val="3C78D8"/>
                          </a:solidFill>
                          <a:latin typeface="Quicksand"/>
                          <a:ea typeface="Quicksand"/>
                          <a:cs typeface="Quicksand"/>
                          <a:sym typeface="Quicksand"/>
                        </a:rPr>
                        <a:t>Utile/Perdita (€)</a:t>
                      </a:r>
                      <a:endParaRPr sz="1000" b="1" dirty="0">
                        <a:solidFill>
                          <a:srgbClr val="3C78D8"/>
                        </a:solidFill>
                        <a:latin typeface="Quicksand"/>
                        <a:ea typeface="Quicksand"/>
                        <a:cs typeface="Quicksand"/>
                        <a:sym typeface="Quicksand"/>
                      </a:endParaRPr>
                    </a:p>
                  </a:txBody>
                  <a:tcPr marL="46647" marR="46647" marT="62203" marB="62203" anchor="ctr">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100" dirty="0">
                          <a:solidFill>
                            <a:srgbClr val="3C78D8"/>
                          </a:solidFill>
                          <a:latin typeface="Quicksand"/>
                          <a:ea typeface="Quicksand"/>
                          <a:cs typeface="Quicksand"/>
                          <a:sym typeface="Quicksand"/>
                        </a:rPr>
                        <a:t>(14 K)</a:t>
                      </a:r>
                      <a:endParaRPr sz="1100" dirty="0">
                        <a:solidFill>
                          <a:srgbClr val="3C78D8"/>
                        </a:solidFill>
                        <a:latin typeface="Quicksand"/>
                        <a:ea typeface="Quicksand"/>
                        <a:cs typeface="Quicksand"/>
                        <a:sym typeface="Quicksand"/>
                      </a:endParaRPr>
                    </a:p>
                  </a:txBody>
                  <a:tcPr marL="46647" marR="46647" marT="62203" marB="62203" anchor="ctr">
                    <a:lnL w="19050" cap="flat" cmpd="sng">
                      <a:solidFill>
                        <a:srgbClr val="666666"/>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100" dirty="0">
                          <a:solidFill>
                            <a:srgbClr val="3C78D8"/>
                          </a:solidFill>
                          <a:latin typeface="Quicksand"/>
                          <a:ea typeface="Quicksand"/>
                          <a:cs typeface="Quicksand"/>
                          <a:sym typeface="Quicksand"/>
                        </a:rPr>
                        <a:t>3.5 K</a:t>
                      </a:r>
                      <a:endParaRPr sz="1100" dirty="0">
                        <a:solidFill>
                          <a:srgbClr val="3C78D8"/>
                        </a:solidFill>
                        <a:latin typeface="Quicksand"/>
                        <a:ea typeface="Quicksand"/>
                        <a:cs typeface="Quicksand"/>
                        <a:sym typeface="Quicksand"/>
                      </a:endParaRPr>
                    </a:p>
                  </a:txBody>
                  <a:tcPr marL="46647" marR="46647" marT="62203" marB="62203"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100" dirty="0">
                          <a:solidFill>
                            <a:srgbClr val="3C78D8"/>
                          </a:solidFill>
                          <a:latin typeface="Quicksand"/>
                          <a:ea typeface="Quicksand"/>
                          <a:cs typeface="Quicksand"/>
                          <a:sym typeface="Quicksand"/>
                        </a:rPr>
                        <a:t>31 K</a:t>
                      </a:r>
                      <a:endParaRPr sz="1100" dirty="0">
                        <a:solidFill>
                          <a:srgbClr val="3C78D8"/>
                        </a:solidFill>
                        <a:latin typeface="Quicksand"/>
                        <a:ea typeface="Quicksand"/>
                        <a:cs typeface="Quicksand"/>
                        <a:sym typeface="Quicksand"/>
                      </a:endParaRPr>
                    </a:p>
                  </a:txBody>
                  <a:tcPr marL="46647" marR="46647" marT="62203" marB="62203"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100" dirty="0">
                          <a:solidFill>
                            <a:srgbClr val="3C78D8"/>
                          </a:solidFill>
                          <a:latin typeface="Quicksand"/>
                          <a:ea typeface="Quicksand"/>
                          <a:cs typeface="Quicksand"/>
                          <a:sym typeface="Quicksand"/>
                        </a:rPr>
                        <a:t>89 K</a:t>
                      </a:r>
                      <a:endParaRPr sz="1100" dirty="0">
                        <a:solidFill>
                          <a:srgbClr val="3C78D8"/>
                        </a:solidFill>
                        <a:latin typeface="Quicksand"/>
                        <a:ea typeface="Quicksand"/>
                        <a:cs typeface="Quicksand"/>
                        <a:sym typeface="Quicksand"/>
                      </a:endParaRPr>
                    </a:p>
                  </a:txBody>
                  <a:tcPr marL="46647" marR="46647" marT="62203" marB="62203"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100" dirty="0">
                          <a:solidFill>
                            <a:srgbClr val="3C78D8"/>
                          </a:solidFill>
                          <a:latin typeface="Quicksand"/>
                          <a:ea typeface="Quicksand"/>
                          <a:cs typeface="Quicksand"/>
                          <a:sym typeface="Quicksand"/>
                        </a:rPr>
                        <a:t>104 K</a:t>
                      </a:r>
                      <a:endParaRPr sz="1100" dirty="0">
                        <a:solidFill>
                          <a:srgbClr val="3C78D8"/>
                        </a:solidFill>
                        <a:latin typeface="Quicksand"/>
                        <a:ea typeface="Quicksand"/>
                        <a:cs typeface="Quicksand"/>
                        <a:sym typeface="Quicksand"/>
                      </a:endParaRPr>
                    </a:p>
                  </a:txBody>
                  <a:tcPr marL="46647" marR="46647" marT="62203" marB="62203" anchor="ctr">
                    <a:lnL w="19050" cap="flat" cmpd="sng">
                      <a:solidFill>
                        <a:srgbClr val="999999"/>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chemeClr val="dk2"/>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9" name="CasellaDiTesto 8">
            <a:extLst>
              <a:ext uri="{FF2B5EF4-FFF2-40B4-BE49-F238E27FC236}">
                <a16:creationId xmlns:a16="http://schemas.microsoft.com/office/drawing/2014/main" id="{05A69845-BCC6-40BC-A41E-E38BC7F55ED6}"/>
              </a:ext>
            </a:extLst>
          </p:cNvPr>
          <p:cNvSpPr txBox="1"/>
          <p:nvPr/>
        </p:nvSpPr>
        <p:spPr>
          <a:xfrm>
            <a:off x="756845" y="5575117"/>
            <a:ext cx="7537356" cy="231923"/>
          </a:xfrm>
          <a:prstGeom prst="rect">
            <a:avLst/>
          </a:prstGeom>
          <a:noFill/>
        </p:spPr>
        <p:txBody>
          <a:bodyPr wrap="square" rtlCol="0">
            <a:spAutoFit/>
          </a:bodyPr>
          <a:lstStyle/>
          <a:p>
            <a:pPr defTabSz="622089">
              <a:buClr>
                <a:srgbClr val="000000"/>
              </a:buClr>
              <a:buSzPts val="800"/>
            </a:pPr>
            <a:r>
              <a:rPr lang="it-IT" sz="907" dirty="0">
                <a:solidFill>
                  <a:srgbClr val="3C78D8"/>
                </a:solidFill>
                <a:latin typeface="Quicksand"/>
              </a:rPr>
              <a:t>I dati esposti sono estratti da una Forecast Analysis effettuata in fase di progettazione del business model su base quinquennale </a:t>
            </a:r>
          </a:p>
        </p:txBody>
      </p:sp>
    </p:spTree>
    <p:extLst>
      <p:ext uri="{BB962C8B-B14F-4D97-AF65-F5344CB8AC3E}">
        <p14:creationId xmlns:p14="http://schemas.microsoft.com/office/powerpoint/2010/main" val="1449557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AFC632-C1B4-45D6-B15B-2B1102769088}"/>
              </a:ext>
            </a:extLst>
          </p:cNvPr>
          <p:cNvSpPr>
            <a:spLocks noGrp="1"/>
          </p:cNvSpPr>
          <p:nvPr>
            <p:ph type="title"/>
          </p:nvPr>
        </p:nvSpPr>
        <p:spPr/>
        <p:txBody>
          <a:bodyPr/>
          <a:lstStyle/>
          <a:p>
            <a:r>
              <a:rPr lang="it-IT" dirty="0"/>
              <a:t>Video </a:t>
            </a:r>
            <a:r>
              <a:rPr lang="it-IT" dirty="0" err="1"/>
              <a:t>content</a:t>
            </a:r>
            <a:endParaRPr lang="it-IT" dirty="0"/>
          </a:p>
        </p:txBody>
      </p:sp>
      <p:sp>
        <p:nvSpPr>
          <p:cNvPr id="3" name="Segnaposto contenuto 2">
            <a:extLst>
              <a:ext uri="{FF2B5EF4-FFF2-40B4-BE49-F238E27FC236}">
                <a16:creationId xmlns:a16="http://schemas.microsoft.com/office/drawing/2014/main" id="{438A9A81-237B-4414-B5A0-0A87161FC3F2}"/>
              </a:ext>
            </a:extLst>
          </p:cNvPr>
          <p:cNvSpPr>
            <a:spLocks noGrp="1"/>
          </p:cNvSpPr>
          <p:nvPr>
            <p:ph idx="1"/>
          </p:nvPr>
        </p:nvSpPr>
        <p:spPr/>
        <p:txBody>
          <a:bodyPr/>
          <a:lstStyle/>
          <a:p>
            <a:r>
              <a:rPr lang="it-IT" dirty="0"/>
              <a:t> </a:t>
            </a:r>
            <a:r>
              <a:rPr lang="it-IT" dirty="0" err="1"/>
              <a:t>Hostify</a:t>
            </a:r>
            <a:r>
              <a:rPr lang="it-IT" dirty="0"/>
              <a:t> </a:t>
            </a:r>
          </a:p>
        </p:txBody>
      </p:sp>
      <p:pic>
        <p:nvPicPr>
          <p:cNvPr id="5" name="Immagine 4">
            <a:extLst>
              <a:ext uri="{FF2B5EF4-FFF2-40B4-BE49-F238E27FC236}">
                <a16:creationId xmlns:a16="http://schemas.microsoft.com/office/drawing/2014/main" id="{6782E098-3DC1-4541-A83D-A37B81301BAA}"/>
              </a:ext>
            </a:extLst>
          </p:cNvPr>
          <p:cNvPicPr>
            <a:picLocks noChangeAspect="1"/>
          </p:cNvPicPr>
          <p:nvPr/>
        </p:nvPicPr>
        <p:blipFill>
          <a:blip r:embed="rId4"/>
          <a:stretch>
            <a:fillRect/>
          </a:stretch>
        </p:blipFill>
        <p:spPr>
          <a:xfrm>
            <a:off x="1849704" y="2476756"/>
            <a:ext cx="1244160" cy="2211840"/>
          </a:xfrm>
          <a:prstGeom prst="roundRect">
            <a:avLst>
              <a:gd name="adj" fmla="val 10185"/>
            </a:avLst>
          </a:prstGeom>
          <a:effectLst>
            <a:outerShdw blurRad="50800" dist="38100" dir="2700000" algn="tl" rotWithShape="0">
              <a:prstClr val="black">
                <a:alpha val="40000"/>
              </a:prstClr>
            </a:outerShdw>
          </a:effectLst>
        </p:spPr>
      </p:pic>
      <p:pic>
        <p:nvPicPr>
          <p:cNvPr id="6" name="Immagine 5">
            <a:extLst>
              <a:ext uri="{FF2B5EF4-FFF2-40B4-BE49-F238E27FC236}">
                <a16:creationId xmlns:a16="http://schemas.microsoft.com/office/drawing/2014/main" id="{5D3F353E-303C-46BD-AFB1-8D429E6E0C50}"/>
              </a:ext>
            </a:extLst>
          </p:cNvPr>
          <p:cNvPicPr>
            <a:picLocks noChangeAspect="1"/>
          </p:cNvPicPr>
          <p:nvPr/>
        </p:nvPicPr>
        <p:blipFill>
          <a:blip r:embed="rId5"/>
          <a:stretch>
            <a:fillRect/>
          </a:stretch>
        </p:blipFill>
        <p:spPr>
          <a:xfrm>
            <a:off x="5221671" y="2476756"/>
            <a:ext cx="1244160" cy="2211840"/>
          </a:xfrm>
          <a:prstGeom prst="roundRect">
            <a:avLst>
              <a:gd name="adj" fmla="val 10101"/>
            </a:avLst>
          </a:prstGeom>
          <a:effectLst>
            <a:outerShdw blurRad="50800" dist="38100" dir="2700000" algn="tl" rotWithShape="0">
              <a:prstClr val="black">
                <a:alpha val="40000"/>
              </a:prstClr>
            </a:outerShdw>
          </a:effectLst>
        </p:spPr>
      </p:pic>
      <p:pic>
        <p:nvPicPr>
          <p:cNvPr id="4" name="videos">
            <a:hlinkClick r:id="" action="ppaction://media"/>
            <a:extLst>
              <a:ext uri="{FF2B5EF4-FFF2-40B4-BE49-F238E27FC236}">
                <a16:creationId xmlns:a16="http://schemas.microsoft.com/office/drawing/2014/main" id="{7AFB43A6-65E7-4BEC-AF28-AB87D712743E}"/>
              </a:ext>
            </a:extLst>
          </p:cNvPr>
          <p:cNvPicPr>
            <a:picLocks noChangeAspect="1"/>
          </p:cNvPicPr>
          <p:nvPr>
            <a:videoFile r:link="rId2"/>
            <p:extLst>
              <p:ext uri="{DAA4B4D4-6D71-4841-9C94-3DE7FCFB9230}">
                <p14:media xmlns:p14="http://schemas.microsoft.com/office/powerpoint/2010/main" r:embed="rId1"/>
              </p:ext>
            </p:extLst>
          </p:nvPr>
        </p:nvPicPr>
        <p:blipFill rotWithShape="1">
          <a:blip r:embed="rId6"/>
          <a:srcRect l="36685" t="-1" r="36850" b="-147"/>
          <a:stretch/>
        </p:blipFill>
        <p:spPr>
          <a:xfrm>
            <a:off x="3641444" y="2107752"/>
            <a:ext cx="1387778" cy="2954185"/>
          </a:xfrm>
          <a:prstGeom prst="roundRect">
            <a:avLst/>
          </a:prstGeom>
        </p:spPr>
      </p:pic>
    </p:spTree>
    <p:extLst>
      <p:ext uri="{BB962C8B-B14F-4D97-AF65-F5344CB8AC3E}">
        <p14:creationId xmlns:p14="http://schemas.microsoft.com/office/powerpoint/2010/main" val="2071996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20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5" fill="hold" display="0">
                  <p:stCondLst>
                    <p:cond delay="indefinite"/>
                  </p:stCondLst>
                </p:cTn>
                <p:tgtEl>
                  <p:spTgt spid="4"/>
                </p:tgtEl>
              </p:cMediaNode>
            </p:video>
            <p:seq concurrent="1" nextAc="seek">
              <p:cTn id="16" restart="whenNotActive" fill="hold" evtFilter="cancelBubble" nodeType="interactiveSeq">
                <p:stCondLst>
                  <p:cond evt="onClick" delay="0">
                    <p:tgtEl>
                      <p:spTgt spid="4"/>
                    </p:tgtEl>
                  </p:cond>
                </p:stCondLst>
                <p:endSync evt="end" delay="0">
                  <p:rtn val="all"/>
                </p:endSync>
                <p:childTnLst>
                  <p:par>
                    <p:cTn id="17" fill="hold">
                      <p:stCondLst>
                        <p:cond delay="0"/>
                      </p:stCondLst>
                      <p:childTnLst>
                        <p:par>
                          <p:cTn id="18" fill="hold">
                            <p:stCondLst>
                              <p:cond delay="0"/>
                            </p:stCondLst>
                            <p:childTnLst>
                              <p:par>
                                <p:cTn id="19" presetID="2" presetClass="mediacall" presetSubtype="0" fill="hold" nodeType="clickEffect">
                                  <p:stCondLst>
                                    <p:cond delay="0"/>
                                  </p:stCondLst>
                                  <p:childTnLst>
                                    <p:cmd type="call" cmd="togglePause">
                                      <p:cBhvr>
                                        <p:cTn id="20"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Frequent </a:t>
            </a:r>
            <a:r>
              <a:rPr lang="en-US" dirty="0" err="1"/>
              <a:t>Itemsets</a:t>
            </a:r>
            <a:r>
              <a:rPr lang="en-US" dirty="0"/>
              <a:t> </a:t>
            </a:r>
            <a:br>
              <a:rPr lang="en-US" dirty="0"/>
            </a:br>
            <a:r>
              <a:rPr lang="en-US" dirty="0"/>
              <a:t>in </a:t>
            </a:r>
            <a:r>
              <a:rPr lang="en-US" u="sng" dirty="0"/>
              <a:t>&lt;</a:t>
            </a:r>
            <a:r>
              <a:rPr lang="en-US" dirty="0"/>
              <a:t> 2 Passes</a:t>
            </a:r>
          </a:p>
        </p:txBody>
      </p:sp>
    </p:spTree>
    <p:extLst>
      <p:ext uri="{BB962C8B-B14F-4D97-AF65-F5344CB8AC3E}">
        <p14:creationId xmlns:p14="http://schemas.microsoft.com/office/powerpoint/2010/main" val="7514244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en-US" dirty="0"/>
              <a:t>Frequent </a:t>
            </a:r>
            <a:r>
              <a:rPr lang="en-US" dirty="0" err="1"/>
              <a:t>Itemsets</a:t>
            </a:r>
            <a:r>
              <a:rPr lang="en-US" dirty="0"/>
              <a:t> in </a:t>
            </a:r>
            <a:r>
              <a:rPr lang="en-US" u="sng" dirty="0"/>
              <a:t>&lt;</a:t>
            </a:r>
            <a:r>
              <a:rPr lang="en-US" dirty="0"/>
              <a:t> 2 Passes</a:t>
            </a:r>
          </a:p>
        </p:txBody>
      </p:sp>
      <p:sp>
        <p:nvSpPr>
          <p:cNvPr id="16387" name="Rectangle 3"/>
          <p:cNvSpPr>
            <a:spLocks noGrp="1" noChangeArrowheads="1"/>
          </p:cNvSpPr>
          <p:nvPr>
            <p:ph idx="1"/>
          </p:nvPr>
        </p:nvSpPr>
        <p:spPr/>
        <p:txBody>
          <a:bodyPr/>
          <a:lstStyle/>
          <a:p>
            <a:r>
              <a:rPr lang="en-US" dirty="0"/>
              <a:t>A-Priori, PCY, etc., take </a:t>
            </a:r>
            <a:r>
              <a:rPr lang="en-US" i="1" dirty="0"/>
              <a:t>k</a:t>
            </a:r>
            <a:r>
              <a:rPr lang="en-US" dirty="0"/>
              <a:t>  passes to find frequent itemsets of size </a:t>
            </a:r>
            <a:r>
              <a:rPr lang="en-US" i="1" dirty="0"/>
              <a:t>k</a:t>
            </a:r>
          </a:p>
          <a:p>
            <a:pPr lvl="8"/>
            <a:endParaRPr lang="en-US" i="1" dirty="0"/>
          </a:p>
          <a:p>
            <a:r>
              <a:rPr lang="en-US" b="1" dirty="0">
                <a:solidFill>
                  <a:schemeClr val="accent4"/>
                </a:solidFill>
              </a:rPr>
              <a:t>Can we use fewer passes?</a:t>
            </a:r>
          </a:p>
          <a:p>
            <a:pPr lvl="8"/>
            <a:endParaRPr lang="en-US" dirty="0"/>
          </a:p>
          <a:p>
            <a:r>
              <a:rPr lang="en-US" dirty="0"/>
              <a:t>Use 2 or fewer passes for all sizes, </a:t>
            </a:r>
            <a:br>
              <a:rPr lang="en-US" dirty="0"/>
            </a:br>
            <a:r>
              <a:rPr lang="en-US" dirty="0">
                <a:solidFill>
                  <a:schemeClr val="accent3"/>
                </a:solidFill>
              </a:rPr>
              <a:t>but may miss some frequent itemsets</a:t>
            </a:r>
          </a:p>
          <a:p>
            <a:pPr lvl="1"/>
            <a:r>
              <a:rPr lang="en-US" dirty="0"/>
              <a:t>Random sampling</a:t>
            </a:r>
          </a:p>
          <a:p>
            <a:pPr lvl="1"/>
            <a:r>
              <a:rPr lang="en-US" dirty="0"/>
              <a:t>SON (</a:t>
            </a:r>
            <a:r>
              <a:rPr lang="en-US" dirty="0" err="1"/>
              <a:t>Savasere</a:t>
            </a:r>
            <a:r>
              <a:rPr lang="en-US" dirty="0"/>
              <a:t>, </a:t>
            </a:r>
            <a:r>
              <a:rPr lang="en-US" dirty="0" err="1"/>
              <a:t>Omiecinski</a:t>
            </a:r>
            <a:r>
              <a:rPr lang="en-US" dirty="0"/>
              <a:t>, and </a:t>
            </a:r>
            <a:r>
              <a:rPr lang="en-US" dirty="0" err="1"/>
              <a:t>Navathe</a:t>
            </a:r>
            <a:r>
              <a:rPr lang="en-US" dirty="0"/>
              <a:t>)</a:t>
            </a:r>
          </a:p>
          <a:p>
            <a:pPr lvl="1"/>
            <a:r>
              <a:rPr lang="en-US" dirty="0" err="1"/>
              <a:t>Toivonen</a:t>
            </a:r>
            <a:r>
              <a:rPr lang="en-US" dirty="0"/>
              <a:t> (see textbook)</a:t>
            </a:r>
          </a:p>
        </p:txBody>
      </p:sp>
      <p:sp>
        <p:nvSpPr>
          <p:cNvPr id="6" name="Footer Placeholder 5"/>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61618210-A399-924D-A6B3-276F7A388EC0}" type="slidenum">
              <a:rPr lang="en-US"/>
              <a:pPr/>
              <a:t>56</a:t>
            </a:fld>
            <a:endParaRPr lang="en-US"/>
          </a:p>
        </p:txBody>
      </p:sp>
    </p:spTree>
    <p:extLst>
      <p:ext uri="{BB962C8B-B14F-4D97-AF65-F5344CB8AC3E}">
        <p14:creationId xmlns:p14="http://schemas.microsoft.com/office/powerpoint/2010/main" val="15504434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Random Sampling (1)</a:t>
            </a:r>
          </a:p>
        </p:txBody>
      </p:sp>
      <p:sp>
        <p:nvSpPr>
          <p:cNvPr id="17411" name="Rectangle 3"/>
          <p:cNvSpPr>
            <a:spLocks noGrp="1" noChangeArrowheads="1"/>
          </p:cNvSpPr>
          <p:nvPr>
            <p:ph idx="1"/>
          </p:nvPr>
        </p:nvSpPr>
        <p:spPr/>
        <p:txBody>
          <a:bodyPr/>
          <a:lstStyle/>
          <a:p>
            <a:r>
              <a:rPr lang="en-US" dirty="0"/>
              <a:t>Take a random sample of the market baskets</a:t>
            </a:r>
          </a:p>
          <a:p>
            <a:pPr lvl="8"/>
            <a:endParaRPr lang="en-US" dirty="0"/>
          </a:p>
          <a:p>
            <a:r>
              <a:rPr lang="en-US" dirty="0"/>
              <a:t>Run a-priori or one of its improvements</a:t>
            </a:r>
            <a:br>
              <a:rPr lang="en-US" dirty="0"/>
            </a:br>
            <a:r>
              <a:rPr lang="en-US" dirty="0"/>
              <a:t>in main memory</a:t>
            </a:r>
          </a:p>
          <a:p>
            <a:pPr lvl="1"/>
            <a:r>
              <a:rPr lang="en-US" dirty="0"/>
              <a:t>So we don’t pay for disk I/O each </a:t>
            </a:r>
            <a:br>
              <a:rPr lang="en-US" dirty="0"/>
            </a:br>
            <a:r>
              <a:rPr lang="en-US" dirty="0"/>
              <a:t>time we increase the size of itemsets</a:t>
            </a:r>
          </a:p>
          <a:p>
            <a:pPr lvl="1"/>
            <a:r>
              <a:rPr lang="en-US" dirty="0"/>
              <a:t>Reduce support threshold </a:t>
            </a:r>
            <a:br>
              <a:rPr lang="en-US" dirty="0"/>
            </a:br>
            <a:r>
              <a:rPr lang="en-US" dirty="0"/>
              <a:t>proportionally </a:t>
            </a:r>
            <a:br>
              <a:rPr lang="en-US" dirty="0"/>
            </a:br>
            <a:r>
              <a:rPr lang="en-US" dirty="0"/>
              <a:t>to match the sample size</a:t>
            </a:r>
          </a:p>
        </p:txBody>
      </p:sp>
      <p:sp>
        <p:nvSpPr>
          <p:cNvPr id="6" name="Footer Placeholder 5"/>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ABBA7DB4-E824-D84E-8F55-C115E3C4F9F6}" type="slidenum">
              <a:rPr lang="en-US"/>
              <a:pPr/>
              <a:t>57</a:t>
            </a:fld>
            <a:endParaRPr lang="en-US"/>
          </a:p>
        </p:txBody>
      </p:sp>
      <p:sp>
        <p:nvSpPr>
          <p:cNvPr id="7" name="Rectangle 3"/>
          <p:cNvSpPr>
            <a:spLocks noChangeArrowheads="1"/>
          </p:cNvSpPr>
          <p:nvPr/>
        </p:nvSpPr>
        <p:spPr bwMode="auto">
          <a:xfrm>
            <a:off x="7315200" y="3048000"/>
            <a:ext cx="1524000" cy="2743200"/>
          </a:xfrm>
          <a:prstGeom prst="rect">
            <a:avLst/>
          </a:prstGeom>
          <a:solidFill>
            <a:srgbClr val="FFCC00">
              <a:alpha val="50000"/>
            </a:srgbClr>
          </a:solidFill>
          <a:ln w="9525">
            <a:solidFill>
              <a:schemeClr val="tx1"/>
            </a:solidFill>
            <a:miter lim="800000"/>
            <a:headEnd/>
            <a:tailEnd/>
          </a:ln>
          <a:effectLst/>
        </p:spPr>
        <p:txBody>
          <a:bodyPr wrap="none" anchor="ctr"/>
          <a:lstStyle/>
          <a:p>
            <a:pPr algn="ctr"/>
            <a:endParaRPr lang="en-US">
              <a:latin typeface="Arial" pitchFamily="34" charset="0"/>
              <a:cs typeface="Arial" pitchFamily="34" charset="0"/>
            </a:endParaRPr>
          </a:p>
        </p:txBody>
      </p:sp>
      <p:sp>
        <p:nvSpPr>
          <p:cNvPr id="8" name="Line 4"/>
          <p:cNvSpPr>
            <a:spLocks noChangeShapeType="1"/>
          </p:cNvSpPr>
          <p:nvPr/>
        </p:nvSpPr>
        <p:spPr bwMode="auto">
          <a:xfrm>
            <a:off x="7315200" y="4343400"/>
            <a:ext cx="1524000" cy="0"/>
          </a:xfrm>
          <a:prstGeom prst="line">
            <a:avLst/>
          </a:prstGeom>
          <a:noFill/>
          <a:ln w="9525">
            <a:solidFill>
              <a:schemeClr val="tx1"/>
            </a:solidFill>
            <a:round/>
            <a:headEnd/>
            <a:tailEnd/>
          </a:ln>
          <a:effectLst/>
        </p:spPr>
        <p:txBody>
          <a:bodyPr/>
          <a:lstStyle/>
          <a:p>
            <a:endParaRPr lang="en-US">
              <a:latin typeface="Arial" pitchFamily="34" charset="0"/>
              <a:cs typeface="Arial" pitchFamily="34" charset="0"/>
            </a:endParaRPr>
          </a:p>
        </p:txBody>
      </p:sp>
      <p:sp>
        <p:nvSpPr>
          <p:cNvPr id="9" name="Text Box 7"/>
          <p:cNvSpPr txBox="1">
            <a:spLocks noChangeArrowheads="1"/>
          </p:cNvSpPr>
          <p:nvPr/>
        </p:nvSpPr>
        <p:spPr bwMode="auto">
          <a:xfrm>
            <a:off x="7562291" y="3141640"/>
            <a:ext cx="979755" cy="923330"/>
          </a:xfrm>
          <a:prstGeom prst="rect">
            <a:avLst/>
          </a:prstGeom>
          <a:noFill/>
          <a:ln w="9525">
            <a:noFill/>
            <a:miter lim="800000"/>
            <a:headEnd/>
            <a:tailEnd/>
          </a:ln>
          <a:effectLst/>
        </p:spPr>
        <p:txBody>
          <a:bodyPr wrap="none">
            <a:spAutoFit/>
          </a:bodyPr>
          <a:lstStyle/>
          <a:p>
            <a:r>
              <a:rPr lang="en-US" dirty="0">
                <a:latin typeface="Arial" pitchFamily="34" charset="0"/>
                <a:cs typeface="Arial" pitchFamily="34" charset="0"/>
              </a:rPr>
              <a:t>Copy of</a:t>
            </a:r>
          </a:p>
          <a:p>
            <a:r>
              <a:rPr lang="en-US" dirty="0">
                <a:latin typeface="Arial" pitchFamily="34" charset="0"/>
                <a:cs typeface="Arial" pitchFamily="34" charset="0"/>
              </a:rPr>
              <a:t>sample</a:t>
            </a:r>
          </a:p>
          <a:p>
            <a:r>
              <a:rPr lang="en-US" dirty="0">
                <a:latin typeface="Arial" pitchFamily="34" charset="0"/>
                <a:cs typeface="Arial" pitchFamily="34" charset="0"/>
              </a:rPr>
              <a:t>baskets</a:t>
            </a:r>
          </a:p>
        </p:txBody>
      </p:sp>
      <p:sp>
        <p:nvSpPr>
          <p:cNvPr id="10" name="Text Box 8"/>
          <p:cNvSpPr txBox="1">
            <a:spLocks noChangeArrowheads="1"/>
          </p:cNvSpPr>
          <p:nvPr/>
        </p:nvSpPr>
        <p:spPr bwMode="auto">
          <a:xfrm>
            <a:off x="7620000" y="4648200"/>
            <a:ext cx="864339" cy="923330"/>
          </a:xfrm>
          <a:prstGeom prst="rect">
            <a:avLst/>
          </a:prstGeom>
          <a:noFill/>
          <a:ln w="9525">
            <a:noFill/>
            <a:miter lim="800000"/>
            <a:headEnd/>
            <a:tailEnd/>
          </a:ln>
          <a:effectLst/>
        </p:spPr>
        <p:txBody>
          <a:bodyPr wrap="none">
            <a:spAutoFit/>
          </a:bodyPr>
          <a:lstStyle/>
          <a:p>
            <a:r>
              <a:rPr lang="en-US" dirty="0">
                <a:latin typeface="Arial" pitchFamily="34" charset="0"/>
                <a:cs typeface="Arial" pitchFamily="34" charset="0"/>
              </a:rPr>
              <a:t>Space</a:t>
            </a:r>
          </a:p>
          <a:p>
            <a:r>
              <a:rPr lang="en-US" dirty="0">
                <a:latin typeface="Arial" pitchFamily="34" charset="0"/>
                <a:cs typeface="Arial" pitchFamily="34" charset="0"/>
              </a:rPr>
              <a:t>  for</a:t>
            </a:r>
          </a:p>
          <a:p>
            <a:r>
              <a:rPr lang="en-US" dirty="0">
                <a:latin typeface="Arial" pitchFamily="34" charset="0"/>
                <a:cs typeface="Arial" pitchFamily="34" charset="0"/>
              </a:rPr>
              <a:t>counts</a:t>
            </a:r>
          </a:p>
        </p:txBody>
      </p:sp>
      <p:sp>
        <p:nvSpPr>
          <p:cNvPr id="12" name="TextBox 11"/>
          <p:cNvSpPr txBox="1"/>
          <p:nvPr/>
        </p:nvSpPr>
        <p:spPr>
          <a:xfrm rot="16200000">
            <a:off x="6251424" y="4209881"/>
            <a:ext cx="1582484"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Main memory</a:t>
            </a:r>
          </a:p>
        </p:txBody>
      </p:sp>
    </p:spTree>
    <p:extLst>
      <p:ext uri="{BB962C8B-B14F-4D97-AF65-F5344CB8AC3E}">
        <p14:creationId xmlns:p14="http://schemas.microsoft.com/office/powerpoint/2010/main" val="9546907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dirty="0"/>
              <a:t>Random Sampling (2)</a:t>
            </a:r>
          </a:p>
        </p:txBody>
      </p:sp>
      <p:sp>
        <p:nvSpPr>
          <p:cNvPr id="39939" name="Rectangle 3"/>
          <p:cNvSpPr>
            <a:spLocks noGrp="1" noChangeArrowheads="1"/>
          </p:cNvSpPr>
          <p:nvPr>
            <p:ph idx="1"/>
          </p:nvPr>
        </p:nvSpPr>
        <p:spPr/>
        <p:txBody>
          <a:bodyPr/>
          <a:lstStyle/>
          <a:p>
            <a:r>
              <a:rPr lang="en-US" dirty="0"/>
              <a:t>Optionally, verify that the candidate pairs are truly frequent in the entire data set by a second pass (avoid false positives)</a:t>
            </a:r>
          </a:p>
          <a:p>
            <a:pPr>
              <a:buNone/>
            </a:pPr>
            <a:endParaRPr lang="en-US" dirty="0"/>
          </a:p>
          <a:p>
            <a:r>
              <a:rPr lang="en-US" dirty="0"/>
              <a:t>But you don’t catch sets frequent in the whole but not in the sample</a:t>
            </a:r>
          </a:p>
          <a:p>
            <a:pPr lvl="1"/>
            <a:r>
              <a:rPr lang="en-US" dirty="0"/>
              <a:t>Smaller threshold, e.g., </a:t>
            </a:r>
            <a:r>
              <a:rPr lang="en-US" i="1" dirty="0"/>
              <a:t>s</a:t>
            </a:r>
            <a:r>
              <a:rPr lang="en-US" dirty="0"/>
              <a:t>/125, helps catch more truly frequent </a:t>
            </a:r>
            <a:r>
              <a:rPr lang="en-US" dirty="0" err="1"/>
              <a:t>itemsets</a:t>
            </a:r>
            <a:endParaRPr lang="en-US" dirty="0"/>
          </a:p>
          <a:p>
            <a:pPr lvl="2"/>
            <a:r>
              <a:rPr lang="en-US" dirty="0"/>
              <a:t>But requires more space</a:t>
            </a:r>
          </a:p>
          <a:p>
            <a:pPr lvl="1"/>
            <a:endParaRPr lang="en-US" dirty="0"/>
          </a:p>
        </p:txBody>
      </p:sp>
      <p:sp>
        <p:nvSpPr>
          <p:cNvPr id="6" name="Footer Placeholder 5"/>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40E93F0E-EC53-F64A-9111-512080B6BAFB}" type="slidenum">
              <a:rPr lang="en-US"/>
              <a:pPr/>
              <a:t>58</a:t>
            </a:fld>
            <a:endParaRPr lang="en-US"/>
          </a:p>
        </p:txBody>
      </p:sp>
    </p:spTree>
    <p:extLst>
      <p:ext uri="{BB962C8B-B14F-4D97-AF65-F5344CB8AC3E}">
        <p14:creationId xmlns:p14="http://schemas.microsoft.com/office/powerpoint/2010/main" val="30530398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5F07011-3B0C-C441-87FE-E9B0CC79B725}" type="slidenum">
              <a:rPr lang="en-US"/>
              <a:pPr/>
              <a:t>59</a:t>
            </a:fld>
            <a:endParaRPr lang="en-US"/>
          </a:p>
        </p:txBody>
      </p:sp>
      <p:sp>
        <p:nvSpPr>
          <p:cNvPr id="19458" name="Rectangle 2"/>
          <p:cNvSpPr>
            <a:spLocks noGrp="1" noChangeArrowheads="1"/>
          </p:cNvSpPr>
          <p:nvPr>
            <p:ph type="title"/>
          </p:nvPr>
        </p:nvSpPr>
        <p:spPr/>
        <p:txBody>
          <a:bodyPr/>
          <a:lstStyle/>
          <a:p>
            <a:r>
              <a:rPr lang="en-US"/>
              <a:t>SON Algorithm – (1)</a:t>
            </a:r>
          </a:p>
        </p:txBody>
      </p:sp>
      <p:sp>
        <p:nvSpPr>
          <p:cNvPr id="19459" name="Rectangle 3"/>
          <p:cNvSpPr>
            <a:spLocks noGrp="1" noChangeArrowheads="1"/>
          </p:cNvSpPr>
          <p:nvPr>
            <p:ph type="body" idx="1"/>
          </p:nvPr>
        </p:nvSpPr>
        <p:spPr/>
        <p:txBody>
          <a:bodyPr/>
          <a:lstStyle/>
          <a:p>
            <a:r>
              <a:rPr lang="en-US" dirty="0"/>
              <a:t>Repeatedly read small subsets of the baskets into main memory and run an in-memory algorithm to find all frequent itemsets</a:t>
            </a:r>
          </a:p>
          <a:p>
            <a:pPr lvl="1"/>
            <a:r>
              <a:rPr lang="en-US" dirty="0"/>
              <a:t>Note: we are not sampling, but processing the entire file in memory-sized chunks</a:t>
            </a:r>
          </a:p>
          <a:p>
            <a:pPr lvl="8"/>
            <a:endParaRPr lang="en-US" dirty="0"/>
          </a:p>
          <a:p>
            <a:r>
              <a:rPr lang="en-US" dirty="0"/>
              <a:t>An itemset becomes a candidate if it is found to be frequent in </a:t>
            </a:r>
            <a:r>
              <a:rPr lang="en-US" i="1" dirty="0">
                <a:solidFill>
                  <a:srgbClr val="0064E2"/>
                </a:solidFill>
              </a:rPr>
              <a:t>any</a:t>
            </a:r>
            <a:r>
              <a:rPr lang="en-US" dirty="0"/>
              <a:t> one or more subsets of the baskets.</a:t>
            </a:r>
          </a:p>
        </p:txBody>
      </p:sp>
      <p:sp>
        <p:nvSpPr>
          <p:cNvPr id="6" name="Footer Placeholder 5"/>
          <p:cNvSpPr>
            <a:spLocks noGrp="1"/>
          </p:cNvSpPr>
          <p:nvPr>
            <p:ph type="ftr" sz="quarter" idx="11"/>
          </p:nvPr>
        </p:nvSpPr>
        <p:spPr/>
        <p:txBody>
          <a:bodyPr/>
          <a:lstStyle/>
          <a:p>
            <a:pPr>
              <a:defRPr/>
            </a:pPr>
            <a:r>
              <a:rPr lang="nn-NO"/>
              <a:t>J. Leskovec, A. Rajaraman, J. Ullman: Mining of Massive Datasets, http://www.mmds.org</a:t>
            </a:r>
            <a:endParaRPr lang="en-US"/>
          </a:p>
        </p:txBody>
      </p:sp>
    </p:spTree>
    <p:extLst>
      <p:ext uri="{BB962C8B-B14F-4D97-AF65-F5344CB8AC3E}">
        <p14:creationId xmlns:p14="http://schemas.microsoft.com/office/powerpoint/2010/main" val="349396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generally</a:t>
            </a:r>
          </a:p>
        </p:txBody>
      </p:sp>
      <p:sp>
        <p:nvSpPr>
          <p:cNvPr id="3" name="Content Placeholder 2"/>
          <p:cNvSpPr>
            <a:spLocks noGrp="1"/>
          </p:cNvSpPr>
          <p:nvPr>
            <p:ph idx="1"/>
          </p:nvPr>
        </p:nvSpPr>
        <p:spPr/>
        <p:txBody>
          <a:bodyPr/>
          <a:lstStyle/>
          <a:p>
            <a:r>
              <a:rPr lang="en-US" b="1" dirty="0">
                <a:solidFill>
                  <a:srgbClr val="0000FF"/>
                </a:solidFill>
              </a:rPr>
              <a:t>A general many-to-many mapping (association) between two kinds of things</a:t>
            </a:r>
          </a:p>
          <a:p>
            <a:pPr lvl="1"/>
            <a:r>
              <a:rPr lang="en-US" dirty="0"/>
              <a:t>But we ask about connections among “items”, </a:t>
            </a:r>
            <a:br>
              <a:rPr lang="en-US" dirty="0"/>
            </a:br>
            <a:r>
              <a:rPr lang="en-US" dirty="0"/>
              <a:t>not “baskets”</a:t>
            </a:r>
          </a:p>
          <a:p>
            <a:pPr lvl="8"/>
            <a:endParaRPr lang="en-US" b="1" dirty="0"/>
          </a:p>
          <a:p>
            <a:r>
              <a:rPr lang="en-US" b="1" dirty="0"/>
              <a:t>For example:</a:t>
            </a:r>
          </a:p>
          <a:p>
            <a:pPr lvl="1"/>
            <a:r>
              <a:rPr lang="en-US" dirty="0">
                <a:solidFill>
                  <a:srgbClr val="008000"/>
                </a:solidFill>
              </a:rPr>
              <a:t>Finding communities in graphs (e.g., Twitter)</a:t>
            </a:r>
          </a:p>
          <a:p>
            <a:pPr lvl="1"/>
            <a:endParaRPr lang="en-US" dirty="0"/>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6</a:t>
            </a:fld>
            <a:endParaRPr lang="en-US"/>
          </a:p>
        </p:txBody>
      </p:sp>
    </p:spTree>
    <p:extLst>
      <p:ext uri="{BB962C8B-B14F-4D97-AF65-F5344CB8AC3E}">
        <p14:creationId xmlns:p14="http://schemas.microsoft.com/office/powerpoint/2010/main" val="13173993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95B977B-2A2B-984D-9268-14D03BA0046C}" type="slidenum">
              <a:rPr lang="en-US"/>
              <a:pPr/>
              <a:t>60</a:t>
            </a:fld>
            <a:endParaRPr lang="en-US"/>
          </a:p>
        </p:txBody>
      </p:sp>
      <p:sp>
        <p:nvSpPr>
          <p:cNvPr id="20482" name="Rectangle 2"/>
          <p:cNvSpPr>
            <a:spLocks noGrp="1" noChangeArrowheads="1"/>
          </p:cNvSpPr>
          <p:nvPr>
            <p:ph type="title"/>
          </p:nvPr>
        </p:nvSpPr>
        <p:spPr/>
        <p:txBody>
          <a:bodyPr/>
          <a:lstStyle/>
          <a:p>
            <a:r>
              <a:rPr lang="en-US"/>
              <a:t>SON Algorithm – (2)</a:t>
            </a:r>
          </a:p>
        </p:txBody>
      </p:sp>
      <p:sp>
        <p:nvSpPr>
          <p:cNvPr id="20483" name="Rectangle 3"/>
          <p:cNvSpPr>
            <a:spLocks noGrp="1" noChangeArrowheads="1"/>
          </p:cNvSpPr>
          <p:nvPr>
            <p:ph type="body" idx="1"/>
          </p:nvPr>
        </p:nvSpPr>
        <p:spPr/>
        <p:txBody>
          <a:bodyPr/>
          <a:lstStyle/>
          <a:p>
            <a:r>
              <a:rPr lang="en-US" dirty="0"/>
              <a:t>On a </a:t>
            </a:r>
            <a:r>
              <a:rPr lang="en-US" b="1" dirty="0"/>
              <a:t>second pass</a:t>
            </a:r>
            <a:r>
              <a:rPr lang="en-US" dirty="0"/>
              <a:t>, count all the candidate itemsets and determine which are frequent in the entire set</a:t>
            </a:r>
          </a:p>
          <a:p>
            <a:pPr lvl="8"/>
            <a:endParaRPr lang="en-US" dirty="0"/>
          </a:p>
          <a:p>
            <a:r>
              <a:rPr lang="en-US" b="1" dirty="0">
                <a:solidFill>
                  <a:srgbClr val="D60093"/>
                </a:solidFill>
              </a:rPr>
              <a:t>Key “monotonicity” idea:</a:t>
            </a:r>
            <a:r>
              <a:rPr lang="en-US" dirty="0"/>
              <a:t> an itemset cannot be frequent in the entire set of baskets unless it is frequent in at least one subset.</a:t>
            </a:r>
          </a:p>
        </p:txBody>
      </p:sp>
      <p:sp>
        <p:nvSpPr>
          <p:cNvPr id="6" name="Footer Placeholder 5"/>
          <p:cNvSpPr>
            <a:spLocks noGrp="1"/>
          </p:cNvSpPr>
          <p:nvPr>
            <p:ph type="ftr" sz="quarter" idx="11"/>
          </p:nvPr>
        </p:nvSpPr>
        <p:spPr/>
        <p:txBody>
          <a:bodyPr/>
          <a:lstStyle/>
          <a:p>
            <a:pPr>
              <a:defRPr/>
            </a:pPr>
            <a:r>
              <a:rPr lang="nn-NO"/>
              <a:t>J. Leskovec, A. Rajaraman, J. Ullman: Mining of Massive Datasets, http://www.mmds.org</a:t>
            </a:r>
            <a:endParaRPr lang="en-US"/>
          </a:p>
        </p:txBody>
      </p:sp>
    </p:spTree>
    <p:extLst>
      <p:ext uri="{BB962C8B-B14F-4D97-AF65-F5344CB8AC3E}">
        <p14:creationId xmlns:p14="http://schemas.microsoft.com/office/powerpoint/2010/main" val="2385702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r>
              <a:rPr lang="en-US" dirty="0"/>
              <a:t>SON – Distributed Version</a:t>
            </a:r>
          </a:p>
        </p:txBody>
      </p:sp>
      <p:sp>
        <p:nvSpPr>
          <p:cNvPr id="45059" name="Rectangle 3"/>
          <p:cNvSpPr>
            <a:spLocks noGrp="1" noChangeArrowheads="1"/>
          </p:cNvSpPr>
          <p:nvPr>
            <p:ph idx="1"/>
          </p:nvPr>
        </p:nvSpPr>
        <p:spPr/>
        <p:txBody>
          <a:bodyPr/>
          <a:lstStyle/>
          <a:p>
            <a:r>
              <a:rPr lang="en-US" dirty="0"/>
              <a:t>SON lends itself to distributed data mining </a:t>
            </a:r>
          </a:p>
          <a:p>
            <a:pPr lvl="8"/>
            <a:endParaRPr lang="en-US" dirty="0"/>
          </a:p>
          <a:p>
            <a:r>
              <a:rPr lang="en-US" dirty="0"/>
              <a:t>Baskets distributed among many nodes </a:t>
            </a:r>
          </a:p>
          <a:p>
            <a:pPr lvl="1"/>
            <a:r>
              <a:rPr lang="en-US" dirty="0"/>
              <a:t>Compute frequent itemsets at each node</a:t>
            </a:r>
          </a:p>
          <a:p>
            <a:pPr lvl="1"/>
            <a:r>
              <a:rPr lang="en-US" dirty="0"/>
              <a:t>Distribute candidates to all nodes</a:t>
            </a:r>
          </a:p>
          <a:p>
            <a:pPr lvl="1"/>
            <a:r>
              <a:rPr lang="en-US" dirty="0"/>
              <a:t>Accumulate the counts of all candidates</a:t>
            </a:r>
          </a:p>
        </p:txBody>
      </p:sp>
      <p:sp>
        <p:nvSpPr>
          <p:cNvPr id="6" name="Footer Placeholder 5"/>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3077CF19-2E25-994D-B7EF-BA70D01DD13C}" type="slidenum">
              <a:rPr lang="en-US"/>
              <a:pPr/>
              <a:t>61</a:t>
            </a:fld>
            <a:endParaRPr lang="en-US"/>
          </a:p>
        </p:txBody>
      </p:sp>
    </p:spTree>
    <p:extLst>
      <p:ext uri="{BB962C8B-B14F-4D97-AF65-F5344CB8AC3E}">
        <p14:creationId xmlns:p14="http://schemas.microsoft.com/office/powerpoint/2010/main" val="2964131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SON: Map/Reduce</a:t>
            </a:r>
          </a:p>
        </p:txBody>
      </p:sp>
      <p:sp>
        <p:nvSpPr>
          <p:cNvPr id="3" name="Content Placeholder 2"/>
          <p:cNvSpPr>
            <a:spLocks noGrp="1"/>
          </p:cNvSpPr>
          <p:nvPr>
            <p:ph idx="1"/>
          </p:nvPr>
        </p:nvSpPr>
        <p:spPr/>
        <p:txBody>
          <a:bodyPr/>
          <a:lstStyle/>
          <a:p>
            <a:r>
              <a:rPr lang="en-US" b="1" dirty="0"/>
              <a:t>Phase 1:</a:t>
            </a:r>
            <a:r>
              <a:rPr lang="en-US" dirty="0"/>
              <a:t> Find candidate itemsets</a:t>
            </a:r>
          </a:p>
          <a:p>
            <a:pPr lvl="1"/>
            <a:r>
              <a:rPr lang="en-US" dirty="0"/>
              <a:t>Map?</a:t>
            </a:r>
          </a:p>
          <a:p>
            <a:pPr lvl="1"/>
            <a:r>
              <a:rPr lang="en-US" dirty="0"/>
              <a:t>Reduce?</a:t>
            </a:r>
          </a:p>
          <a:p>
            <a:pPr lvl="1"/>
            <a:endParaRPr lang="en-US" dirty="0"/>
          </a:p>
          <a:p>
            <a:r>
              <a:rPr lang="en-US" b="1" dirty="0"/>
              <a:t>Phase 2:</a:t>
            </a:r>
            <a:r>
              <a:rPr lang="en-US" dirty="0"/>
              <a:t> Find true frequent itemsets</a:t>
            </a:r>
          </a:p>
          <a:p>
            <a:pPr lvl="1"/>
            <a:r>
              <a:rPr lang="en-US" dirty="0"/>
              <a:t>Map?</a:t>
            </a:r>
          </a:p>
          <a:p>
            <a:pPr lvl="1"/>
            <a:r>
              <a:rPr lang="en-US" dirty="0"/>
              <a:t>Reduce?</a:t>
            </a:r>
          </a:p>
        </p:txBody>
      </p:sp>
      <p:sp>
        <p:nvSpPr>
          <p:cNvPr id="5" name="Footer Placeholder 4"/>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8ACF4755-8703-664B-BCD2-DDFADF26E571}" type="slidenum">
              <a:rPr lang="en-US" smtClean="0"/>
              <a:pPr/>
              <a:t>62</a:t>
            </a:fld>
            <a:endParaRPr lang="en-US"/>
          </a:p>
        </p:txBody>
      </p:sp>
    </p:spTree>
    <p:extLst>
      <p:ext uri="{BB962C8B-B14F-4D97-AF65-F5344CB8AC3E}">
        <p14:creationId xmlns:p14="http://schemas.microsoft.com/office/powerpoint/2010/main" val="22320811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352800"/>
          </a:xfrm>
        </p:spPr>
        <p:txBody>
          <a:bodyPr anchor="b">
            <a:normAutofit/>
          </a:bodyPr>
          <a:lstStyle/>
          <a:p>
            <a:r>
              <a:rPr lang="en-US" sz="6000" dirty="0"/>
              <a:t>Clustering</a:t>
            </a:r>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a:t>Mining of Massive Datasets</a:t>
            </a:r>
          </a:p>
          <a:p>
            <a:r>
              <a:rPr lang="en-US" sz="2400" dirty="0"/>
              <a:t>Jure Leskovec, </a:t>
            </a:r>
            <a:r>
              <a:rPr lang="en-US" sz="2400" dirty="0" err="1"/>
              <a:t>Anand</a:t>
            </a:r>
            <a:r>
              <a:rPr lang="en-US" sz="2400" dirty="0"/>
              <a:t> </a:t>
            </a:r>
            <a:r>
              <a:rPr lang="en-US" sz="2400" dirty="0" err="1"/>
              <a:t>Rajaraman</a:t>
            </a:r>
            <a:r>
              <a:rPr lang="en-US" sz="2400" dirty="0"/>
              <a:t>, Jeff Ullman </a:t>
            </a:r>
            <a:r>
              <a:rPr lang="en-US" sz="2000" dirty="0"/>
              <a:t>Stanford University</a:t>
            </a:r>
          </a:p>
          <a:p>
            <a:r>
              <a:rPr lang="en-US" sz="3200" dirty="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slides:</a:t>
            </a:r>
            <a:r>
              <a:rPr lang="en-US" sz="1200" dirty="0">
                <a:latin typeface="Arial" pitchFamily="34" charset="0"/>
                <a:cs typeface="Arial" pitchFamily="34" charset="0"/>
              </a:rPr>
              <a:t> We would be delighted if you found this our material useful in giving your own lectures. Feel free to use these slides verbatim, or to modify them to fit your own needs. If 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http://www.mmds.org</a:t>
            </a:r>
            <a:r>
              <a:rPr lang="en-US" sz="1200" dirty="0">
                <a:latin typeface="Arial" pitchFamily="34" charset="0"/>
                <a:cs typeface="Arial" pitchFamily="34" charset="0"/>
              </a:rPr>
              <a:t> </a:t>
            </a:r>
          </a:p>
        </p:txBody>
      </p:sp>
    </p:spTree>
    <p:extLst>
      <p:ext uri="{BB962C8B-B14F-4D97-AF65-F5344CB8AC3E}">
        <p14:creationId xmlns:p14="http://schemas.microsoft.com/office/powerpoint/2010/main" val="266228485"/>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High Dimensional Data</a:t>
            </a:r>
          </a:p>
        </p:txBody>
      </p:sp>
      <p:graphicFrame>
        <p:nvGraphicFramePr>
          <p:cNvPr id="3" name="Content Placeholder 2"/>
          <p:cNvGraphicFramePr>
            <a:graphicFrameLocks noGrp="1"/>
          </p:cNvGraphicFramePr>
          <p:nvPr>
            <p:ph idx="1"/>
          </p:nvPr>
        </p:nvGraphicFramePr>
        <p:xfrm>
          <a:off x="228600" y="1295400"/>
          <a:ext cx="86868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64</a:t>
            </a:fld>
            <a:endParaRPr lang="en-US"/>
          </a:p>
        </p:txBody>
      </p:sp>
      <p:sp>
        <p:nvSpPr>
          <p:cNvPr id="2" name="Rounded Rectangle 1"/>
          <p:cNvSpPr/>
          <p:nvPr/>
        </p:nvSpPr>
        <p:spPr>
          <a:xfrm>
            <a:off x="228600" y="1295400"/>
            <a:ext cx="1676400" cy="5257800"/>
          </a:xfrm>
          <a:prstGeom prst="roundRect">
            <a:avLst/>
          </a:prstGeom>
          <a:ln w="1270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3181618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Dimensional Data</a:t>
            </a:r>
          </a:p>
        </p:txBody>
      </p:sp>
      <p:sp>
        <p:nvSpPr>
          <p:cNvPr id="3" name="Content Placeholder 2"/>
          <p:cNvSpPr>
            <a:spLocks noGrp="1"/>
          </p:cNvSpPr>
          <p:nvPr>
            <p:ph idx="1"/>
          </p:nvPr>
        </p:nvSpPr>
        <p:spPr/>
        <p:txBody>
          <a:bodyPr/>
          <a:lstStyle/>
          <a:p>
            <a:r>
              <a:rPr lang="en-US" b="1" dirty="0">
                <a:solidFill>
                  <a:srgbClr val="FF0066"/>
                </a:solidFill>
              </a:rPr>
              <a:t>Given a cloud of data points we want to understand its structure</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65</a:t>
            </a:fld>
            <a:endParaRPr lang="en-US"/>
          </a:p>
        </p:txBody>
      </p:sp>
      <p:pic>
        <p:nvPicPr>
          <p:cNvPr id="28674" name="Picture 2" descr="http://www.cs.toronto.edu/~laurens/drtoronto/Dimensionality_Reduction_@_Toronto_files/shapeimage_2.png"/>
          <p:cNvPicPr>
            <a:picLocks noChangeAspect="1" noChangeArrowheads="1"/>
          </p:cNvPicPr>
          <p:nvPr/>
        </p:nvPicPr>
        <p:blipFill rotWithShape="1">
          <a:blip r:embed="rId2">
            <a:extLst>
              <a:ext uri="{28A0092B-C50C-407E-A947-70E740481C1C}">
                <a14:useLocalDpi xmlns:a14="http://schemas.microsoft.com/office/drawing/2010/main" val="0"/>
              </a:ext>
            </a:extLst>
          </a:blip>
          <a:srcRect l="7047" r="9698"/>
          <a:stretch/>
        </p:blipFill>
        <p:spPr bwMode="auto">
          <a:xfrm>
            <a:off x="533400" y="2361269"/>
            <a:ext cx="8077200" cy="4496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7026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ABC4A1D-7D02-4084-97D7-BB005E217310}" type="slidenum">
              <a:rPr lang="en-US"/>
              <a:pPr/>
              <a:t>66</a:t>
            </a:fld>
            <a:endParaRPr lang="en-US"/>
          </a:p>
        </p:txBody>
      </p:sp>
      <p:sp>
        <p:nvSpPr>
          <p:cNvPr id="89090" name="Rectangle 2"/>
          <p:cNvSpPr>
            <a:spLocks noGrp="1" noChangeArrowheads="1"/>
          </p:cNvSpPr>
          <p:nvPr>
            <p:ph type="title"/>
          </p:nvPr>
        </p:nvSpPr>
        <p:spPr/>
        <p:txBody>
          <a:bodyPr/>
          <a:lstStyle/>
          <a:p>
            <a:r>
              <a:rPr lang="en-US" dirty="0"/>
              <a:t>The Problem of Clustering</a:t>
            </a:r>
          </a:p>
        </p:txBody>
      </p:sp>
      <p:sp>
        <p:nvSpPr>
          <p:cNvPr id="89091" name="Rectangle 3"/>
          <p:cNvSpPr>
            <a:spLocks noGrp="1" noChangeArrowheads="1"/>
          </p:cNvSpPr>
          <p:nvPr>
            <p:ph type="body" idx="1"/>
          </p:nvPr>
        </p:nvSpPr>
        <p:spPr>
          <a:xfrm>
            <a:off x="457200" y="1295400"/>
            <a:ext cx="8610600" cy="5257801"/>
          </a:xfrm>
        </p:spPr>
        <p:txBody>
          <a:bodyPr>
            <a:normAutofit/>
          </a:bodyPr>
          <a:lstStyle/>
          <a:p>
            <a:r>
              <a:rPr lang="en-US" dirty="0"/>
              <a:t>Given a </a:t>
            </a:r>
            <a:r>
              <a:rPr lang="en-US" b="1" dirty="0"/>
              <a:t>set of points</a:t>
            </a:r>
            <a:r>
              <a:rPr lang="en-US" dirty="0"/>
              <a:t>, with a notion of </a:t>
            </a:r>
            <a:r>
              <a:rPr lang="en-US" b="1" dirty="0"/>
              <a:t>distance</a:t>
            </a:r>
            <a:r>
              <a:rPr lang="en-US" dirty="0"/>
              <a:t> between points, </a:t>
            </a:r>
            <a:r>
              <a:rPr lang="en-US" b="1" dirty="0"/>
              <a:t>group the points</a:t>
            </a:r>
            <a:r>
              <a:rPr lang="en-US" dirty="0"/>
              <a:t> into some number of </a:t>
            </a:r>
            <a:r>
              <a:rPr lang="en-US" b="1" i="1" dirty="0">
                <a:solidFill>
                  <a:srgbClr val="FF0066"/>
                </a:solidFill>
              </a:rPr>
              <a:t>clusters</a:t>
            </a:r>
            <a:r>
              <a:rPr lang="en-US" dirty="0"/>
              <a:t>, so that </a:t>
            </a:r>
          </a:p>
          <a:p>
            <a:pPr lvl="1"/>
            <a:r>
              <a:rPr lang="en-US" dirty="0"/>
              <a:t>Members of a cluster are close/similar to each other</a:t>
            </a:r>
          </a:p>
          <a:p>
            <a:pPr lvl="1"/>
            <a:r>
              <a:rPr lang="en-US" dirty="0"/>
              <a:t>Members of different clusters are dissimilar</a:t>
            </a:r>
          </a:p>
          <a:p>
            <a:r>
              <a:rPr lang="en-US" b="1" dirty="0">
                <a:solidFill>
                  <a:srgbClr val="0000FF"/>
                </a:solidFill>
              </a:rPr>
              <a:t>Usually:</a:t>
            </a:r>
            <a:r>
              <a:rPr lang="en-US" b="1" dirty="0">
                <a:solidFill>
                  <a:schemeClr val="accent3"/>
                </a:solidFill>
              </a:rPr>
              <a:t> </a:t>
            </a:r>
          </a:p>
          <a:p>
            <a:pPr lvl="1"/>
            <a:r>
              <a:rPr lang="en-US" dirty="0"/>
              <a:t>Points are in a high-dimensional space</a:t>
            </a:r>
          </a:p>
          <a:p>
            <a:pPr lvl="1"/>
            <a:r>
              <a:rPr lang="en-US" dirty="0"/>
              <a:t>Similarity is defined using a distance measure</a:t>
            </a:r>
          </a:p>
          <a:p>
            <a:pPr lvl="2"/>
            <a:r>
              <a:rPr lang="en-US" dirty="0"/>
              <a:t>Euclidean, Cosine, </a:t>
            </a:r>
            <a:r>
              <a:rPr lang="en-US" dirty="0" err="1"/>
              <a:t>Jaccard</a:t>
            </a:r>
            <a:r>
              <a:rPr lang="en-US" dirty="0"/>
              <a:t>, edit distance, …</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8829484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2"/>
          </p:nvPr>
        </p:nvSpPr>
        <p:spPr/>
        <p:txBody>
          <a:bodyPr/>
          <a:lstStyle/>
          <a:p>
            <a:fld id="{B9E9B369-B151-4430-9438-ABF4A0FC75CB}" type="slidenum">
              <a:rPr lang="en-US"/>
              <a:pPr/>
              <a:t>67</a:t>
            </a:fld>
            <a:endParaRPr lang="en-US"/>
          </a:p>
        </p:txBody>
      </p:sp>
      <p:sp>
        <p:nvSpPr>
          <p:cNvPr id="90114" name="Rectangle 2"/>
          <p:cNvSpPr>
            <a:spLocks noGrp="1" noChangeArrowheads="1"/>
          </p:cNvSpPr>
          <p:nvPr>
            <p:ph type="title"/>
          </p:nvPr>
        </p:nvSpPr>
        <p:spPr/>
        <p:txBody>
          <a:bodyPr/>
          <a:lstStyle/>
          <a:p>
            <a:r>
              <a:rPr lang="en-US" dirty="0"/>
              <a:t>Example: Clusters &amp; Outliers</a:t>
            </a:r>
          </a:p>
        </p:txBody>
      </p:sp>
      <p:sp>
        <p:nvSpPr>
          <p:cNvPr id="90115" name="Oval 3"/>
          <p:cNvSpPr>
            <a:spLocks noChangeArrowheads="1"/>
          </p:cNvSpPr>
          <p:nvPr/>
        </p:nvSpPr>
        <p:spPr bwMode="auto">
          <a:xfrm>
            <a:off x="2743200" y="2286000"/>
            <a:ext cx="1828800" cy="2286000"/>
          </a:xfrm>
          <a:prstGeom prst="ellipse">
            <a:avLst/>
          </a:prstGeom>
          <a:noFill/>
          <a:ln w="9525">
            <a:noFill/>
            <a:round/>
            <a:headEnd/>
            <a:tailEnd/>
          </a:ln>
          <a:effectLst/>
        </p:spPr>
        <p:txBody>
          <a:bodyPr wrap="none" anchor="ctr"/>
          <a:lstStyle/>
          <a:p>
            <a:pPr algn="ctr"/>
            <a:r>
              <a:rPr lang="en-US">
                <a:latin typeface="Times New Roman" charset="0"/>
              </a:rPr>
              <a:t>x        x</a:t>
            </a:r>
          </a:p>
          <a:p>
            <a:pPr algn="ctr"/>
            <a:r>
              <a:rPr lang="en-US">
                <a:latin typeface="Times New Roman" charset="0"/>
              </a:rPr>
              <a:t>x  x      x  x</a:t>
            </a:r>
          </a:p>
          <a:p>
            <a:pPr algn="ctr"/>
            <a:r>
              <a:rPr lang="en-US">
                <a:latin typeface="Times New Roman" charset="0"/>
              </a:rPr>
              <a:t>x   x x  x     </a:t>
            </a:r>
          </a:p>
          <a:p>
            <a:pPr algn="ctr"/>
            <a:r>
              <a:rPr lang="en-US">
                <a:latin typeface="Times New Roman" charset="0"/>
              </a:rPr>
              <a:t>x     x  x</a:t>
            </a:r>
          </a:p>
          <a:p>
            <a:pPr algn="ctr"/>
            <a:r>
              <a:rPr lang="en-US">
                <a:latin typeface="Times New Roman" charset="0"/>
              </a:rPr>
              <a:t>x   x</a:t>
            </a:r>
          </a:p>
        </p:txBody>
      </p:sp>
      <p:sp>
        <p:nvSpPr>
          <p:cNvPr id="90116" name="Oval 4"/>
          <p:cNvSpPr>
            <a:spLocks noChangeArrowheads="1"/>
          </p:cNvSpPr>
          <p:nvPr/>
        </p:nvSpPr>
        <p:spPr bwMode="auto">
          <a:xfrm>
            <a:off x="5486400" y="1524000"/>
            <a:ext cx="1752600" cy="2819400"/>
          </a:xfrm>
          <a:prstGeom prst="ellipse">
            <a:avLst/>
          </a:prstGeom>
          <a:noFill/>
          <a:ln w="9525">
            <a:noFill/>
            <a:round/>
            <a:headEnd/>
            <a:tailEnd/>
          </a:ln>
          <a:effectLst/>
        </p:spPr>
        <p:txBody>
          <a:bodyPr wrap="none" anchor="ctr"/>
          <a:lstStyle/>
          <a:p>
            <a:pPr algn="ctr"/>
            <a:r>
              <a:rPr lang="en-US">
                <a:latin typeface="Times New Roman" charset="0"/>
              </a:rPr>
              <a:t>x</a:t>
            </a:r>
          </a:p>
          <a:p>
            <a:pPr algn="ctr"/>
            <a:r>
              <a:rPr lang="en-US">
                <a:latin typeface="Times New Roman" charset="0"/>
              </a:rPr>
              <a:t>xx    x</a:t>
            </a:r>
          </a:p>
          <a:p>
            <a:pPr algn="ctr"/>
            <a:r>
              <a:rPr lang="en-US">
                <a:latin typeface="Times New Roman" charset="0"/>
              </a:rPr>
              <a:t>x  x        </a:t>
            </a:r>
          </a:p>
          <a:p>
            <a:pPr algn="ctr"/>
            <a:r>
              <a:rPr lang="en-US">
                <a:latin typeface="Times New Roman" charset="0"/>
              </a:rPr>
              <a:t>x    x  x   </a:t>
            </a:r>
          </a:p>
          <a:p>
            <a:pPr algn="ctr"/>
            <a:r>
              <a:rPr lang="en-US">
                <a:latin typeface="Times New Roman" charset="0"/>
              </a:rPr>
              <a:t>x</a:t>
            </a:r>
          </a:p>
          <a:p>
            <a:pPr algn="ctr"/>
            <a:r>
              <a:rPr lang="en-US">
                <a:latin typeface="Times New Roman" charset="0"/>
              </a:rPr>
              <a:t>x x   x</a:t>
            </a:r>
          </a:p>
          <a:p>
            <a:pPr algn="ctr"/>
            <a:r>
              <a:rPr lang="en-US">
                <a:latin typeface="Times New Roman" charset="0"/>
              </a:rPr>
              <a:t>x</a:t>
            </a:r>
          </a:p>
        </p:txBody>
      </p:sp>
      <p:sp>
        <p:nvSpPr>
          <p:cNvPr id="90117" name="Oval 5"/>
          <p:cNvSpPr>
            <a:spLocks noChangeArrowheads="1"/>
          </p:cNvSpPr>
          <p:nvPr/>
        </p:nvSpPr>
        <p:spPr bwMode="auto">
          <a:xfrm>
            <a:off x="4572000" y="4648200"/>
            <a:ext cx="1905000" cy="1600200"/>
          </a:xfrm>
          <a:prstGeom prst="ellipse">
            <a:avLst/>
          </a:prstGeom>
          <a:noFill/>
          <a:ln w="9525">
            <a:noFill/>
            <a:round/>
            <a:headEnd/>
            <a:tailEnd/>
          </a:ln>
          <a:effectLst/>
        </p:spPr>
        <p:txBody>
          <a:bodyPr wrap="none" anchor="ctr"/>
          <a:lstStyle/>
          <a:p>
            <a:pPr algn="ctr"/>
            <a:r>
              <a:rPr lang="en-US">
                <a:latin typeface="Times New Roman" charset="0"/>
              </a:rPr>
              <a:t>     x   x</a:t>
            </a:r>
          </a:p>
          <a:p>
            <a:pPr algn="ctr"/>
            <a:r>
              <a:rPr lang="en-US">
                <a:latin typeface="Times New Roman" charset="0"/>
              </a:rPr>
              <a:t>x  x    x    x</a:t>
            </a:r>
          </a:p>
          <a:p>
            <a:pPr algn="ctr"/>
            <a:r>
              <a:rPr lang="en-US">
                <a:latin typeface="Times New Roman" charset="0"/>
              </a:rPr>
              <a:t>  x    x     x</a:t>
            </a:r>
          </a:p>
          <a:p>
            <a:pPr algn="ctr"/>
            <a:r>
              <a:rPr lang="en-US">
                <a:latin typeface="Times New Roman" charset="0"/>
              </a:rPr>
              <a:t>x  </a:t>
            </a:r>
          </a:p>
        </p:txBody>
      </p:sp>
      <p:sp>
        <p:nvSpPr>
          <p:cNvPr id="90118" name="Text Box 6"/>
          <p:cNvSpPr txBox="1">
            <a:spLocks noChangeArrowheads="1"/>
          </p:cNvSpPr>
          <p:nvPr/>
        </p:nvSpPr>
        <p:spPr bwMode="auto">
          <a:xfrm>
            <a:off x="5013325" y="17176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90119" name="Text Box 7"/>
          <p:cNvSpPr txBox="1">
            <a:spLocks noChangeArrowheads="1"/>
          </p:cNvSpPr>
          <p:nvPr/>
        </p:nvSpPr>
        <p:spPr bwMode="auto">
          <a:xfrm>
            <a:off x="3641725" y="49180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10" name="Footer Placeholder 9"/>
          <p:cNvSpPr>
            <a:spLocks noGrp="1"/>
          </p:cNvSpPr>
          <p:nvPr>
            <p:ph type="ftr" sz="quarter" idx="11"/>
          </p:nvPr>
        </p:nvSpPr>
        <p:spPr/>
        <p:txBody>
          <a:bodyPr/>
          <a:lstStyle/>
          <a:p>
            <a:r>
              <a:rPr lang="en-US"/>
              <a:t>J. Leskovec, A. Rajaraman, J. Ullman: Mining of Massive Datasets, http://www.mmds.org</a:t>
            </a:r>
          </a:p>
        </p:txBody>
      </p:sp>
      <p:sp>
        <p:nvSpPr>
          <p:cNvPr id="14" name="Oval 3"/>
          <p:cNvSpPr>
            <a:spLocks noChangeArrowheads="1"/>
          </p:cNvSpPr>
          <p:nvPr/>
        </p:nvSpPr>
        <p:spPr bwMode="auto">
          <a:xfrm>
            <a:off x="2743200" y="2286000"/>
            <a:ext cx="1828800" cy="2286000"/>
          </a:xfrm>
          <a:prstGeom prst="ellipse">
            <a:avLst/>
          </a:prstGeom>
          <a:solidFill>
            <a:schemeClr val="accent1">
              <a:alpha val="50000"/>
            </a:schemeClr>
          </a:solidFill>
          <a:ln w="9525">
            <a:solidFill>
              <a:schemeClr val="tx1"/>
            </a:solidFill>
            <a:round/>
            <a:headEnd/>
            <a:tailEnd/>
          </a:ln>
          <a:effectLst/>
        </p:spPr>
        <p:txBody>
          <a:bodyPr wrap="none" anchor="ctr"/>
          <a:lstStyle/>
          <a:p>
            <a:pPr algn="ctr"/>
            <a:r>
              <a:rPr lang="en-US">
                <a:latin typeface="Times New Roman" charset="0"/>
              </a:rPr>
              <a:t>x        x</a:t>
            </a:r>
          </a:p>
          <a:p>
            <a:pPr algn="ctr"/>
            <a:r>
              <a:rPr lang="en-US">
                <a:latin typeface="Times New Roman" charset="0"/>
              </a:rPr>
              <a:t>x  x      x  x</a:t>
            </a:r>
          </a:p>
          <a:p>
            <a:pPr algn="ctr"/>
            <a:r>
              <a:rPr lang="en-US">
                <a:latin typeface="Times New Roman" charset="0"/>
              </a:rPr>
              <a:t>x   x x  x     </a:t>
            </a:r>
          </a:p>
          <a:p>
            <a:pPr algn="ctr"/>
            <a:r>
              <a:rPr lang="en-US">
                <a:latin typeface="Times New Roman" charset="0"/>
              </a:rPr>
              <a:t>x     x  x</a:t>
            </a:r>
          </a:p>
          <a:p>
            <a:pPr algn="ctr"/>
            <a:r>
              <a:rPr lang="en-US">
                <a:latin typeface="Times New Roman" charset="0"/>
              </a:rPr>
              <a:t>x   x</a:t>
            </a:r>
          </a:p>
        </p:txBody>
      </p:sp>
      <p:sp>
        <p:nvSpPr>
          <p:cNvPr id="15" name="Oval 4"/>
          <p:cNvSpPr>
            <a:spLocks noChangeArrowheads="1"/>
          </p:cNvSpPr>
          <p:nvPr/>
        </p:nvSpPr>
        <p:spPr bwMode="auto">
          <a:xfrm>
            <a:off x="5486400" y="1524000"/>
            <a:ext cx="1752600" cy="2819400"/>
          </a:xfrm>
          <a:prstGeom prst="ellipse">
            <a:avLst/>
          </a:prstGeom>
          <a:solidFill>
            <a:srgbClr val="808000">
              <a:alpha val="50000"/>
            </a:srgbClr>
          </a:solidFill>
          <a:ln w="9525">
            <a:solidFill>
              <a:schemeClr val="tx1"/>
            </a:solidFill>
            <a:round/>
            <a:headEnd/>
            <a:tailEnd/>
          </a:ln>
          <a:effectLst/>
        </p:spPr>
        <p:txBody>
          <a:bodyPr wrap="none" anchor="ctr"/>
          <a:lstStyle/>
          <a:p>
            <a:pPr algn="ctr"/>
            <a:r>
              <a:rPr lang="en-US" dirty="0">
                <a:latin typeface="Times New Roman" charset="0"/>
              </a:rPr>
              <a:t>x</a:t>
            </a:r>
          </a:p>
          <a:p>
            <a:pPr algn="ctr"/>
            <a:r>
              <a:rPr lang="en-US" dirty="0">
                <a:latin typeface="Times New Roman" charset="0"/>
              </a:rPr>
              <a:t>xx    x</a:t>
            </a:r>
          </a:p>
          <a:p>
            <a:pPr algn="ctr"/>
            <a:r>
              <a:rPr lang="en-US" dirty="0">
                <a:latin typeface="Times New Roman" charset="0"/>
              </a:rPr>
              <a:t>x  </a:t>
            </a:r>
            <a:r>
              <a:rPr lang="en-US" dirty="0" err="1">
                <a:latin typeface="Times New Roman" charset="0"/>
              </a:rPr>
              <a:t>x</a:t>
            </a:r>
            <a:r>
              <a:rPr lang="en-US" dirty="0">
                <a:latin typeface="Times New Roman" charset="0"/>
              </a:rPr>
              <a:t>        </a:t>
            </a:r>
          </a:p>
          <a:p>
            <a:pPr algn="ctr"/>
            <a:r>
              <a:rPr lang="en-US" dirty="0">
                <a:latin typeface="Times New Roman" charset="0"/>
              </a:rPr>
              <a:t>x    </a:t>
            </a:r>
            <a:r>
              <a:rPr lang="en-US" dirty="0" err="1">
                <a:latin typeface="Times New Roman" charset="0"/>
              </a:rPr>
              <a:t>x</a:t>
            </a:r>
            <a:r>
              <a:rPr lang="en-US" dirty="0">
                <a:latin typeface="Times New Roman" charset="0"/>
              </a:rPr>
              <a:t>  </a:t>
            </a:r>
            <a:r>
              <a:rPr lang="en-US" dirty="0" err="1">
                <a:latin typeface="Times New Roman" charset="0"/>
              </a:rPr>
              <a:t>x</a:t>
            </a:r>
            <a:r>
              <a:rPr lang="en-US" dirty="0">
                <a:latin typeface="Times New Roman" charset="0"/>
              </a:rPr>
              <a:t>   </a:t>
            </a:r>
          </a:p>
          <a:p>
            <a:pPr algn="ctr"/>
            <a:r>
              <a:rPr lang="en-US" dirty="0">
                <a:latin typeface="Times New Roman" charset="0"/>
              </a:rPr>
              <a:t>x</a:t>
            </a:r>
          </a:p>
          <a:p>
            <a:pPr algn="ctr"/>
            <a:r>
              <a:rPr lang="en-US" dirty="0">
                <a:latin typeface="Times New Roman" charset="0"/>
              </a:rPr>
              <a:t>x </a:t>
            </a:r>
            <a:r>
              <a:rPr lang="en-US" dirty="0" err="1">
                <a:latin typeface="Times New Roman" charset="0"/>
              </a:rPr>
              <a:t>x</a:t>
            </a:r>
            <a:r>
              <a:rPr lang="en-US" dirty="0">
                <a:latin typeface="Times New Roman" charset="0"/>
              </a:rPr>
              <a:t>   </a:t>
            </a:r>
            <a:r>
              <a:rPr lang="en-US" dirty="0" err="1">
                <a:latin typeface="Times New Roman" charset="0"/>
              </a:rPr>
              <a:t>x</a:t>
            </a:r>
            <a:endParaRPr lang="en-US" dirty="0">
              <a:latin typeface="Times New Roman" charset="0"/>
            </a:endParaRPr>
          </a:p>
          <a:p>
            <a:pPr algn="ctr"/>
            <a:r>
              <a:rPr lang="en-US" dirty="0">
                <a:latin typeface="Times New Roman" charset="0"/>
              </a:rPr>
              <a:t>x</a:t>
            </a:r>
          </a:p>
        </p:txBody>
      </p:sp>
      <p:sp>
        <p:nvSpPr>
          <p:cNvPr id="16" name="Oval 5"/>
          <p:cNvSpPr>
            <a:spLocks noChangeArrowheads="1"/>
          </p:cNvSpPr>
          <p:nvPr/>
        </p:nvSpPr>
        <p:spPr bwMode="auto">
          <a:xfrm>
            <a:off x="4572000" y="4648200"/>
            <a:ext cx="1905000" cy="1600200"/>
          </a:xfrm>
          <a:prstGeom prst="ellipse">
            <a:avLst/>
          </a:prstGeom>
          <a:solidFill>
            <a:srgbClr val="FFFF00">
              <a:alpha val="50000"/>
            </a:srgbClr>
          </a:solidFill>
          <a:ln w="9525">
            <a:solidFill>
              <a:schemeClr val="tx1"/>
            </a:solidFill>
            <a:round/>
            <a:headEnd/>
            <a:tailEnd/>
          </a:ln>
          <a:effectLst/>
        </p:spPr>
        <p:txBody>
          <a:bodyPr wrap="none" anchor="ctr"/>
          <a:lstStyle/>
          <a:p>
            <a:pPr algn="ctr"/>
            <a:r>
              <a:rPr lang="en-US">
                <a:latin typeface="Times New Roman" charset="0"/>
              </a:rPr>
              <a:t>     x   x</a:t>
            </a:r>
          </a:p>
          <a:p>
            <a:pPr algn="ctr"/>
            <a:r>
              <a:rPr lang="en-US">
                <a:latin typeface="Times New Roman" charset="0"/>
              </a:rPr>
              <a:t>x  x    x    x</a:t>
            </a:r>
          </a:p>
          <a:p>
            <a:pPr algn="ctr"/>
            <a:r>
              <a:rPr lang="en-US">
                <a:latin typeface="Times New Roman" charset="0"/>
              </a:rPr>
              <a:t>  x    x     x</a:t>
            </a:r>
          </a:p>
          <a:p>
            <a:pPr algn="ctr"/>
            <a:r>
              <a:rPr lang="en-US">
                <a:latin typeface="Times New Roman" charset="0"/>
              </a:rPr>
              <a:t>x  </a:t>
            </a:r>
          </a:p>
        </p:txBody>
      </p:sp>
      <p:cxnSp>
        <p:nvCxnSpPr>
          <p:cNvPr id="3" name="Straight Arrow Connector 2"/>
          <p:cNvCxnSpPr/>
          <p:nvPr/>
        </p:nvCxnSpPr>
        <p:spPr>
          <a:xfrm flipV="1">
            <a:off x="2971800" y="5257800"/>
            <a:ext cx="669925" cy="685800"/>
          </a:xfrm>
          <a:prstGeom prst="straightConnector1">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2488461" y="5943600"/>
            <a:ext cx="864339"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Outlier</a:t>
            </a:r>
          </a:p>
        </p:txBody>
      </p:sp>
      <p:cxnSp>
        <p:nvCxnSpPr>
          <p:cNvPr id="17" name="Straight Arrow Connector 16"/>
          <p:cNvCxnSpPr/>
          <p:nvPr/>
        </p:nvCxnSpPr>
        <p:spPr>
          <a:xfrm flipH="1" flipV="1">
            <a:off x="6553200" y="5600700"/>
            <a:ext cx="825947" cy="342900"/>
          </a:xfrm>
          <a:prstGeom prst="straightConnector1">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7010400" y="5879068"/>
            <a:ext cx="915635"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Cluster</a:t>
            </a:r>
          </a:p>
        </p:txBody>
      </p:sp>
    </p:spTree>
    <p:extLst>
      <p:ext uri="{BB962C8B-B14F-4D97-AF65-F5344CB8AC3E}">
        <p14:creationId xmlns:p14="http://schemas.microsoft.com/office/powerpoint/2010/main" val="2408118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is a hard problem!</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68</a:t>
            </a:fld>
            <a:endParaRPr lang="en-US"/>
          </a:p>
        </p:txBody>
      </p:sp>
      <p:pic>
        <p:nvPicPr>
          <p:cNvPr id="8" name="Picture 2" descr="http://tagc.univ-mrs.fr/tagc/images/dputhier/tb2.jpg"/>
          <p:cNvPicPr>
            <a:picLocks noChangeAspect="1" noChangeArrowheads="1"/>
          </p:cNvPicPr>
          <p:nvPr/>
        </p:nvPicPr>
        <p:blipFill rotWithShape="1">
          <a:blip r:embed="rId2">
            <a:extLst>
              <a:ext uri="{28A0092B-C50C-407E-A947-70E740481C1C}">
                <a14:useLocalDpi xmlns:a14="http://schemas.microsoft.com/office/drawing/2010/main" val="0"/>
              </a:ext>
            </a:extLst>
          </a:blip>
          <a:srcRect l="4570" r="3893"/>
          <a:stretch/>
        </p:blipFill>
        <p:spPr bwMode="auto">
          <a:xfrm rot="16200000">
            <a:off x="1779308" y="735293"/>
            <a:ext cx="5562599" cy="6378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9995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FD830CD-E0C7-4991-8DD6-1C56C1764778}" type="slidenum">
              <a:rPr lang="en-US"/>
              <a:pPr/>
              <a:t>69</a:t>
            </a:fld>
            <a:endParaRPr lang="en-US"/>
          </a:p>
        </p:txBody>
      </p:sp>
      <p:sp>
        <p:nvSpPr>
          <p:cNvPr id="91138" name="Rectangle 2"/>
          <p:cNvSpPr>
            <a:spLocks noGrp="1" noChangeArrowheads="1"/>
          </p:cNvSpPr>
          <p:nvPr>
            <p:ph type="title"/>
          </p:nvPr>
        </p:nvSpPr>
        <p:spPr/>
        <p:txBody>
          <a:bodyPr/>
          <a:lstStyle/>
          <a:p>
            <a:r>
              <a:rPr lang="en-US" dirty="0"/>
              <a:t>Why is it hard?</a:t>
            </a:r>
          </a:p>
        </p:txBody>
      </p:sp>
      <p:sp>
        <p:nvSpPr>
          <p:cNvPr id="91139" name="Rectangle 3"/>
          <p:cNvSpPr>
            <a:spLocks noGrp="1" noChangeArrowheads="1"/>
          </p:cNvSpPr>
          <p:nvPr>
            <p:ph type="body" idx="1"/>
          </p:nvPr>
        </p:nvSpPr>
        <p:spPr/>
        <p:txBody>
          <a:bodyPr/>
          <a:lstStyle/>
          <a:p>
            <a:r>
              <a:rPr lang="en-US" dirty="0"/>
              <a:t>Clustering in two dimensions looks easy</a:t>
            </a:r>
          </a:p>
          <a:p>
            <a:r>
              <a:rPr lang="en-US" dirty="0"/>
              <a:t>Clustering small amounts of data looks easy</a:t>
            </a:r>
          </a:p>
          <a:p>
            <a:r>
              <a:rPr lang="en-US" dirty="0"/>
              <a:t>And in most cases, looks are </a:t>
            </a:r>
            <a:r>
              <a:rPr lang="en-US" dirty="0">
                <a:solidFill>
                  <a:srgbClr val="0000FF"/>
                </a:solidFill>
              </a:rPr>
              <a:t>not </a:t>
            </a:r>
            <a:r>
              <a:rPr lang="en-US" dirty="0"/>
              <a:t>deceiving</a:t>
            </a:r>
          </a:p>
          <a:p>
            <a:endParaRPr lang="en-US" dirty="0"/>
          </a:p>
          <a:p>
            <a:r>
              <a:rPr lang="en-US" dirty="0"/>
              <a:t>Many applications involve not 2, but 10 or 10,000 dimensions</a:t>
            </a:r>
          </a:p>
          <a:p>
            <a:r>
              <a:rPr lang="en-US" b="1" dirty="0">
                <a:solidFill>
                  <a:srgbClr val="D60093"/>
                </a:solidFill>
              </a:rPr>
              <a:t>High-dimensional spaces look different: </a:t>
            </a:r>
            <a:r>
              <a:rPr lang="en-US" dirty="0"/>
              <a:t>Almost all pairs of points are at about the same distance</a:t>
            </a:r>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399556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1139">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911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uiExpand="1"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dirty="0"/>
              <a:t>Example:</a:t>
            </a:r>
          </a:p>
        </p:txBody>
      </p:sp>
      <p:sp>
        <p:nvSpPr>
          <p:cNvPr id="88067" name="Rectangle 3"/>
          <p:cNvSpPr>
            <a:spLocks noGrp="1" noChangeArrowheads="1"/>
          </p:cNvSpPr>
          <p:nvPr>
            <p:ph idx="1"/>
          </p:nvPr>
        </p:nvSpPr>
        <p:spPr/>
        <p:txBody>
          <a:bodyPr>
            <a:noAutofit/>
          </a:bodyPr>
          <a:lstStyle/>
          <a:p>
            <a:r>
              <a:rPr lang="en-US" b="1" dirty="0">
                <a:solidFill>
                  <a:srgbClr val="008000"/>
                </a:solidFill>
              </a:rPr>
              <a:t>Finding communities in graphs (e.g., Twitter)</a:t>
            </a:r>
          </a:p>
          <a:p>
            <a:r>
              <a:rPr lang="en-US" b="1" dirty="0">
                <a:solidFill>
                  <a:srgbClr val="0000FF"/>
                </a:solidFill>
              </a:rPr>
              <a:t>Baskets</a:t>
            </a:r>
            <a:r>
              <a:rPr lang="en-US" dirty="0">
                <a:solidFill>
                  <a:srgbClr val="0000FF"/>
                </a:solidFill>
              </a:rPr>
              <a:t> </a:t>
            </a:r>
            <a:r>
              <a:rPr lang="en-US" dirty="0"/>
              <a:t>= nodes; </a:t>
            </a:r>
            <a:r>
              <a:rPr lang="en-US" b="1" dirty="0">
                <a:solidFill>
                  <a:srgbClr val="FF0066"/>
                </a:solidFill>
              </a:rPr>
              <a:t>Items</a:t>
            </a:r>
            <a:r>
              <a:rPr lang="en-US" dirty="0">
                <a:solidFill>
                  <a:srgbClr val="FF0066"/>
                </a:solidFill>
              </a:rPr>
              <a:t> </a:t>
            </a:r>
            <a:r>
              <a:rPr lang="en-US" dirty="0"/>
              <a:t>= outgoing neighbors</a:t>
            </a:r>
          </a:p>
          <a:p>
            <a:pPr lvl="1"/>
            <a:r>
              <a:rPr lang="en-US" dirty="0"/>
              <a:t>Searching for complete bipartite </a:t>
            </a:r>
            <a:r>
              <a:rPr lang="en-US" dirty="0" err="1"/>
              <a:t>subgraphs</a:t>
            </a:r>
            <a:r>
              <a:rPr lang="en-US" dirty="0"/>
              <a:t> </a:t>
            </a:r>
            <a:r>
              <a:rPr lang="en-US" b="1" i="1" dirty="0" err="1"/>
              <a:t>K</a:t>
            </a:r>
            <a:r>
              <a:rPr lang="en-US" b="1" i="1" baseline="-25000" dirty="0" err="1"/>
              <a:t>s,t</a:t>
            </a:r>
            <a:r>
              <a:rPr lang="en-US" i="1" baseline="-25000" dirty="0"/>
              <a:t> </a:t>
            </a:r>
            <a:r>
              <a:rPr lang="en-US" dirty="0"/>
              <a:t>of a big graph</a:t>
            </a:r>
          </a:p>
        </p:txBody>
      </p:sp>
      <p:sp>
        <p:nvSpPr>
          <p:cNvPr id="6" name="Footer Placeholder 5"/>
          <p:cNvSpPr>
            <a:spLocks noGrp="1"/>
          </p:cNvSpPr>
          <p:nvPr>
            <p:ph type="ftr" sz="quarter" idx="11"/>
          </p:nvPr>
        </p:nvSpPr>
        <p:spPr/>
        <p:txBody>
          <a:bodyPr/>
          <a:lstStyle/>
          <a:p>
            <a:pPr>
              <a:defRPr/>
            </a:pPr>
            <a:r>
              <a:rPr lang="nn-NO"/>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695B9202-8EDC-BA4E-A8FB-7E7BF6F4621A}" type="slidenum">
              <a:rPr lang="en-US"/>
              <a:pPr/>
              <a:t>7</a:t>
            </a:fld>
            <a:endParaRPr lang="en-US"/>
          </a:p>
        </p:txBody>
      </p:sp>
      <p:sp>
        <p:nvSpPr>
          <p:cNvPr id="59" name="Content Placeholder 58"/>
          <p:cNvSpPr>
            <a:spLocks noGrp="1"/>
          </p:cNvSpPr>
          <p:nvPr>
            <p:ph sz="half" idx="4294967295"/>
          </p:nvPr>
        </p:nvSpPr>
        <p:spPr>
          <a:xfrm>
            <a:off x="3886200" y="2971800"/>
            <a:ext cx="5105400" cy="3733800"/>
          </a:xfrm>
        </p:spPr>
        <p:txBody>
          <a:bodyPr>
            <a:normAutofit fontScale="92500"/>
          </a:bodyPr>
          <a:lstStyle/>
          <a:p>
            <a:r>
              <a:rPr lang="en-US" b="1" dirty="0">
                <a:solidFill>
                  <a:srgbClr val="008000"/>
                </a:solidFill>
              </a:rPr>
              <a:t>How?</a:t>
            </a:r>
          </a:p>
          <a:p>
            <a:pPr lvl="1"/>
            <a:r>
              <a:rPr lang="en-US" dirty="0"/>
              <a:t>View each node </a:t>
            </a:r>
            <a:r>
              <a:rPr lang="en-US" b="1" i="1" dirty="0" err="1">
                <a:latin typeface="Times New Roman" pitchFamily="18" charset="0"/>
                <a:cs typeface="Times New Roman" pitchFamily="18" charset="0"/>
              </a:rPr>
              <a:t>i</a:t>
            </a:r>
            <a:r>
              <a:rPr lang="en-US" dirty="0"/>
              <a:t> as a </a:t>
            </a:r>
            <a:br>
              <a:rPr lang="en-US" dirty="0"/>
            </a:br>
            <a:r>
              <a:rPr lang="en-US" dirty="0"/>
              <a:t>basket </a:t>
            </a:r>
            <a:r>
              <a:rPr lang="en-US" b="1" i="1" dirty="0">
                <a:latin typeface="Times New Roman" pitchFamily="18" charset="0"/>
                <a:cs typeface="Times New Roman" pitchFamily="18" charset="0"/>
              </a:rPr>
              <a:t>B</a:t>
            </a:r>
            <a:r>
              <a:rPr lang="en-US" b="1" i="1" baseline="-25000" dirty="0">
                <a:latin typeface="Times New Roman" pitchFamily="18" charset="0"/>
                <a:cs typeface="Times New Roman" pitchFamily="18" charset="0"/>
              </a:rPr>
              <a:t>i</a:t>
            </a:r>
            <a:r>
              <a:rPr lang="en-US" dirty="0"/>
              <a:t> of nodes </a:t>
            </a:r>
            <a:r>
              <a:rPr lang="en-US" b="1" i="1" dirty="0" err="1">
                <a:latin typeface="Times New Roman" pitchFamily="18" charset="0"/>
                <a:cs typeface="Times New Roman" pitchFamily="18" charset="0"/>
              </a:rPr>
              <a:t>i</a:t>
            </a:r>
            <a:r>
              <a:rPr lang="en-US" dirty="0"/>
              <a:t> it points to</a:t>
            </a:r>
          </a:p>
          <a:p>
            <a:pPr lvl="1"/>
            <a:r>
              <a:rPr lang="en-US" b="1" i="1" dirty="0" err="1"/>
              <a:t>K</a:t>
            </a:r>
            <a:r>
              <a:rPr lang="en-US" b="1" i="1" baseline="-25000" dirty="0" err="1"/>
              <a:t>s,t</a:t>
            </a:r>
            <a:r>
              <a:rPr lang="en-US" dirty="0"/>
              <a:t> = a set </a:t>
            </a:r>
            <a:r>
              <a:rPr lang="en-US" b="1" i="1" dirty="0">
                <a:latin typeface="Times New Roman" pitchFamily="18" charset="0"/>
                <a:cs typeface="Times New Roman" pitchFamily="18" charset="0"/>
              </a:rPr>
              <a:t>Y</a:t>
            </a:r>
            <a:r>
              <a:rPr lang="en-US" dirty="0"/>
              <a:t> of size </a:t>
            </a:r>
            <a:r>
              <a:rPr lang="en-US" b="1" i="1" dirty="0">
                <a:latin typeface="Times New Roman" pitchFamily="18" charset="0"/>
                <a:cs typeface="Times New Roman" pitchFamily="18" charset="0"/>
              </a:rPr>
              <a:t>t</a:t>
            </a:r>
            <a:r>
              <a:rPr lang="en-US" b="1" dirty="0"/>
              <a:t> </a:t>
            </a:r>
            <a:r>
              <a:rPr lang="en-US" dirty="0"/>
              <a:t>that occurs in </a:t>
            </a:r>
            <a:r>
              <a:rPr lang="en-US" i="1" dirty="0">
                <a:latin typeface="Times New Roman" pitchFamily="18" charset="0"/>
                <a:cs typeface="Times New Roman" pitchFamily="18" charset="0"/>
              </a:rPr>
              <a:t>s</a:t>
            </a:r>
            <a:r>
              <a:rPr lang="en-US" dirty="0"/>
              <a:t> buckets </a:t>
            </a:r>
            <a:r>
              <a:rPr lang="en-US" b="1" i="1" dirty="0">
                <a:latin typeface="Times New Roman" pitchFamily="18" charset="0"/>
                <a:cs typeface="Times New Roman" pitchFamily="18" charset="0"/>
              </a:rPr>
              <a:t>B</a:t>
            </a:r>
            <a:r>
              <a:rPr lang="en-US" b="1" i="1" baseline="-25000" dirty="0">
                <a:latin typeface="Times New Roman" pitchFamily="18" charset="0"/>
                <a:cs typeface="Times New Roman" pitchFamily="18" charset="0"/>
              </a:rPr>
              <a:t>i</a:t>
            </a:r>
          </a:p>
          <a:p>
            <a:pPr lvl="1"/>
            <a:r>
              <a:rPr lang="en-US" dirty="0"/>
              <a:t>Looking for </a:t>
            </a:r>
            <a:r>
              <a:rPr lang="en-US" b="1" i="1" dirty="0" err="1"/>
              <a:t>K</a:t>
            </a:r>
            <a:r>
              <a:rPr lang="en-US" b="1" i="1" baseline="-25000" dirty="0" err="1"/>
              <a:t>s,t</a:t>
            </a:r>
            <a:r>
              <a:rPr lang="en-US" i="1" baseline="-25000" dirty="0"/>
              <a:t> </a:t>
            </a:r>
            <a:r>
              <a:rPr lang="en-US" dirty="0">
                <a:sym typeface="Wingdings" pitchFamily="2" charset="2"/>
              </a:rPr>
              <a:t> set of support </a:t>
            </a:r>
            <a:r>
              <a:rPr lang="en-US" b="1" i="1" dirty="0">
                <a:latin typeface="Times New Roman" pitchFamily="18" charset="0"/>
                <a:cs typeface="Times New Roman" pitchFamily="18" charset="0"/>
                <a:sym typeface="Wingdings" pitchFamily="2" charset="2"/>
              </a:rPr>
              <a:t>s</a:t>
            </a:r>
            <a:r>
              <a:rPr lang="en-US" dirty="0">
                <a:sym typeface="Wingdings" pitchFamily="2" charset="2"/>
              </a:rPr>
              <a:t> and look at layer </a:t>
            </a:r>
            <a:r>
              <a:rPr lang="en-US" b="1" i="1" dirty="0">
                <a:latin typeface="Times New Roman" pitchFamily="18" charset="0"/>
                <a:cs typeface="Times New Roman" pitchFamily="18" charset="0"/>
                <a:sym typeface="Wingdings" pitchFamily="2" charset="2"/>
              </a:rPr>
              <a:t>t</a:t>
            </a:r>
            <a:r>
              <a:rPr lang="en-US" dirty="0">
                <a:sym typeface="Wingdings" pitchFamily="2" charset="2"/>
              </a:rPr>
              <a:t> – all frequent sets of size </a:t>
            </a:r>
            <a:r>
              <a:rPr lang="en-US" b="1" i="1" dirty="0">
                <a:latin typeface="Times New Roman" pitchFamily="18" charset="0"/>
                <a:cs typeface="Times New Roman" pitchFamily="18" charset="0"/>
                <a:sym typeface="Wingdings" pitchFamily="2" charset="2"/>
              </a:rPr>
              <a:t>t</a:t>
            </a:r>
            <a:endParaRPr lang="en-US" b="1" dirty="0"/>
          </a:p>
        </p:txBody>
      </p:sp>
      <p:cxnSp>
        <p:nvCxnSpPr>
          <p:cNvPr id="7" name="Straight Connector 6"/>
          <p:cNvCxnSpPr>
            <a:stCxn id="16" idx="6"/>
            <a:endCxn id="26" idx="2"/>
          </p:cNvCxnSpPr>
          <p:nvPr/>
        </p:nvCxnSpPr>
        <p:spPr>
          <a:xfrm flipV="1">
            <a:off x="1523999" y="3848100"/>
            <a:ext cx="1219200" cy="381000"/>
          </a:xfrm>
          <a:prstGeom prst="line">
            <a:avLst/>
          </a:prstGeom>
          <a:ln w="22225" cmpd="sng">
            <a:solidFill>
              <a:schemeClr val="bg1">
                <a:lumMod val="50000"/>
              </a:schemeClr>
            </a:solidFill>
            <a:tailEnd type="arrow" w="med" len="lg"/>
          </a:ln>
        </p:spPr>
        <p:style>
          <a:lnRef idx="1">
            <a:schemeClr val="dk1"/>
          </a:lnRef>
          <a:fillRef idx="0">
            <a:schemeClr val="dk1"/>
          </a:fillRef>
          <a:effectRef idx="0">
            <a:schemeClr val="dk1"/>
          </a:effectRef>
          <a:fontRef idx="minor">
            <a:schemeClr val="tx1"/>
          </a:fontRef>
        </p:style>
      </p:cxnSp>
      <p:cxnSp>
        <p:nvCxnSpPr>
          <p:cNvPr id="8" name="Straight Connector 7"/>
          <p:cNvCxnSpPr>
            <a:stCxn id="16" idx="6"/>
            <a:endCxn id="21" idx="2"/>
          </p:cNvCxnSpPr>
          <p:nvPr/>
        </p:nvCxnSpPr>
        <p:spPr>
          <a:xfrm>
            <a:off x="1523999" y="4229100"/>
            <a:ext cx="1219200" cy="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16" idx="6"/>
            <a:endCxn id="22" idx="2"/>
          </p:cNvCxnSpPr>
          <p:nvPr/>
        </p:nvCxnSpPr>
        <p:spPr>
          <a:xfrm>
            <a:off x="1523999" y="4229100"/>
            <a:ext cx="1219200" cy="38100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16" idx="6"/>
            <a:endCxn id="23" idx="2"/>
          </p:cNvCxnSpPr>
          <p:nvPr/>
        </p:nvCxnSpPr>
        <p:spPr>
          <a:xfrm>
            <a:off x="1523999" y="4229100"/>
            <a:ext cx="1219200" cy="76200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16" idx="6"/>
            <a:endCxn id="24" idx="1"/>
          </p:cNvCxnSpPr>
          <p:nvPr/>
        </p:nvCxnSpPr>
        <p:spPr>
          <a:xfrm>
            <a:off x="1523999" y="4229100"/>
            <a:ext cx="1252678" cy="1366978"/>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17" idx="6"/>
            <a:endCxn id="26" idx="2"/>
          </p:cNvCxnSpPr>
          <p:nvPr/>
        </p:nvCxnSpPr>
        <p:spPr>
          <a:xfrm flipV="1">
            <a:off x="1523999" y="3848100"/>
            <a:ext cx="1219200" cy="83820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7" idx="6"/>
            <a:endCxn id="21" idx="2"/>
          </p:cNvCxnSpPr>
          <p:nvPr/>
        </p:nvCxnSpPr>
        <p:spPr>
          <a:xfrm flipV="1">
            <a:off x="1523999" y="4229100"/>
            <a:ext cx="1219200" cy="45720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7" idx="6"/>
            <a:endCxn id="23" idx="2"/>
          </p:cNvCxnSpPr>
          <p:nvPr/>
        </p:nvCxnSpPr>
        <p:spPr>
          <a:xfrm>
            <a:off x="1523999" y="4686300"/>
            <a:ext cx="1219200" cy="30480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7" idx="6"/>
            <a:endCxn id="24" idx="1"/>
          </p:cNvCxnSpPr>
          <p:nvPr/>
        </p:nvCxnSpPr>
        <p:spPr>
          <a:xfrm>
            <a:off x="1523999" y="4686300"/>
            <a:ext cx="1252678" cy="909778"/>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1295399" y="4114800"/>
            <a:ext cx="228600" cy="228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295399" y="4572000"/>
            <a:ext cx="228600" cy="228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295399" y="5334000"/>
            <a:ext cx="228600" cy="228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rot="16200000">
            <a:off x="1155629" y="4889430"/>
            <a:ext cx="367408" cy="369332"/>
          </a:xfrm>
          <a:prstGeom prst="rect">
            <a:avLst/>
          </a:prstGeom>
          <a:noFill/>
        </p:spPr>
        <p:txBody>
          <a:bodyPr wrap="none" rtlCol="0">
            <a:spAutoFit/>
          </a:bodyPr>
          <a:lstStyle/>
          <a:p>
            <a:r>
              <a:rPr lang="en-US" dirty="0"/>
              <a:t>…</a:t>
            </a:r>
          </a:p>
        </p:txBody>
      </p:sp>
      <p:sp>
        <p:nvSpPr>
          <p:cNvPr id="21" name="Oval 20"/>
          <p:cNvSpPr/>
          <p:nvPr/>
        </p:nvSpPr>
        <p:spPr>
          <a:xfrm>
            <a:off x="2743199" y="4114800"/>
            <a:ext cx="228600" cy="228600"/>
          </a:xfrm>
          <a:prstGeom prst="ellipse">
            <a:avLst/>
          </a:prstGeom>
          <a:solidFill>
            <a:srgbClr val="0000FF"/>
          </a:solidFill>
          <a:ln>
            <a:solidFill>
              <a:srgbClr val="0000FF"/>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2" name="Oval 21"/>
          <p:cNvSpPr/>
          <p:nvPr/>
        </p:nvSpPr>
        <p:spPr>
          <a:xfrm>
            <a:off x="2743199" y="4495800"/>
            <a:ext cx="228600" cy="228600"/>
          </a:xfrm>
          <a:prstGeom prst="ellipse">
            <a:avLst/>
          </a:prstGeom>
          <a:solidFill>
            <a:srgbClr val="0000FF"/>
          </a:solidFill>
          <a:ln>
            <a:solidFill>
              <a:srgbClr val="0000FF"/>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3" name="Oval 22"/>
          <p:cNvSpPr/>
          <p:nvPr/>
        </p:nvSpPr>
        <p:spPr>
          <a:xfrm>
            <a:off x="2743199" y="4876800"/>
            <a:ext cx="228600" cy="228600"/>
          </a:xfrm>
          <a:prstGeom prst="ellipse">
            <a:avLst/>
          </a:prstGeom>
          <a:solidFill>
            <a:srgbClr val="0000FF"/>
          </a:solidFill>
          <a:ln>
            <a:solidFill>
              <a:srgbClr val="0000FF"/>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4" name="Oval 23"/>
          <p:cNvSpPr/>
          <p:nvPr/>
        </p:nvSpPr>
        <p:spPr>
          <a:xfrm>
            <a:off x="2743199" y="5562600"/>
            <a:ext cx="228600" cy="228600"/>
          </a:xfrm>
          <a:prstGeom prst="ellipse">
            <a:avLst/>
          </a:prstGeom>
          <a:solidFill>
            <a:srgbClr val="0000FF"/>
          </a:solidFill>
          <a:ln>
            <a:solidFill>
              <a:srgbClr val="0000FF"/>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5" name="TextBox 24"/>
          <p:cNvSpPr txBox="1"/>
          <p:nvPr/>
        </p:nvSpPr>
        <p:spPr>
          <a:xfrm rot="16200000">
            <a:off x="2603429" y="5180639"/>
            <a:ext cx="367408" cy="369332"/>
          </a:xfrm>
          <a:prstGeom prst="rect">
            <a:avLst/>
          </a:prstGeom>
          <a:noFill/>
        </p:spPr>
        <p:txBody>
          <a:bodyPr wrap="none" rtlCol="0">
            <a:spAutoFit/>
          </a:bodyPr>
          <a:lstStyle/>
          <a:p>
            <a:r>
              <a:rPr lang="en-US" dirty="0"/>
              <a:t>…</a:t>
            </a:r>
          </a:p>
        </p:txBody>
      </p:sp>
      <p:sp>
        <p:nvSpPr>
          <p:cNvPr id="26" name="Oval 25"/>
          <p:cNvSpPr/>
          <p:nvPr/>
        </p:nvSpPr>
        <p:spPr>
          <a:xfrm>
            <a:off x="2743199" y="3733800"/>
            <a:ext cx="228600" cy="228600"/>
          </a:xfrm>
          <a:prstGeom prst="ellipse">
            <a:avLst/>
          </a:prstGeom>
          <a:solidFill>
            <a:srgbClr val="0000FF"/>
          </a:solidFill>
          <a:ln>
            <a:solidFill>
              <a:srgbClr val="0000FF"/>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7" name="TextBox 26"/>
          <p:cNvSpPr txBox="1"/>
          <p:nvPr/>
        </p:nvSpPr>
        <p:spPr>
          <a:xfrm rot="13554761">
            <a:off x="1691072" y="4890668"/>
            <a:ext cx="367408" cy="369332"/>
          </a:xfrm>
          <a:prstGeom prst="rect">
            <a:avLst/>
          </a:prstGeom>
          <a:noFill/>
        </p:spPr>
        <p:txBody>
          <a:bodyPr wrap="none" rtlCol="0">
            <a:spAutoFit/>
          </a:bodyPr>
          <a:lstStyle/>
          <a:p>
            <a:r>
              <a:rPr lang="en-US" dirty="0"/>
              <a:t>…</a:t>
            </a:r>
          </a:p>
        </p:txBody>
      </p:sp>
      <p:sp>
        <p:nvSpPr>
          <p:cNvPr id="28" name="TextBox 27"/>
          <p:cNvSpPr txBox="1"/>
          <p:nvPr/>
        </p:nvSpPr>
        <p:spPr>
          <a:xfrm>
            <a:off x="990600" y="5879068"/>
            <a:ext cx="2514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a:t>A dense 2-layer graph</a:t>
            </a:r>
          </a:p>
        </p:txBody>
      </p:sp>
      <p:cxnSp>
        <p:nvCxnSpPr>
          <p:cNvPr id="30" name="Straight Connector 29"/>
          <p:cNvCxnSpPr>
            <a:stCxn id="19" idx="6"/>
            <a:endCxn id="23" idx="2"/>
          </p:cNvCxnSpPr>
          <p:nvPr/>
        </p:nvCxnSpPr>
        <p:spPr>
          <a:xfrm flipV="1">
            <a:off x="1523999" y="4991100"/>
            <a:ext cx="1219200" cy="45720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9" idx="6"/>
            <a:endCxn id="24" idx="2"/>
          </p:cNvCxnSpPr>
          <p:nvPr/>
        </p:nvCxnSpPr>
        <p:spPr>
          <a:xfrm>
            <a:off x="1523999" y="5448300"/>
            <a:ext cx="1219200" cy="22860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9" idx="6"/>
            <a:endCxn id="22" idx="2"/>
          </p:cNvCxnSpPr>
          <p:nvPr/>
        </p:nvCxnSpPr>
        <p:spPr>
          <a:xfrm flipV="1">
            <a:off x="1523999" y="4610100"/>
            <a:ext cx="1219200" cy="83820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9" idx="6"/>
            <a:endCxn id="21" idx="2"/>
          </p:cNvCxnSpPr>
          <p:nvPr/>
        </p:nvCxnSpPr>
        <p:spPr>
          <a:xfrm flipV="1">
            <a:off x="1523999" y="4229100"/>
            <a:ext cx="1219200" cy="121920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9" idx="6"/>
            <a:endCxn id="26" idx="2"/>
          </p:cNvCxnSpPr>
          <p:nvPr/>
        </p:nvCxnSpPr>
        <p:spPr>
          <a:xfrm flipV="1">
            <a:off x="1523999" y="3848100"/>
            <a:ext cx="1219200" cy="160020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7" idx="6"/>
            <a:endCxn id="22" idx="2"/>
          </p:cNvCxnSpPr>
          <p:nvPr/>
        </p:nvCxnSpPr>
        <p:spPr>
          <a:xfrm flipV="1">
            <a:off x="1523999" y="4610100"/>
            <a:ext cx="1219200" cy="7620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16200000">
            <a:off x="563915" y="4659868"/>
            <a:ext cx="992579" cy="369332"/>
          </a:xfrm>
          <a:prstGeom prst="rect">
            <a:avLst/>
          </a:prstGeom>
          <a:noFill/>
        </p:spPr>
        <p:txBody>
          <a:bodyPr wrap="none" rtlCol="0">
            <a:spAutoFit/>
          </a:bodyPr>
          <a:lstStyle/>
          <a:p>
            <a:r>
              <a:rPr lang="en-US" i="1" dirty="0">
                <a:solidFill>
                  <a:srgbClr val="008000"/>
                </a:solidFill>
                <a:latin typeface="Arial" pitchFamily="34" charset="0"/>
                <a:cs typeface="Arial" pitchFamily="34" charset="0"/>
              </a:rPr>
              <a:t>s</a:t>
            </a:r>
            <a:r>
              <a:rPr lang="en-US" dirty="0">
                <a:solidFill>
                  <a:srgbClr val="008000"/>
                </a:solidFill>
                <a:latin typeface="Arial" pitchFamily="34" charset="0"/>
                <a:cs typeface="Arial" pitchFamily="34" charset="0"/>
              </a:rPr>
              <a:t> nodes</a:t>
            </a:r>
          </a:p>
        </p:txBody>
      </p:sp>
      <p:sp>
        <p:nvSpPr>
          <p:cNvPr id="58" name="TextBox 57"/>
          <p:cNvSpPr txBox="1"/>
          <p:nvPr/>
        </p:nvSpPr>
        <p:spPr>
          <a:xfrm rot="16200000">
            <a:off x="2762025" y="4533139"/>
            <a:ext cx="941283" cy="369332"/>
          </a:xfrm>
          <a:prstGeom prst="rect">
            <a:avLst/>
          </a:prstGeom>
          <a:noFill/>
        </p:spPr>
        <p:txBody>
          <a:bodyPr wrap="none" rtlCol="0">
            <a:spAutoFit/>
          </a:bodyPr>
          <a:lstStyle/>
          <a:p>
            <a:r>
              <a:rPr lang="en-US" i="1" dirty="0">
                <a:solidFill>
                  <a:srgbClr val="008000"/>
                </a:solidFill>
                <a:latin typeface="Arial" pitchFamily="34" charset="0"/>
                <a:cs typeface="Arial" pitchFamily="34" charset="0"/>
              </a:rPr>
              <a:t>t</a:t>
            </a:r>
            <a:r>
              <a:rPr lang="en-US" dirty="0">
                <a:solidFill>
                  <a:srgbClr val="008000"/>
                </a:solidFill>
                <a:latin typeface="Arial" pitchFamily="34" charset="0"/>
                <a:cs typeface="Arial" pitchFamily="34" charset="0"/>
              </a:rPr>
              <a:t> nodes</a:t>
            </a:r>
          </a:p>
        </p:txBody>
      </p:sp>
    </p:spTree>
    <p:extLst>
      <p:ext uri="{BB962C8B-B14F-4D97-AF65-F5344CB8AC3E}">
        <p14:creationId xmlns:p14="http://schemas.microsoft.com/office/powerpoint/2010/main" val="33800594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normAutofit/>
          </a:bodyPr>
          <a:lstStyle/>
          <a:p>
            <a:r>
              <a:rPr lang="en-US" dirty="0"/>
              <a:t>Clustering Problem: Galaxies</a:t>
            </a:r>
          </a:p>
        </p:txBody>
      </p:sp>
      <p:sp>
        <p:nvSpPr>
          <p:cNvPr id="95235" name="Rectangle 3"/>
          <p:cNvSpPr>
            <a:spLocks noGrp="1" noChangeArrowheads="1"/>
          </p:cNvSpPr>
          <p:nvPr>
            <p:ph idx="1"/>
          </p:nvPr>
        </p:nvSpPr>
        <p:spPr/>
        <p:txBody>
          <a:bodyPr/>
          <a:lstStyle/>
          <a:p>
            <a:r>
              <a:rPr lang="en-US" b="1" dirty="0">
                <a:solidFill>
                  <a:srgbClr val="0000FF"/>
                </a:solidFill>
              </a:rPr>
              <a:t>A catalog of 2 billion “sky objects” represents objects by their radiation in 7 dimensions (frequency bands)</a:t>
            </a:r>
          </a:p>
          <a:p>
            <a:r>
              <a:rPr lang="en-US" b="1" dirty="0">
                <a:solidFill>
                  <a:srgbClr val="008000"/>
                </a:solidFill>
              </a:rPr>
              <a:t>Problem:</a:t>
            </a:r>
            <a:r>
              <a:rPr lang="en-US" dirty="0"/>
              <a:t> </a:t>
            </a:r>
            <a:r>
              <a:rPr lang="en-US" b="1" dirty="0"/>
              <a:t>Cluster into similar objects, e.g., galaxies, nearby stars, quasars, etc.</a:t>
            </a:r>
          </a:p>
          <a:p>
            <a:r>
              <a:rPr lang="en-US" b="1" dirty="0"/>
              <a:t>Sloan Digital Sky Survey</a:t>
            </a:r>
          </a:p>
        </p:txBody>
      </p:sp>
      <p:sp>
        <p:nvSpPr>
          <p:cNvPr id="9" name="Footer Placeholder 8"/>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B7995ABE-FB41-4435-BED3-D272CF7466F0}" type="slidenum">
              <a:rPr lang="en-US" smtClean="0"/>
              <a:pPr/>
              <a:t>70</a:t>
            </a:fld>
            <a:endParaRPr lang="en-US"/>
          </a:p>
        </p:txBody>
      </p:sp>
      <p:pic>
        <p:nvPicPr>
          <p:cNvPr id="28674" name="Picture 2" descr="Supernovae found by SDSS-II"/>
          <p:cNvPicPr>
            <a:picLocks noChangeAspect="1" noChangeArrowheads="1"/>
          </p:cNvPicPr>
          <p:nvPr/>
        </p:nvPicPr>
        <p:blipFill rotWithShape="1">
          <a:blip r:embed="rId2">
            <a:extLst>
              <a:ext uri="{28A0092B-C50C-407E-A947-70E740481C1C}">
                <a14:useLocalDpi xmlns:a14="http://schemas.microsoft.com/office/drawing/2010/main" val="0"/>
              </a:ext>
            </a:extLst>
          </a:blip>
          <a:srcRect b="24383"/>
          <a:stretch/>
        </p:blipFill>
        <p:spPr bwMode="auto">
          <a:xfrm>
            <a:off x="1306476" y="4343400"/>
            <a:ext cx="6865332"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8415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normAutofit/>
          </a:bodyPr>
          <a:lstStyle/>
          <a:p>
            <a:r>
              <a:rPr lang="en-US" dirty="0"/>
              <a:t>Clustering Problem: Music CDs</a:t>
            </a:r>
          </a:p>
        </p:txBody>
      </p:sp>
      <p:sp>
        <p:nvSpPr>
          <p:cNvPr id="96259" name="Rectangle 3"/>
          <p:cNvSpPr>
            <a:spLocks noGrp="1" noChangeArrowheads="1"/>
          </p:cNvSpPr>
          <p:nvPr>
            <p:ph idx="1"/>
          </p:nvPr>
        </p:nvSpPr>
        <p:spPr>
          <a:xfrm>
            <a:off x="457200" y="1371600"/>
            <a:ext cx="8229600" cy="5334000"/>
          </a:xfrm>
        </p:spPr>
        <p:txBody>
          <a:bodyPr>
            <a:normAutofit/>
          </a:bodyPr>
          <a:lstStyle/>
          <a:p>
            <a:r>
              <a:rPr lang="en-US" b="1" dirty="0">
                <a:solidFill>
                  <a:srgbClr val="D60093"/>
                </a:solidFill>
              </a:rPr>
              <a:t>Intuitively:</a:t>
            </a:r>
            <a:r>
              <a:rPr lang="en-US" dirty="0"/>
              <a:t> </a:t>
            </a:r>
            <a:r>
              <a:rPr lang="en-US" b="1" dirty="0"/>
              <a:t>Music divides into categories, and customers prefer a few categories</a:t>
            </a:r>
          </a:p>
          <a:p>
            <a:pPr lvl="1"/>
            <a:r>
              <a:rPr lang="en-US" dirty="0"/>
              <a:t>But what are categories really?</a:t>
            </a:r>
          </a:p>
          <a:p>
            <a:pPr lvl="8"/>
            <a:endParaRPr lang="en-US" dirty="0"/>
          </a:p>
          <a:p>
            <a:r>
              <a:rPr lang="en-US" dirty="0"/>
              <a:t>Represent a CD by a set of customers who bought it:</a:t>
            </a:r>
          </a:p>
          <a:p>
            <a:pPr lvl="1"/>
            <a:endParaRPr lang="en-US" dirty="0"/>
          </a:p>
          <a:p>
            <a:pPr lvl="8"/>
            <a:endParaRPr lang="en-US" dirty="0"/>
          </a:p>
          <a:p>
            <a:r>
              <a:rPr lang="en-US" dirty="0"/>
              <a:t>Similar CDs have similar sets of customers, and vice-versa</a:t>
            </a:r>
          </a:p>
          <a:p>
            <a:pPr marL="118872" indent="0">
              <a:buNone/>
            </a:pPr>
            <a:endParaRPr lang="en-US" dirty="0"/>
          </a:p>
          <a:p>
            <a:pPr lvl="3"/>
            <a:endParaRPr lang="en-US" dirty="0"/>
          </a:p>
        </p:txBody>
      </p:sp>
      <p:sp>
        <p:nvSpPr>
          <p:cNvPr id="4" name="Slide Number Placeholder 5"/>
          <p:cNvSpPr>
            <a:spLocks noGrp="1"/>
          </p:cNvSpPr>
          <p:nvPr>
            <p:ph type="sldNum" sz="quarter" idx="12"/>
          </p:nvPr>
        </p:nvSpPr>
        <p:spPr/>
        <p:txBody>
          <a:bodyPr/>
          <a:lstStyle/>
          <a:p>
            <a:fld id="{3D2D84FD-5A0E-432F-AA18-8D5F5F726BC3}" type="slidenum">
              <a:rPr lang="en-US"/>
              <a:pPr/>
              <a:t>71</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42312153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Problem: Music CDs</a:t>
            </a:r>
          </a:p>
        </p:txBody>
      </p:sp>
      <p:sp>
        <p:nvSpPr>
          <p:cNvPr id="3" name="Content Placeholder 2"/>
          <p:cNvSpPr>
            <a:spLocks noGrp="1"/>
          </p:cNvSpPr>
          <p:nvPr>
            <p:ph idx="1"/>
          </p:nvPr>
        </p:nvSpPr>
        <p:spPr>
          <a:xfrm>
            <a:off x="457200" y="1295400"/>
            <a:ext cx="8534400" cy="5562600"/>
          </a:xfrm>
        </p:spPr>
        <p:txBody>
          <a:bodyPr>
            <a:normAutofit/>
          </a:bodyPr>
          <a:lstStyle/>
          <a:p>
            <a:pPr marL="118872" indent="0">
              <a:buNone/>
            </a:pPr>
            <a:r>
              <a:rPr lang="en-US" b="1" dirty="0">
                <a:solidFill>
                  <a:srgbClr val="0000FF"/>
                </a:solidFill>
              </a:rPr>
              <a:t>Space of all CDs:</a:t>
            </a:r>
          </a:p>
          <a:p>
            <a:r>
              <a:rPr lang="en-US" dirty="0"/>
              <a:t>Think of a space with one dim. for each customer</a:t>
            </a:r>
          </a:p>
          <a:p>
            <a:pPr lvl="1"/>
            <a:r>
              <a:rPr lang="en-US" dirty="0"/>
              <a:t>Values in a dimension may be 0 or 1 only</a:t>
            </a:r>
          </a:p>
          <a:p>
            <a:pPr lvl="1"/>
            <a:r>
              <a:rPr lang="en-US" dirty="0"/>
              <a:t>A CD is a point in this space (</a:t>
            </a:r>
            <a:r>
              <a:rPr lang="en-US" i="1" dirty="0"/>
              <a:t>x</a:t>
            </a:r>
            <a:r>
              <a:rPr lang="en-US" baseline="-25000" dirty="0"/>
              <a:t>1</a:t>
            </a:r>
            <a:r>
              <a:rPr lang="en-US" dirty="0"/>
              <a:t>, </a:t>
            </a:r>
            <a:r>
              <a:rPr lang="en-US" i="1" dirty="0"/>
              <a:t>x</a:t>
            </a:r>
            <a:r>
              <a:rPr lang="en-US" baseline="-25000" dirty="0"/>
              <a:t>2</a:t>
            </a:r>
            <a:r>
              <a:rPr lang="en-US" dirty="0"/>
              <a:t>,…, </a:t>
            </a:r>
            <a:r>
              <a:rPr lang="en-US" i="1" dirty="0" err="1"/>
              <a:t>x</a:t>
            </a:r>
            <a:r>
              <a:rPr lang="en-US" i="1" baseline="-25000" dirty="0" err="1"/>
              <a:t>k</a:t>
            </a:r>
            <a:r>
              <a:rPr lang="en-US" dirty="0"/>
              <a:t>), </a:t>
            </a:r>
            <a:br>
              <a:rPr lang="en-US" dirty="0"/>
            </a:br>
            <a:r>
              <a:rPr lang="en-US" dirty="0"/>
              <a:t>where </a:t>
            </a:r>
            <a:r>
              <a:rPr lang="en-US" i="1" dirty="0"/>
              <a:t>x</a:t>
            </a:r>
            <a:r>
              <a:rPr lang="en-US" i="1" baseline="-25000" dirty="0"/>
              <a:t>i</a:t>
            </a:r>
            <a:r>
              <a:rPr lang="en-US" dirty="0"/>
              <a:t> = 1 </a:t>
            </a:r>
            <a:r>
              <a:rPr lang="en-US" dirty="0" err="1"/>
              <a:t>iff</a:t>
            </a:r>
            <a:r>
              <a:rPr lang="en-US" dirty="0"/>
              <a:t> the </a:t>
            </a:r>
            <a:r>
              <a:rPr lang="en-US" i="1" dirty="0" err="1"/>
              <a:t>i</a:t>
            </a:r>
            <a:r>
              <a:rPr lang="en-US" i="1" dirty="0"/>
              <a:t> </a:t>
            </a:r>
            <a:r>
              <a:rPr lang="en-US" baseline="30000" dirty="0" err="1"/>
              <a:t>th</a:t>
            </a:r>
            <a:r>
              <a:rPr lang="en-US" dirty="0"/>
              <a:t> customer bought the CD</a:t>
            </a:r>
          </a:p>
          <a:p>
            <a:pPr lvl="8"/>
            <a:endParaRPr lang="en-US" dirty="0"/>
          </a:p>
          <a:p>
            <a:r>
              <a:rPr lang="en-US" dirty="0"/>
              <a:t>For Amazon, the dimension is tens of millions</a:t>
            </a:r>
          </a:p>
          <a:p>
            <a:pPr lvl="8"/>
            <a:endParaRPr lang="en-US" dirty="0"/>
          </a:p>
          <a:p>
            <a:r>
              <a:rPr lang="en-US" b="1" dirty="0"/>
              <a:t>Task:</a:t>
            </a:r>
            <a:r>
              <a:rPr lang="en-US" dirty="0"/>
              <a:t> Find clusters of similar CDs</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72</a:t>
            </a:fld>
            <a:endParaRPr lang="en-US"/>
          </a:p>
        </p:txBody>
      </p:sp>
    </p:spTree>
    <p:extLst>
      <p:ext uri="{BB962C8B-B14F-4D97-AF65-F5344CB8AC3E}">
        <p14:creationId xmlns:p14="http://schemas.microsoft.com/office/powerpoint/2010/main" val="1337659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57200" y="76200"/>
            <a:ext cx="8534400" cy="987552"/>
          </a:xfrm>
        </p:spPr>
        <p:txBody>
          <a:bodyPr/>
          <a:lstStyle/>
          <a:p>
            <a:r>
              <a:rPr lang="en-US" dirty="0"/>
              <a:t>Clustering Problem: Documents</a:t>
            </a:r>
          </a:p>
        </p:txBody>
      </p:sp>
      <p:sp>
        <p:nvSpPr>
          <p:cNvPr id="99331" name="Rectangle 3"/>
          <p:cNvSpPr>
            <a:spLocks noGrp="1" noChangeArrowheads="1"/>
          </p:cNvSpPr>
          <p:nvPr>
            <p:ph idx="1"/>
          </p:nvPr>
        </p:nvSpPr>
        <p:spPr/>
        <p:txBody>
          <a:bodyPr/>
          <a:lstStyle/>
          <a:p>
            <a:pPr marL="118872" indent="0">
              <a:buNone/>
            </a:pPr>
            <a:r>
              <a:rPr lang="en-US" b="1" dirty="0">
                <a:solidFill>
                  <a:srgbClr val="D60093"/>
                </a:solidFill>
              </a:rPr>
              <a:t>Finding topics:</a:t>
            </a:r>
          </a:p>
          <a:p>
            <a:r>
              <a:rPr lang="en-US" dirty="0"/>
              <a:t>Represent a document by a vector  </a:t>
            </a:r>
            <a:br>
              <a:rPr lang="en-US" dirty="0"/>
            </a:br>
            <a:r>
              <a:rPr lang="en-US" dirty="0"/>
              <a:t>(</a:t>
            </a:r>
            <a:r>
              <a:rPr lang="en-US" i="1" dirty="0"/>
              <a:t>x</a:t>
            </a:r>
            <a:r>
              <a:rPr lang="en-US" baseline="-25000" dirty="0"/>
              <a:t>1</a:t>
            </a:r>
            <a:r>
              <a:rPr lang="en-US" dirty="0"/>
              <a:t>, </a:t>
            </a:r>
            <a:r>
              <a:rPr lang="en-US" i="1" dirty="0"/>
              <a:t>x</a:t>
            </a:r>
            <a:r>
              <a:rPr lang="en-US" baseline="-25000" dirty="0"/>
              <a:t>2</a:t>
            </a:r>
            <a:r>
              <a:rPr lang="en-US" dirty="0"/>
              <a:t>,…, </a:t>
            </a:r>
            <a:r>
              <a:rPr lang="en-US" i="1" dirty="0" err="1"/>
              <a:t>x</a:t>
            </a:r>
            <a:r>
              <a:rPr lang="en-US" i="1" baseline="-25000" dirty="0" err="1"/>
              <a:t>k</a:t>
            </a:r>
            <a:r>
              <a:rPr lang="en-US" dirty="0"/>
              <a:t>), where </a:t>
            </a:r>
            <a:r>
              <a:rPr lang="en-US" i="1" dirty="0"/>
              <a:t>x</a:t>
            </a:r>
            <a:r>
              <a:rPr lang="en-US" i="1" baseline="-25000" dirty="0"/>
              <a:t>i</a:t>
            </a:r>
            <a:r>
              <a:rPr lang="en-US" dirty="0"/>
              <a:t> = 1 </a:t>
            </a:r>
            <a:r>
              <a:rPr lang="en-US" dirty="0" err="1"/>
              <a:t>iff</a:t>
            </a:r>
            <a:r>
              <a:rPr lang="en-US" dirty="0"/>
              <a:t> the </a:t>
            </a:r>
            <a:r>
              <a:rPr lang="en-US" i="1" dirty="0" err="1"/>
              <a:t>i</a:t>
            </a:r>
            <a:r>
              <a:rPr lang="en-US" i="1" dirty="0"/>
              <a:t> </a:t>
            </a:r>
            <a:r>
              <a:rPr lang="en-US" baseline="30000" dirty="0" err="1"/>
              <a:t>th</a:t>
            </a:r>
            <a:r>
              <a:rPr lang="en-US" dirty="0"/>
              <a:t> word </a:t>
            </a:r>
            <a:br>
              <a:rPr lang="en-US" dirty="0"/>
            </a:br>
            <a:r>
              <a:rPr lang="en-US" dirty="0"/>
              <a:t>(in some order) appears in the document</a:t>
            </a:r>
          </a:p>
          <a:p>
            <a:pPr lvl="1"/>
            <a:r>
              <a:rPr lang="en-US" dirty="0"/>
              <a:t>It actually doesn’t matter if </a:t>
            </a:r>
            <a:r>
              <a:rPr lang="en-US" i="1" dirty="0"/>
              <a:t>k</a:t>
            </a:r>
            <a:r>
              <a:rPr lang="en-US" dirty="0"/>
              <a:t> is infinite; i.e., we don’t limit the set of words</a:t>
            </a:r>
          </a:p>
          <a:p>
            <a:pPr lvl="8"/>
            <a:endParaRPr lang="en-US" dirty="0"/>
          </a:p>
          <a:p>
            <a:r>
              <a:rPr lang="en-US" b="1" dirty="0"/>
              <a:t>Documents with similar sets of words </a:t>
            </a:r>
            <a:br>
              <a:rPr lang="en-US" b="1" dirty="0"/>
            </a:br>
            <a:r>
              <a:rPr lang="en-US" b="1" dirty="0"/>
              <a:t>may be about the same topic</a:t>
            </a:r>
          </a:p>
        </p:txBody>
      </p:sp>
      <p:sp>
        <p:nvSpPr>
          <p:cNvPr id="4" name="Slide Number Placeholder 5"/>
          <p:cNvSpPr>
            <a:spLocks noGrp="1"/>
          </p:cNvSpPr>
          <p:nvPr>
            <p:ph type="sldNum" sz="quarter" idx="12"/>
          </p:nvPr>
        </p:nvSpPr>
        <p:spPr/>
        <p:txBody>
          <a:bodyPr/>
          <a:lstStyle/>
          <a:p>
            <a:fld id="{CB49C86E-4822-48E1-9B47-441AC4B3CE7F}" type="slidenum">
              <a:rPr lang="en-US"/>
              <a:pPr/>
              <a:t>73</a:t>
            </a:fld>
            <a:endParaRPr lang="en-US"/>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1998413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t>Cosine, Jaccard, and Euclidean</a:t>
            </a:r>
            <a:endParaRPr lang="en-US" dirty="0"/>
          </a:p>
        </p:txBody>
      </p:sp>
      <p:sp>
        <p:nvSpPr>
          <p:cNvPr id="100355" name="Rectangle 3"/>
          <p:cNvSpPr>
            <a:spLocks noGrp="1" noChangeArrowheads="1"/>
          </p:cNvSpPr>
          <p:nvPr>
            <p:ph idx="1"/>
          </p:nvPr>
        </p:nvSpPr>
        <p:spPr>
          <a:xfrm>
            <a:off x="457200" y="1295400"/>
            <a:ext cx="7543800" cy="5257801"/>
          </a:xfrm>
        </p:spPr>
        <p:txBody>
          <a:bodyPr/>
          <a:lstStyle/>
          <a:p>
            <a:r>
              <a:rPr lang="en-US" b="1" dirty="0">
                <a:solidFill>
                  <a:srgbClr val="0000FF"/>
                </a:solidFill>
              </a:rPr>
              <a:t>As with CDs we have a choice when we think of documents as sets of words or shingles:</a:t>
            </a:r>
          </a:p>
          <a:p>
            <a:pPr lvl="1"/>
            <a:r>
              <a:rPr lang="en-US" b="1" dirty="0">
                <a:solidFill>
                  <a:srgbClr val="D60093"/>
                </a:solidFill>
              </a:rPr>
              <a:t>Sets as vectors:</a:t>
            </a:r>
            <a:r>
              <a:rPr lang="en-US" dirty="0"/>
              <a:t> Measure similarity by the </a:t>
            </a:r>
            <a:r>
              <a:rPr lang="en-US" b="1" dirty="0"/>
              <a:t>cosine distance</a:t>
            </a:r>
          </a:p>
          <a:p>
            <a:pPr lvl="1"/>
            <a:r>
              <a:rPr lang="en-US" b="1" dirty="0">
                <a:solidFill>
                  <a:srgbClr val="D60093"/>
                </a:solidFill>
              </a:rPr>
              <a:t>Sets as sets:</a:t>
            </a:r>
            <a:r>
              <a:rPr lang="en-US" dirty="0"/>
              <a:t> Measure similarity by the </a:t>
            </a:r>
            <a:r>
              <a:rPr lang="en-US" b="1" dirty="0" err="1"/>
              <a:t>Jaccard</a:t>
            </a:r>
            <a:r>
              <a:rPr lang="en-US" b="1" dirty="0"/>
              <a:t> distance</a:t>
            </a:r>
          </a:p>
          <a:p>
            <a:pPr lvl="1"/>
            <a:r>
              <a:rPr lang="en-US" b="1" dirty="0">
                <a:solidFill>
                  <a:srgbClr val="D60093"/>
                </a:solidFill>
              </a:rPr>
              <a:t>Sets as points:</a:t>
            </a:r>
            <a:r>
              <a:rPr lang="en-US" dirty="0"/>
              <a:t> Measure similarity by </a:t>
            </a:r>
            <a:r>
              <a:rPr lang="en-US" b="1" dirty="0"/>
              <a:t>Euclidean distance</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09898B26-AFA4-4808-9879-1DED8198AB92}" type="slidenum">
              <a:rPr lang="en-US" smtClean="0"/>
              <a:pPr/>
              <a:t>74</a:t>
            </a:fld>
            <a:endParaRPr lang="en-US"/>
          </a:p>
        </p:txBody>
      </p:sp>
    </p:spTree>
    <p:extLst>
      <p:ext uri="{BB962C8B-B14F-4D97-AF65-F5344CB8AC3E}">
        <p14:creationId xmlns:p14="http://schemas.microsoft.com/office/powerpoint/2010/main" val="33072619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8729C3C-B3FC-4FA1-B456-3550CB5835C0}" type="slidenum">
              <a:rPr lang="en-US"/>
              <a:pPr/>
              <a:t>75</a:t>
            </a:fld>
            <a:endParaRPr lang="en-US"/>
          </a:p>
        </p:txBody>
      </p:sp>
      <p:sp>
        <p:nvSpPr>
          <p:cNvPr id="18434" name="Rectangle 2"/>
          <p:cNvSpPr>
            <a:spLocks noGrp="1" noChangeArrowheads="1"/>
          </p:cNvSpPr>
          <p:nvPr>
            <p:ph type="title"/>
          </p:nvPr>
        </p:nvSpPr>
        <p:spPr/>
        <p:txBody>
          <a:bodyPr/>
          <a:lstStyle/>
          <a:p>
            <a:r>
              <a:rPr lang="en-US" dirty="0"/>
              <a:t>Overview: Methods of Clustering</a:t>
            </a:r>
          </a:p>
        </p:txBody>
      </p:sp>
      <p:sp>
        <p:nvSpPr>
          <p:cNvPr id="18435" name="Rectangle 3"/>
          <p:cNvSpPr>
            <a:spLocks noGrp="1" noChangeArrowheads="1"/>
          </p:cNvSpPr>
          <p:nvPr>
            <p:ph type="body" idx="1"/>
          </p:nvPr>
        </p:nvSpPr>
        <p:spPr/>
        <p:txBody>
          <a:bodyPr>
            <a:normAutofit/>
          </a:bodyPr>
          <a:lstStyle/>
          <a:p>
            <a:r>
              <a:rPr lang="en-US" b="1" dirty="0">
                <a:solidFill>
                  <a:srgbClr val="0000FF"/>
                </a:solidFill>
              </a:rPr>
              <a:t>Hierarchical:</a:t>
            </a:r>
          </a:p>
          <a:p>
            <a:pPr lvl="1"/>
            <a:r>
              <a:rPr lang="en-US" b="1" dirty="0">
                <a:solidFill>
                  <a:srgbClr val="D60093"/>
                </a:solidFill>
              </a:rPr>
              <a:t>Agglomerative</a:t>
            </a:r>
            <a:r>
              <a:rPr lang="en-US" dirty="0">
                <a:solidFill>
                  <a:srgbClr val="D60093"/>
                </a:solidFill>
              </a:rPr>
              <a:t> </a:t>
            </a:r>
            <a:r>
              <a:rPr lang="en-US" dirty="0"/>
              <a:t>(bottom up):</a:t>
            </a:r>
          </a:p>
          <a:p>
            <a:pPr lvl="2"/>
            <a:r>
              <a:rPr lang="en-US" dirty="0"/>
              <a:t>Initially, each point is a cluster</a:t>
            </a:r>
          </a:p>
          <a:p>
            <a:pPr lvl="2"/>
            <a:r>
              <a:rPr lang="en-US" dirty="0"/>
              <a:t>Repeatedly combine the two </a:t>
            </a:r>
            <a:br>
              <a:rPr lang="en-US" dirty="0"/>
            </a:br>
            <a:r>
              <a:rPr lang="en-US" dirty="0"/>
              <a:t>“nearest” clusters into one</a:t>
            </a:r>
          </a:p>
          <a:p>
            <a:pPr lvl="1"/>
            <a:r>
              <a:rPr lang="en-US" b="1" dirty="0">
                <a:solidFill>
                  <a:srgbClr val="D60093"/>
                </a:solidFill>
              </a:rPr>
              <a:t>Divisive</a:t>
            </a:r>
            <a:r>
              <a:rPr lang="en-US" dirty="0">
                <a:solidFill>
                  <a:srgbClr val="D60093"/>
                </a:solidFill>
              </a:rPr>
              <a:t> </a:t>
            </a:r>
            <a:r>
              <a:rPr lang="en-US" dirty="0"/>
              <a:t>(top down):</a:t>
            </a:r>
          </a:p>
          <a:p>
            <a:pPr lvl="2"/>
            <a:r>
              <a:rPr lang="en-US" dirty="0"/>
              <a:t>Start with one cluster and recursively split it</a:t>
            </a:r>
          </a:p>
          <a:p>
            <a:pPr lvl="8"/>
            <a:endParaRPr lang="en-US" dirty="0"/>
          </a:p>
          <a:p>
            <a:r>
              <a:rPr lang="en-US" b="1" dirty="0">
                <a:solidFill>
                  <a:srgbClr val="008000"/>
                </a:solidFill>
              </a:rPr>
              <a:t>Point assignment:</a:t>
            </a:r>
          </a:p>
          <a:p>
            <a:pPr lvl="1"/>
            <a:r>
              <a:rPr lang="en-US" dirty="0"/>
              <a:t>Maintain a set of clusters</a:t>
            </a:r>
          </a:p>
          <a:p>
            <a:pPr lvl="1"/>
            <a:r>
              <a:rPr lang="en-US" dirty="0"/>
              <a:t>Points belong to “nearest” cluster</a:t>
            </a:r>
          </a:p>
        </p:txBody>
      </p:sp>
      <p:pic>
        <p:nvPicPr>
          <p:cNvPr id="40964" name="Picture 4" descr="http://www.mathworks.com/help/toolbox/stats/dendrogram.gif"/>
          <p:cNvPicPr>
            <a:picLocks noChangeAspect="1" noChangeArrowheads="1"/>
          </p:cNvPicPr>
          <p:nvPr/>
        </p:nvPicPr>
        <p:blipFill>
          <a:blip r:embed="rId2" cstate="print"/>
          <a:srcRect/>
          <a:stretch>
            <a:fillRect/>
          </a:stretch>
        </p:blipFill>
        <p:spPr bwMode="auto">
          <a:xfrm>
            <a:off x="5386924" y="1752600"/>
            <a:ext cx="3680876" cy="2209800"/>
          </a:xfrm>
          <a:prstGeom prst="rect">
            <a:avLst/>
          </a:prstGeom>
          <a:noFill/>
        </p:spPr>
      </p:pic>
      <p:pic>
        <p:nvPicPr>
          <p:cNvPr id="40966" name="Picture 6" descr="http://www.ima.umn.edu/~iwen/REU/2Ddata.jpg"/>
          <p:cNvPicPr>
            <a:picLocks noChangeAspect="1" noChangeArrowheads="1"/>
          </p:cNvPicPr>
          <p:nvPr/>
        </p:nvPicPr>
        <p:blipFill>
          <a:blip r:embed="rId3" cstate="print"/>
          <a:srcRect/>
          <a:stretch>
            <a:fillRect/>
          </a:stretch>
        </p:blipFill>
        <p:spPr bwMode="auto">
          <a:xfrm>
            <a:off x="6781800" y="4827709"/>
            <a:ext cx="2325008" cy="1877891"/>
          </a:xfrm>
          <a:prstGeom prst="rect">
            <a:avLst/>
          </a:prstGeom>
          <a:noFill/>
        </p:spPr>
      </p:pic>
      <p:sp>
        <p:nvSpPr>
          <p:cNvPr id="10" name="Footer Placeholder 9"/>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42904855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Hierarchical Clustering</a:t>
            </a:r>
          </a:p>
        </p:txBody>
      </p:sp>
      <p:sp>
        <p:nvSpPr>
          <p:cNvPr id="82947" name="Rectangle 3"/>
          <p:cNvSpPr>
            <a:spLocks noGrp="1" noChangeArrowheads="1"/>
          </p:cNvSpPr>
          <p:nvPr>
            <p:ph type="body" idx="1"/>
          </p:nvPr>
        </p:nvSpPr>
        <p:spPr/>
        <p:txBody>
          <a:bodyPr/>
          <a:lstStyle/>
          <a:p>
            <a:r>
              <a:rPr lang="en-US" b="1" dirty="0">
                <a:solidFill>
                  <a:srgbClr val="D60093"/>
                </a:solidFill>
              </a:rPr>
              <a:t>Key operation: </a:t>
            </a:r>
            <a:br>
              <a:rPr lang="en-US" b="1" dirty="0">
                <a:solidFill>
                  <a:schemeClr val="accent3"/>
                </a:solidFill>
              </a:rPr>
            </a:br>
            <a:r>
              <a:rPr lang="en-US" b="1" dirty="0"/>
              <a:t>Repeatedly combine </a:t>
            </a:r>
            <a:br>
              <a:rPr lang="en-US" b="1" dirty="0"/>
            </a:br>
            <a:r>
              <a:rPr lang="en-US" b="1" dirty="0"/>
              <a:t>two nearest clusters</a:t>
            </a:r>
          </a:p>
          <a:p>
            <a:pPr lvl="2"/>
            <a:endParaRPr lang="en-US" dirty="0"/>
          </a:p>
          <a:p>
            <a:r>
              <a:rPr lang="en-US" b="1" dirty="0">
                <a:solidFill>
                  <a:srgbClr val="0000FF"/>
                </a:solidFill>
              </a:rPr>
              <a:t>Three important questions:</a:t>
            </a:r>
          </a:p>
          <a:p>
            <a:pPr lvl="1"/>
            <a:r>
              <a:rPr lang="en-US" b="1" dirty="0"/>
              <a:t>1)</a:t>
            </a:r>
            <a:r>
              <a:rPr lang="en-US" dirty="0"/>
              <a:t> How do you represent a cluster of more </a:t>
            </a:r>
            <a:br>
              <a:rPr lang="en-US" dirty="0"/>
            </a:br>
            <a:r>
              <a:rPr lang="en-US" dirty="0"/>
              <a:t>than one point?</a:t>
            </a:r>
          </a:p>
          <a:p>
            <a:pPr lvl="1"/>
            <a:r>
              <a:rPr lang="en-US" b="1" dirty="0"/>
              <a:t>2)</a:t>
            </a:r>
            <a:r>
              <a:rPr lang="en-US" dirty="0"/>
              <a:t> How do you determine the “nearness” of clusters?</a:t>
            </a:r>
          </a:p>
          <a:p>
            <a:pPr lvl="1"/>
            <a:r>
              <a:rPr lang="en-US" b="1" dirty="0"/>
              <a:t>3)</a:t>
            </a:r>
            <a:r>
              <a:rPr lang="en-US" dirty="0"/>
              <a:t> When to stop combining clusters?</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5B35AAD7-AE9A-4B67-BF02-47A6EAD9A973}" type="slidenum">
              <a:rPr lang="en-US" smtClean="0"/>
              <a:pPr/>
              <a:t>76</a:t>
            </a:fld>
            <a:endParaRPr lang="en-US"/>
          </a:p>
        </p:txBody>
      </p:sp>
      <p:pic>
        <p:nvPicPr>
          <p:cNvPr id="12" name="Picture 4" descr="http://www.mathworks.com/help/toolbox/stats/dendrogram.gif"/>
          <p:cNvPicPr>
            <a:picLocks noChangeAspect="1" noChangeArrowheads="1"/>
          </p:cNvPicPr>
          <p:nvPr/>
        </p:nvPicPr>
        <p:blipFill>
          <a:blip r:embed="rId2" cstate="print"/>
          <a:srcRect/>
          <a:stretch>
            <a:fillRect/>
          </a:stretch>
        </p:blipFill>
        <p:spPr bwMode="auto">
          <a:xfrm>
            <a:off x="5715000" y="1218145"/>
            <a:ext cx="3048000" cy="1829855"/>
          </a:xfrm>
          <a:prstGeom prst="rect">
            <a:avLst/>
          </a:prstGeom>
          <a:noFill/>
        </p:spPr>
      </p:pic>
    </p:spTree>
    <p:extLst>
      <p:ext uri="{BB962C8B-B14F-4D97-AF65-F5344CB8AC3E}">
        <p14:creationId xmlns:p14="http://schemas.microsoft.com/office/powerpoint/2010/main" val="16752754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Hierarchical Clustering</a:t>
            </a:r>
          </a:p>
        </p:txBody>
      </p:sp>
      <p:sp>
        <p:nvSpPr>
          <p:cNvPr id="19459" name="Rectangle 3"/>
          <p:cNvSpPr>
            <a:spLocks noGrp="1" noChangeArrowheads="1"/>
          </p:cNvSpPr>
          <p:nvPr>
            <p:ph idx="1"/>
          </p:nvPr>
        </p:nvSpPr>
        <p:spPr>
          <a:xfrm>
            <a:off x="457200" y="1295400"/>
            <a:ext cx="8686800" cy="5410200"/>
          </a:xfrm>
        </p:spPr>
        <p:txBody>
          <a:bodyPr>
            <a:normAutofit/>
          </a:bodyPr>
          <a:lstStyle/>
          <a:p>
            <a:r>
              <a:rPr lang="en-US" b="1" dirty="0">
                <a:solidFill>
                  <a:srgbClr val="D60093"/>
                </a:solidFill>
              </a:rPr>
              <a:t>Key operation: </a:t>
            </a:r>
            <a:r>
              <a:rPr lang="en-US" b="1" dirty="0"/>
              <a:t>Repeatedly combine two nearest clusters</a:t>
            </a:r>
          </a:p>
          <a:p>
            <a:r>
              <a:rPr lang="en-US" b="1" dirty="0">
                <a:solidFill>
                  <a:srgbClr val="0000FF"/>
                </a:solidFill>
              </a:rPr>
              <a:t>(1) How to represent a cluster of many points?</a:t>
            </a:r>
          </a:p>
          <a:p>
            <a:pPr lvl="1"/>
            <a:r>
              <a:rPr lang="en-US" b="1" dirty="0">
                <a:solidFill>
                  <a:srgbClr val="008000"/>
                </a:solidFill>
              </a:rPr>
              <a:t>Key problem:</a:t>
            </a:r>
            <a:r>
              <a:rPr lang="en-US" dirty="0">
                <a:solidFill>
                  <a:srgbClr val="008000"/>
                </a:solidFill>
              </a:rPr>
              <a:t> </a:t>
            </a:r>
            <a:r>
              <a:rPr lang="en-US" dirty="0"/>
              <a:t>As you merge clusters, how do you represent the “location” of each cluster, to tell which pair of clusters is closest?</a:t>
            </a:r>
          </a:p>
          <a:p>
            <a:r>
              <a:rPr lang="en-US" b="1" dirty="0">
                <a:solidFill>
                  <a:srgbClr val="008000"/>
                </a:solidFill>
              </a:rPr>
              <a:t>Euclidean case:</a:t>
            </a:r>
            <a:r>
              <a:rPr lang="en-US" dirty="0">
                <a:solidFill>
                  <a:srgbClr val="0000FF"/>
                </a:solidFill>
              </a:rPr>
              <a:t> </a:t>
            </a:r>
            <a:r>
              <a:rPr lang="en-US" dirty="0"/>
              <a:t>each cluster has a </a:t>
            </a:r>
            <a:br>
              <a:rPr lang="en-US" dirty="0"/>
            </a:br>
            <a:r>
              <a:rPr lang="en-US" b="1" i="1" dirty="0">
                <a:solidFill>
                  <a:srgbClr val="FF0066"/>
                </a:solidFill>
              </a:rPr>
              <a:t>centroid</a:t>
            </a:r>
            <a:r>
              <a:rPr lang="en-US" dirty="0">
                <a:solidFill>
                  <a:srgbClr val="FF0066"/>
                </a:solidFill>
              </a:rPr>
              <a:t> </a:t>
            </a:r>
            <a:r>
              <a:rPr lang="en-US" dirty="0"/>
              <a:t>= average of its (data)points</a:t>
            </a:r>
          </a:p>
          <a:p>
            <a:r>
              <a:rPr lang="en-US" b="1" dirty="0">
                <a:solidFill>
                  <a:srgbClr val="0000FF"/>
                </a:solidFill>
              </a:rPr>
              <a:t>(2) How to determine “nearness” of clusters?</a:t>
            </a:r>
          </a:p>
          <a:p>
            <a:pPr lvl="1"/>
            <a:r>
              <a:rPr lang="en-US" dirty="0"/>
              <a:t>Measure cluster distances by distances of centroids</a:t>
            </a:r>
          </a:p>
        </p:txBody>
      </p:sp>
      <p:sp>
        <p:nvSpPr>
          <p:cNvPr id="7" name="Footer Placeholder 6"/>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B3B40D71-7600-4E70-9746-66CD11735245}" type="slidenum">
              <a:rPr lang="en-US"/>
              <a:pPr/>
              <a:t>77</a:t>
            </a:fld>
            <a:endParaRPr lang="en-US"/>
          </a:p>
        </p:txBody>
      </p:sp>
    </p:spTree>
    <p:extLst>
      <p:ext uri="{BB962C8B-B14F-4D97-AF65-F5344CB8AC3E}">
        <p14:creationId xmlns:p14="http://schemas.microsoft.com/office/powerpoint/2010/main" val="37192442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2"/>
          </p:nvPr>
        </p:nvSpPr>
        <p:spPr/>
        <p:txBody>
          <a:bodyPr/>
          <a:lstStyle/>
          <a:p>
            <a:fld id="{99DB44CA-D531-47DB-9E33-B16569C64FBD}" type="slidenum">
              <a:rPr lang="en-US"/>
              <a:pPr/>
              <a:t>78</a:t>
            </a:fld>
            <a:endParaRPr lang="en-US"/>
          </a:p>
        </p:txBody>
      </p:sp>
      <p:sp>
        <p:nvSpPr>
          <p:cNvPr id="20482" name="Rectangle 2"/>
          <p:cNvSpPr>
            <a:spLocks noGrp="1" noChangeArrowheads="1"/>
          </p:cNvSpPr>
          <p:nvPr>
            <p:ph type="title"/>
          </p:nvPr>
        </p:nvSpPr>
        <p:spPr/>
        <p:txBody>
          <a:bodyPr/>
          <a:lstStyle/>
          <a:p>
            <a:r>
              <a:rPr lang="en-US" dirty="0"/>
              <a:t>Example: Hierarchical clustering</a:t>
            </a:r>
          </a:p>
        </p:txBody>
      </p:sp>
      <p:sp>
        <p:nvSpPr>
          <p:cNvPr id="20483" name="Text Box 3"/>
          <p:cNvSpPr txBox="1">
            <a:spLocks noChangeArrowheads="1"/>
          </p:cNvSpPr>
          <p:nvPr/>
        </p:nvSpPr>
        <p:spPr bwMode="auto">
          <a:xfrm>
            <a:off x="593725" y="1787525"/>
            <a:ext cx="5416868" cy="2585323"/>
          </a:xfrm>
          <a:prstGeom prst="rect">
            <a:avLst/>
          </a:prstGeom>
          <a:noFill/>
          <a:ln w="9525">
            <a:noFill/>
            <a:miter lim="800000"/>
            <a:headEnd/>
            <a:tailEnd/>
          </a:ln>
          <a:effectLst/>
        </p:spPr>
        <p:txBody>
          <a:bodyPr wrap="none">
            <a:spAutoFit/>
          </a:bodyPr>
          <a:lstStyle/>
          <a:p>
            <a:r>
              <a:rPr lang="en-US" dirty="0"/>
              <a:t>					</a:t>
            </a:r>
            <a:r>
              <a:rPr lang="en-US" dirty="0">
                <a:solidFill>
                  <a:schemeClr val="accent3">
                    <a:lumMod val="75000"/>
                  </a:schemeClr>
                </a:solidFill>
              </a:rPr>
              <a:t>  </a:t>
            </a:r>
            <a:r>
              <a:rPr lang="en-US" dirty="0">
                <a:solidFill>
                  <a:schemeClr val="accent3">
                    <a:lumMod val="75000"/>
                  </a:schemeClr>
                </a:solidFill>
                <a:latin typeface="Times New Roman" charset="0"/>
              </a:rPr>
              <a:t>(5,3)</a:t>
            </a:r>
          </a:p>
          <a:p>
            <a:r>
              <a:rPr lang="en-US" dirty="0">
                <a:solidFill>
                  <a:schemeClr val="accent3">
                    <a:lumMod val="75000"/>
                  </a:schemeClr>
                </a:solidFill>
                <a:latin typeface="Times New Roman" charset="0"/>
              </a:rPr>
              <a:t>					o</a:t>
            </a:r>
          </a:p>
          <a:p>
            <a:r>
              <a:rPr lang="en-US" dirty="0">
                <a:latin typeface="Times New Roman" charset="0"/>
              </a:rPr>
              <a:t>	 </a:t>
            </a:r>
            <a:r>
              <a:rPr lang="en-US" dirty="0">
                <a:solidFill>
                  <a:srgbClr val="0070C0"/>
                </a:solidFill>
                <a:latin typeface="Times New Roman" charset="0"/>
              </a:rPr>
              <a:t> (1,2)</a:t>
            </a:r>
          </a:p>
          <a:p>
            <a:r>
              <a:rPr lang="en-US" dirty="0">
                <a:solidFill>
                  <a:srgbClr val="0070C0"/>
                </a:solidFill>
                <a:latin typeface="Times New Roman" charset="0"/>
              </a:rPr>
              <a:t>	o</a:t>
            </a:r>
          </a:p>
          <a:p>
            <a:endParaRPr lang="en-US" dirty="0">
              <a:latin typeface="Times New Roman" charset="0"/>
            </a:endParaRPr>
          </a:p>
          <a:p>
            <a:r>
              <a:rPr lang="en-US" dirty="0">
                <a:latin typeface="Times New Roman" charset="0"/>
              </a:rPr>
              <a:t>		</a:t>
            </a:r>
            <a:r>
              <a:rPr lang="en-US" dirty="0">
                <a:solidFill>
                  <a:srgbClr val="0070C0"/>
                </a:solidFill>
                <a:latin typeface="Times New Roman" charset="0"/>
              </a:rPr>
              <a:t>o  (2,1)	</a:t>
            </a:r>
            <a:r>
              <a:rPr lang="en-US" dirty="0">
                <a:latin typeface="Times New Roman" charset="0"/>
              </a:rPr>
              <a:t>	</a:t>
            </a:r>
            <a:r>
              <a:rPr lang="en-US" dirty="0">
                <a:solidFill>
                  <a:srgbClr val="00B050"/>
                </a:solidFill>
                <a:latin typeface="Times New Roman" charset="0"/>
              </a:rPr>
              <a:t>o  (4,1)</a:t>
            </a:r>
          </a:p>
          <a:p>
            <a:endParaRPr lang="en-US" dirty="0"/>
          </a:p>
          <a:p>
            <a:r>
              <a:rPr lang="en-US" dirty="0">
                <a:solidFill>
                  <a:srgbClr val="C00000"/>
                </a:solidFill>
                <a:latin typeface="Times New Roman" charset="0"/>
              </a:rPr>
              <a:t>       o  (0,0)</a:t>
            </a:r>
            <a:r>
              <a:rPr lang="en-US" dirty="0">
                <a:latin typeface="Times New Roman" charset="0"/>
              </a:rPr>
              <a:t>				</a:t>
            </a:r>
            <a:r>
              <a:rPr lang="en-US" dirty="0">
                <a:solidFill>
                  <a:srgbClr val="00B050"/>
                </a:solidFill>
                <a:latin typeface="Times New Roman" charset="0"/>
              </a:rPr>
              <a:t>o (5,0)</a:t>
            </a:r>
          </a:p>
          <a:p>
            <a:r>
              <a:rPr lang="en-US" dirty="0">
                <a:solidFill>
                  <a:srgbClr val="00B050"/>
                </a:solidFill>
                <a:latin typeface="Times New Roman" charset="0"/>
              </a:rPr>
              <a:t>					</a:t>
            </a:r>
            <a:endParaRPr lang="en-US" dirty="0">
              <a:solidFill>
                <a:srgbClr val="00B050"/>
              </a:solidFill>
            </a:endParaRPr>
          </a:p>
        </p:txBody>
      </p:sp>
      <p:sp>
        <p:nvSpPr>
          <p:cNvPr id="20489" name="Oval 9"/>
          <p:cNvSpPr>
            <a:spLocks noChangeArrowheads="1"/>
          </p:cNvSpPr>
          <p:nvPr/>
        </p:nvSpPr>
        <p:spPr bwMode="auto">
          <a:xfrm>
            <a:off x="1316515" y="2263966"/>
            <a:ext cx="1676400" cy="1676400"/>
          </a:xfrm>
          <a:prstGeom prst="ellipse">
            <a:avLst/>
          </a:prstGeom>
          <a:noFill/>
          <a:ln w="9525">
            <a:solidFill>
              <a:srgbClr val="0070C0"/>
            </a:solidFill>
            <a:round/>
            <a:headEnd/>
            <a:tailEnd/>
          </a:ln>
          <a:effectLst/>
        </p:spPr>
        <p:txBody>
          <a:bodyPr wrap="none" anchor="ctr"/>
          <a:lstStyle/>
          <a:p>
            <a:pPr algn="ctr"/>
            <a:endParaRPr lang="en-US">
              <a:latin typeface="Times New Roman" charset="0"/>
            </a:endParaRPr>
          </a:p>
        </p:txBody>
      </p:sp>
      <p:sp>
        <p:nvSpPr>
          <p:cNvPr id="20491" name="Text Box 11"/>
          <p:cNvSpPr txBox="1">
            <a:spLocks noChangeArrowheads="1"/>
          </p:cNvSpPr>
          <p:nvPr/>
        </p:nvSpPr>
        <p:spPr bwMode="auto">
          <a:xfrm>
            <a:off x="1944882" y="2863468"/>
            <a:ext cx="1146468" cy="369332"/>
          </a:xfrm>
          <a:prstGeom prst="rect">
            <a:avLst/>
          </a:prstGeom>
          <a:noFill/>
          <a:ln w="9525">
            <a:noFill/>
            <a:miter lim="800000"/>
            <a:headEnd/>
            <a:tailEnd/>
          </a:ln>
          <a:effectLst/>
        </p:spPr>
        <p:txBody>
          <a:bodyPr wrap="none">
            <a:spAutoFit/>
          </a:bodyPr>
          <a:lstStyle/>
          <a:p>
            <a:r>
              <a:rPr lang="en-US" b="1" dirty="0">
                <a:solidFill>
                  <a:srgbClr val="0070C0"/>
                </a:solidFill>
                <a:latin typeface="Times New Roman" charset="0"/>
              </a:rPr>
              <a:t>x</a:t>
            </a:r>
            <a:r>
              <a:rPr lang="en-US" dirty="0">
                <a:solidFill>
                  <a:srgbClr val="0070C0"/>
                </a:solidFill>
                <a:latin typeface="Times New Roman" charset="0"/>
              </a:rPr>
              <a:t> (1.5,1.5)</a:t>
            </a:r>
          </a:p>
        </p:txBody>
      </p:sp>
      <p:sp>
        <p:nvSpPr>
          <p:cNvPr id="20492" name="Oval 12"/>
          <p:cNvSpPr>
            <a:spLocks noChangeArrowheads="1"/>
          </p:cNvSpPr>
          <p:nvPr/>
        </p:nvSpPr>
        <p:spPr bwMode="auto">
          <a:xfrm>
            <a:off x="4114800" y="2971800"/>
            <a:ext cx="1676400" cy="1676400"/>
          </a:xfrm>
          <a:prstGeom prst="ellipse">
            <a:avLst/>
          </a:prstGeom>
          <a:noFill/>
          <a:ln w="9525">
            <a:solidFill>
              <a:srgbClr val="00B050"/>
            </a:solidFill>
            <a:round/>
            <a:headEnd/>
            <a:tailEnd/>
          </a:ln>
          <a:effectLst/>
        </p:spPr>
        <p:txBody>
          <a:bodyPr wrap="none" anchor="ctr"/>
          <a:lstStyle/>
          <a:p>
            <a:endParaRPr lang="en-US"/>
          </a:p>
        </p:txBody>
      </p:sp>
      <p:sp>
        <p:nvSpPr>
          <p:cNvPr id="20493" name="Text Box 13"/>
          <p:cNvSpPr txBox="1">
            <a:spLocks noChangeArrowheads="1"/>
          </p:cNvSpPr>
          <p:nvPr/>
        </p:nvSpPr>
        <p:spPr bwMode="auto">
          <a:xfrm>
            <a:off x="4762315" y="3471169"/>
            <a:ext cx="1146468" cy="369332"/>
          </a:xfrm>
          <a:prstGeom prst="rect">
            <a:avLst/>
          </a:prstGeom>
          <a:noFill/>
          <a:ln w="9525">
            <a:noFill/>
            <a:miter lim="800000"/>
            <a:headEnd/>
            <a:tailEnd/>
          </a:ln>
          <a:effectLst/>
        </p:spPr>
        <p:txBody>
          <a:bodyPr wrap="none">
            <a:spAutoFit/>
          </a:bodyPr>
          <a:lstStyle/>
          <a:p>
            <a:r>
              <a:rPr lang="en-US" b="1" dirty="0">
                <a:solidFill>
                  <a:srgbClr val="00B050"/>
                </a:solidFill>
                <a:latin typeface="Times New Roman" charset="0"/>
              </a:rPr>
              <a:t>x</a:t>
            </a:r>
            <a:r>
              <a:rPr lang="en-US" dirty="0">
                <a:solidFill>
                  <a:srgbClr val="00B050"/>
                </a:solidFill>
                <a:latin typeface="Times New Roman" charset="0"/>
              </a:rPr>
              <a:t> (4.5,0.5)</a:t>
            </a:r>
          </a:p>
        </p:txBody>
      </p:sp>
      <p:sp>
        <p:nvSpPr>
          <p:cNvPr id="20494" name="Oval 14"/>
          <p:cNvSpPr>
            <a:spLocks noChangeArrowheads="1"/>
          </p:cNvSpPr>
          <p:nvPr/>
        </p:nvSpPr>
        <p:spPr bwMode="auto">
          <a:xfrm>
            <a:off x="457200" y="2133600"/>
            <a:ext cx="3048000" cy="2743200"/>
          </a:xfrm>
          <a:prstGeom prst="ellipse">
            <a:avLst/>
          </a:prstGeom>
          <a:noFill/>
          <a:ln w="9525">
            <a:solidFill>
              <a:srgbClr val="C00000"/>
            </a:solidFill>
            <a:round/>
            <a:headEnd/>
            <a:tailEnd/>
          </a:ln>
          <a:effectLst/>
        </p:spPr>
        <p:txBody>
          <a:bodyPr wrap="none" anchor="ctr"/>
          <a:lstStyle/>
          <a:p>
            <a:endParaRPr lang="en-US"/>
          </a:p>
        </p:txBody>
      </p:sp>
      <p:sp>
        <p:nvSpPr>
          <p:cNvPr id="20496" name="Text Box 16"/>
          <p:cNvSpPr txBox="1">
            <a:spLocks noChangeArrowheads="1"/>
          </p:cNvSpPr>
          <p:nvPr/>
        </p:nvSpPr>
        <p:spPr bwMode="auto">
          <a:xfrm>
            <a:off x="1600200" y="3200400"/>
            <a:ext cx="800219" cy="369332"/>
          </a:xfrm>
          <a:prstGeom prst="rect">
            <a:avLst/>
          </a:prstGeom>
          <a:noFill/>
          <a:ln w="9525">
            <a:noFill/>
            <a:miter lim="800000"/>
            <a:headEnd/>
            <a:tailEnd/>
          </a:ln>
          <a:effectLst/>
        </p:spPr>
        <p:txBody>
          <a:bodyPr wrap="none">
            <a:spAutoFit/>
          </a:bodyPr>
          <a:lstStyle/>
          <a:p>
            <a:r>
              <a:rPr lang="en-US" dirty="0">
                <a:solidFill>
                  <a:srgbClr val="C00000"/>
                </a:solidFill>
                <a:latin typeface="Times New Roman" charset="0"/>
              </a:rPr>
              <a:t>x (1,1)</a:t>
            </a:r>
          </a:p>
        </p:txBody>
      </p:sp>
      <p:sp>
        <p:nvSpPr>
          <p:cNvPr id="20497" name="Oval 17"/>
          <p:cNvSpPr>
            <a:spLocks noChangeArrowheads="1"/>
          </p:cNvSpPr>
          <p:nvPr/>
        </p:nvSpPr>
        <p:spPr bwMode="auto">
          <a:xfrm>
            <a:off x="4038600" y="1447800"/>
            <a:ext cx="2286000" cy="3581400"/>
          </a:xfrm>
          <a:prstGeom prst="ellipse">
            <a:avLst/>
          </a:prstGeom>
          <a:noFill/>
          <a:ln w="9525">
            <a:solidFill>
              <a:schemeClr val="accent3">
                <a:lumMod val="75000"/>
              </a:schemeClr>
            </a:solidFill>
            <a:round/>
            <a:headEnd/>
            <a:tailEnd/>
          </a:ln>
          <a:effectLst/>
        </p:spPr>
        <p:txBody>
          <a:bodyPr wrap="none" anchor="ctr"/>
          <a:lstStyle/>
          <a:p>
            <a:endParaRPr lang="en-US"/>
          </a:p>
        </p:txBody>
      </p:sp>
      <p:sp>
        <p:nvSpPr>
          <p:cNvPr id="20498" name="Text Box 18"/>
          <p:cNvSpPr txBox="1">
            <a:spLocks noChangeArrowheads="1"/>
          </p:cNvSpPr>
          <p:nvPr/>
        </p:nvSpPr>
        <p:spPr bwMode="auto">
          <a:xfrm>
            <a:off x="4998353" y="2917567"/>
            <a:ext cx="1146468" cy="369332"/>
          </a:xfrm>
          <a:prstGeom prst="rect">
            <a:avLst/>
          </a:prstGeom>
          <a:noFill/>
          <a:ln w="9525">
            <a:noFill/>
            <a:miter lim="800000"/>
            <a:headEnd/>
            <a:tailEnd/>
          </a:ln>
          <a:effectLst/>
        </p:spPr>
        <p:txBody>
          <a:bodyPr wrap="none">
            <a:spAutoFit/>
          </a:bodyPr>
          <a:lstStyle/>
          <a:p>
            <a:r>
              <a:rPr lang="en-US" b="1" dirty="0">
                <a:solidFill>
                  <a:schemeClr val="accent3">
                    <a:lumMod val="75000"/>
                  </a:schemeClr>
                </a:solidFill>
                <a:latin typeface="Times New Roman" charset="0"/>
              </a:rPr>
              <a:t>x</a:t>
            </a:r>
            <a:r>
              <a:rPr lang="en-US" dirty="0">
                <a:solidFill>
                  <a:schemeClr val="accent3">
                    <a:lumMod val="75000"/>
                  </a:schemeClr>
                </a:solidFill>
                <a:latin typeface="Times New Roman" charset="0"/>
              </a:rPr>
              <a:t> (4.7,1.3)</a:t>
            </a:r>
          </a:p>
        </p:txBody>
      </p:sp>
      <p:sp>
        <p:nvSpPr>
          <p:cNvPr id="13" name="Oval 12"/>
          <p:cNvSpPr/>
          <p:nvPr/>
        </p:nvSpPr>
        <p:spPr>
          <a:xfrm>
            <a:off x="6781800" y="6019801"/>
            <a:ext cx="152400" cy="1524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216966" y="6019801"/>
            <a:ext cx="152400" cy="1524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400800" y="6019801"/>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099234" y="6019801"/>
            <a:ext cx="152400" cy="1524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8534400" y="6019801"/>
            <a:ext cx="152400" cy="1524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718234" y="6019801"/>
            <a:ext cx="152400" cy="1524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Elbow Connector 25"/>
          <p:cNvCxnSpPr>
            <a:stCxn id="15" idx="0"/>
          </p:cNvCxnSpPr>
          <p:nvPr/>
        </p:nvCxnSpPr>
        <p:spPr>
          <a:xfrm rot="5400000" flipH="1" flipV="1">
            <a:off x="6324600" y="5334001"/>
            <a:ext cx="838200" cy="533400"/>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3" idx="0"/>
          </p:cNvCxnSpPr>
          <p:nvPr/>
        </p:nvCxnSpPr>
        <p:spPr>
          <a:xfrm rot="5400000" flipH="1" flipV="1">
            <a:off x="6705600" y="5715001"/>
            <a:ext cx="457200" cy="152400"/>
          </a:xfrm>
          <a:prstGeom prst="bentConnector3">
            <a:avLst>
              <a:gd name="adj1" fmla="val 4277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4" idx="0"/>
          </p:cNvCxnSpPr>
          <p:nvPr/>
        </p:nvCxnSpPr>
        <p:spPr>
          <a:xfrm rot="16200000" flipV="1">
            <a:off x="6961283" y="5687918"/>
            <a:ext cx="381000" cy="282766"/>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8" idx="0"/>
          </p:cNvCxnSpPr>
          <p:nvPr/>
        </p:nvCxnSpPr>
        <p:spPr>
          <a:xfrm rot="5400000" flipH="1" flipV="1">
            <a:off x="7669117" y="5764118"/>
            <a:ext cx="381000" cy="130366"/>
          </a:xfrm>
          <a:prstGeom prst="bentConnector3">
            <a:avLst>
              <a:gd name="adj1" fmla="val 76024"/>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16" idx="0"/>
          </p:cNvCxnSpPr>
          <p:nvPr/>
        </p:nvCxnSpPr>
        <p:spPr>
          <a:xfrm rot="16200000" flipV="1">
            <a:off x="7745317" y="5589684"/>
            <a:ext cx="609600" cy="250634"/>
          </a:xfrm>
          <a:prstGeom prst="bentConnector3">
            <a:avLst>
              <a:gd name="adj1" fmla="val 4819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17" idx="0"/>
          </p:cNvCxnSpPr>
          <p:nvPr/>
        </p:nvCxnSpPr>
        <p:spPr>
          <a:xfrm rot="16200000" flipV="1">
            <a:off x="7810500" y="5219701"/>
            <a:ext cx="914400" cy="685800"/>
          </a:xfrm>
          <a:prstGeom prst="bentConnector3">
            <a:avLst>
              <a:gd name="adj1" fmla="val 6325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rot="5400000" flipH="1" flipV="1">
            <a:off x="6858000" y="4876801"/>
            <a:ext cx="762000" cy="457200"/>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rot="16200000" flipV="1">
            <a:off x="7391400" y="4800601"/>
            <a:ext cx="609600" cy="457200"/>
          </a:xfrm>
          <a:prstGeom prst="bentConnector3">
            <a:avLst>
              <a:gd name="adj1" fmla="val 37349"/>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154692" y="5562600"/>
            <a:ext cx="1835759" cy="1015663"/>
          </a:xfrm>
          <a:prstGeom prst="rect">
            <a:avLst/>
          </a:prstGeom>
          <a:noFill/>
        </p:spPr>
        <p:txBody>
          <a:bodyPr wrap="none" rtlCol="0">
            <a:spAutoFit/>
          </a:bodyPr>
          <a:lstStyle/>
          <a:p>
            <a:r>
              <a:rPr lang="en-US" sz="2000" b="1" dirty="0">
                <a:solidFill>
                  <a:srgbClr val="008000"/>
                </a:solidFill>
                <a:latin typeface="Arial" pitchFamily="34" charset="0"/>
                <a:cs typeface="Arial" pitchFamily="34" charset="0"/>
              </a:rPr>
              <a:t>Data:</a:t>
            </a:r>
          </a:p>
          <a:p>
            <a:r>
              <a:rPr lang="en-US" sz="2000" dirty="0">
                <a:solidFill>
                  <a:srgbClr val="008000"/>
                </a:solidFill>
                <a:latin typeface="Times New Roman" pitchFamily="18" charset="0"/>
                <a:cs typeface="Times New Roman" pitchFamily="18" charset="0"/>
              </a:rPr>
              <a:t>o</a:t>
            </a:r>
            <a:r>
              <a:rPr lang="en-US" sz="2000" dirty="0">
                <a:solidFill>
                  <a:srgbClr val="008000"/>
                </a:solidFill>
                <a:latin typeface="Arial" pitchFamily="34" charset="0"/>
                <a:cs typeface="Arial" pitchFamily="34" charset="0"/>
              </a:rPr>
              <a:t> … data point</a:t>
            </a:r>
          </a:p>
          <a:p>
            <a:r>
              <a:rPr lang="en-US" sz="2000" dirty="0">
                <a:solidFill>
                  <a:srgbClr val="008000"/>
                </a:solidFill>
                <a:latin typeface="Times New Roman" pitchFamily="18" charset="0"/>
                <a:cs typeface="Times New Roman" pitchFamily="18" charset="0"/>
              </a:rPr>
              <a:t>x</a:t>
            </a:r>
            <a:r>
              <a:rPr lang="en-US" sz="2000" dirty="0">
                <a:solidFill>
                  <a:srgbClr val="008000"/>
                </a:solidFill>
                <a:latin typeface="Arial" pitchFamily="34" charset="0"/>
                <a:cs typeface="Arial" pitchFamily="34" charset="0"/>
              </a:rPr>
              <a:t> … centroid</a:t>
            </a:r>
          </a:p>
        </p:txBody>
      </p:sp>
      <p:sp>
        <p:nvSpPr>
          <p:cNvPr id="50" name="TextBox 49"/>
          <p:cNvSpPr txBox="1"/>
          <p:nvPr/>
        </p:nvSpPr>
        <p:spPr>
          <a:xfrm>
            <a:off x="6685872" y="6303994"/>
            <a:ext cx="1710725" cy="400110"/>
          </a:xfrm>
          <a:prstGeom prst="rect">
            <a:avLst/>
          </a:prstGeom>
          <a:noFill/>
        </p:spPr>
        <p:txBody>
          <a:bodyPr wrap="none" rtlCol="0">
            <a:spAutoFit/>
          </a:bodyPr>
          <a:lstStyle/>
          <a:p>
            <a:r>
              <a:rPr lang="en-US" sz="2000" b="1" dirty="0" err="1">
                <a:solidFill>
                  <a:srgbClr val="008000"/>
                </a:solidFill>
                <a:latin typeface="Arial" pitchFamily="34" charset="0"/>
                <a:cs typeface="Arial" pitchFamily="34" charset="0"/>
              </a:rPr>
              <a:t>Dendrogram</a:t>
            </a:r>
            <a:endParaRPr lang="en-US" sz="2000" b="1" dirty="0">
              <a:solidFill>
                <a:srgbClr val="008000"/>
              </a:solidFill>
              <a:latin typeface="Arial" pitchFamily="34" charset="0"/>
              <a:cs typeface="Arial" pitchFamily="34" charset="0"/>
            </a:endParaRPr>
          </a:p>
        </p:txBody>
      </p:sp>
      <p:sp>
        <p:nvSpPr>
          <p:cNvPr id="52" name="Footer Placeholder 51"/>
          <p:cNvSpPr>
            <a:spLocks noGrp="1"/>
          </p:cNvSpPr>
          <p:nvPr>
            <p:ph type="ftr" sz="quarter" idx="11"/>
          </p:nvPr>
        </p:nvSpPr>
        <p:spPr/>
        <p:txBody>
          <a:bodyPr/>
          <a:lstStyle/>
          <a:p>
            <a:r>
              <a:rPr lang="en-US"/>
              <a:t>J. Leskovec, A. Rajaraman, J. Ullman: Mining of Massive Datasets, http://www.mmds.org</a:t>
            </a:r>
          </a:p>
        </p:txBody>
      </p:sp>
      <p:cxnSp>
        <p:nvCxnSpPr>
          <p:cNvPr id="3" name="Straight Connector 2"/>
          <p:cNvCxnSpPr/>
          <p:nvPr/>
        </p:nvCxnSpPr>
        <p:spPr>
          <a:xfrm>
            <a:off x="1676400" y="2819400"/>
            <a:ext cx="914400" cy="565666"/>
          </a:xfrm>
          <a:prstGeom prst="line">
            <a:avLst/>
          </a:prstGeom>
          <a:ln w="1270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4434838" y="3392758"/>
            <a:ext cx="822962" cy="493442"/>
          </a:xfrm>
          <a:prstGeom prst="line">
            <a:avLst/>
          </a:prstGeom>
          <a:ln w="12700">
            <a:solidFill>
              <a:srgbClr val="00B050"/>
            </a:solidFill>
            <a:prstDash val="dash"/>
          </a:ln>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1676400" y="2863468"/>
            <a:ext cx="76200" cy="529290"/>
          </a:xfrm>
          <a:prstGeom prst="line">
            <a:avLst/>
          </a:prstGeom>
          <a:ln w="12700">
            <a:solidFill>
              <a:srgbClr val="C00000"/>
            </a:solidFill>
            <a:prstDash val="dash"/>
          </a:ln>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flipH="1">
            <a:off x="1752600" y="3392758"/>
            <a:ext cx="765516" cy="0"/>
          </a:xfrm>
          <a:prstGeom prst="line">
            <a:avLst/>
          </a:prstGeom>
          <a:ln w="12700">
            <a:solidFill>
              <a:srgbClr val="C00000"/>
            </a:solidFill>
            <a:prstDash val="dash"/>
          </a:ln>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flipH="1">
            <a:off x="1143000" y="3392758"/>
            <a:ext cx="609600" cy="493442"/>
          </a:xfrm>
          <a:prstGeom prst="line">
            <a:avLst/>
          </a:prstGeom>
          <a:ln w="12700">
            <a:solidFill>
              <a:srgbClr val="C00000"/>
            </a:solidFill>
            <a:prstDash val="dash"/>
          </a:ln>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flipH="1">
            <a:off x="5152398" y="2329739"/>
            <a:ext cx="150755" cy="780316"/>
          </a:xfrm>
          <a:prstGeom prst="line">
            <a:avLst/>
          </a:prstGeom>
          <a:ln w="12700">
            <a:solidFill>
              <a:srgbClr val="C00000"/>
            </a:solidFill>
            <a:prstDash val="dash"/>
          </a:ln>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flipV="1">
            <a:off x="4434838" y="3128113"/>
            <a:ext cx="717560" cy="224688"/>
          </a:xfrm>
          <a:prstGeom prst="line">
            <a:avLst/>
          </a:prstGeom>
          <a:ln w="12700">
            <a:solidFill>
              <a:srgbClr val="C00000"/>
            </a:solidFill>
            <a:prstDash val="dash"/>
          </a:ln>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flipH="1" flipV="1">
            <a:off x="5152398" y="3128113"/>
            <a:ext cx="183151" cy="712388"/>
          </a:xfrm>
          <a:prstGeom prst="line">
            <a:avLst/>
          </a:prstGeom>
          <a:ln w="12700">
            <a:solidFill>
              <a:srgbClr val="C00000"/>
            </a:solidFill>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6470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9"/>
                                        </p:tgtEl>
                                        <p:attrNameLst>
                                          <p:attrName>style.visibility</p:attrName>
                                        </p:attrNameLst>
                                      </p:cBhvr>
                                      <p:to>
                                        <p:strVal val="visible"/>
                                      </p:to>
                                    </p:set>
                                    <p:anim calcmode="lin" valueType="num">
                                      <p:cBhvr additive="base">
                                        <p:cTn id="7" dur="500" fill="hold"/>
                                        <p:tgtEl>
                                          <p:spTgt spid="20489"/>
                                        </p:tgtEl>
                                        <p:attrNameLst>
                                          <p:attrName>ppt_x</p:attrName>
                                        </p:attrNameLst>
                                      </p:cBhvr>
                                      <p:tavLst>
                                        <p:tav tm="0">
                                          <p:val>
                                            <p:strVal val="#ppt_x"/>
                                          </p:val>
                                        </p:tav>
                                        <p:tav tm="100000">
                                          <p:val>
                                            <p:strVal val="#ppt_x"/>
                                          </p:val>
                                        </p:tav>
                                      </p:tavLst>
                                    </p:anim>
                                    <p:anim calcmode="lin" valueType="num">
                                      <p:cBhvr additive="base">
                                        <p:cTn id="8" dur="500" fill="hold"/>
                                        <p:tgtEl>
                                          <p:spTgt spid="20489"/>
                                        </p:tgtEl>
                                        <p:attrNameLst>
                                          <p:attrName>ppt_y</p:attrName>
                                        </p:attrNameLst>
                                      </p:cBhvr>
                                      <p:tavLst>
                                        <p:tav tm="0">
                                          <p:val>
                                            <p:strVal val="1+#ppt_h/2"/>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0491"/>
                                        </p:tgtEl>
                                        <p:attrNameLst>
                                          <p:attrName>style.visibility</p:attrName>
                                        </p:attrNameLst>
                                      </p:cBhvr>
                                      <p:to>
                                        <p:strVal val="visible"/>
                                      </p:to>
                                    </p:set>
                                    <p:anim calcmode="lin" valueType="num">
                                      <p:cBhvr additive="base">
                                        <p:cTn id="17" dur="500" fill="hold"/>
                                        <p:tgtEl>
                                          <p:spTgt spid="20491"/>
                                        </p:tgtEl>
                                        <p:attrNameLst>
                                          <p:attrName>ppt_x</p:attrName>
                                        </p:attrNameLst>
                                      </p:cBhvr>
                                      <p:tavLst>
                                        <p:tav tm="0">
                                          <p:val>
                                            <p:strVal val="1+#ppt_w/2"/>
                                          </p:val>
                                        </p:tav>
                                        <p:tav tm="100000">
                                          <p:val>
                                            <p:strVal val="#ppt_x"/>
                                          </p:val>
                                        </p:tav>
                                      </p:tavLst>
                                    </p:anim>
                                    <p:anim calcmode="lin" valueType="num">
                                      <p:cBhvr additive="base">
                                        <p:cTn id="18" dur="500" fill="hold"/>
                                        <p:tgtEl>
                                          <p:spTgt spid="20491"/>
                                        </p:tgtEl>
                                        <p:attrNameLst>
                                          <p:attrName>ppt_y</p:attrName>
                                        </p:attrNameLst>
                                      </p:cBhvr>
                                      <p:tavLst>
                                        <p:tav tm="0">
                                          <p:val>
                                            <p:strVal val="#ppt_y"/>
                                          </p:val>
                                        </p:tav>
                                        <p:tav tm="100000">
                                          <p:val>
                                            <p:strVal val="#ppt_y"/>
                                          </p:val>
                                        </p:tav>
                                      </p:tavLst>
                                    </p:anim>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492"/>
                                        </p:tgtEl>
                                        <p:attrNameLst>
                                          <p:attrName>style.visibility</p:attrName>
                                        </p:attrNameLst>
                                      </p:cBhvr>
                                      <p:to>
                                        <p:strVal val="visible"/>
                                      </p:to>
                                    </p:set>
                                    <p:anim calcmode="lin" valueType="num">
                                      <p:cBhvr additive="base">
                                        <p:cTn id="25" dur="500" fill="hold"/>
                                        <p:tgtEl>
                                          <p:spTgt spid="20492"/>
                                        </p:tgtEl>
                                        <p:attrNameLst>
                                          <p:attrName>ppt_x</p:attrName>
                                        </p:attrNameLst>
                                      </p:cBhvr>
                                      <p:tavLst>
                                        <p:tav tm="0">
                                          <p:val>
                                            <p:strVal val="#ppt_x"/>
                                          </p:val>
                                        </p:tav>
                                        <p:tav tm="100000">
                                          <p:val>
                                            <p:strVal val="#ppt_x"/>
                                          </p:val>
                                        </p:tav>
                                      </p:tavLst>
                                    </p:anim>
                                    <p:anim calcmode="lin" valueType="num">
                                      <p:cBhvr additive="base">
                                        <p:cTn id="26" dur="500" fill="hold"/>
                                        <p:tgtEl>
                                          <p:spTgt spid="20492"/>
                                        </p:tgtEl>
                                        <p:attrNameLst>
                                          <p:attrName>ppt_y</p:attrName>
                                        </p:attrNameLst>
                                      </p:cBhvr>
                                      <p:tavLst>
                                        <p:tav tm="0">
                                          <p:val>
                                            <p:strVal val="1+#ppt_h/2"/>
                                          </p:val>
                                        </p:tav>
                                        <p:tav tm="100000">
                                          <p:val>
                                            <p:strVal val="#ppt_y"/>
                                          </p:val>
                                        </p:tav>
                                      </p:tavLst>
                                    </p:anim>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20493"/>
                                        </p:tgtEl>
                                        <p:attrNameLst>
                                          <p:attrName>style.visibility</p:attrName>
                                        </p:attrNameLst>
                                      </p:cBhvr>
                                      <p:to>
                                        <p:strVal val="visible"/>
                                      </p:to>
                                    </p:set>
                                    <p:anim calcmode="lin" valueType="num">
                                      <p:cBhvr additive="base">
                                        <p:cTn id="35" dur="500" fill="hold"/>
                                        <p:tgtEl>
                                          <p:spTgt spid="20493"/>
                                        </p:tgtEl>
                                        <p:attrNameLst>
                                          <p:attrName>ppt_x</p:attrName>
                                        </p:attrNameLst>
                                      </p:cBhvr>
                                      <p:tavLst>
                                        <p:tav tm="0">
                                          <p:val>
                                            <p:strVal val="1+#ppt_w/2"/>
                                          </p:val>
                                        </p:tav>
                                        <p:tav tm="100000">
                                          <p:val>
                                            <p:strVal val="#ppt_x"/>
                                          </p:val>
                                        </p:tav>
                                      </p:tavLst>
                                    </p:anim>
                                    <p:anim calcmode="lin" valueType="num">
                                      <p:cBhvr additive="base">
                                        <p:cTn id="36" dur="500" fill="hold"/>
                                        <p:tgtEl>
                                          <p:spTgt spid="20493"/>
                                        </p:tgtEl>
                                        <p:attrNameLst>
                                          <p:attrName>ppt_y</p:attrName>
                                        </p:attrNameLst>
                                      </p:cBhvr>
                                      <p:tavLst>
                                        <p:tav tm="0">
                                          <p:val>
                                            <p:strVal val="#ppt_y"/>
                                          </p:val>
                                        </p:tav>
                                        <p:tav tm="100000">
                                          <p:val>
                                            <p:strVal val="#ppt_y"/>
                                          </p:val>
                                        </p:tav>
                                      </p:tavLst>
                                    </p:anim>
                                  </p:childTnLst>
                                </p:cTn>
                              </p:par>
                              <p:par>
                                <p:cTn id="37" presetID="1"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0494"/>
                                        </p:tgtEl>
                                        <p:attrNameLst>
                                          <p:attrName>style.visibility</p:attrName>
                                        </p:attrNameLst>
                                      </p:cBhvr>
                                      <p:to>
                                        <p:strVal val="visible"/>
                                      </p:to>
                                    </p:set>
                                    <p:anim calcmode="lin" valueType="num">
                                      <p:cBhvr additive="base">
                                        <p:cTn id="43" dur="500" fill="hold"/>
                                        <p:tgtEl>
                                          <p:spTgt spid="20494"/>
                                        </p:tgtEl>
                                        <p:attrNameLst>
                                          <p:attrName>ppt_x</p:attrName>
                                        </p:attrNameLst>
                                      </p:cBhvr>
                                      <p:tavLst>
                                        <p:tav tm="0">
                                          <p:val>
                                            <p:strVal val="#ppt_x"/>
                                          </p:val>
                                        </p:tav>
                                        <p:tav tm="100000">
                                          <p:val>
                                            <p:strVal val="#ppt_x"/>
                                          </p:val>
                                        </p:tav>
                                      </p:tavLst>
                                    </p:anim>
                                    <p:anim calcmode="lin" valueType="num">
                                      <p:cBhvr additive="base">
                                        <p:cTn id="44" dur="500" fill="hold"/>
                                        <p:tgtEl>
                                          <p:spTgt spid="20494"/>
                                        </p:tgtEl>
                                        <p:attrNameLst>
                                          <p:attrName>ppt_y</p:attrName>
                                        </p:attrNameLst>
                                      </p:cBhvr>
                                      <p:tavLst>
                                        <p:tav tm="0">
                                          <p:val>
                                            <p:strVal val="1+#ppt_h/2"/>
                                          </p:val>
                                        </p:tav>
                                        <p:tav tm="100000">
                                          <p:val>
                                            <p:strVal val="#ppt_y"/>
                                          </p:val>
                                        </p:tav>
                                      </p:tavLst>
                                    </p:anim>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20496"/>
                                        </p:tgtEl>
                                        <p:attrNameLst>
                                          <p:attrName>style.visibility</p:attrName>
                                        </p:attrNameLst>
                                      </p:cBhvr>
                                      <p:to>
                                        <p:strVal val="visible"/>
                                      </p:to>
                                    </p:set>
                                    <p:anim calcmode="lin" valueType="num">
                                      <p:cBhvr additive="base">
                                        <p:cTn id="51" dur="500" fill="hold"/>
                                        <p:tgtEl>
                                          <p:spTgt spid="20496"/>
                                        </p:tgtEl>
                                        <p:attrNameLst>
                                          <p:attrName>ppt_x</p:attrName>
                                        </p:attrNameLst>
                                      </p:cBhvr>
                                      <p:tavLst>
                                        <p:tav tm="0">
                                          <p:val>
                                            <p:strVal val="1+#ppt_w/2"/>
                                          </p:val>
                                        </p:tav>
                                        <p:tav tm="100000">
                                          <p:val>
                                            <p:strVal val="#ppt_x"/>
                                          </p:val>
                                        </p:tav>
                                      </p:tavLst>
                                    </p:anim>
                                    <p:anim calcmode="lin" valueType="num">
                                      <p:cBhvr additive="base">
                                        <p:cTn id="52" dur="500" fill="hold"/>
                                        <p:tgtEl>
                                          <p:spTgt spid="20496"/>
                                        </p:tgtEl>
                                        <p:attrNameLst>
                                          <p:attrName>ppt_y</p:attrName>
                                        </p:attrNameLst>
                                      </p:cBhvr>
                                      <p:tavLst>
                                        <p:tav tm="0">
                                          <p:val>
                                            <p:strVal val="#ppt_y"/>
                                          </p:val>
                                        </p:tav>
                                        <p:tav tm="100000">
                                          <p:val>
                                            <p:strVal val="#ppt_y"/>
                                          </p:val>
                                        </p:tav>
                                      </p:tavLst>
                                    </p:anim>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0497"/>
                                        </p:tgtEl>
                                        <p:attrNameLst>
                                          <p:attrName>style.visibility</p:attrName>
                                        </p:attrNameLst>
                                      </p:cBhvr>
                                      <p:to>
                                        <p:strVal val="visible"/>
                                      </p:to>
                                    </p:set>
                                    <p:anim calcmode="lin" valueType="num">
                                      <p:cBhvr additive="base">
                                        <p:cTn id="63" dur="500" fill="hold"/>
                                        <p:tgtEl>
                                          <p:spTgt spid="20497"/>
                                        </p:tgtEl>
                                        <p:attrNameLst>
                                          <p:attrName>ppt_x</p:attrName>
                                        </p:attrNameLst>
                                      </p:cBhvr>
                                      <p:tavLst>
                                        <p:tav tm="0">
                                          <p:val>
                                            <p:strVal val="#ppt_x"/>
                                          </p:val>
                                        </p:tav>
                                        <p:tav tm="100000">
                                          <p:val>
                                            <p:strVal val="#ppt_x"/>
                                          </p:val>
                                        </p:tav>
                                      </p:tavLst>
                                    </p:anim>
                                    <p:anim calcmode="lin" valueType="num">
                                      <p:cBhvr additive="base">
                                        <p:cTn id="64" dur="500" fill="hold"/>
                                        <p:tgtEl>
                                          <p:spTgt spid="20497"/>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20498"/>
                                        </p:tgtEl>
                                        <p:attrNameLst>
                                          <p:attrName>style.visibility</p:attrName>
                                        </p:attrNameLst>
                                      </p:cBhvr>
                                      <p:to>
                                        <p:strVal val="visible"/>
                                      </p:to>
                                    </p:set>
                                    <p:anim calcmode="lin" valueType="num">
                                      <p:cBhvr additive="base">
                                        <p:cTn id="69" dur="500" fill="hold"/>
                                        <p:tgtEl>
                                          <p:spTgt spid="20498"/>
                                        </p:tgtEl>
                                        <p:attrNameLst>
                                          <p:attrName>ppt_x</p:attrName>
                                        </p:attrNameLst>
                                      </p:cBhvr>
                                      <p:tavLst>
                                        <p:tav tm="0">
                                          <p:val>
                                            <p:strVal val="1+#ppt_w/2"/>
                                          </p:val>
                                        </p:tav>
                                        <p:tav tm="100000">
                                          <p:val>
                                            <p:strVal val="#ppt_x"/>
                                          </p:val>
                                        </p:tav>
                                      </p:tavLst>
                                    </p:anim>
                                    <p:anim calcmode="lin" valueType="num">
                                      <p:cBhvr additive="base">
                                        <p:cTn id="70" dur="500" fill="hold"/>
                                        <p:tgtEl>
                                          <p:spTgt spid="20498"/>
                                        </p:tgtEl>
                                        <p:attrNameLst>
                                          <p:attrName>ppt_y</p:attrName>
                                        </p:attrNameLst>
                                      </p:cBhvr>
                                      <p:tavLst>
                                        <p:tav tm="0">
                                          <p:val>
                                            <p:strVal val="#ppt_y"/>
                                          </p:val>
                                        </p:tav>
                                        <p:tav tm="100000">
                                          <p:val>
                                            <p:strVal val="#ppt_y"/>
                                          </p:val>
                                        </p:tav>
                                      </p:tavLst>
                                    </p:anim>
                                  </p:childTnLst>
                                </p:cTn>
                              </p:par>
                              <p:par>
                                <p:cTn id="71" presetID="1" presetClass="entr" presetSubtype="0" fill="hold" nodeType="with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9" grpId="0" animBg="1" autoUpdateAnimBg="0"/>
      <p:bldP spid="20491" grpId="0" autoUpdateAnimBg="0"/>
      <p:bldP spid="20492" grpId="0" animBg="1"/>
      <p:bldP spid="20493" grpId="0" autoUpdateAnimBg="0"/>
      <p:bldP spid="20494" grpId="0" animBg="1"/>
      <p:bldP spid="20496" grpId="0" autoUpdateAnimBg="0"/>
      <p:bldP spid="20497" grpId="0" animBg="1"/>
      <p:bldP spid="20498"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a:t>And in the Non-Euclidean Case?</a:t>
            </a:r>
          </a:p>
        </p:txBody>
      </p:sp>
      <p:sp>
        <p:nvSpPr>
          <p:cNvPr id="21507" name="Rectangle 3"/>
          <p:cNvSpPr>
            <a:spLocks noGrp="1" noChangeArrowheads="1"/>
          </p:cNvSpPr>
          <p:nvPr>
            <p:ph idx="1"/>
          </p:nvPr>
        </p:nvSpPr>
        <p:spPr>
          <a:xfrm>
            <a:off x="457200" y="1295400"/>
            <a:ext cx="8458200" cy="5257801"/>
          </a:xfrm>
        </p:spPr>
        <p:txBody>
          <a:bodyPr>
            <a:normAutofit/>
          </a:bodyPr>
          <a:lstStyle/>
          <a:p>
            <a:pPr marL="118872" indent="0">
              <a:buNone/>
            </a:pPr>
            <a:r>
              <a:rPr lang="en-US" b="1" dirty="0">
                <a:solidFill>
                  <a:srgbClr val="0000FF"/>
                </a:solidFill>
              </a:rPr>
              <a:t>What about the Non-Euclidean case?</a:t>
            </a:r>
          </a:p>
          <a:p>
            <a:r>
              <a:rPr lang="en-US" dirty="0"/>
              <a:t>The only “locations” we can talk about are the points themselves</a:t>
            </a:r>
          </a:p>
          <a:p>
            <a:pPr lvl="1"/>
            <a:r>
              <a:rPr lang="en-US" dirty="0"/>
              <a:t>i.e., there is no “average” of two points</a:t>
            </a:r>
          </a:p>
          <a:p>
            <a:pPr lvl="8"/>
            <a:endParaRPr lang="en-US" dirty="0"/>
          </a:p>
          <a:p>
            <a:r>
              <a:rPr lang="en-US" b="1" dirty="0">
                <a:solidFill>
                  <a:srgbClr val="008000"/>
                </a:solidFill>
              </a:rPr>
              <a:t>Approach 1:</a:t>
            </a:r>
          </a:p>
          <a:p>
            <a:pPr lvl="1"/>
            <a:r>
              <a:rPr lang="en-US" b="1" dirty="0">
                <a:solidFill>
                  <a:srgbClr val="0000FF"/>
                </a:solidFill>
              </a:rPr>
              <a:t>(1) How to represent a cluster of many points?</a:t>
            </a:r>
            <a:br>
              <a:rPr lang="en-US" b="1" dirty="0">
                <a:solidFill>
                  <a:srgbClr val="0000FF"/>
                </a:solidFill>
              </a:rPr>
            </a:br>
            <a:r>
              <a:rPr lang="en-US" b="1" i="1" dirty="0" err="1">
                <a:solidFill>
                  <a:srgbClr val="FF0066"/>
                </a:solidFill>
              </a:rPr>
              <a:t>clustroid</a:t>
            </a:r>
            <a:r>
              <a:rPr lang="en-US" dirty="0"/>
              <a:t>  = (data)point “</a:t>
            </a:r>
            <a:r>
              <a:rPr lang="en-US" b="1" i="1" u="sng" dirty="0"/>
              <a:t>closest</a:t>
            </a:r>
            <a:r>
              <a:rPr lang="en-US" dirty="0"/>
              <a:t>” to other points</a:t>
            </a:r>
          </a:p>
          <a:p>
            <a:pPr lvl="1"/>
            <a:r>
              <a:rPr lang="en-US" b="1" dirty="0">
                <a:solidFill>
                  <a:srgbClr val="0000FF"/>
                </a:solidFill>
              </a:rPr>
              <a:t>(2) How do you determine the “nearness” of clusters? </a:t>
            </a:r>
            <a:r>
              <a:rPr lang="en-US" dirty="0"/>
              <a:t>Treat </a:t>
            </a:r>
            <a:r>
              <a:rPr lang="en-US" dirty="0" err="1"/>
              <a:t>clustroid</a:t>
            </a:r>
            <a:r>
              <a:rPr lang="en-US" dirty="0"/>
              <a:t> as if it were centroid, when computing inter-cluster distances</a:t>
            </a:r>
          </a:p>
        </p:txBody>
      </p:sp>
      <p:sp>
        <p:nvSpPr>
          <p:cNvPr id="4" name="Slide Number Placeholder 5"/>
          <p:cNvSpPr>
            <a:spLocks noGrp="1"/>
          </p:cNvSpPr>
          <p:nvPr>
            <p:ph type="sldNum" sz="quarter" idx="12"/>
          </p:nvPr>
        </p:nvSpPr>
        <p:spPr/>
        <p:txBody>
          <a:bodyPr/>
          <a:lstStyle/>
          <a:p>
            <a:fld id="{E1932BFC-E37F-4B2E-9EB5-847D7F457039}" type="slidenum">
              <a:rPr lang="en-US"/>
              <a:pPr/>
              <a:t>79</a:t>
            </a:fld>
            <a:endParaRPr lang="en-US"/>
          </a:p>
        </p:txBody>
      </p: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315510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type="body" idx="1"/>
          </p:nvPr>
        </p:nvSpPr>
        <p:spPr>
          <a:xfrm>
            <a:off x="740664" y="2743200"/>
            <a:ext cx="8250936" cy="3886200"/>
          </a:xfrm>
        </p:spPr>
        <p:txBody>
          <a:bodyPr>
            <a:normAutofit/>
          </a:bodyPr>
          <a:lstStyle/>
          <a:p>
            <a:r>
              <a:rPr lang="en-US" sz="3200" b="1" u="sng" dirty="0">
                <a:solidFill>
                  <a:schemeClr val="tx1"/>
                </a:solidFill>
              </a:rPr>
              <a:t>First: Define</a:t>
            </a:r>
          </a:p>
          <a:p>
            <a:pPr lvl="1"/>
            <a:r>
              <a:rPr lang="en-US" sz="2400" b="1" dirty="0">
                <a:solidFill>
                  <a:schemeClr val="tx1"/>
                </a:solidFill>
              </a:rPr>
              <a:t>Frequent </a:t>
            </a:r>
            <a:r>
              <a:rPr lang="en-US" sz="2400" b="1" dirty="0" err="1">
                <a:solidFill>
                  <a:schemeClr val="tx1"/>
                </a:solidFill>
              </a:rPr>
              <a:t>itemsets</a:t>
            </a:r>
            <a:endParaRPr lang="en-US" sz="2400" b="1" dirty="0">
              <a:solidFill>
                <a:schemeClr val="tx1"/>
              </a:solidFill>
            </a:endParaRPr>
          </a:p>
          <a:p>
            <a:pPr lvl="1"/>
            <a:r>
              <a:rPr lang="en-US" sz="2400" b="1" dirty="0">
                <a:solidFill>
                  <a:schemeClr val="tx1"/>
                </a:solidFill>
              </a:rPr>
              <a:t>Association rules:</a:t>
            </a:r>
          </a:p>
          <a:p>
            <a:pPr lvl="1"/>
            <a:r>
              <a:rPr lang="en-US" sz="2400" b="1" dirty="0">
                <a:solidFill>
                  <a:schemeClr val="tx1"/>
                </a:solidFill>
              </a:rPr>
              <a:t>	</a:t>
            </a:r>
            <a:r>
              <a:rPr lang="en-US" sz="2000" dirty="0">
                <a:solidFill>
                  <a:schemeClr val="tx1"/>
                </a:solidFill>
              </a:rPr>
              <a:t>Confidence, Support, Interestingness</a:t>
            </a:r>
          </a:p>
          <a:p>
            <a:r>
              <a:rPr lang="en-US" sz="3200" b="1" u="sng" dirty="0">
                <a:solidFill>
                  <a:schemeClr val="tx1"/>
                </a:solidFill>
              </a:rPr>
              <a:t>Then: Algorithms for finding frequent </a:t>
            </a:r>
            <a:r>
              <a:rPr lang="en-US" sz="3200" b="1" u="sng" dirty="0" err="1">
                <a:solidFill>
                  <a:schemeClr val="tx1"/>
                </a:solidFill>
              </a:rPr>
              <a:t>itemsets</a:t>
            </a:r>
            <a:endParaRPr lang="en-US" sz="3200" b="1" u="sng" dirty="0">
              <a:solidFill>
                <a:schemeClr val="tx1"/>
              </a:solidFill>
            </a:endParaRPr>
          </a:p>
          <a:p>
            <a:pPr lvl="1"/>
            <a:r>
              <a:rPr lang="en-US" sz="2400" b="1" dirty="0">
                <a:solidFill>
                  <a:schemeClr val="tx1"/>
                </a:solidFill>
              </a:rPr>
              <a:t>Finding frequent pairs</a:t>
            </a:r>
          </a:p>
          <a:p>
            <a:pPr lvl="1"/>
            <a:r>
              <a:rPr lang="en-US" sz="2400" b="1" dirty="0">
                <a:solidFill>
                  <a:schemeClr val="tx1"/>
                </a:solidFill>
              </a:rPr>
              <a:t>A-Priori algorithm</a:t>
            </a:r>
          </a:p>
          <a:p>
            <a:pPr lvl="1"/>
            <a:r>
              <a:rPr lang="en-US" sz="2400" b="1" dirty="0">
                <a:solidFill>
                  <a:schemeClr val="tx1"/>
                </a:solidFill>
              </a:rPr>
              <a:t>PCY algorithm + 2 refinements</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8</a:t>
            </a:fld>
            <a:endParaRPr lang="en-US"/>
          </a:p>
        </p:txBody>
      </p:sp>
    </p:spTree>
    <p:extLst>
      <p:ext uri="{BB962C8B-B14F-4D97-AF65-F5344CB8AC3E}">
        <p14:creationId xmlns:p14="http://schemas.microsoft.com/office/powerpoint/2010/main" val="384730286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“Closest” Point?</a:t>
            </a:r>
          </a:p>
        </p:txBody>
      </p:sp>
      <p:sp>
        <p:nvSpPr>
          <p:cNvPr id="71683" name="Rectangle 3"/>
          <p:cNvSpPr>
            <a:spLocks noGrp="1" noChangeArrowheads="1"/>
          </p:cNvSpPr>
          <p:nvPr>
            <p:ph type="body" idx="1"/>
          </p:nvPr>
        </p:nvSpPr>
        <p:spPr>
          <a:xfrm>
            <a:off x="457200" y="1295401"/>
            <a:ext cx="8458200" cy="3886200"/>
          </a:xfrm>
        </p:spPr>
        <p:txBody>
          <a:bodyPr/>
          <a:lstStyle/>
          <a:p>
            <a:r>
              <a:rPr lang="en-US" b="1" dirty="0">
                <a:solidFill>
                  <a:srgbClr val="0000FF"/>
                </a:solidFill>
              </a:rPr>
              <a:t>(1) How to represent a cluster of many points?</a:t>
            </a:r>
            <a:br>
              <a:rPr lang="en-US" b="1" dirty="0">
                <a:solidFill>
                  <a:srgbClr val="0000FF"/>
                </a:solidFill>
              </a:rPr>
            </a:br>
            <a:r>
              <a:rPr lang="en-US" b="1" i="1" dirty="0" err="1">
                <a:solidFill>
                  <a:srgbClr val="FF0066"/>
                </a:solidFill>
              </a:rPr>
              <a:t>clustroid</a:t>
            </a:r>
            <a:r>
              <a:rPr lang="en-US" dirty="0"/>
              <a:t>  = point “</a:t>
            </a:r>
            <a:r>
              <a:rPr lang="en-US" b="1" i="1" u="sng" dirty="0"/>
              <a:t>closest</a:t>
            </a:r>
            <a:r>
              <a:rPr lang="en-US" dirty="0"/>
              <a:t>” to other points</a:t>
            </a:r>
          </a:p>
          <a:p>
            <a:r>
              <a:rPr lang="en-US" b="1" dirty="0">
                <a:solidFill>
                  <a:srgbClr val="008000"/>
                </a:solidFill>
              </a:rPr>
              <a:t>Possible meanings of “closest”:</a:t>
            </a:r>
          </a:p>
          <a:p>
            <a:pPr lvl="1"/>
            <a:r>
              <a:rPr lang="en-US" dirty="0"/>
              <a:t>Smallest maximum distance to other points</a:t>
            </a:r>
          </a:p>
          <a:p>
            <a:pPr lvl="1"/>
            <a:r>
              <a:rPr lang="en-US" dirty="0"/>
              <a:t>Smallest average distance to other points</a:t>
            </a:r>
          </a:p>
          <a:p>
            <a:pPr lvl="1"/>
            <a:r>
              <a:rPr lang="en-US" dirty="0"/>
              <a:t>Smallest sum of squares of distances to other points</a:t>
            </a:r>
          </a:p>
          <a:p>
            <a:pPr lvl="2"/>
            <a:r>
              <a:rPr lang="en-US" dirty="0"/>
              <a:t>For distance metric </a:t>
            </a:r>
            <a:r>
              <a:rPr lang="en-US" b="1" i="1" dirty="0"/>
              <a:t>d</a:t>
            </a:r>
            <a:r>
              <a:rPr lang="en-US" dirty="0"/>
              <a:t> </a:t>
            </a:r>
            <a:r>
              <a:rPr lang="en-US" dirty="0" err="1"/>
              <a:t>clustroid</a:t>
            </a:r>
            <a:r>
              <a:rPr lang="en-US" dirty="0"/>
              <a:t> </a:t>
            </a:r>
            <a:r>
              <a:rPr lang="en-US" b="1" i="1" dirty="0"/>
              <a:t>c</a:t>
            </a:r>
            <a:r>
              <a:rPr lang="en-US" dirty="0"/>
              <a:t> of cluster </a:t>
            </a:r>
            <a:r>
              <a:rPr lang="en-US" b="1" i="1" dirty="0"/>
              <a:t>C</a:t>
            </a:r>
            <a:r>
              <a:rPr lang="en-US" dirty="0"/>
              <a:t> is:</a:t>
            </a:r>
          </a:p>
          <a:p>
            <a:pPr lvl="1"/>
            <a:endParaRPr lang="en-US" dirty="0"/>
          </a:p>
        </p:txBody>
      </p: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51895926-0DFA-4D2E-9C2E-D507C4436771}" type="slidenum">
              <a:rPr lang="en-US" smtClean="0"/>
              <a:pPr/>
              <a:t>80</a:t>
            </a:fld>
            <a:endParaRPr lang="en-US"/>
          </a:p>
        </p:txBody>
      </p:sp>
      <p:graphicFrame>
        <p:nvGraphicFramePr>
          <p:cNvPr id="3075" name="Object 3"/>
          <p:cNvGraphicFramePr>
            <a:graphicFrameLocks noChangeAspect="1"/>
          </p:cNvGraphicFramePr>
          <p:nvPr/>
        </p:nvGraphicFramePr>
        <p:xfrm>
          <a:off x="7239000" y="4407520"/>
          <a:ext cx="1785492" cy="642998"/>
        </p:xfrm>
        <a:graphic>
          <a:graphicData uri="http://schemas.openxmlformats.org/presentationml/2006/ole">
            <mc:AlternateContent xmlns:mc="http://schemas.openxmlformats.org/markup-compatibility/2006">
              <mc:Choice xmlns:v="urn:schemas-microsoft-com:vml" Requires="v">
                <p:oleObj spid="_x0000_s1029" name="Equation" r:id="rId3" imgW="952200" imgH="342720" progId="Equation.3">
                  <p:embed/>
                </p:oleObj>
              </mc:Choice>
              <mc:Fallback>
                <p:oleObj name="Equation" r:id="rId3" imgW="952200" imgH="342720" progId="Equation.3">
                  <p:embed/>
                  <p:pic>
                    <p:nvPicPr>
                      <p:cNvPr id="307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4407520"/>
                        <a:ext cx="1785492" cy="642998"/>
                      </a:xfrm>
                      <a:prstGeom prst="rect">
                        <a:avLst/>
                      </a:prstGeom>
                      <a:noFill/>
                    </p:spPr>
                  </p:pic>
                </p:oleObj>
              </mc:Fallback>
            </mc:AlternateContent>
          </a:graphicData>
        </a:graphic>
      </p:graphicFrame>
      <p:sp>
        <p:nvSpPr>
          <p:cNvPr id="2" name="TextBox 1"/>
          <p:cNvSpPr txBox="1"/>
          <p:nvPr/>
        </p:nvSpPr>
        <p:spPr>
          <a:xfrm>
            <a:off x="5486400" y="5334000"/>
            <a:ext cx="3657600" cy="1569660"/>
          </a:xfrm>
          <a:prstGeom prst="rect">
            <a:avLst/>
          </a:prstGeom>
          <a:noFill/>
        </p:spPr>
        <p:txBody>
          <a:bodyPr wrap="square" rtlCol="0">
            <a:spAutoFit/>
          </a:bodyPr>
          <a:lstStyle/>
          <a:p>
            <a:r>
              <a:rPr lang="en-US" sz="1600" b="1" dirty="0">
                <a:solidFill>
                  <a:srgbClr val="008000"/>
                </a:solidFill>
                <a:latin typeface="Arial" pitchFamily="34" charset="0"/>
                <a:cs typeface="Arial" pitchFamily="34" charset="0"/>
              </a:rPr>
              <a:t>Centroid</a:t>
            </a:r>
            <a:r>
              <a:rPr lang="en-US" sz="1600" dirty="0">
                <a:solidFill>
                  <a:srgbClr val="008000"/>
                </a:solidFill>
                <a:latin typeface="Arial" pitchFamily="34" charset="0"/>
                <a:cs typeface="Arial" pitchFamily="34" charset="0"/>
              </a:rPr>
              <a:t> is the avg. of all (data)points in the cluster. This means centroid is an “artificial” point.</a:t>
            </a:r>
          </a:p>
          <a:p>
            <a:r>
              <a:rPr lang="en-US" sz="1600" b="1" dirty="0" err="1">
                <a:solidFill>
                  <a:srgbClr val="008000"/>
                </a:solidFill>
                <a:latin typeface="Arial" pitchFamily="34" charset="0"/>
                <a:cs typeface="Arial" pitchFamily="34" charset="0"/>
              </a:rPr>
              <a:t>Clustroid</a:t>
            </a:r>
            <a:r>
              <a:rPr lang="en-US" sz="1600" dirty="0">
                <a:solidFill>
                  <a:srgbClr val="008000"/>
                </a:solidFill>
                <a:latin typeface="Arial" pitchFamily="34" charset="0"/>
                <a:cs typeface="Arial" pitchFamily="34" charset="0"/>
              </a:rPr>
              <a:t> is an </a:t>
            </a:r>
            <a:r>
              <a:rPr lang="en-US" sz="1600" b="1" dirty="0">
                <a:solidFill>
                  <a:srgbClr val="008000"/>
                </a:solidFill>
                <a:latin typeface="Arial" pitchFamily="34" charset="0"/>
                <a:cs typeface="Arial" pitchFamily="34" charset="0"/>
              </a:rPr>
              <a:t>existing</a:t>
            </a:r>
            <a:r>
              <a:rPr lang="en-US" sz="1600" dirty="0">
                <a:solidFill>
                  <a:srgbClr val="008000"/>
                </a:solidFill>
                <a:latin typeface="Arial" pitchFamily="34" charset="0"/>
                <a:cs typeface="Arial" pitchFamily="34" charset="0"/>
              </a:rPr>
              <a:t> (data)point that is “closest” to all other points in the cluster.</a:t>
            </a:r>
          </a:p>
        </p:txBody>
      </p:sp>
      <p:sp>
        <p:nvSpPr>
          <p:cNvPr id="9" name="Oval 8"/>
          <p:cNvSpPr/>
          <p:nvPr/>
        </p:nvSpPr>
        <p:spPr>
          <a:xfrm>
            <a:off x="1524000" y="5246132"/>
            <a:ext cx="1447800" cy="685800"/>
          </a:xfrm>
          <a:prstGeom prst="ellipse">
            <a:avLst/>
          </a:prstGeom>
          <a:solidFill>
            <a:srgbClr val="D60093">
              <a:alpha val="40000"/>
            </a:srgbClr>
          </a:solidFill>
          <a:ln w="38100">
            <a:solidFill>
              <a:srgbClr val="D6009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Oval 10"/>
          <p:cNvSpPr/>
          <p:nvPr/>
        </p:nvSpPr>
        <p:spPr>
          <a:xfrm>
            <a:off x="2590800" y="5550932"/>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Oval 15"/>
          <p:cNvSpPr/>
          <p:nvPr/>
        </p:nvSpPr>
        <p:spPr>
          <a:xfrm>
            <a:off x="1981200" y="5627132"/>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 name="Oval 17"/>
          <p:cNvSpPr/>
          <p:nvPr/>
        </p:nvSpPr>
        <p:spPr>
          <a:xfrm>
            <a:off x="1752600" y="5550932"/>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 name="TextBox 2"/>
          <p:cNvSpPr txBox="1"/>
          <p:nvPr/>
        </p:nvSpPr>
        <p:spPr>
          <a:xfrm>
            <a:off x="2074942" y="5438001"/>
            <a:ext cx="287258" cy="276999"/>
          </a:xfrm>
          <a:prstGeom prst="rect">
            <a:avLst/>
          </a:prstGeom>
          <a:noFill/>
        </p:spPr>
        <p:txBody>
          <a:bodyPr wrap="none" rtlCol="0">
            <a:spAutoFit/>
          </a:bodyPr>
          <a:lstStyle/>
          <a:p>
            <a:r>
              <a:rPr lang="en-US" sz="1200" b="1" dirty="0">
                <a:solidFill>
                  <a:srgbClr val="0000FF"/>
                </a:solidFill>
                <a:latin typeface="Arial" pitchFamily="34" charset="0"/>
                <a:cs typeface="Arial" pitchFamily="34" charset="0"/>
              </a:rPr>
              <a:t>X</a:t>
            </a:r>
          </a:p>
        </p:txBody>
      </p:sp>
      <p:sp>
        <p:nvSpPr>
          <p:cNvPr id="5" name="TextBox 4"/>
          <p:cNvSpPr txBox="1"/>
          <p:nvPr/>
        </p:nvSpPr>
        <p:spPr>
          <a:xfrm>
            <a:off x="1467118" y="6019800"/>
            <a:ext cx="1580882" cy="707886"/>
          </a:xfrm>
          <a:prstGeom prst="rect">
            <a:avLst/>
          </a:prstGeom>
          <a:noFill/>
        </p:spPr>
        <p:txBody>
          <a:bodyPr wrap="none" rtlCol="0">
            <a:spAutoFit/>
          </a:bodyPr>
          <a:lstStyle/>
          <a:p>
            <a:pPr algn="ctr"/>
            <a:r>
              <a:rPr lang="en-US" sz="2000" dirty="0">
                <a:latin typeface="Arial" pitchFamily="34" charset="0"/>
                <a:cs typeface="Arial" pitchFamily="34" charset="0"/>
              </a:rPr>
              <a:t>Cluster on</a:t>
            </a:r>
            <a:br>
              <a:rPr lang="en-US" sz="2000" dirty="0">
                <a:latin typeface="Arial" pitchFamily="34" charset="0"/>
                <a:cs typeface="Arial" pitchFamily="34" charset="0"/>
              </a:rPr>
            </a:br>
            <a:r>
              <a:rPr lang="en-US" sz="2000" dirty="0">
                <a:latin typeface="Arial" pitchFamily="34" charset="0"/>
                <a:cs typeface="Arial" pitchFamily="34" charset="0"/>
              </a:rPr>
              <a:t>3 </a:t>
            </a:r>
            <a:r>
              <a:rPr lang="en-US" sz="2000" dirty="0" err="1">
                <a:latin typeface="Arial" pitchFamily="34" charset="0"/>
                <a:cs typeface="Arial" pitchFamily="34" charset="0"/>
              </a:rPr>
              <a:t>datapoints</a:t>
            </a:r>
            <a:endParaRPr lang="en-US" sz="2000" dirty="0">
              <a:latin typeface="Arial" pitchFamily="34" charset="0"/>
              <a:cs typeface="Arial" pitchFamily="34" charset="0"/>
            </a:endParaRPr>
          </a:p>
        </p:txBody>
      </p:sp>
      <p:sp>
        <p:nvSpPr>
          <p:cNvPr id="44" name="TextBox 43"/>
          <p:cNvSpPr txBox="1"/>
          <p:nvPr/>
        </p:nvSpPr>
        <p:spPr>
          <a:xfrm>
            <a:off x="3124200" y="4876800"/>
            <a:ext cx="1133644" cy="369332"/>
          </a:xfrm>
          <a:prstGeom prst="rect">
            <a:avLst/>
          </a:prstGeom>
          <a:noFill/>
        </p:spPr>
        <p:txBody>
          <a:bodyPr wrap="none" rtlCol="0">
            <a:spAutoFit/>
          </a:bodyPr>
          <a:lstStyle/>
          <a:p>
            <a:r>
              <a:rPr lang="en-US" b="1" dirty="0">
                <a:solidFill>
                  <a:srgbClr val="0000FF"/>
                </a:solidFill>
                <a:latin typeface="Arial" pitchFamily="34" charset="0"/>
                <a:cs typeface="Arial" pitchFamily="34" charset="0"/>
              </a:rPr>
              <a:t>Centroid</a:t>
            </a:r>
          </a:p>
        </p:txBody>
      </p:sp>
      <p:sp>
        <p:nvSpPr>
          <p:cNvPr id="45" name="TextBox 44"/>
          <p:cNvSpPr txBox="1"/>
          <p:nvPr/>
        </p:nvSpPr>
        <p:spPr>
          <a:xfrm>
            <a:off x="2943428" y="5779532"/>
            <a:ext cx="1197764" cy="369332"/>
          </a:xfrm>
          <a:prstGeom prst="rect">
            <a:avLst/>
          </a:prstGeom>
          <a:noFill/>
        </p:spPr>
        <p:txBody>
          <a:bodyPr wrap="none" rtlCol="0">
            <a:spAutoFit/>
          </a:bodyPr>
          <a:lstStyle/>
          <a:p>
            <a:r>
              <a:rPr lang="en-US" b="1" dirty="0" err="1">
                <a:solidFill>
                  <a:srgbClr val="008000"/>
                </a:solidFill>
                <a:latin typeface="Arial" pitchFamily="34" charset="0"/>
                <a:cs typeface="Arial" pitchFamily="34" charset="0"/>
              </a:rPr>
              <a:t>Clustroid</a:t>
            </a:r>
            <a:endParaRPr lang="en-US" b="1" dirty="0">
              <a:solidFill>
                <a:srgbClr val="008000"/>
              </a:solidFill>
              <a:latin typeface="Arial" pitchFamily="34" charset="0"/>
              <a:cs typeface="Arial" pitchFamily="34" charset="0"/>
            </a:endParaRPr>
          </a:p>
        </p:txBody>
      </p:sp>
      <p:sp>
        <p:nvSpPr>
          <p:cNvPr id="46" name="TextBox 45"/>
          <p:cNvSpPr txBox="1"/>
          <p:nvPr/>
        </p:nvSpPr>
        <p:spPr>
          <a:xfrm>
            <a:off x="351884" y="4953000"/>
            <a:ext cx="1172116" cy="369332"/>
          </a:xfrm>
          <a:prstGeom prst="rect">
            <a:avLst/>
          </a:prstGeom>
          <a:noFill/>
        </p:spPr>
        <p:txBody>
          <a:bodyPr wrap="none" rtlCol="0">
            <a:spAutoFit/>
          </a:bodyPr>
          <a:lstStyle/>
          <a:p>
            <a:r>
              <a:rPr lang="en-US" dirty="0" err="1">
                <a:latin typeface="Arial" pitchFamily="34" charset="0"/>
                <a:cs typeface="Arial" pitchFamily="34" charset="0"/>
              </a:rPr>
              <a:t>Datapoint</a:t>
            </a:r>
            <a:endParaRPr lang="en-US" dirty="0">
              <a:latin typeface="Arial" pitchFamily="34" charset="0"/>
              <a:cs typeface="Arial" pitchFamily="34" charset="0"/>
            </a:endParaRPr>
          </a:p>
        </p:txBody>
      </p:sp>
      <p:cxnSp>
        <p:nvCxnSpPr>
          <p:cNvPr id="20" name="Straight Arrow Connector 19"/>
          <p:cNvCxnSpPr/>
          <p:nvPr/>
        </p:nvCxnSpPr>
        <p:spPr>
          <a:xfrm>
            <a:off x="1143000" y="5246132"/>
            <a:ext cx="609600" cy="290899"/>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flipH="1">
            <a:off x="2257720" y="5109385"/>
            <a:ext cx="901044" cy="424934"/>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51" name="Straight Arrow Connector 50"/>
          <p:cNvCxnSpPr/>
          <p:nvPr/>
        </p:nvCxnSpPr>
        <p:spPr>
          <a:xfrm flipH="1" flipV="1">
            <a:off x="2074942" y="5703332"/>
            <a:ext cx="925139" cy="260867"/>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411856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r>
              <a:rPr lang="en-US" dirty="0"/>
              <a:t>Defining “Nearness” of Clusters</a:t>
            </a:r>
          </a:p>
        </p:txBody>
      </p:sp>
      <p:sp>
        <p:nvSpPr>
          <p:cNvPr id="23555" name="Rectangle 3"/>
          <p:cNvSpPr>
            <a:spLocks noGrp="1" noChangeArrowheads="1"/>
          </p:cNvSpPr>
          <p:nvPr>
            <p:ph idx="1"/>
          </p:nvPr>
        </p:nvSpPr>
        <p:spPr/>
        <p:txBody>
          <a:bodyPr>
            <a:normAutofit/>
          </a:bodyPr>
          <a:lstStyle/>
          <a:p>
            <a:r>
              <a:rPr lang="en-US" b="1" dirty="0">
                <a:solidFill>
                  <a:srgbClr val="0000FF"/>
                </a:solidFill>
              </a:rPr>
              <a:t>(2) How do you determine the “nearness” of clusters? </a:t>
            </a:r>
          </a:p>
          <a:p>
            <a:pPr lvl="1"/>
            <a:r>
              <a:rPr lang="en-US" b="1" dirty="0">
                <a:solidFill>
                  <a:srgbClr val="D60093"/>
                </a:solidFill>
              </a:rPr>
              <a:t>Approach 2:</a:t>
            </a:r>
            <a:r>
              <a:rPr lang="en-US" dirty="0">
                <a:solidFill>
                  <a:srgbClr val="D60093"/>
                </a:solidFill>
              </a:rPr>
              <a:t> </a:t>
            </a:r>
            <a:br>
              <a:rPr lang="en-US" dirty="0">
                <a:solidFill>
                  <a:srgbClr val="D60093"/>
                </a:solidFill>
              </a:rPr>
            </a:br>
            <a:r>
              <a:rPr lang="en-US" b="1" dirty="0" err="1"/>
              <a:t>Intercluster</a:t>
            </a:r>
            <a:r>
              <a:rPr lang="en-US" b="1" dirty="0"/>
              <a:t> distance </a:t>
            </a:r>
            <a:r>
              <a:rPr lang="en-US" dirty="0"/>
              <a:t>= minimum of the distances between any two points, one from each cluster</a:t>
            </a:r>
          </a:p>
          <a:p>
            <a:pPr lvl="1"/>
            <a:r>
              <a:rPr lang="en-US" b="1" dirty="0">
                <a:solidFill>
                  <a:srgbClr val="D60093"/>
                </a:solidFill>
              </a:rPr>
              <a:t>Approach 3:</a:t>
            </a:r>
            <a:br>
              <a:rPr lang="en-US" b="1" dirty="0">
                <a:solidFill>
                  <a:srgbClr val="33CC33"/>
                </a:solidFill>
              </a:rPr>
            </a:br>
            <a:r>
              <a:rPr lang="en-US" dirty="0"/>
              <a:t>Pick a notion of “</a:t>
            </a:r>
            <a:r>
              <a:rPr lang="en-US" b="1" dirty="0">
                <a:solidFill>
                  <a:srgbClr val="008000"/>
                </a:solidFill>
              </a:rPr>
              <a:t>cohesion</a:t>
            </a:r>
            <a:r>
              <a:rPr lang="en-US" dirty="0"/>
              <a:t>” of clusters, </a:t>
            </a:r>
            <a:r>
              <a:rPr lang="en-US" i="1" dirty="0"/>
              <a:t>e.g.</a:t>
            </a:r>
            <a:r>
              <a:rPr lang="en-US" dirty="0"/>
              <a:t>, maximum distance from the </a:t>
            </a:r>
            <a:r>
              <a:rPr lang="en-US" dirty="0" err="1"/>
              <a:t>clustroid</a:t>
            </a:r>
            <a:endParaRPr lang="en-US" dirty="0"/>
          </a:p>
          <a:p>
            <a:pPr lvl="2"/>
            <a:r>
              <a:rPr lang="en-US" dirty="0"/>
              <a:t>Merge clusters whose </a:t>
            </a:r>
            <a:r>
              <a:rPr lang="en-US" i="1" dirty="0">
                <a:solidFill>
                  <a:srgbClr val="008000"/>
                </a:solidFill>
              </a:rPr>
              <a:t>union</a:t>
            </a:r>
            <a:r>
              <a:rPr lang="en-US" dirty="0">
                <a:solidFill>
                  <a:srgbClr val="008000"/>
                </a:solidFill>
              </a:rPr>
              <a:t> </a:t>
            </a:r>
            <a:r>
              <a:rPr lang="en-US" dirty="0"/>
              <a:t>is most cohesive</a:t>
            </a:r>
          </a:p>
        </p:txBody>
      </p:sp>
      <p:sp>
        <p:nvSpPr>
          <p:cNvPr id="4" name="Slide Number Placeholder 5"/>
          <p:cNvSpPr>
            <a:spLocks noGrp="1"/>
          </p:cNvSpPr>
          <p:nvPr>
            <p:ph type="sldNum" sz="quarter" idx="12"/>
          </p:nvPr>
        </p:nvSpPr>
        <p:spPr/>
        <p:txBody>
          <a:bodyPr/>
          <a:lstStyle/>
          <a:p>
            <a:fld id="{D8A9DFEF-512E-4E3B-A034-6FA75E73CC6B}" type="slidenum">
              <a:rPr lang="en-US"/>
              <a:pPr/>
              <a:t>81</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21857877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Cohesion</a:t>
            </a:r>
            <a:endParaRPr lang="en-US" dirty="0"/>
          </a:p>
        </p:txBody>
      </p:sp>
      <p:sp>
        <p:nvSpPr>
          <p:cNvPr id="87043" name="Rectangle 3"/>
          <p:cNvSpPr>
            <a:spLocks noGrp="1" noChangeArrowheads="1"/>
          </p:cNvSpPr>
          <p:nvPr>
            <p:ph idx="1"/>
          </p:nvPr>
        </p:nvSpPr>
        <p:spPr/>
        <p:txBody>
          <a:bodyPr/>
          <a:lstStyle/>
          <a:p>
            <a:r>
              <a:rPr lang="en-US" b="1" dirty="0">
                <a:solidFill>
                  <a:srgbClr val="D60093"/>
                </a:solidFill>
              </a:rPr>
              <a:t>Approach 3.1:</a:t>
            </a:r>
            <a:r>
              <a:rPr lang="en-US" dirty="0"/>
              <a:t> Use the </a:t>
            </a:r>
            <a:r>
              <a:rPr lang="en-US" b="1" dirty="0">
                <a:solidFill>
                  <a:srgbClr val="008000"/>
                </a:solidFill>
              </a:rPr>
              <a:t>diameter</a:t>
            </a:r>
            <a:r>
              <a:rPr lang="en-US" dirty="0">
                <a:solidFill>
                  <a:srgbClr val="008000"/>
                </a:solidFill>
              </a:rPr>
              <a:t> </a:t>
            </a:r>
            <a:r>
              <a:rPr lang="en-US" dirty="0"/>
              <a:t>of the merged cluster = maximum distance between points in the cluster</a:t>
            </a:r>
          </a:p>
          <a:p>
            <a:r>
              <a:rPr lang="en-US" b="1" dirty="0">
                <a:solidFill>
                  <a:srgbClr val="D60093"/>
                </a:solidFill>
              </a:rPr>
              <a:t>Approach 3.2:</a:t>
            </a:r>
            <a:r>
              <a:rPr lang="en-US" dirty="0"/>
              <a:t> Use the </a:t>
            </a:r>
            <a:r>
              <a:rPr lang="en-US" b="1" dirty="0">
                <a:solidFill>
                  <a:srgbClr val="008000"/>
                </a:solidFill>
              </a:rPr>
              <a:t>average distance</a:t>
            </a:r>
            <a:r>
              <a:rPr lang="en-US" b="1" dirty="0"/>
              <a:t> </a:t>
            </a:r>
            <a:r>
              <a:rPr lang="en-US" dirty="0"/>
              <a:t>between points in the cluster</a:t>
            </a:r>
          </a:p>
          <a:p>
            <a:r>
              <a:rPr lang="en-US" b="1" dirty="0">
                <a:solidFill>
                  <a:srgbClr val="D60093"/>
                </a:solidFill>
              </a:rPr>
              <a:t>Approach 3.3:</a:t>
            </a:r>
            <a:r>
              <a:rPr lang="en-US" dirty="0"/>
              <a:t> Use a</a:t>
            </a:r>
            <a:r>
              <a:rPr lang="en-US" b="1" dirty="0">
                <a:solidFill>
                  <a:srgbClr val="008000"/>
                </a:solidFill>
              </a:rPr>
              <a:t> density-based approach</a:t>
            </a:r>
          </a:p>
          <a:p>
            <a:pPr lvl="1"/>
            <a:r>
              <a:rPr lang="en-US" dirty="0"/>
              <a:t>Take the diameter or avg. distance, e.g., and divide by the number of points in the cluster</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254EFAC3-25EC-439B-94C5-007CA8F70EE0}" type="slidenum">
              <a:rPr lang="en-US" smtClean="0"/>
              <a:pPr/>
              <a:t>82</a:t>
            </a:fld>
            <a:endParaRPr lang="en-US"/>
          </a:p>
        </p:txBody>
      </p:sp>
    </p:spTree>
    <p:extLst>
      <p:ext uri="{BB962C8B-B14F-4D97-AF65-F5344CB8AC3E}">
        <p14:creationId xmlns:p14="http://schemas.microsoft.com/office/powerpoint/2010/main" val="133945182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Implementation</a:t>
            </a:r>
          </a:p>
        </p:txBody>
      </p:sp>
      <p:sp>
        <p:nvSpPr>
          <p:cNvPr id="3" name="Content Placeholder 2"/>
          <p:cNvSpPr>
            <a:spLocks noGrp="1"/>
          </p:cNvSpPr>
          <p:nvPr>
            <p:ph idx="1"/>
          </p:nvPr>
        </p:nvSpPr>
        <p:spPr/>
        <p:txBody>
          <a:bodyPr/>
          <a:lstStyle/>
          <a:p>
            <a:r>
              <a:rPr lang="en-US" b="1" dirty="0">
                <a:solidFill>
                  <a:srgbClr val="D60093"/>
                </a:solidFill>
              </a:rPr>
              <a:t>Naïve implementation of hierarchical clustering:</a:t>
            </a:r>
          </a:p>
          <a:p>
            <a:pPr lvl="1"/>
            <a:r>
              <a:rPr lang="en-US" dirty="0"/>
              <a:t>At each step, compute pairwise distances </a:t>
            </a:r>
            <a:br>
              <a:rPr lang="en-US" dirty="0"/>
            </a:br>
            <a:r>
              <a:rPr lang="en-US" dirty="0"/>
              <a:t>between all pairs of clusters, then merge</a:t>
            </a:r>
          </a:p>
          <a:p>
            <a:pPr lvl="1"/>
            <a:r>
              <a:rPr lang="en-US" dirty="0"/>
              <a:t>O(</a:t>
            </a:r>
            <a:r>
              <a:rPr lang="en-US" i="1" dirty="0"/>
              <a:t>N</a:t>
            </a:r>
            <a:r>
              <a:rPr lang="en-US" baseline="30000" dirty="0"/>
              <a:t>3</a:t>
            </a:r>
            <a:r>
              <a:rPr lang="en-US" dirty="0"/>
              <a:t>)</a:t>
            </a:r>
          </a:p>
          <a:p>
            <a:pPr lvl="8"/>
            <a:endParaRPr lang="en-US" dirty="0"/>
          </a:p>
          <a:p>
            <a:r>
              <a:rPr lang="en-US" dirty="0"/>
              <a:t>Careful implementation using priority queue can reduce time to O(</a:t>
            </a:r>
            <a:r>
              <a:rPr lang="en-US" i="1" dirty="0"/>
              <a:t>N</a:t>
            </a:r>
            <a:r>
              <a:rPr lang="en-US" baseline="30000" dirty="0"/>
              <a:t>2</a:t>
            </a:r>
            <a:r>
              <a:rPr lang="en-US" dirty="0"/>
              <a:t> log </a:t>
            </a:r>
            <a:r>
              <a:rPr lang="en-US" i="1" dirty="0"/>
              <a:t>N</a:t>
            </a:r>
            <a:r>
              <a:rPr lang="en-US" dirty="0"/>
              <a:t>)</a:t>
            </a:r>
          </a:p>
          <a:p>
            <a:pPr lvl="1"/>
            <a:r>
              <a:rPr lang="en-US" b="1" dirty="0">
                <a:solidFill>
                  <a:srgbClr val="0000FF"/>
                </a:solidFill>
              </a:rPr>
              <a:t>Still too expensive for really big datasets </a:t>
            </a:r>
            <a:br>
              <a:rPr lang="en-US" b="1" dirty="0">
                <a:solidFill>
                  <a:srgbClr val="0000FF"/>
                </a:solidFill>
              </a:rPr>
            </a:br>
            <a:r>
              <a:rPr lang="en-US" b="1" dirty="0">
                <a:solidFill>
                  <a:srgbClr val="0000FF"/>
                </a:solidFill>
              </a:rPr>
              <a:t>that do not fit in memory</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83</a:t>
            </a:fld>
            <a:endParaRPr lang="en-US"/>
          </a:p>
        </p:txBody>
      </p:sp>
    </p:spTree>
    <p:extLst>
      <p:ext uri="{BB962C8B-B14F-4D97-AF65-F5344CB8AC3E}">
        <p14:creationId xmlns:p14="http://schemas.microsoft.com/office/powerpoint/2010/main" val="374921610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br>
              <a:rPr lang="en-US" dirty="0"/>
            </a:br>
            <a:r>
              <a:rPr lang="en-US" i="1" dirty="0"/>
              <a:t>k</a:t>
            </a:r>
            <a:r>
              <a:rPr lang="en-US" dirty="0"/>
              <a:t>-means clustering</a:t>
            </a: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912194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i="1" dirty="0"/>
              <a:t>k</a:t>
            </a:r>
            <a:r>
              <a:rPr lang="en-US" dirty="0"/>
              <a:t>–means Algorithm(s)</a:t>
            </a:r>
          </a:p>
        </p:txBody>
      </p:sp>
      <p:sp>
        <p:nvSpPr>
          <p:cNvPr id="24579" name="Rectangle 3"/>
          <p:cNvSpPr>
            <a:spLocks noGrp="1" noChangeArrowheads="1"/>
          </p:cNvSpPr>
          <p:nvPr>
            <p:ph idx="1"/>
          </p:nvPr>
        </p:nvSpPr>
        <p:spPr/>
        <p:txBody>
          <a:bodyPr/>
          <a:lstStyle/>
          <a:p>
            <a:r>
              <a:rPr lang="en-US" dirty="0"/>
              <a:t>Assumes Euclidean space/distance</a:t>
            </a:r>
          </a:p>
          <a:p>
            <a:pPr lvl="8"/>
            <a:endParaRPr lang="en-US" dirty="0"/>
          </a:p>
          <a:p>
            <a:r>
              <a:rPr lang="en-US" dirty="0"/>
              <a:t>Start by picking </a:t>
            </a:r>
            <a:r>
              <a:rPr lang="en-US" b="1" i="1" dirty="0"/>
              <a:t>k</a:t>
            </a:r>
            <a:r>
              <a:rPr lang="en-US" dirty="0"/>
              <a:t>, the number of clusters</a:t>
            </a:r>
          </a:p>
          <a:p>
            <a:pPr lvl="8"/>
            <a:endParaRPr lang="en-US" dirty="0"/>
          </a:p>
          <a:p>
            <a:r>
              <a:rPr lang="en-US" dirty="0"/>
              <a:t>Initialize clusters by picking one point per cluster</a:t>
            </a:r>
          </a:p>
          <a:p>
            <a:pPr lvl="1"/>
            <a:r>
              <a:rPr lang="en-US" b="1" dirty="0">
                <a:solidFill>
                  <a:srgbClr val="008000"/>
                </a:solidFill>
              </a:rPr>
              <a:t>Example:</a:t>
            </a:r>
            <a:r>
              <a:rPr lang="en-US" dirty="0"/>
              <a:t> Pick one point at random, then  </a:t>
            </a:r>
            <a:r>
              <a:rPr lang="en-US" b="1" i="1" dirty="0"/>
              <a:t>k</a:t>
            </a:r>
            <a:r>
              <a:rPr lang="en-US" b="1" dirty="0"/>
              <a:t>-1 </a:t>
            </a:r>
            <a:r>
              <a:rPr lang="en-US" dirty="0"/>
              <a:t>other points, each as far away as possible from </a:t>
            </a:r>
            <a:br>
              <a:rPr lang="en-US" dirty="0"/>
            </a:br>
            <a:r>
              <a:rPr lang="en-US" dirty="0"/>
              <a:t>the previous points</a:t>
            </a:r>
          </a:p>
        </p:txBody>
      </p:sp>
      <p:sp>
        <p:nvSpPr>
          <p:cNvPr id="4" name="Slide Number Placeholder 5"/>
          <p:cNvSpPr>
            <a:spLocks noGrp="1"/>
          </p:cNvSpPr>
          <p:nvPr>
            <p:ph type="sldNum" sz="quarter" idx="12"/>
          </p:nvPr>
        </p:nvSpPr>
        <p:spPr/>
        <p:txBody>
          <a:bodyPr/>
          <a:lstStyle/>
          <a:p>
            <a:fld id="{401B10C8-B221-4207-9C35-A8E660857709}" type="slidenum">
              <a:rPr lang="en-US"/>
              <a:pPr/>
              <a:t>85</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57267627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Populating Clusters</a:t>
            </a:r>
          </a:p>
        </p:txBody>
      </p:sp>
      <p:sp>
        <p:nvSpPr>
          <p:cNvPr id="25603" name="Rectangle 3"/>
          <p:cNvSpPr>
            <a:spLocks noGrp="1" noChangeArrowheads="1"/>
          </p:cNvSpPr>
          <p:nvPr>
            <p:ph idx="1"/>
          </p:nvPr>
        </p:nvSpPr>
        <p:spPr>
          <a:xfrm>
            <a:off x="457200" y="1295400"/>
            <a:ext cx="8458200" cy="5486400"/>
          </a:xfrm>
        </p:spPr>
        <p:txBody>
          <a:bodyPr>
            <a:normAutofit lnSpcReduction="10000"/>
          </a:bodyPr>
          <a:lstStyle/>
          <a:p>
            <a:r>
              <a:rPr lang="en-US" b="1" dirty="0"/>
              <a:t>1) </a:t>
            </a:r>
            <a:r>
              <a:rPr lang="en-US" dirty="0"/>
              <a:t>For each point, place it in the cluster whose current centroid it is nearest</a:t>
            </a:r>
          </a:p>
          <a:p>
            <a:pPr lvl="8"/>
            <a:endParaRPr lang="en-US" dirty="0"/>
          </a:p>
          <a:p>
            <a:r>
              <a:rPr lang="en-US" b="1" dirty="0"/>
              <a:t>2)</a:t>
            </a:r>
            <a:r>
              <a:rPr lang="en-US" dirty="0"/>
              <a:t> After all points are assigned, update the locations of centroids of the </a:t>
            </a:r>
            <a:r>
              <a:rPr lang="en-US" b="1" i="1" dirty="0"/>
              <a:t>k</a:t>
            </a:r>
            <a:r>
              <a:rPr lang="en-US" dirty="0"/>
              <a:t> clusters</a:t>
            </a:r>
          </a:p>
          <a:p>
            <a:pPr lvl="8"/>
            <a:endParaRPr lang="en-US" dirty="0"/>
          </a:p>
          <a:p>
            <a:r>
              <a:rPr lang="en-US" b="1" dirty="0"/>
              <a:t>3) </a:t>
            </a:r>
            <a:r>
              <a:rPr lang="en-US" dirty="0"/>
              <a:t>Reassign all points to their closest centroid</a:t>
            </a:r>
          </a:p>
          <a:p>
            <a:pPr lvl="1"/>
            <a:r>
              <a:rPr lang="en-US" dirty="0"/>
              <a:t>Sometimes moves points between clusters</a:t>
            </a:r>
          </a:p>
          <a:p>
            <a:pPr lvl="8"/>
            <a:endParaRPr lang="en-US" dirty="0"/>
          </a:p>
          <a:p>
            <a:r>
              <a:rPr lang="en-US" b="1" dirty="0">
                <a:solidFill>
                  <a:srgbClr val="008000"/>
                </a:solidFill>
              </a:rPr>
              <a:t>Repeat 2 and 3 until convergence</a:t>
            </a:r>
          </a:p>
          <a:p>
            <a:pPr lvl="1"/>
            <a:r>
              <a:rPr lang="en-US" b="1" dirty="0"/>
              <a:t>Convergence:</a:t>
            </a:r>
            <a:r>
              <a:rPr lang="en-US" dirty="0"/>
              <a:t> Points don’t move between clusters and centroids stabilize</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A9141F37-5C2B-4D68-82CE-50CE5D0EBF35}" type="slidenum">
              <a:rPr lang="en-US" smtClean="0"/>
              <a:pPr/>
              <a:t>86</a:t>
            </a:fld>
            <a:endParaRPr lang="en-US"/>
          </a:p>
        </p:txBody>
      </p:sp>
    </p:spTree>
    <p:extLst>
      <p:ext uri="{BB962C8B-B14F-4D97-AF65-F5344CB8AC3E}">
        <p14:creationId xmlns:p14="http://schemas.microsoft.com/office/powerpoint/2010/main" val="344507966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1371600" y="4068207"/>
            <a:ext cx="2258279" cy="808593"/>
          </a:xfrm>
          <a:prstGeom prst="ellipse">
            <a:avLst/>
          </a:prstGeom>
          <a:solidFill>
            <a:srgbClr val="D60093">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Oval 5"/>
          <p:cNvSpPr/>
          <p:nvPr/>
        </p:nvSpPr>
        <p:spPr>
          <a:xfrm rot="2616022">
            <a:off x="4341333" y="1890140"/>
            <a:ext cx="1324078" cy="3376820"/>
          </a:xfrm>
          <a:prstGeom prst="ellipse">
            <a:avLst/>
          </a:prstGeom>
          <a:solidFill>
            <a:srgbClr val="00B0F0">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6626" name="Rectangle 2"/>
          <p:cNvSpPr>
            <a:spLocks noGrp="1" noChangeArrowheads="1"/>
          </p:cNvSpPr>
          <p:nvPr>
            <p:ph type="title"/>
          </p:nvPr>
        </p:nvSpPr>
        <p:spPr/>
        <p:txBody>
          <a:bodyPr/>
          <a:lstStyle/>
          <a:p>
            <a:r>
              <a:rPr lang="en-US" dirty="0"/>
              <a:t>Example: Assigning Clusters</a:t>
            </a:r>
          </a:p>
        </p:txBody>
      </p:sp>
      <p:sp>
        <p:nvSpPr>
          <p:cNvPr id="24" name="Footer Placeholder 23"/>
          <p:cNvSpPr>
            <a:spLocks noGrp="1"/>
          </p:cNvSpPr>
          <p:nvPr>
            <p:ph type="ftr" sz="quarter" idx="11"/>
          </p:nvPr>
        </p:nvSpPr>
        <p:spPr/>
        <p:txBody>
          <a:bodyPr/>
          <a:lstStyle/>
          <a:p>
            <a:r>
              <a:rPr lang="en-US"/>
              <a:t>J. Leskovec, A. Rajaraman, J. Ullman: Mining of Massive Datasets, http://www.mmds.org</a:t>
            </a:r>
          </a:p>
        </p:txBody>
      </p:sp>
      <p:sp>
        <p:nvSpPr>
          <p:cNvPr id="21" name="Slide Number Placeholder 4"/>
          <p:cNvSpPr>
            <a:spLocks noGrp="1"/>
          </p:cNvSpPr>
          <p:nvPr>
            <p:ph type="sldNum" sz="quarter" idx="12"/>
          </p:nvPr>
        </p:nvSpPr>
        <p:spPr/>
        <p:txBody>
          <a:bodyPr/>
          <a:lstStyle/>
          <a:p>
            <a:fld id="{3DAC6CFC-3C83-4539-BD47-568CDB1B385E}" type="slidenum">
              <a:rPr lang="en-US"/>
              <a:pPr/>
              <a:t>87</a:t>
            </a:fld>
            <a:endParaRPr lang="en-US"/>
          </a:p>
        </p:txBody>
      </p:sp>
      <p:sp>
        <p:nvSpPr>
          <p:cNvPr id="26627" name="Text Box 3"/>
          <p:cNvSpPr txBox="1">
            <a:spLocks noChangeArrowheads="1"/>
          </p:cNvSpPr>
          <p:nvPr/>
        </p:nvSpPr>
        <p:spPr bwMode="auto">
          <a:xfrm>
            <a:off x="3733800" y="4320143"/>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28" name="Text Box 4"/>
          <p:cNvSpPr txBox="1">
            <a:spLocks noChangeArrowheads="1"/>
          </p:cNvSpPr>
          <p:nvPr/>
        </p:nvSpPr>
        <p:spPr bwMode="auto">
          <a:xfrm>
            <a:off x="5851525" y="24034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29" name="Text Box 5"/>
          <p:cNvSpPr txBox="1">
            <a:spLocks noChangeArrowheads="1"/>
          </p:cNvSpPr>
          <p:nvPr/>
        </p:nvSpPr>
        <p:spPr bwMode="auto">
          <a:xfrm>
            <a:off x="3136895" y="4305308"/>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0" name="Text Box 6"/>
          <p:cNvSpPr txBox="1">
            <a:spLocks noChangeArrowheads="1"/>
          </p:cNvSpPr>
          <p:nvPr/>
        </p:nvSpPr>
        <p:spPr bwMode="auto">
          <a:xfrm>
            <a:off x="5318125" y="30892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1" name="Text Box 7"/>
          <p:cNvSpPr txBox="1">
            <a:spLocks noChangeArrowheads="1"/>
          </p:cNvSpPr>
          <p:nvPr/>
        </p:nvSpPr>
        <p:spPr bwMode="auto">
          <a:xfrm>
            <a:off x="2671718" y="4267200"/>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2" name="Text Box 8"/>
          <p:cNvSpPr txBox="1">
            <a:spLocks noChangeArrowheads="1"/>
          </p:cNvSpPr>
          <p:nvPr/>
        </p:nvSpPr>
        <p:spPr bwMode="auto">
          <a:xfrm>
            <a:off x="4784725" y="37750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3" name="Text Box 9"/>
          <p:cNvSpPr txBox="1">
            <a:spLocks noChangeArrowheads="1"/>
          </p:cNvSpPr>
          <p:nvPr/>
        </p:nvSpPr>
        <p:spPr bwMode="auto">
          <a:xfrm>
            <a:off x="1757318" y="4267200"/>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4" name="Text Box 10"/>
          <p:cNvSpPr txBox="1">
            <a:spLocks noChangeArrowheads="1"/>
          </p:cNvSpPr>
          <p:nvPr/>
        </p:nvSpPr>
        <p:spPr bwMode="auto">
          <a:xfrm>
            <a:off x="4479925" y="43084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6" name="Text Box 12"/>
          <p:cNvSpPr txBox="1">
            <a:spLocks noChangeArrowheads="1"/>
          </p:cNvSpPr>
          <p:nvPr/>
        </p:nvSpPr>
        <p:spPr bwMode="auto">
          <a:xfrm>
            <a:off x="588843" y="5715000"/>
            <a:ext cx="1620957" cy="646331"/>
          </a:xfrm>
          <a:prstGeom prst="rect">
            <a:avLst/>
          </a:prstGeom>
          <a:noFill/>
          <a:ln w="9525">
            <a:noFill/>
            <a:miter lim="800000"/>
            <a:headEnd/>
            <a:tailEnd/>
          </a:ln>
          <a:effectLst/>
        </p:spPr>
        <p:txBody>
          <a:bodyPr wrap="none">
            <a:spAutoFit/>
          </a:bodyPr>
          <a:lstStyle/>
          <a:p>
            <a:r>
              <a:rPr lang="en-US" dirty="0">
                <a:solidFill>
                  <a:srgbClr val="008000"/>
                </a:solidFill>
                <a:latin typeface="Times New Roman" charset="0"/>
              </a:rPr>
              <a:t>x  … data point</a:t>
            </a:r>
          </a:p>
          <a:p>
            <a:r>
              <a:rPr lang="en-US" b="1" dirty="0">
                <a:solidFill>
                  <a:srgbClr val="008000"/>
                </a:solidFill>
                <a:latin typeface="Times New Roman" charset="0"/>
              </a:rPr>
              <a:t>  </a:t>
            </a:r>
            <a:r>
              <a:rPr lang="en-US" dirty="0">
                <a:solidFill>
                  <a:srgbClr val="008000"/>
                </a:solidFill>
                <a:latin typeface="Times New Roman" charset="0"/>
              </a:rPr>
              <a:t>  … centroid</a:t>
            </a:r>
          </a:p>
        </p:txBody>
      </p:sp>
      <p:sp>
        <p:nvSpPr>
          <p:cNvPr id="26" name="Text Box 4"/>
          <p:cNvSpPr txBox="1">
            <a:spLocks noChangeArrowheads="1"/>
          </p:cNvSpPr>
          <p:nvPr/>
        </p:nvSpPr>
        <p:spPr bwMode="auto">
          <a:xfrm>
            <a:off x="5102340" y="3454497"/>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7" name="Text Box 4"/>
          <p:cNvSpPr txBox="1">
            <a:spLocks noChangeArrowheads="1"/>
          </p:cNvSpPr>
          <p:nvPr/>
        </p:nvSpPr>
        <p:spPr bwMode="auto">
          <a:xfrm>
            <a:off x="5608065" y="2772807"/>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5" name="Rectangle 4"/>
          <p:cNvSpPr/>
          <p:nvPr/>
        </p:nvSpPr>
        <p:spPr>
          <a:xfrm>
            <a:off x="609600" y="6096000"/>
            <a:ext cx="228600" cy="2286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9" name="Rectangle 28"/>
          <p:cNvSpPr/>
          <p:nvPr/>
        </p:nvSpPr>
        <p:spPr>
          <a:xfrm>
            <a:off x="4820466" y="3845441"/>
            <a:ext cx="228600" cy="228600"/>
          </a:xfrm>
          <a:prstGeom prst="rect">
            <a:avLst/>
          </a:prstGeom>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0" name="Rectangle 29"/>
          <p:cNvSpPr/>
          <p:nvPr/>
        </p:nvSpPr>
        <p:spPr>
          <a:xfrm>
            <a:off x="1793059" y="4337566"/>
            <a:ext cx="228600" cy="228600"/>
          </a:xfrm>
          <a:prstGeom prst="rect">
            <a:avLst/>
          </a:prstGeom>
          <a:ln w="38100">
            <a:solidFill>
              <a:srgbClr val="D6009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3" name="Text Box 3"/>
          <p:cNvSpPr txBox="1">
            <a:spLocks noChangeArrowheads="1"/>
          </p:cNvSpPr>
          <p:nvPr/>
        </p:nvSpPr>
        <p:spPr bwMode="auto">
          <a:xfrm>
            <a:off x="4119518" y="4343400"/>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8" name="TextBox 7"/>
          <p:cNvSpPr txBox="1"/>
          <p:nvPr/>
        </p:nvSpPr>
        <p:spPr>
          <a:xfrm>
            <a:off x="5562600" y="6096000"/>
            <a:ext cx="2582758"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Clusters after round 1</a:t>
            </a:r>
          </a:p>
        </p:txBody>
      </p:sp>
    </p:spTree>
    <p:extLst>
      <p:ext uri="{BB962C8B-B14F-4D97-AF65-F5344CB8AC3E}">
        <p14:creationId xmlns:p14="http://schemas.microsoft.com/office/powerpoint/2010/main" val="2163114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29" grpId="0" animBg="1"/>
      <p:bldP spid="30"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rot="2616022">
            <a:off x="4341333" y="1890140"/>
            <a:ext cx="1324078" cy="3376820"/>
          </a:xfrm>
          <a:prstGeom prst="ellipse">
            <a:avLst/>
          </a:prstGeom>
          <a:solidFill>
            <a:srgbClr val="00B0F0">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6626" name="Rectangle 2"/>
          <p:cNvSpPr>
            <a:spLocks noGrp="1" noChangeArrowheads="1"/>
          </p:cNvSpPr>
          <p:nvPr>
            <p:ph type="title"/>
          </p:nvPr>
        </p:nvSpPr>
        <p:spPr/>
        <p:txBody>
          <a:bodyPr/>
          <a:lstStyle/>
          <a:p>
            <a:r>
              <a:rPr lang="en-US" dirty="0"/>
              <a:t>Example: Assigning Clusters</a:t>
            </a:r>
          </a:p>
        </p:txBody>
      </p:sp>
      <p:sp>
        <p:nvSpPr>
          <p:cNvPr id="24" name="Footer Placeholder 23"/>
          <p:cNvSpPr>
            <a:spLocks noGrp="1"/>
          </p:cNvSpPr>
          <p:nvPr>
            <p:ph type="ftr" sz="quarter" idx="11"/>
          </p:nvPr>
        </p:nvSpPr>
        <p:spPr/>
        <p:txBody>
          <a:bodyPr/>
          <a:lstStyle/>
          <a:p>
            <a:r>
              <a:rPr lang="en-US"/>
              <a:t>J. Leskovec, A. Rajaraman, J. Ullman: Mining of Massive Datasets, http://www.mmds.org</a:t>
            </a:r>
          </a:p>
        </p:txBody>
      </p:sp>
      <p:sp>
        <p:nvSpPr>
          <p:cNvPr id="21" name="Slide Number Placeholder 4"/>
          <p:cNvSpPr>
            <a:spLocks noGrp="1"/>
          </p:cNvSpPr>
          <p:nvPr>
            <p:ph type="sldNum" sz="quarter" idx="12"/>
          </p:nvPr>
        </p:nvSpPr>
        <p:spPr/>
        <p:txBody>
          <a:bodyPr/>
          <a:lstStyle/>
          <a:p>
            <a:fld id="{3DAC6CFC-3C83-4539-BD47-568CDB1B385E}" type="slidenum">
              <a:rPr lang="en-US"/>
              <a:pPr/>
              <a:t>88</a:t>
            </a:fld>
            <a:endParaRPr lang="en-US"/>
          </a:p>
        </p:txBody>
      </p:sp>
      <p:sp>
        <p:nvSpPr>
          <p:cNvPr id="26627" name="Text Box 3"/>
          <p:cNvSpPr txBox="1">
            <a:spLocks noChangeArrowheads="1"/>
          </p:cNvSpPr>
          <p:nvPr/>
        </p:nvSpPr>
        <p:spPr bwMode="auto">
          <a:xfrm>
            <a:off x="3733800" y="4320143"/>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28" name="Text Box 4"/>
          <p:cNvSpPr txBox="1">
            <a:spLocks noChangeArrowheads="1"/>
          </p:cNvSpPr>
          <p:nvPr/>
        </p:nvSpPr>
        <p:spPr bwMode="auto">
          <a:xfrm>
            <a:off x="5851525" y="24034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29" name="Text Box 5"/>
          <p:cNvSpPr txBox="1">
            <a:spLocks noChangeArrowheads="1"/>
          </p:cNvSpPr>
          <p:nvPr/>
        </p:nvSpPr>
        <p:spPr bwMode="auto">
          <a:xfrm>
            <a:off x="3136895" y="4305308"/>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0" name="Text Box 6"/>
          <p:cNvSpPr txBox="1">
            <a:spLocks noChangeArrowheads="1"/>
          </p:cNvSpPr>
          <p:nvPr/>
        </p:nvSpPr>
        <p:spPr bwMode="auto">
          <a:xfrm>
            <a:off x="5318125" y="30892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1" name="Text Box 7"/>
          <p:cNvSpPr txBox="1">
            <a:spLocks noChangeArrowheads="1"/>
          </p:cNvSpPr>
          <p:nvPr/>
        </p:nvSpPr>
        <p:spPr bwMode="auto">
          <a:xfrm>
            <a:off x="2671718" y="4267200"/>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2" name="Text Box 8"/>
          <p:cNvSpPr txBox="1">
            <a:spLocks noChangeArrowheads="1"/>
          </p:cNvSpPr>
          <p:nvPr/>
        </p:nvSpPr>
        <p:spPr bwMode="auto">
          <a:xfrm>
            <a:off x="4784725" y="37750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3" name="Text Box 9"/>
          <p:cNvSpPr txBox="1">
            <a:spLocks noChangeArrowheads="1"/>
          </p:cNvSpPr>
          <p:nvPr/>
        </p:nvSpPr>
        <p:spPr bwMode="auto">
          <a:xfrm>
            <a:off x="1757318" y="4267200"/>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4" name="Text Box 10"/>
          <p:cNvSpPr txBox="1">
            <a:spLocks noChangeArrowheads="1"/>
          </p:cNvSpPr>
          <p:nvPr/>
        </p:nvSpPr>
        <p:spPr bwMode="auto">
          <a:xfrm>
            <a:off x="4479925" y="43084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6" name="Text Box 12"/>
          <p:cNvSpPr txBox="1">
            <a:spLocks noChangeArrowheads="1"/>
          </p:cNvSpPr>
          <p:nvPr/>
        </p:nvSpPr>
        <p:spPr bwMode="auto">
          <a:xfrm>
            <a:off x="588843" y="5715000"/>
            <a:ext cx="1620957" cy="646331"/>
          </a:xfrm>
          <a:prstGeom prst="rect">
            <a:avLst/>
          </a:prstGeom>
          <a:noFill/>
          <a:ln w="9525">
            <a:noFill/>
            <a:miter lim="800000"/>
            <a:headEnd/>
            <a:tailEnd/>
          </a:ln>
          <a:effectLst/>
        </p:spPr>
        <p:txBody>
          <a:bodyPr wrap="none">
            <a:spAutoFit/>
          </a:bodyPr>
          <a:lstStyle/>
          <a:p>
            <a:r>
              <a:rPr lang="en-US" dirty="0">
                <a:solidFill>
                  <a:srgbClr val="008000"/>
                </a:solidFill>
                <a:latin typeface="Times New Roman" charset="0"/>
              </a:rPr>
              <a:t>x  … data point</a:t>
            </a:r>
          </a:p>
          <a:p>
            <a:r>
              <a:rPr lang="en-US" b="1" dirty="0">
                <a:solidFill>
                  <a:srgbClr val="008000"/>
                </a:solidFill>
                <a:latin typeface="Times New Roman" charset="0"/>
              </a:rPr>
              <a:t>  </a:t>
            </a:r>
            <a:r>
              <a:rPr lang="en-US" dirty="0">
                <a:solidFill>
                  <a:srgbClr val="008000"/>
                </a:solidFill>
                <a:latin typeface="Times New Roman" charset="0"/>
              </a:rPr>
              <a:t>  … centroid</a:t>
            </a:r>
          </a:p>
        </p:txBody>
      </p:sp>
      <p:sp>
        <p:nvSpPr>
          <p:cNvPr id="26" name="Text Box 4"/>
          <p:cNvSpPr txBox="1">
            <a:spLocks noChangeArrowheads="1"/>
          </p:cNvSpPr>
          <p:nvPr/>
        </p:nvSpPr>
        <p:spPr bwMode="auto">
          <a:xfrm>
            <a:off x="5102340" y="3454497"/>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7" name="Text Box 4"/>
          <p:cNvSpPr txBox="1">
            <a:spLocks noChangeArrowheads="1"/>
          </p:cNvSpPr>
          <p:nvPr/>
        </p:nvSpPr>
        <p:spPr bwMode="auto">
          <a:xfrm>
            <a:off x="5608065" y="2772807"/>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5" name="Rectangle 4"/>
          <p:cNvSpPr/>
          <p:nvPr/>
        </p:nvSpPr>
        <p:spPr>
          <a:xfrm>
            <a:off x="609600" y="6096000"/>
            <a:ext cx="228600" cy="2286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9" name="Rectangle 28"/>
          <p:cNvSpPr/>
          <p:nvPr/>
        </p:nvSpPr>
        <p:spPr>
          <a:xfrm>
            <a:off x="5105400" y="3352800"/>
            <a:ext cx="228600" cy="228600"/>
          </a:xfrm>
          <a:prstGeom prst="rect">
            <a:avLst/>
          </a:prstGeom>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0" name="Rectangle 29"/>
          <p:cNvSpPr/>
          <p:nvPr/>
        </p:nvSpPr>
        <p:spPr>
          <a:xfrm>
            <a:off x="2593159" y="4358203"/>
            <a:ext cx="228600" cy="228600"/>
          </a:xfrm>
          <a:prstGeom prst="rect">
            <a:avLst/>
          </a:prstGeom>
          <a:ln w="38100">
            <a:solidFill>
              <a:srgbClr val="D6009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3" name="Text Box 3"/>
          <p:cNvSpPr txBox="1">
            <a:spLocks noChangeArrowheads="1"/>
          </p:cNvSpPr>
          <p:nvPr/>
        </p:nvSpPr>
        <p:spPr bwMode="auto">
          <a:xfrm>
            <a:off x="4119518" y="4343400"/>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5" name="Oval 24"/>
          <p:cNvSpPr/>
          <p:nvPr/>
        </p:nvSpPr>
        <p:spPr>
          <a:xfrm>
            <a:off x="1371600" y="4068207"/>
            <a:ext cx="2258279" cy="808593"/>
          </a:xfrm>
          <a:prstGeom prst="ellipse">
            <a:avLst/>
          </a:prstGeom>
          <a:solidFill>
            <a:srgbClr val="D60093">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1" name="Oval 30"/>
          <p:cNvSpPr/>
          <p:nvPr/>
        </p:nvSpPr>
        <p:spPr>
          <a:xfrm>
            <a:off x="1676401" y="4123769"/>
            <a:ext cx="2357482" cy="808593"/>
          </a:xfrm>
          <a:prstGeom prst="ellipse">
            <a:avLst/>
          </a:prstGeom>
          <a:solidFill>
            <a:srgbClr val="D60093">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2" name="Oval 31"/>
          <p:cNvSpPr/>
          <p:nvPr/>
        </p:nvSpPr>
        <p:spPr>
          <a:xfrm rot="2616022">
            <a:off x="4462074" y="1946844"/>
            <a:ext cx="1324078" cy="3007002"/>
          </a:xfrm>
          <a:prstGeom prst="ellipse">
            <a:avLst/>
          </a:prstGeom>
          <a:solidFill>
            <a:srgbClr val="00B0F0">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4" name="TextBox 33"/>
          <p:cNvSpPr txBox="1"/>
          <p:nvPr/>
        </p:nvSpPr>
        <p:spPr>
          <a:xfrm>
            <a:off x="5562600" y="6096000"/>
            <a:ext cx="2582758"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Clusters after round 2</a:t>
            </a:r>
          </a:p>
        </p:txBody>
      </p:sp>
    </p:spTree>
    <p:extLst>
      <p:ext uri="{BB962C8B-B14F-4D97-AF65-F5344CB8AC3E}">
        <p14:creationId xmlns:p14="http://schemas.microsoft.com/office/powerpoint/2010/main" val="3513410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4"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randombar(horizontal)">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0" nodeType="clickEffect">
                                  <p:stCondLst>
                                    <p:cond delay="0"/>
                                  </p:stCondLst>
                                  <p:childTnLst>
                                    <p:animEffect transition="out" filter="randombar(horizontal)">
                                      <p:cBhvr>
                                        <p:cTn id="14" dur="500"/>
                                        <p:tgtEl>
                                          <p:spTgt spid="25"/>
                                        </p:tgtEl>
                                      </p:cBhvr>
                                    </p:animEffect>
                                    <p:set>
                                      <p:cBhvr>
                                        <p:cTn id="15" dur="1" fill="hold">
                                          <p:stCondLst>
                                            <p:cond delay="499"/>
                                          </p:stCondLst>
                                        </p:cTn>
                                        <p:tgtEl>
                                          <p:spTgt spid="25"/>
                                        </p:tgtEl>
                                        <p:attrNameLst>
                                          <p:attrName>style.visibility</p:attrName>
                                        </p:attrNameLst>
                                      </p:cBhvr>
                                      <p:to>
                                        <p:strVal val="hidden"/>
                                      </p:to>
                                    </p:set>
                                  </p:childTnLst>
                                </p:cTn>
                              </p:par>
                              <p:par>
                                <p:cTn id="16" presetID="14" presetClass="entr" presetSubtype="1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randombar(horizontal)">
                                      <p:cBhvr>
                                        <p:cTn id="1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5" grpId="0" animBg="1"/>
      <p:bldP spid="31" grpId="0" animBg="1"/>
      <p:bldP spid="32"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rot="2616022">
            <a:off x="4461582" y="1938236"/>
            <a:ext cx="1324078" cy="3028081"/>
          </a:xfrm>
          <a:prstGeom prst="ellipse">
            <a:avLst/>
          </a:prstGeom>
          <a:solidFill>
            <a:srgbClr val="00B0F0">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6626" name="Rectangle 2"/>
          <p:cNvSpPr>
            <a:spLocks noGrp="1" noChangeArrowheads="1"/>
          </p:cNvSpPr>
          <p:nvPr>
            <p:ph type="title"/>
          </p:nvPr>
        </p:nvSpPr>
        <p:spPr/>
        <p:txBody>
          <a:bodyPr/>
          <a:lstStyle/>
          <a:p>
            <a:r>
              <a:rPr lang="en-US" dirty="0"/>
              <a:t>Example: Assigning Clusters</a:t>
            </a:r>
          </a:p>
        </p:txBody>
      </p:sp>
      <p:sp>
        <p:nvSpPr>
          <p:cNvPr id="24" name="Footer Placeholder 23"/>
          <p:cNvSpPr>
            <a:spLocks noGrp="1"/>
          </p:cNvSpPr>
          <p:nvPr>
            <p:ph type="ftr" sz="quarter" idx="11"/>
          </p:nvPr>
        </p:nvSpPr>
        <p:spPr/>
        <p:txBody>
          <a:bodyPr/>
          <a:lstStyle/>
          <a:p>
            <a:r>
              <a:rPr lang="en-US"/>
              <a:t>J. Leskovec, A. Rajaraman, J. Ullman: Mining of Massive Datasets, http://www.mmds.org</a:t>
            </a:r>
          </a:p>
        </p:txBody>
      </p:sp>
      <p:sp>
        <p:nvSpPr>
          <p:cNvPr id="21" name="Slide Number Placeholder 4"/>
          <p:cNvSpPr>
            <a:spLocks noGrp="1"/>
          </p:cNvSpPr>
          <p:nvPr>
            <p:ph type="sldNum" sz="quarter" idx="12"/>
          </p:nvPr>
        </p:nvSpPr>
        <p:spPr/>
        <p:txBody>
          <a:bodyPr/>
          <a:lstStyle/>
          <a:p>
            <a:fld id="{3DAC6CFC-3C83-4539-BD47-568CDB1B385E}" type="slidenum">
              <a:rPr lang="en-US"/>
              <a:pPr/>
              <a:t>89</a:t>
            </a:fld>
            <a:endParaRPr lang="en-US"/>
          </a:p>
        </p:txBody>
      </p:sp>
      <p:sp>
        <p:nvSpPr>
          <p:cNvPr id="26627" name="Text Box 3"/>
          <p:cNvSpPr txBox="1">
            <a:spLocks noChangeArrowheads="1"/>
          </p:cNvSpPr>
          <p:nvPr/>
        </p:nvSpPr>
        <p:spPr bwMode="auto">
          <a:xfrm>
            <a:off x="3733800" y="4320143"/>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28" name="Text Box 4"/>
          <p:cNvSpPr txBox="1">
            <a:spLocks noChangeArrowheads="1"/>
          </p:cNvSpPr>
          <p:nvPr/>
        </p:nvSpPr>
        <p:spPr bwMode="auto">
          <a:xfrm>
            <a:off x="5851525" y="24034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29" name="Text Box 5"/>
          <p:cNvSpPr txBox="1">
            <a:spLocks noChangeArrowheads="1"/>
          </p:cNvSpPr>
          <p:nvPr/>
        </p:nvSpPr>
        <p:spPr bwMode="auto">
          <a:xfrm>
            <a:off x="3136895" y="4305308"/>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0" name="Text Box 6"/>
          <p:cNvSpPr txBox="1">
            <a:spLocks noChangeArrowheads="1"/>
          </p:cNvSpPr>
          <p:nvPr/>
        </p:nvSpPr>
        <p:spPr bwMode="auto">
          <a:xfrm>
            <a:off x="5318125" y="30892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1" name="Text Box 7"/>
          <p:cNvSpPr txBox="1">
            <a:spLocks noChangeArrowheads="1"/>
          </p:cNvSpPr>
          <p:nvPr/>
        </p:nvSpPr>
        <p:spPr bwMode="auto">
          <a:xfrm>
            <a:off x="2671718" y="4267200"/>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2" name="Text Box 8"/>
          <p:cNvSpPr txBox="1">
            <a:spLocks noChangeArrowheads="1"/>
          </p:cNvSpPr>
          <p:nvPr/>
        </p:nvSpPr>
        <p:spPr bwMode="auto">
          <a:xfrm>
            <a:off x="4784725" y="37750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3" name="Text Box 9"/>
          <p:cNvSpPr txBox="1">
            <a:spLocks noChangeArrowheads="1"/>
          </p:cNvSpPr>
          <p:nvPr/>
        </p:nvSpPr>
        <p:spPr bwMode="auto">
          <a:xfrm>
            <a:off x="1757318" y="4267200"/>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4" name="Text Box 10"/>
          <p:cNvSpPr txBox="1">
            <a:spLocks noChangeArrowheads="1"/>
          </p:cNvSpPr>
          <p:nvPr/>
        </p:nvSpPr>
        <p:spPr bwMode="auto">
          <a:xfrm>
            <a:off x="4479925" y="43084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6" name="Text Box 12"/>
          <p:cNvSpPr txBox="1">
            <a:spLocks noChangeArrowheads="1"/>
          </p:cNvSpPr>
          <p:nvPr/>
        </p:nvSpPr>
        <p:spPr bwMode="auto">
          <a:xfrm>
            <a:off x="588843" y="5715000"/>
            <a:ext cx="1620957" cy="646331"/>
          </a:xfrm>
          <a:prstGeom prst="rect">
            <a:avLst/>
          </a:prstGeom>
          <a:noFill/>
          <a:ln w="9525">
            <a:noFill/>
            <a:miter lim="800000"/>
            <a:headEnd/>
            <a:tailEnd/>
          </a:ln>
          <a:effectLst/>
        </p:spPr>
        <p:txBody>
          <a:bodyPr wrap="none">
            <a:spAutoFit/>
          </a:bodyPr>
          <a:lstStyle/>
          <a:p>
            <a:r>
              <a:rPr lang="en-US" dirty="0">
                <a:solidFill>
                  <a:srgbClr val="008000"/>
                </a:solidFill>
                <a:latin typeface="Times New Roman" charset="0"/>
              </a:rPr>
              <a:t>x  … data point</a:t>
            </a:r>
          </a:p>
          <a:p>
            <a:r>
              <a:rPr lang="en-US" b="1" dirty="0">
                <a:solidFill>
                  <a:srgbClr val="008000"/>
                </a:solidFill>
                <a:latin typeface="Times New Roman" charset="0"/>
              </a:rPr>
              <a:t>  </a:t>
            </a:r>
            <a:r>
              <a:rPr lang="en-US" dirty="0">
                <a:solidFill>
                  <a:srgbClr val="008000"/>
                </a:solidFill>
                <a:latin typeface="Times New Roman" charset="0"/>
              </a:rPr>
              <a:t>  … centroid</a:t>
            </a:r>
          </a:p>
        </p:txBody>
      </p:sp>
      <p:sp>
        <p:nvSpPr>
          <p:cNvPr id="26" name="Text Box 4"/>
          <p:cNvSpPr txBox="1">
            <a:spLocks noChangeArrowheads="1"/>
          </p:cNvSpPr>
          <p:nvPr/>
        </p:nvSpPr>
        <p:spPr bwMode="auto">
          <a:xfrm>
            <a:off x="5102340" y="3454497"/>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7" name="Text Box 4"/>
          <p:cNvSpPr txBox="1">
            <a:spLocks noChangeArrowheads="1"/>
          </p:cNvSpPr>
          <p:nvPr/>
        </p:nvSpPr>
        <p:spPr bwMode="auto">
          <a:xfrm>
            <a:off x="5608065" y="2772807"/>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5" name="Rectangle 4"/>
          <p:cNvSpPr/>
          <p:nvPr/>
        </p:nvSpPr>
        <p:spPr>
          <a:xfrm>
            <a:off x="609600" y="6096000"/>
            <a:ext cx="228600" cy="2286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9" name="Rectangle 28"/>
          <p:cNvSpPr/>
          <p:nvPr/>
        </p:nvSpPr>
        <p:spPr>
          <a:xfrm>
            <a:off x="5318125" y="3045341"/>
            <a:ext cx="228600" cy="228600"/>
          </a:xfrm>
          <a:prstGeom prst="rect">
            <a:avLst/>
          </a:prstGeom>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0" name="Rectangle 29"/>
          <p:cNvSpPr/>
          <p:nvPr/>
        </p:nvSpPr>
        <p:spPr>
          <a:xfrm>
            <a:off x="3116261" y="4378841"/>
            <a:ext cx="228600" cy="228600"/>
          </a:xfrm>
          <a:prstGeom prst="rect">
            <a:avLst/>
          </a:prstGeom>
          <a:ln w="38100">
            <a:solidFill>
              <a:srgbClr val="D6009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3" name="Text Box 3"/>
          <p:cNvSpPr txBox="1">
            <a:spLocks noChangeArrowheads="1"/>
          </p:cNvSpPr>
          <p:nvPr/>
        </p:nvSpPr>
        <p:spPr bwMode="auto">
          <a:xfrm>
            <a:off x="4119518" y="4343400"/>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5" name="Oval 24"/>
          <p:cNvSpPr/>
          <p:nvPr/>
        </p:nvSpPr>
        <p:spPr>
          <a:xfrm>
            <a:off x="1676400" y="4144407"/>
            <a:ext cx="2357483" cy="808593"/>
          </a:xfrm>
          <a:prstGeom prst="ellipse">
            <a:avLst/>
          </a:prstGeom>
          <a:solidFill>
            <a:srgbClr val="D60093">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1" name="Oval 30"/>
          <p:cNvSpPr/>
          <p:nvPr/>
        </p:nvSpPr>
        <p:spPr>
          <a:xfrm>
            <a:off x="1676399" y="4123769"/>
            <a:ext cx="3108325" cy="808593"/>
          </a:xfrm>
          <a:prstGeom prst="ellipse">
            <a:avLst/>
          </a:prstGeom>
          <a:solidFill>
            <a:srgbClr val="D60093">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2" name="Oval 31"/>
          <p:cNvSpPr/>
          <p:nvPr/>
        </p:nvSpPr>
        <p:spPr>
          <a:xfrm rot="2616022">
            <a:off x="4731170" y="2054476"/>
            <a:ext cx="1324078" cy="2226588"/>
          </a:xfrm>
          <a:prstGeom prst="ellipse">
            <a:avLst/>
          </a:prstGeom>
          <a:solidFill>
            <a:srgbClr val="00B0F0">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8" name="TextBox 27"/>
          <p:cNvSpPr txBox="1"/>
          <p:nvPr/>
        </p:nvSpPr>
        <p:spPr>
          <a:xfrm>
            <a:off x="5562600" y="6096000"/>
            <a:ext cx="2262158"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Clusters at the end</a:t>
            </a:r>
          </a:p>
        </p:txBody>
      </p:sp>
    </p:spTree>
    <p:extLst>
      <p:ext uri="{BB962C8B-B14F-4D97-AF65-F5344CB8AC3E}">
        <p14:creationId xmlns:p14="http://schemas.microsoft.com/office/powerpoint/2010/main" val="3642618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4"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randombar(horizontal)">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0" nodeType="clickEffect">
                                  <p:stCondLst>
                                    <p:cond delay="0"/>
                                  </p:stCondLst>
                                  <p:childTnLst>
                                    <p:animEffect transition="out" filter="randombar(horizontal)">
                                      <p:cBhvr>
                                        <p:cTn id="14" dur="500"/>
                                        <p:tgtEl>
                                          <p:spTgt spid="25"/>
                                        </p:tgtEl>
                                      </p:cBhvr>
                                    </p:animEffect>
                                    <p:set>
                                      <p:cBhvr>
                                        <p:cTn id="15" dur="1" fill="hold">
                                          <p:stCondLst>
                                            <p:cond delay="499"/>
                                          </p:stCondLst>
                                        </p:cTn>
                                        <p:tgtEl>
                                          <p:spTgt spid="25"/>
                                        </p:tgtEl>
                                        <p:attrNameLst>
                                          <p:attrName>style.visibility</p:attrName>
                                        </p:attrNameLst>
                                      </p:cBhvr>
                                      <p:to>
                                        <p:strVal val="hidden"/>
                                      </p:to>
                                    </p:set>
                                  </p:childTnLst>
                                </p:cTn>
                              </p:par>
                              <p:par>
                                <p:cTn id="16" presetID="14" presetClass="entr" presetSubtype="1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randombar(horizontal)">
                                      <p:cBhvr>
                                        <p:cTn id="1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5" grpId="0" animBg="1"/>
      <p:bldP spid="31" grpId="0" animBg="1"/>
      <p:bldP spid="3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Frequent Itemsets</a:t>
            </a:r>
          </a:p>
        </p:txBody>
      </p:sp>
      <p:sp>
        <p:nvSpPr>
          <p:cNvPr id="3" name="Content Placeholder 2"/>
          <p:cNvSpPr>
            <a:spLocks noGrp="1"/>
          </p:cNvSpPr>
          <p:nvPr>
            <p:ph idx="1"/>
          </p:nvPr>
        </p:nvSpPr>
        <p:spPr>
          <a:xfrm>
            <a:off x="457200" y="1295400"/>
            <a:ext cx="8229600" cy="5410200"/>
          </a:xfrm>
        </p:spPr>
        <p:txBody>
          <a:bodyPr>
            <a:normAutofit/>
          </a:bodyPr>
          <a:lstStyle/>
          <a:p>
            <a:r>
              <a:rPr lang="en-US" b="1" dirty="0">
                <a:solidFill>
                  <a:srgbClr val="008000"/>
                </a:solidFill>
              </a:rPr>
              <a:t>Simplest question:</a:t>
            </a:r>
            <a:r>
              <a:rPr lang="en-US" dirty="0">
                <a:solidFill>
                  <a:srgbClr val="008000"/>
                </a:solidFill>
              </a:rPr>
              <a:t> </a:t>
            </a:r>
            <a:r>
              <a:rPr lang="en-US" dirty="0"/>
              <a:t>Find sets of items that appear together “frequently” in baskets</a:t>
            </a:r>
          </a:p>
          <a:p>
            <a:r>
              <a:rPr lang="en-US" b="1" i="1" dirty="0">
                <a:solidFill>
                  <a:srgbClr val="0000FF"/>
                </a:solidFill>
              </a:rPr>
              <a:t>Support</a:t>
            </a:r>
            <a:r>
              <a:rPr lang="en-US" dirty="0">
                <a:solidFill>
                  <a:srgbClr val="0000FF"/>
                </a:solidFill>
              </a:rPr>
              <a:t> </a:t>
            </a:r>
            <a:r>
              <a:rPr lang="en-US" dirty="0"/>
              <a:t>for </a:t>
            </a:r>
            <a:r>
              <a:rPr lang="en-US" dirty="0" err="1"/>
              <a:t>itemset</a:t>
            </a:r>
            <a:r>
              <a:rPr lang="en-US" dirty="0"/>
              <a:t> </a:t>
            </a:r>
            <a:r>
              <a:rPr lang="en-US" b="1" i="1" dirty="0">
                <a:latin typeface="Times New Roman" pitchFamily="18" charset="0"/>
                <a:cs typeface="Times New Roman" pitchFamily="18" charset="0"/>
              </a:rPr>
              <a:t>I</a:t>
            </a:r>
            <a:r>
              <a:rPr lang="en-US" i="1" dirty="0"/>
              <a:t>:</a:t>
            </a:r>
            <a:r>
              <a:rPr lang="en-US" dirty="0"/>
              <a:t> Number of baskets containing all items in </a:t>
            </a:r>
            <a:r>
              <a:rPr lang="en-US" b="1" i="1" dirty="0">
                <a:latin typeface="Times New Roman" pitchFamily="18" charset="0"/>
                <a:cs typeface="Times New Roman" pitchFamily="18" charset="0"/>
              </a:rPr>
              <a:t>I</a:t>
            </a:r>
            <a:endParaRPr lang="en-US" b="1" dirty="0"/>
          </a:p>
          <a:p>
            <a:pPr lvl="1"/>
            <a:r>
              <a:rPr lang="en-US" dirty="0">
                <a:solidFill>
                  <a:schemeClr val="bg1">
                    <a:lumMod val="50000"/>
                  </a:schemeClr>
                </a:solidFill>
              </a:rPr>
              <a:t>(Often expressed as a fraction </a:t>
            </a:r>
            <a:br>
              <a:rPr lang="en-US" dirty="0">
                <a:solidFill>
                  <a:schemeClr val="bg1">
                    <a:lumMod val="50000"/>
                  </a:schemeClr>
                </a:solidFill>
              </a:rPr>
            </a:br>
            <a:r>
              <a:rPr lang="en-US" dirty="0">
                <a:solidFill>
                  <a:schemeClr val="bg1">
                    <a:lumMod val="50000"/>
                  </a:schemeClr>
                </a:solidFill>
              </a:rPr>
              <a:t>of the total number of baskets)</a:t>
            </a:r>
          </a:p>
          <a:p>
            <a:r>
              <a:rPr lang="en-US" dirty="0"/>
              <a:t>Given a </a:t>
            </a:r>
            <a:r>
              <a:rPr lang="en-US" b="1" i="1" dirty="0">
                <a:solidFill>
                  <a:srgbClr val="0000FF"/>
                </a:solidFill>
              </a:rPr>
              <a:t>support threshold </a:t>
            </a:r>
            <a:r>
              <a:rPr lang="en-US" b="1" i="1" dirty="0">
                <a:solidFill>
                  <a:srgbClr val="0000FF"/>
                </a:solidFill>
                <a:latin typeface="Times New Roman" pitchFamily="18" charset="0"/>
                <a:cs typeface="Times New Roman" pitchFamily="18" charset="0"/>
              </a:rPr>
              <a:t>s</a:t>
            </a:r>
            <a:r>
              <a:rPr lang="en-US" dirty="0"/>
              <a:t>, </a:t>
            </a:r>
            <a:br>
              <a:rPr lang="en-US" dirty="0"/>
            </a:br>
            <a:r>
              <a:rPr lang="en-US" dirty="0"/>
              <a:t>then sets of items that appear </a:t>
            </a:r>
            <a:br>
              <a:rPr lang="en-US" dirty="0"/>
            </a:br>
            <a:r>
              <a:rPr lang="en-US" dirty="0"/>
              <a:t>in at least </a:t>
            </a:r>
            <a:r>
              <a:rPr lang="en-US" b="1" i="1" dirty="0">
                <a:latin typeface="Times New Roman" pitchFamily="18" charset="0"/>
                <a:cs typeface="Times New Roman" pitchFamily="18" charset="0"/>
              </a:rPr>
              <a:t>s</a:t>
            </a:r>
            <a:r>
              <a:rPr lang="en-US" dirty="0"/>
              <a:t> baskets are called </a:t>
            </a:r>
            <a:br>
              <a:rPr lang="en-US" dirty="0"/>
            </a:br>
            <a:r>
              <a:rPr lang="en-US" b="1" i="1" dirty="0">
                <a:solidFill>
                  <a:srgbClr val="FF0066"/>
                </a:solidFill>
              </a:rPr>
              <a:t>frequent itemsets</a:t>
            </a:r>
            <a:endParaRPr lang="en-US" b="1" dirty="0">
              <a:solidFill>
                <a:srgbClr val="FF0066"/>
              </a:solidFill>
            </a:endParaRPr>
          </a:p>
          <a:p>
            <a:endParaRPr lang="en-US" dirty="0"/>
          </a:p>
        </p:txBody>
      </p:sp>
      <p:sp>
        <p:nvSpPr>
          <p:cNvPr id="5" name="Footer Placeholder 4"/>
          <p:cNvSpPr>
            <a:spLocks noGrp="1"/>
          </p:cNvSpPr>
          <p:nvPr>
            <p:ph type="ftr" sz="quarter" idx="11"/>
          </p:nvPr>
        </p:nvSpPr>
        <p:spPr/>
        <p:txBody>
          <a:bodyPr/>
          <a:lstStyle/>
          <a:p>
            <a:pPr>
              <a:defRPr/>
            </a:pPr>
            <a:r>
              <a:rPr lang="nn-NO"/>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8ACF4755-8703-664B-BCD2-DDFADF26E571}" type="slidenum">
              <a:rPr lang="en-US" smtClean="0"/>
              <a:pPr/>
              <a:t>9</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182740411"/>
              </p:ext>
            </p:extLst>
          </p:nvPr>
        </p:nvGraphicFramePr>
        <p:xfrm>
          <a:off x="6008214" y="3200400"/>
          <a:ext cx="3108354" cy="1600200"/>
        </p:xfrm>
        <a:graphic>
          <a:graphicData uri="http://schemas.openxmlformats.org/presentationml/2006/ole">
            <mc:AlternateContent xmlns:mc="http://schemas.openxmlformats.org/markup-compatibility/2006">
              <mc:Choice xmlns:v="urn:schemas-microsoft-com:vml" Requires="v">
                <p:oleObj spid="_x0000_s8316" name="Document" r:id="rId3" imgW="3821430" imgH="2001946" progId="Word.Document.8">
                  <p:embed/>
                </p:oleObj>
              </mc:Choice>
              <mc:Fallback>
                <p:oleObj name="Document" r:id="rId3" imgW="3821430" imgH="2001946"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8214" y="3200400"/>
                        <a:ext cx="3108354" cy="1600200"/>
                      </a:xfrm>
                      <a:prstGeom prst="rect">
                        <a:avLst/>
                      </a:prstGeom>
                      <a:noFill/>
                      <a:ln>
                        <a:noFill/>
                      </a:ln>
                    </p:spPr>
                  </p:pic>
                </p:oleObj>
              </mc:Fallback>
            </mc:AlternateContent>
          </a:graphicData>
        </a:graphic>
      </p:graphicFrame>
      <p:sp>
        <p:nvSpPr>
          <p:cNvPr id="8" name="TextBox 7"/>
          <p:cNvSpPr txBox="1"/>
          <p:nvPr/>
        </p:nvSpPr>
        <p:spPr>
          <a:xfrm>
            <a:off x="6705601" y="4724400"/>
            <a:ext cx="2133599" cy="646331"/>
          </a:xfrm>
          <a:prstGeom prst="rect">
            <a:avLst/>
          </a:prstGeom>
          <a:noFill/>
        </p:spPr>
        <p:txBody>
          <a:bodyPr wrap="square" rtlCol="0">
            <a:spAutoFit/>
          </a:bodyPr>
          <a:lstStyle/>
          <a:p>
            <a:r>
              <a:rPr lang="en-US" dirty="0">
                <a:latin typeface="Arial" pitchFamily="34" charset="0"/>
                <a:cs typeface="Arial" pitchFamily="34" charset="0"/>
              </a:rPr>
              <a:t>Support of </a:t>
            </a:r>
            <a:br>
              <a:rPr lang="en-US" dirty="0">
                <a:latin typeface="Arial" pitchFamily="34" charset="0"/>
                <a:cs typeface="Arial" pitchFamily="34" charset="0"/>
              </a:rPr>
            </a:br>
            <a:r>
              <a:rPr lang="en-US" dirty="0">
                <a:latin typeface="Arial" pitchFamily="34" charset="0"/>
                <a:cs typeface="Arial" pitchFamily="34" charset="0"/>
              </a:rPr>
              <a:t>{Beer, Bread} = 2</a:t>
            </a:r>
          </a:p>
        </p:txBody>
      </p:sp>
    </p:spTree>
    <p:extLst>
      <p:ext uri="{BB962C8B-B14F-4D97-AF65-F5344CB8AC3E}">
        <p14:creationId xmlns:p14="http://schemas.microsoft.com/office/powerpoint/2010/main" val="43679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a:t>Getting the </a:t>
            </a:r>
            <a:r>
              <a:rPr lang="en-US" i="1" dirty="0"/>
              <a:t>k</a:t>
            </a:r>
            <a:r>
              <a:rPr lang="en-US" dirty="0"/>
              <a:t> right</a:t>
            </a:r>
          </a:p>
        </p:txBody>
      </p:sp>
      <p:sp>
        <p:nvSpPr>
          <p:cNvPr id="43011" name="Rectangle 3"/>
          <p:cNvSpPr>
            <a:spLocks noGrp="1" noChangeArrowheads="1"/>
          </p:cNvSpPr>
          <p:nvPr>
            <p:ph idx="1"/>
          </p:nvPr>
        </p:nvSpPr>
        <p:spPr/>
        <p:txBody>
          <a:bodyPr/>
          <a:lstStyle/>
          <a:p>
            <a:pPr marL="118872" indent="0">
              <a:buNone/>
            </a:pPr>
            <a:r>
              <a:rPr lang="en-US" b="1" dirty="0">
                <a:solidFill>
                  <a:srgbClr val="0000FF"/>
                </a:solidFill>
              </a:rPr>
              <a:t>How to select </a:t>
            </a:r>
            <a:r>
              <a:rPr lang="en-US" b="1" i="1" dirty="0">
                <a:solidFill>
                  <a:srgbClr val="0000FF"/>
                </a:solidFill>
              </a:rPr>
              <a:t>k</a:t>
            </a:r>
            <a:r>
              <a:rPr lang="en-US" b="1" dirty="0">
                <a:solidFill>
                  <a:srgbClr val="0000FF"/>
                </a:solidFill>
              </a:rPr>
              <a:t>?</a:t>
            </a:r>
          </a:p>
          <a:p>
            <a:r>
              <a:rPr lang="en-US" dirty="0"/>
              <a:t>Try different </a:t>
            </a:r>
            <a:r>
              <a:rPr lang="en-US" b="1" dirty="0"/>
              <a:t>k</a:t>
            </a:r>
            <a:r>
              <a:rPr lang="en-US" dirty="0"/>
              <a:t>, looking at the change in the average distance to centroid as </a:t>
            </a:r>
            <a:r>
              <a:rPr lang="en-US" b="1" dirty="0"/>
              <a:t>k</a:t>
            </a:r>
            <a:r>
              <a:rPr lang="en-US" dirty="0"/>
              <a:t> increases</a:t>
            </a:r>
          </a:p>
          <a:p>
            <a:r>
              <a:rPr lang="en-US" dirty="0"/>
              <a:t>Average falls rapidly until right </a:t>
            </a:r>
            <a:r>
              <a:rPr lang="en-US" b="1" dirty="0"/>
              <a:t>k</a:t>
            </a:r>
            <a:r>
              <a:rPr lang="en-US" dirty="0"/>
              <a:t>, then changes little</a:t>
            </a:r>
          </a:p>
        </p:txBody>
      </p:sp>
      <p:sp>
        <p:nvSpPr>
          <p:cNvPr id="18" name="Slide Number Placeholder 5"/>
          <p:cNvSpPr>
            <a:spLocks noGrp="1"/>
          </p:cNvSpPr>
          <p:nvPr>
            <p:ph type="sldNum" sz="quarter" idx="12"/>
          </p:nvPr>
        </p:nvSpPr>
        <p:spPr/>
        <p:txBody>
          <a:bodyPr/>
          <a:lstStyle/>
          <a:p>
            <a:fld id="{49EEE50B-4A6F-417A-9DBF-423D8456220C}" type="slidenum">
              <a:rPr lang="en-US"/>
              <a:pPr/>
              <a:t>90</a:t>
            </a:fld>
            <a:endParaRPr lang="en-US"/>
          </a:p>
        </p:txBody>
      </p:sp>
      <p:grpSp>
        <p:nvGrpSpPr>
          <p:cNvPr id="4" name="Group 14"/>
          <p:cNvGrpSpPr>
            <a:grpSpLocks/>
          </p:cNvGrpSpPr>
          <p:nvPr/>
        </p:nvGrpSpPr>
        <p:grpSpPr bwMode="auto">
          <a:xfrm>
            <a:off x="3124200" y="4222749"/>
            <a:ext cx="3475038" cy="1720851"/>
            <a:chOff x="518" y="2962"/>
            <a:chExt cx="2189" cy="1084"/>
          </a:xfrm>
        </p:grpSpPr>
        <p:sp>
          <p:nvSpPr>
            <p:cNvPr id="43016" name="Text Box 8"/>
            <p:cNvSpPr txBox="1">
              <a:spLocks noChangeArrowheads="1"/>
            </p:cNvSpPr>
            <p:nvPr/>
          </p:nvSpPr>
          <p:spPr bwMode="auto">
            <a:xfrm>
              <a:off x="1814" y="3813"/>
              <a:ext cx="189" cy="233"/>
            </a:xfrm>
            <a:prstGeom prst="rect">
              <a:avLst/>
            </a:prstGeom>
            <a:noFill/>
            <a:ln w="9525">
              <a:noFill/>
              <a:miter lim="800000"/>
              <a:headEnd/>
              <a:tailEnd/>
            </a:ln>
            <a:effectLst/>
          </p:spPr>
          <p:txBody>
            <a:bodyPr wrap="none">
              <a:spAutoFit/>
            </a:bodyPr>
            <a:lstStyle/>
            <a:p>
              <a:r>
                <a:rPr lang="en-US" i="1">
                  <a:latin typeface="Arial" pitchFamily="34" charset="0"/>
                  <a:cs typeface="Arial" pitchFamily="34" charset="0"/>
                </a:rPr>
                <a:t>k</a:t>
              </a:r>
            </a:p>
          </p:txBody>
        </p:sp>
        <p:sp>
          <p:nvSpPr>
            <p:cNvPr id="43017" name="Text Box 9"/>
            <p:cNvSpPr txBox="1">
              <a:spLocks noChangeArrowheads="1"/>
            </p:cNvSpPr>
            <p:nvPr/>
          </p:nvSpPr>
          <p:spPr bwMode="auto">
            <a:xfrm>
              <a:off x="518" y="3408"/>
              <a:ext cx="819" cy="582"/>
            </a:xfrm>
            <a:prstGeom prst="rect">
              <a:avLst/>
            </a:prstGeom>
            <a:noFill/>
            <a:ln w="9525">
              <a:noFill/>
              <a:miter lim="800000"/>
              <a:headEnd/>
              <a:tailEnd/>
            </a:ln>
            <a:effectLst/>
          </p:spPr>
          <p:txBody>
            <a:bodyPr wrap="none">
              <a:spAutoFit/>
            </a:bodyPr>
            <a:lstStyle/>
            <a:p>
              <a:pPr algn="ctr"/>
              <a:r>
                <a:rPr lang="en-US" dirty="0">
                  <a:latin typeface="Arial" pitchFamily="34" charset="0"/>
                  <a:cs typeface="Arial" pitchFamily="34" charset="0"/>
                </a:rPr>
                <a:t>Average</a:t>
              </a:r>
            </a:p>
            <a:p>
              <a:pPr algn="ctr"/>
              <a:r>
                <a:rPr lang="en-US" dirty="0">
                  <a:latin typeface="Arial" pitchFamily="34" charset="0"/>
                  <a:cs typeface="Arial" pitchFamily="34" charset="0"/>
                </a:rPr>
                <a:t>distance to</a:t>
              </a:r>
            </a:p>
            <a:p>
              <a:pPr algn="ctr"/>
              <a:r>
                <a:rPr lang="en-US" dirty="0">
                  <a:latin typeface="Arial" pitchFamily="34" charset="0"/>
                  <a:cs typeface="Arial" pitchFamily="34" charset="0"/>
                </a:rPr>
                <a:t>centroid</a:t>
              </a:r>
            </a:p>
          </p:txBody>
        </p:sp>
        <p:sp>
          <p:nvSpPr>
            <p:cNvPr id="43018" name="Line 10"/>
            <p:cNvSpPr>
              <a:spLocks noChangeShapeType="1"/>
            </p:cNvSpPr>
            <p:nvPr/>
          </p:nvSpPr>
          <p:spPr bwMode="auto">
            <a:xfrm flipV="1">
              <a:off x="912" y="2962"/>
              <a:ext cx="0" cy="504"/>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43019" name="Line 11"/>
            <p:cNvSpPr>
              <a:spLocks noChangeShapeType="1"/>
            </p:cNvSpPr>
            <p:nvPr/>
          </p:nvSpPr>
          <p:spPr bwMode="auto">
            <a:xfrm>
              <a:off x="2064" y="3936"/>
              <a:ext cx="643"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grpSp>
      <p:grpSp>
        <p:nvGrpSpPr>
          <p:cNvPr id="5" name="Group 16"/>
          <p:cNvGrpSpPr>
            <a:grpSpLocks/>
          </p:cNvGrpSpPr>
          <p:nvPr/>
        </p:nvGrpSpPr>
        <p:grpSpPr bwMode="auto">
          <a:xfrm>
            <a:off x="5285112" y="4306013"/>
            <a:ext cx="1398588" cy="1109662"/>
            <a:chOff x="2544" y="2997"/>
            <a:chExt cx="881" cy="699"/>
          </a:xfrm>
        </p:grpSpPr>
        <p:sp>
          <p:nvSpPr>
            <p:cNvPr id="43020" name="Text Box 12"/>
            <p:cNvSpPr txBox="1">
              <a:spLocks noChangeArrowheads="1"/>
            </p:cNvSpPr>
            <p:nvPr/>
          </p:nvSpPr>
          <p:spPr bwMode="auto">
            <a:xfrm>
              <a:off x="2582" y="2997"/>
              <a:ext cx="843" cy="407"/>
            </a:xfrm>
            <a:prstGeom prst="rect">
              <a:avLst/>
            </a:prstGeom>
            <a:noFill/>
            <a:ln w="9525">
              <a:noFill/>
              <a:miter lim="800000"/>
              <a:headEnd/>
              <a:tailEnd/>
            </a:ln>
            <a:effectLst/>
          </p:spPr>
          <p:txBody>
            <a:bodyPr wrap="none">
              <a:spAutoFit/>
            </a:bodyPr>
            <a:lstStyle/>
            <a:p>
              <a:r>
                <a:rPr lang="en-US" b="1" dirty="0">
                  <a:solidFill>
                    <a:srgbClr val="008000"/>
                  </a:solidFill>
                  <a:latin typeface="Arial" pitchFamily="34" charset="0"/>
                  <a:cs typeface="Arial" pitchFamily="34" charset="0"/>
                </a:rPr>
                <a:t>Best value</a:t>
              </a:r>
            </a:p>
            <a:p>
              <a:r>
                <a:rPr lang="en-US" b="1" dirty="0">
                  <a:solidFill>
                    <a:srgbClr val="008000"/>
                  </a:solidFill>
                  <a:latin typeface="Arial" pitchFamily="34" charset="0"/>
                  <a:cs typeface="Arial" pitchFamily="34" charset="0"/>
                </a:rPr>
                <a:t>of </a:t>
              </a:r>
              <a:r>
                <a:rPr lang="en-US" b="1" i="1" dirty="0">
                  <a:solidFill>
                    <a:srgbClr val="008000"/>
                  </a:solidFill>
                  <a:latin typeface="Arial" pitchFamily="34" charset="0"/>
                  <a:cs typeface="Arial" pitchFamily="34" charset="0"/>
                </a:rPr>
                <a:t>k</a:t>
              </a:r>
            </a:p>
          </p:txBody>
        </p:sp>
        <p:sp>
          <p:nvSpPr>
            <p:cNvPr id="43021" name="Line 13"/>
            <p:cNvSpPr>
              <a:spLocks noChangeShapeType="1"/>
            </p:cNvSpPr>
            <p:nvPr/>
          </p:nvSpPr>
          <p:spPr bwMode="auto">
            <a:xfrm>
              <a:off x="2544" y="3360"/>
              <a:ext cx="0" cy="336"/>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grpSp>
      <p:sp>
        <p:nvSpPr>
          <p:cNvPr id="20" name="Footer Placeholder 19"/>
          <p:cNvSpPr>
            <a:spLocks noGrp="1"/>
          </p:cNvSpPr>
          <p:nvPr>
            <p:ph type="ftr" sz="quarter" idx="11"/>
          </p:nvPr>
        </p:nvSpPr>
        <p:spPr/>
        <p:txBody>
          <a:bodyPr/>
          <a:lstStyle/>
          <a:p>
            <a:r>
              <a:rPr lang="en-US"/>
              <a:t>J. Leskovec, A. Rajaraman, J. Ullman: Mining of Massive Datasets, http://www.mmds.org</a:t>
            </a:r>
          </a:p>
        </p:txBody>
      </p:sp>
      <p:sp>
        <p:nvSpPr>
          <p:cNvPr id="8" name="Freeform 7"/>
          <p:cNvSpPr/>
          <p:nvPr/>
        </p:nvSpPr>
        <p:spPr>
          <a:xfrm>
            <a:off x="4418687" y="4123013"/>
            <a:ext cx="2080671" cy="1401715"/>
          </a:xfrm>
          <a:custGeom>
            <a:avLst/>
            <a:gdLst>
              <a:gd name="connsiteX0" fmla="*/ 0 w 2080671"/>
              <a:gd name="connsiteY0" fmla="*/ 0 h 1401715"/>
              <a:gd name="connsiteX1" fmla="*/ 186166 w 2080671"/>
              <a:gd name="connsiteY1" fmla="*/ 865121 h 1401715"/>
              <a:gd name="connsiteX2" fmla="*/ 427085 w 2080671"/>
              <a:gd name="connsiteY2" fmla="*/ 1144369 h 1401715"/>
              <a:gd name="connsiteX3" fmla="*/ 848695 w 2080671"/>
              <a:gd name="connsiteY3" fmla="*/ 1357912 h 1401715"/>
              <a:gd name="connsiteX4" fmla="*/ 1226501 w 2080671"/>
              <a:gd name="connsiteY4" fmla="*/ 1401715 h 1401715"/>
              <a:gd name="connsiteX5" fmla="*/ 1768570 w 2080671"/>
              <a:gd name="connsiteY5" fmla="*/ 1401715 h 1401715"/>
              <a:gd name="connsiteX6" fmla="*/ 2080671 w 2080671"/>
              <a:gd name="connsiteY6" fmla="*/ 1401715 h 1401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0671" h="1401715">
                <a:moveTo>
                  <a:pt x="0" y="0"/>
                </a:moveTo>
                <a:lnTo>
                  <a:pt x="186166" y="865121"/>
                </a:lnTo>
                <a:lnTo>
                  <a:pt x="427085" y="1144369"/>
                </a:lnTo>
                <a:lnTo>
                  <a:pt x="848695" y="1357912"/>
                </a:lnTo>
                <a:lnTo>
                  <a:pt x="1226501" y="1401715"/>
                </a:lnTo>
                <a:lnTo>
                  <a:pt x="1768570" y="1401715"/>
                </a:lnTo>
                <a:lnTo>
                  <a:pt x="2080671" y="1401715"/>
                </a:lnTo>
              </a:path>
            </a:pathLst>
          </a:custGeom>
          <a:noFill/>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6885051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a:t>Example: Picking </a:t>
            </a:r>
            <a:r>
              <a:rPr lang="en-US" i="1" dirty="0"/>
              <a:t>k</a:t>
            </a:r>
          </a:p>
        </p:txBody>
      </p:sp>
      <p:sp>
        <p:nvSpPr>
          <p:cNvPr id="20" name="Footer Placeholder 19"/>
          <p:cNvSpPr>
            <a:spLocks noGrp="1"/>
          </p:cNvSpPr>
          <p:nvPr>
            <p:ph type="ftr" sz="quarter" idx="11"/>
          </p:nvPr>
        </p:nvSpPr>
        <p:spPr/>
        <p:txBody>
          <a:bodyPr/>
          <a:lstStyle/>
          <a:p>
            <a:r>
              <a:rPr lang="en-US"/>
              <a:t>J. Leskovec, A. Rajaraman, J. Ullman: Mining of Massive Datasets, http://www.mmds.org</a:t>
            </a:r>
          </a:p>
        </p:txBody>
      </p:sp>
      <p:sp>
        <p:nvSpPr>
          <p:cNvPr id="17" name="Slide Number Placeholder 4"/>
          <p:cNvSpPr>
            <a:spLocks noGrp="1"/>
          </p:cNvSpPr>
          <p:nvPr>
            <p:ph type="sldNum" sz="quarter" idx="12"/>
          </p:nvPr>
        </p:nvSpPr>
        <p:spPr/>
        <p:txBody>
          <a:bodyPr/>
          <a:lstStyle/>
          <a:p>
            <a:fld id="{7611FEFE-B5EF-4A0A-BC90-B389A674A5A2}" type="slidenum">
              <a:rPr lang="en-US"/>
              <a:pPr/>
              <a:t>91</a:t>
            </a:fld>
            <a:endParaRPr lang="en-US"/>
          </a:p>
        </p:txBody>
      </p:sp>
      <p:sp>
        <p:nvSpPr>
          <p:cNvPr id="44035" name="Oval 3"/>
          <p:cNvSpPr>
            <a:spLocks noChangeArrowheads="1"/>
          </p:cNvSpPr>
          <p:nvPr/>
        </p:nvSpPr>
        <p:spPr bwMode="auto">
          <a:xfrm>
            <a:off x="2743200" y="2286000"/>
            <a:ext cx="1828800" cy="2286000"/>
          </a:xfrm>
          <a:prstGeom prst="ellipse">
            <a:avLst/>
          </a:prstGeom>
          <a:noFill/>
          <a:ln w="9525">
            <a:noFill/>
            <a:round/>
            <a:headEnd/>
            <a:tailEnd/>
          </a:ln>
          <a:effectLst/>
        </p:spPr>
        <p:txBody>
          <a:bodyPr wrap="none" anchor="ctr"/>
          <a:lstStyle/>
          <a:p>
            <a:pPr algn="ctr"/>
            <a:r>
              <a:rPr lang="en-US">
                <a:latin typeface="Times New Roman" charset="0"/>
              </a:rPr>
              <a:t>x        x</a:t>
            </a:r>
          </a:p>
          <a:p>
            <a:pPr algn="ctr"/>
            <a:r>
              <a:rPr lang="en-US">
                <a:latin typeface="Times New Roman" charset="0"/>
              </a:rPr>
              <a:t>x  x      x  x</a:t>
            </a:r>
          </a:p>
          <a:p>
            <a:pPr algn="ctr"/>
            <a:r>
              <a:rPr lang="en-US">
                <a:latin typeface="Times New Roman" charset="0"/>
              </a:rPr>
              <a:t>x   x x  x     </a:t>
            </a:r>
          </a:p>
          <a:p>
            <a:pPr algn="ctr"/>
            <a:r>
              <a:rPr lang="en-US">
                <a:latin typeface="Times New Roman" charset="0"/>
              </a:rPr>
              <a:t>x     x  x</a:t>
            </a:r>
          </a:p>
          <a:p>
            <a:pPr algn="ctr"/>
            <a:r>
              <a:rPr lang="en-US">
                <a:latin typeface="Times New Roman" charset="0"/>
              </a:rPr>
              <a:t>x   x</a:t>
            </a:r>
          </a:p>
        </p:txBody>
      </p:sp>
      <p:sp>
        <p:nvSpPr>
          <p:cNvPr id="44036" name="Oval 4"/>
          <p:cNvSpPr>
            <a:spLocks noChangeArrowheads="1"/>
          </p:cNvSpPr>
          <p:nvPr/>
        </p:nvSpPr>
        <p:spPr bwMode="auto">
          <a:xfrm>
            <a:off x="5486400" y="1524000"/>
            <a:ext cx="1752600" cy="2819400"/>
          </a:xfrm>
          <a:prstGeom prst="ellipse">
            <a:avLst/>
          </a:prstGeom>
          <a:noFill/>
          <a:ln w="9525">
            <a:noFill/>
            <a:round/>
            <a:headEnd/>
            <a:tailEnd/>
          </a:ln>
          <a:effectLst/>
        </p:spPr>
        <p:txBody>
          <a:bodyPr wrap="none" anchor="ctr"/>
          <a:lstStyle/>
          <a:p>
            <a:pPr algn="ctr"/>
            <a:r>
              <a:rPr lang="en-US">
                <a:latin typeface="Times New Roman" charset="0"/>
              </a:rPr>
              <a:t>x</a:t>
            </a:r>
          </a:p>
          <a:p>
            <a:pPr algn="ctr"/>
            <a:r>
              <a:rPr lang="en-US">
                <a:latin typeface="Times New Roman" charset="0"/>
              </a:rPr>
              <a:t>xx    x</a:t>
            </a:r>
          </a:p>
          <a:p>
            <a:pPr algn="ctr"/>
            <a:r>
              <a:rPr lang="en-US">
                <a:latin typeface="Times New Roman" charset="0"/>
              </a:rPr>
              <a:t>x  x        </a:t>
            </a:r>
          </a:p>
          <a:p>
            <a:pPr algn="ctr"/>
            <a:r>
              <a:rPr lang="en-US">
                <a:latin typeface="Times New Roman" charset="0"/>
              </a:rPr>
              <a:t>x    x  x   </a:t>
            </a:r>
          </a:p>
          <a:p>
            <a:pPr algn="ctr"/>
            <a:r>
              <a:rPr lang="en-US">
                <a:latin typeface="Times New Roman" charset="0"/>
              </a:rPr>
              <a:t>x</a:t>
            </a:r>
          </a:p>
          <a:p>
            <a:pPr algn="ctr"/>
            <a:r>
              <a:rPr lang="en-US">
                <a:latin typeface="Times New Roman" charset="0"/>
              </a:rPr>
              <a:t>x x   x</a:t>
            </a:r>
          </a:p>
          <a:p>
            <a:pPr algn="ctr"/>
            <a:r>
              <a:rPr lang="en-US">
                <a:latin typeface="Times New Roman" charset="0"/>
              </a:rPr>
              <a:t>x</a:t>
            </a:r>
          </a:p>
        </p:txBody>
      </p:sp>
      <p:sp>
        <p:nvSpPr>
          <p:cNvPr id="44037" name="Oval 5"/>
          <p:cNvSpPr>
            <a:spLocks noChangeArrowheads="1"/>
          </p:cNvSpPr>
          <p:nvPr/>
        </p:nvSpPr>
        <p:spPr bwMode="auto">
          <a:xfrm>
            <a:off x="4572000" y="4648200"/>
            <a:ext cx="1905000" cy="1600200"/>
          </a:xfrm>
          <a:prstGeom prst="ellipse">
            <a:avLst/>
          </a:prstGeom>
          <a:noFill/>
          <a:ln w="9525">
            <a:noFill/>
            <a:round/>
            <a:headEnd/>
            <a:tailEnd/>
          </a:ln>
          <a:effectLst/>
        </p:spPr>
        <p:txBody>
          <a:bodyPr wrap="none" anchor="ctr"/>
          <a:lstStyle/>
          <a:p>
            <a:pPr algn="ctr"/>
            <a:r>
              <a:rPr lang="en-US">
                <a:latin typeface="Times New Roman" charset="0"/>
              </a:rPr>
              <a:t>     x   x</a:t>
            </a:r>
          </a:p>
          <a:p>
            <a:pPr algn="ctr"/>
            <a:r>
              <a:rPr lang="en-US">
                <a:latin typeface="Times New Roman" charset="0"/>
              </a:rPr>
              <a:t>x  x    x    x</a:t>
            </a:r>
          </a:p>
          <a:p>
            <a:pPr algn="ctr"/>
            <a:r>
              <a:rPr lang="en-US">
                <a:latin typeface="Times New Roman" charset="0"/>
              </a:rPr>
              <a:t>  x    x     x</a:t>
            </a:r>
          </a:p>
          <a:p>
            <a:pPr algn="ctr"/>
            <a:r>
              <a:rPr lang="en-US">
                <a:latin typeface="Times New Roman" charset="0"/>
              </a:rPr>
              <a:t>x  </a:t>
            </a:r>
          </a:p>
        </p:txBody>
      </p:sp>
      <p:sp>
        <p:nvSpPr>
          <p:cNvPr id="44038" name="Text Box 6"/>
          <p:cNvSpPr txBox="1">
            <a:spLocks noChangeArrowheads="1"/>
          </p:cNvSpPr>
          <p:nvPr/>
        </p:nvSpPr>
        <p:spPr bwMode="auto">
          <a:xfrm>
            <a:off x="5013325" y="17176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44039" name="Text Box 7"/>
          <p:cNvSpPr txBox="1">
            <a:spLocks noChangeArrowheads="1"/>
          </p:cNvSpPr>
          <p:nvPr/>
        </p:nvSpPr>
        <p:spPr bwMode="auto">
          <a:xfrm>
            <a:off x="3641725" y="49180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44040" name="Oval 8"/>
          <p:cNvSpPr>
            <a:spLocks noChangeArrowheads="1"/>
          </p:cNvSpPr>
          <p:nvPr/>
        </p:nvSpPr>
        <p:spPr bwMode="auto">
          <a:xfrm>
            <a:off x="2438400" y="1600200"/>
            <a:ext cx="5334000" cy="3048000"/>
          </a:xfrm>
          <a:prstGeom prst="ellipse">
            <a:avLst/>
          </a:prstGeom>
          <a:solidFill>
            <a:srgbClr val="CCFFCC">
              <a:alpha val="50000"/>
            </a:srgbClr>
          </a:solidFill>
          <a:ln w="9525">
            <a:solidFill>
              <a:schemeClr val="tx1"/>
            </a:solidFill>
            <a:round/>
            <a:headEnd/>
            <a:tailEnd/>
          </a:ln>
          <a:effectLst/>
        </p:spPr>
        <p:txBody>
          <a:bodyPr wrap="none" anchor="ctr"/>
          <a:lstStyle/>
          <a:p>
            <a:endParaRPr lang="en-US"/>
          </a:p>
        </p:txBody>
      </p:sp>
      <p:sp>
        <p:nvSpPr>
          <p:cNvPr id="44041" name="Oval 9"/>
          <p:cNvSpPr>
            <a:spLocks noChangeArrowheads="1"/>
          </p:cNvSpPr>
          <p:nvPr/>
        </p:nvSpPr>
        <p:spPr bwMode="auto">
          <a:xfrm>
            <a:off x="3505200" y="4724400"/>
            <a:ext cx="3581400" cy="1676400"/>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grpSp>
        <p:nvGrpSpPr>
          <p:cNvPr id="2" name="Group 16"/>
          <p:cNvGrpSpPr>
            <a:grpSpLocks/>
          </p:cNvGrpSpPr>
          <p:nvPr/>
        </p:nvGrpSpPr>
        <p:grpSpPr bwMode="auto">
          <a:xfrm>
            <a:off x="441325" y="1709738"/>
            <a:ext cx="5959475" cy="2328862"/>
            <a:chOff x="278" y="1077"/>
            <a:chExt cx="3754" cy="1467"/>
          </a:xfrm>
        </p:grpSpPr>
        <p:sp>
          <p:nvSpPr>
            <p:cNvPr id="44042" name="Line 10"/>
            <p:cNvSpPr>
              <a:spLocks noChangeShapeType="1"/>
            </p:cNvSpPr>
            <p:nvPr/>
          </p:nvSpPr>
          <p:spPr bwMode="auto">
            <a:xfrm flipH="1" flipV="1">
              <a:off x="2112" y="1728"/>
              <a:ext cx="1056" cy="288"/>
            </a:xfrm>
            <a:prstGeom prst="line">
              <a:avLst/>
            </a:prstGeom>
            <a:noFill/>
            <a:ln w="9525">
              <a:solidFill>
                <a:schemeClr val="tx1"/>
              </a:solidFill>
              <a:round/>
              <a:headEnd/>
              <a:tailEnd/>
            </a:ln>
            <a:effectLst/>
          </p:spPr>
          <p:txBody>
            <a:bodyPr/>
            <a:lstStyle/>
            <a:p>
              <a:endParaRPr lang="en-US"/>
            </a:p>
          </p:txBody>
        </p:sp>
        <p:sp>
          <p:nvSpPr>
            <p:cNvPr id="44043" name="Line 11"/>
            <p:cNvSpPr>
              <a:spLocks noChangeShapeType="1"/>
            </p:cNvSpPr>
            <p:nvPr/>
          </p:nvSpPr>
          <p:spPr bwMode="auto">
            <a:xfrm flipH="1">
              <a:off x="2112" y="2016"/>
              <a:ext cx="1056" cy="384"/>
            </a:xfrm>
            <a:prstGeom prst="line">
              <a:avLst/>
            </a:prstGeom>
            <a:noFill/>
            <a:ln w="9525">
              <a:solidFill>
                <a:schemeClr val="tx1"/>
              </a:solidFill>
              <a:round/>
              <a:headEnd/>
              <a:tailEnd/>
            </a:ln>
            <a:effectLst/>
          </p:spPr>
          <p:txBody>
            <a:bodyPr/>
            <a:lstStyle/>
            <a:p>
              <a:endParaRPr lang="en-US"/>
            </a:p>
          </p:txBody>
        </p:sp>
        <p:sp>
          <p:nvSpPr>
            <p:cNvPr id="44044" name="Line 12"/>
            <p:cNvSpPr>
              <a:spLocks noChangeShapeType="1"/>
            </p:cNvSpPr>
            <p:nvPr/>
          </p:nvSpPr>
          <p:spPr bwMode="auto">
            <a:xfrm>
              <a:off x="3168" y="2016"/>
              <a:ext cx="864" cy="528"/>
            </a:xfrm>
            <a:prstGeom prst="line">
              <a:avLst/>
            </a:prstGeom>
            <a:noFill/>
            <a:ln w="9525">
              <a:solidFill>
                <a:schemeClr val="tx1"/>
              </a:solidFill>
              <a:round/>
              <a:headEnd/>
              <a:tailEnd/>
            </a:ln>
            <a:effectLst/>
          </p:spPr>
          <p:txBody>
            <a:bodyPr/>
            <a:lstStyle/>
            <a:p>
              <a:endParaRPr lang="en-US"/>
            </a:p>
          </p:txBody>
        </p:sp>
        <p:sp>
          <p:nvSpPr>
            <p:cNvPr id="44045" name="Line 13"/>
            <p:cNvSpPr>
              <a:spLocks noChangeShapeType="1"/>
            </p:cNvSpPr>
            <p:nvPr/>
          </p:nvSpPr>
          <p:spPr bwMode="auto">
            <a:xfrm flipV="1">
              <a:off x="3168" y="1680"/>
              <a:ext cx="720" cy="336"/>
            </a:xfrm>
            <a:prstGeom prst="line">
              <a:avLst/>
            </a:prstGeom>
            <a:noFill/>
            <a:ln w="9525">
              <a:solidFill>
                <a:schemeClr val="tx1"/>
              </a:solidFill>
              <a:round/>
              <a:headEnd/>
              <a:tailEnd/>
            </a:ln>
            <a:effectLst/>
          </p:spPr>
          <p:txBody>
            <a:bodyPr/>
            <a:lstStyle/>
            <a:p>
              <a:endParaRPr lang="en-US"/>
            </a:p>
          </p:txBody>
        </p:sp>
        <p:sp>
          <p:nvSpPr>
            <p:cNvPr id="44046" name="Line 14"/>
            <p:cNvSpPr>
              <a:spLocks noChangeShapeType="1"/>
            </p:cNvSpPr>
            <p:nvPr/>
          </p:nvSpPr>
          <p:spPr bwMode="auto">
            <a:xfrm flipV="1">
              <a:off x="3168" y="1200"/>
              <a:ext cx="816" cy="816"/>
            </a:xfrm>
            <a:prstGeom prst="line">
              <a:avLst/>
            </a:prstGeom>
            <a:noFill/>
            <a:ln w="9525">
              <a:solidFill>
                <a:schemeClr val="tx1"/>
              </a:solidFill>
              <a:round/>
              <a:headEnd/>
              <a:tailEnd/>
            </a:ln>
            <a:effectLst/>
          </p:spPr>
          <p:txBody>
            <a:bodyPr/>
            <a:lstStyle/>
            <a:p>
              <a:endParaRPr lang="en-US"/>
            </a:p>
          </p:txBody>
        </p:sp>
        <p:sp>
          <p:nvSpPr>
            <p:cNvPr id="44047" name="Text Box 15"/>
            <p:cNvSpPr txBox="1">
              <a:spLocks noChangeArrowheads="1"/>
            </p:cNvSpPr>
            <p:nvPr/>
          </p:nvSpPr>
          <p:spPr bwMode="auto">
            <a:xfrm>
              <a:off x="278" y="1077"/>
              <a:ext cx="914" cy="834"/>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Too few;</a:t>
              </a:r>
            </a:p>
            <a:p>
              <a:r>
                <a:rPr lang="en-US" sz="2000" dirty="0">
                  <a:solidFill>
                    <a:srgbClr val="008000"/>
                  </a:solidFill>
                  <a:latin typeface="Arial" pitchFamily="34" charset="0"/>
                  <a:cs typeface="Arial" pitchFamily="34" charset="0"/>
                </a:rPr>
                <a:t>many long</a:t>
              </a:r>
            </a:p>
            <a:p>
              <a:r>
                <a:rPr lang="en-US" sz="2000" dirty="0">
                  <a:solidFill>
                    <a:srgbClr val="008000"/>
                  </a:solidFill>
                  <a:latin typeface="Arial" pitchFamily="34" charset="0"/>
                  <a:cs typeface="Arial" pitchFamily="34" charset="0"/>
                </a:rPr>
                <a:t>distances</a:t>
              </a:r>
            </a:p>
            <a:p>
              <a:r>
                <a:rPr lang="en-US" sz="2000" dirty="0">
                  <a:solidFill>
                    <a:srgbClr val="008000"/>
                  </a:solidFill>
                  <a:latin typeface="Arial" pitchFamily="34" charset="0"/>
                  <a:cs typeface="Arial" pitchFamily="34" charset="0"/>
                </a:rPr>
                <a:t>to </a:t>
              </a:r>
              <a:r>
                <a:rPr lang="en-US" sz="2000" dirty="0" err="1">
                  <a:solidFill>
                    <a:srgbClr val="008000"/>
                  </a:solidFill>
                  <a:latin typeface="Arial" pitchFamily="34" charset="0"/>
                  <a:cs typeface="Arial" pitchFamily="34" charset="0"/>
                </a:rPr>
                <a:t>centroid</a:t>
              </a:r>
              <a:r>
                <a:rPr lang="en-US" sz="2000" dirty="0">
                  <a:solidFill>
                    <a:srgbClr val="008000"/>
                  </a:solidFill>
                  <a:latin typeface="Arial" pitchFamily="34" charset="0"/>
                  <a:cs typeface="Arial" pitchFamily="34" charset="0"/>
                </a:rPr>
                <a:t>.</a:t>
              </a:r>
            </a:p>
          </p:txBody>
        </p:sp>
      </p:grpSp>
    </p:spTree>
    <p:extLst>
      <p:ext uri="{BB962C8B-B14F-4D97-AF65-F5344CB8AC3E}">
        <p14:creationId xmlns:p14="http://schemas.microsoft.com/office/powerpoint/2010/main" val="27773066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dirty="0"/>
              <a:t>Example: Picking </a:t>
            </a:r>
            <a:r>
              <a:rPr lang="en-US" i="1" dirty="0"/>
              <a:t>k</a:t>
            </a:r>
          </a:p>
        </p:txBody>
      </p:sp>
      <p:sp>
        <p:nvSpPr>
          <p:cNvPr id="28" name="Footer Placeholder 27"/>
          <p:cNvSpPr>
            <a:spLocks noGrp="1"/>
          </p:cNvSpPr>
          <p:nvPr>
            <p:ph type="ftr" sz="quarter" idx="11"/>
          </p:nvPr>
        </p:nvSpPr>
        <p:spPr/>
        <p:txBody>
          <a:bodyPr/>
          <a:lstStyle/>
          <a:p>
            <a:r>
              <a:rPr lang="en-US"/>
              <a:t>J. Leskovec, A. Rajaraman, J. Ullman: Mining of Massive Datasets, http://www.mmds.org</a:t>
            </a:r>
          </a:p>
        </p:txBody>
      </p:sp>
      <p:sp>
        <p:nvSpPr>
          <p:cNvPr id="22" name="Slide Number Placeholder 4"/>
          <p:cNvSpPr>
            <a:spLocks noGrp="1"/>
          </p:cNvSpPr>
          <p:nvPr>
            <p:ph type="sldNum" sz="quarter" idx="12"/>
          </p:nvPr>
        </p:nvSpPr>
        <p:spPr/>
        <p:txBody>
          <a:bodyPr/>
          <a:lstStyle/>
          <a:p>
            <a:fld id="{BBC48728-C218-458F-B62F-E7308ADF4A87}" type="slidenum">
              <a:rPr lang="en-US" smtClean="0"/>
              <a:pPr/>
              <a:t>92</a:t>
            </a:fld>
            <a:endParaRPr lang="en-US"/>
          </a:p>
        </p:txBody>
      </p:sp>
      <p:sp>
        <p:nvSpPr>
          <p:cNvPr id="47107" name="Oval 3"/>
          <p:cNvSpPr>
            <a:spLocks noChangeArrowheads="1"/>
          </p:cNvSpPr>
          <p:nvPr/>
        </p:nvSpPr>
        <p:spPr bwMode="auto">
          <a:xfrm>
            <a:off x="2743200" y="2286000"/>
            <a:ext cx="1828800" cy="2286000"/>
          </a:xfrm>
          <a:prstGeom prst="ellipse">
            <a:avLst/>
          </a:prstGeom>
          <a:noFill/>
          <a:ln w="9525">
            <a:noFill/>
            <a:round/>
            <a:headEnd/>
            <a:tailEnd/>
          </a:ln>
          <a:effectLst/>
        </p:spPr>
        <p:txBody>
          <a:bodyPr wrap="none" anchor="ctr"/>
          <a:lstStyle/>
          <a:p>
            <a:pPr algn="ctr"/>
            <a:r>
              <a:rPr lang="en-US">
                <a:latin typeface="Times New Roman" charset="0"/>
              </a:rPr>
              <a:t>x        x</a:t>
            </a:r>
          </a:p>
          <a:p>
            <a:pPr algn="ctr"/>
            <a:r>
              <a:rPr lang="en-US">
                <a:latin typeface="Times New Roman" charset="0"/>
              </a:rPr>
              <a:t>x  x      x  x</a:t>
            </a:r>
          </a:p>
          <a:p>
            <a:pPr algn="ctr"/>
            <a:r>
              <a:rPr lang="en-US">
                <a:latin typeface="Times New Roman" charset="0"/>
              </a:rPr>
              <a:t>x   x x  x     </a:t>
            </a:r>
          </a:p>
          <a:p>
            <a:pPr algn="ctr"/>
            <a:r>
              <a:rPr lang="en-US">
                <a:latin typeface="Times New Roman" charset="0"/>
              </a:rPr>
              <a:t>x     x  x</a:t>
            </a:r>
          </a:p>
          <a:p>
            <a:pPr algn="ctr"/>
            <a:r>
              <a:rPr lang="en-US">
                <a:latin typeface="Times New Roman" charset="0"/>
              </a:rPr>
              <a:t>x   x</a:t>
            </a:r>
          </a:p>
        </p:txBody>
      </p:sp>
      <p:sp>
        <p:nvSpPr>
          <p:cNvPr id="47108" name="Oval 4"/>
          <p:cNvSpPr>
            <a:spLocks noChangeArrowheads="1"/>
          </p:cNvSpPr>
          <p:nvPr/>
        </p:nvSpPr>
        <p:spPr bwMode="auto">
          <a:xfrm>
            <a:off x="5486400" y="1524000"/>
            <a:ext cx="1752600" cy="2819400"/>
          </a:xfrm>
          <a:prstGeom prst="ellipse">
            <a:avLst/>
          </a:prstGeom>
          <a:noFill/>
          <a:ln w="9525">
            <a:noFill/>
            <a:round/>
            <a:headEnd/>
            <a:tailEnd/>
          </a:ln>
          <a:effectLst/>
        </p:spPr>
        <p:txBody>
          <a:bodyPr wrap="none" anchor="ctr"/>
          <a:lstStyle/>
          <a:p>
            <a:pPr algn="ctr"/>
            <a:r>
              <a:rPr lang="en-US">
                <a:latin typeface="Times New Roman" charset="0"/>
              </a:rPr>
              <a:t>x</a:t>
            </a:r>
          </a:p>
          <a:p>
            <a:pPr algn="ctr"/>
            <a:r>
              <a:rPr lang="en-US">
                <a:latin typeface="Times New Roman" charset="0"/>
              </a:rPr>
              <a:t>xx    x</a:t>
            </a:r>
          </a:p>
          <a:p>
            <a:pPr algn="ctr"/>
            <a:r>
              <a:rPr lang="en-US">
                <a:latin typeface="Times New Roman" charset="0"/>
              </a:rPr>
              <a:t>x  x        </a:t>
            </a:r>
          </a:p>
          <a:p>
            <a:pPr algn="ctr"/>
            <a:r>
              <a:rPr lang="en-US">
                <a:latin typeface="Times New Roman" charset="0"/>
              </a:rPr>
              <a:t>x    x  x   </a:t>
            </a:r>
          </a:p>
          <a:p>
            <a:pPr algn="ctr"/>
            <a:r>
              <a:rPr lang="en-US">
                <a:latin typeface="Times New Roman" charset="0"/>
              </a:rPr>
              <a:t>x</a:t>
            </a:r>
          </a:p>
          <a:p>
            <a:pPr algn="ctr"/>
            <a:r>
              <a:rPr lang="en-US">
                <a:latin typeface="Times New Roman" charset="0"/>
              </a:rPr>
              <a:t>x x   x</a:t>
            </a:r>
          </a:p>
          <a:p>
            <a:pPr algn="ctr"/>
            <a:r>
              <a:rPr lang="en-US">
                <a:latin typeface="Times New Roman" charset="0"/>
              </a:rPr>
              <a:t>x</a:t>
            </a:r>
          </a:p>
        </p:txBody>
      </p:sp>
      <p:sp>
        <p:nvSpPr>
          <p:cNvPr id="47109" name="Oval 5"/>
          <p:cNvSpPr>
            <a:spLocks noChangeArrowheads="1"/>
          </p:cNvSpPr>
          <p:nvPr/>
        </p:nvSpPr>
        <p:spPr bwMode="auto">
          <a:xfrm>
            <a:off x="4572000" y="4648200"/>
            <a:ext cx="1905000" cy="1600200"/>
          </a:xfrm>
          <a:prstGeom prst="ellipse">
            <a:avLst/>
          </a:prstGeom>
          <a:noFill/>
          <a:ln w="9525">
            <a:noFill/>
            <a:round/>
            <a:headEnd/>
            <a:tailEnd/>
          </a:ln>
          <a:effectLst/>
        </p:spPr>
        <p:txBody>
          <a:bodyPr wrap="none" anchor="ctr"/>
          <a:lstStyle/>
          <a:p>
            <a:pPr algn="ctr"/>
            <a:r>
              <a:rPr lang="en-US">
                <a:latin typeface="Times New Roman" charset="0"/>
              </a:rPr>
              <a:t>     x   x</a:t>
            </a:r>
          </a:p>
          <a:p>
            <a:pPr algn="ctr"/>
            <a:r>
              <a:rPr lang="en-US">
                <a:latin typeface="Times New Roman" charset="0"/>
              </a:rPr>
              <a:t>x  x    x    x</a:t>
            </a:r>
          </a:p>
          <a:p>
            <a:pPr algn="ctr"/>
            <a:r>
              <a:rPr lang="en-US">
                <a:latin typeface="Times New Roman" charset="0"/>
              </a:rPr>
              <a:t>  x    x     x</a:t>
            </a:r>
          </a:p>
          <a:p>
            <a:pPr algn="ctr"/>
            <a:r>
              <a:rPr lang="en-US">
                <a:latin typeface="Times New Roman" charset="0"/>
              </a:rPr>
              <a:t>x  </a:t>
            </a:r>
          </a:p>
        </p:txBody>
      </p:sp>
      <p:sp>
        <p:nvSpPr>
          <p:cNvPr id="47110" name="Text Box 6"/>
          <p:cNvSpPr txBox="1">
            <a:spLocks noChangeArrowheads="1"/>
          </p:cNvSpPr>
          <p:nvPr/>
        </p:nvSpPr>
        <p:spPr bwMode="auto">
          <a:xfrm>
            <a:off x="5013325" y="17176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47111" name="Text Box 7"/>
          <p:cNvSpPr txBox="1">
            <a:spLocks noChangeArrowheads="1"/>
          </p:cNvSpPr>
          <p:nvPr/>
        </p:nvSpPr>
        <p:spPr bwMode="auto">
          <a:xfrm>
            <a:off x="3641725" y="49180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47113" name="Oval 9"/>
          <p:cNvSpPr>
            <a:spLocks noChangeArrowheads="1"/>
          </p:cNvSpPr>
          <p:nvPr/>
        </p:nvSpPr>
        <p:spPr bwMode="auto">
          <a:xfrm>
            <a:off x="3505200" y="4724400"/>
            <a:ext cx="3581400" cy="1676400"/>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sp>
        <p:nvSpPr>
          <p:cNvPr id="47121" name="Oval 17"/>
          <p:cNvSpPr>
            <a:spLocks noChangeArrowheads="1"/>
          </p:cNvSpPr>
          <p:nvPr/>
        </p:nvSpPr>
        <p:spPr bwMode="auto">
          <a:xfrm>
            <a:off x="2743200" y="2514600"/>
            <a:ext cx="1905000" cy="1905000"/>
          </a:xfrm>
          <a:prstGeom prst="ellipse">
            <a:avLst/>
          </a:prstGeom>
          <a:solidFill>
            <a:srgbClr val="CCFFFF">
              <a:alpha val="50000"/>
            </a:srgbClr>
          </a:solidFill>
          <a:ln w="9525">
            <a:solidFill>
              <a:schemeClr val="tx1"/>
            </a:solidFill>
            <a:round/>
            <a:headEnd/>
            <a:tailEnd/>
          </a:ln>
          <a:effectLst/>
        </p:spPr>
        <p:txBody>
          <a:bodyPr wrap="none" anchor="ctr"/>
          <a:lstStyle/>
          <a:p>
            <a:endParaRPr lang="en-US"/>
          </a:p>
        </p:txBody>
      </p:sp>
      <p:sp>
        <p:nvSpPr>
          <p:cNvPr id="47122" name="Oval 18"/>
          <p:cNvSpPr>
            <a:spLocks noChangeArrowheads="1"/>
          </p:cNvSpPr>
          <p:nvPr/>
        </p:nvSpPr>
        <p:spPr bwMode="auto">
          <a:xfrm>
            <a:off x="4648200" y="1447800"/>
            <a:ext cx="2819400" cy="28956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grpSp>
        <p:nvGrpSpPr>
          <p:cNvPr id="2" name="Group 29"/>
          <p:cNvGrpSpPr>
            <a:grpSpLocks/>
          </p:cNvGrpSpPr>
          <p:nvPr/>
        </p:nvGrpSpPr>
        <p:grpSpPr bwMode="auto">
          <a:xfrm>
            <a:off x="669925" y="1862138"/>
            <a:ext cx="5807075" cy="4081462"/>
            <a:chOff x="422" y="1173"/>
            <a:chExt cx="3658" cy="2571"/>
          </a:xfrm>
        </p:grpSpPr>
        <p:sp>
          <p:nvSpPr>
            <p:cNvPr id="47123" name="Line 19"/>
            <p:cNvSpPr>
              <a:spLocks noChangeShapeType="1"/>
            </p:cNvSpPr>
            <p:nvPr/>
          </p:nvSpPr>
          <p:spPr bwMode="auto">
            <a:xfrm flipH="1" flipV="1">
              <a:off x="2112" y="1968"/>
              <a:ext cx="192" cy="192"/>
            </a:xfrm>
            <a:prstGeom prst="line">
              <a:avLst/>
            </a:prstGeom>
            <a:noFill/>
            <a:ln w="9525">
              <a:solidFill>
                <a:schemeClr val="tx1"/>
              </a:solidFill>
              <a:round/>
              <a:headEnd/>
              <a:tailEnd/>
            </a:ln>
            <a:effectLst/>
          </p:spPr>
          <p:txBody>
            <a:bodyPr/>
            <a:lstStyle/>
            <a:p>
              <a:endParaRPr lang="en-US"/>
            </a:p>
          </p:txBody>
        </p:sp>
        <p:sp>
          <p:nvSpPr>
            <p:cNvPr id="47124" name="Line 20"/>
            <p:cNvSpPr>
              <a:spLocks noChangeShapeType="1"/>
            </p:cNvSpPr>
            <p:nvPr/>
          </p:nvSpPr>
          <p:spPr bwMode="auto">
            <a:xfrm flipV="1">
              <a:off x="2304" y="1968"/>
              <a:ext cx="336" cy="192"/>
            </a:xfrm>
            <a:prstGeom prst="line">
              <a:avLst/>
            </a:prstGeom>
            <a:noFill/>
            <a:ln w="9525">
              <a:solidFill>
                <a:schemeClr val="tx1"/>
              </a:solidFill>
              <a:round/>
              <a:headEnd/>
              <a:tailEnd/>
            </a:ln>
            <a:effectLst/>
          </p:spPr>
          <p:txBody>
            <a:bodyPr/>
            <a:lstStyle/>
            <a:p>
              <a:endParaRPr lang="en-US"/>
            </a:p>
          </p:txBody>
        </p:sp>
        <p:sp>
          <p:nvSpPr>
            <p:cNvPr id="47125" name="Line 21"/>
            <p:cNvSpPr>
              <a:spLocks noChangeShapeType="1"/>
            </p:cNvSpPr>
            <p:nvPr/>
          </p:nvSpPr>
          <p:spPr bwMode="auto">
            <a:xfrm flipH="1">
              <a:off x="2208" y="2160"/>
              <a:ext cx="96" cy="384"/>
            </a:xfrm>
            <a:prstGeom prst="line">
              <a:avLst/>
            </a:prstGeom>
            <a:noFill/>
            <a:ln w="9525">
              <a:solidFill>
                <a:schemeClr val="tx1"/>
              </a:solidFill>
              <a:round/>
              <a:headEnd/>
              <a:tailEnd/>
            </a:ln>
            <a:effectLst/>
          </p:spPr>
          <p:txBody>
            <a:bodyPr/>
            <a:lstStyle/>
            <a:p>
              <a:endParaRPr lang="en-US"/>
            </a:p>
          </p:txBody>
        </p:sp>
        <p:sp>
          <p:nvSpPr>
            <p:cNvPr id="47126" name="Line 22"/>
            <p:cNvSpPr>
              <a:spLocks noChangeShapeType="1"/>
            </p:cNvSpPr>
            <p:nvPr/>
          </p:nvSpPr>
          <p:spPr bwMode="auto">
            <a:xfrm flipH="1" flipV="1">
              <a:off x="3120" y="3408"/>
              <a:ext cx="192" cy="48"/>
            </a:xfrm>
            <a:prstGeom prst="line">
              <a:avLst/>
            </a:prstGeom>
            <a:noFill/>
            <a:ln w="9525">
              <a:solidFill>
                <a:schemeClr val="tx1"/>
              </a:solidFill>
              <a:round/>
              <a:headEnd/>
              <a:tailEnd/>
            </a:ln>
            <a:effectLst/>
          </p:spPr>
          <p:txBody>
            <a:bodyPr/>
            <a:lstStyle/>
            <a:p>
              <a:endParaRPr lang="en-US"/>
            </a:p>
          </p:txBody>
        </p:sp>
        <p:sp>
          <p:nvSpPr>
            <p:cNvPr id="47127" name="Line 23"/>
            <p:cNvSpPr>
              <a:spLocks noChangeShapeType="1"/>
            </p:cNvSpPr>
            <p:nvPr/>
          </p:nvSpPr>
          <p:spPr bwMode="auto">
            <a:xfrm flipV="1">
              <a:off x="3312" y="3168"/>
              <a:ext cx="336" cy="288"/>
            </a:xfrm>
            <a:prstGeom prst="line">
              <a:avLst/>
            </a:prstGeom>
            <a:noFill/>
            <a:ln w="9525">
              <a:solidFill>
                <a:schemeClr val="tx1"/>
              </a:solidFill>
              <a:round/>
              <a:headEnd/>
              <a:tailEnd/>
            </a:ln>
            <a:effectLst/>
          </p:spPr>
          <p:txBody>
            <a:bodyPr/>
            <a:lstStyle/>
            <a:p>
              <a:endParaRPr lang="en-US"/>
            </a:p>
          </p:txBody>
        </p:sp>
        <p:sp>
          <p:nvSpPr>
            <p:cNvPr id="47128" name="Line 24"/>
            <p:cNvSpPr>
              <a:spLocks noChangeShapeType="1"/>
            </p:cNvSpPr>
            <p:nvPr/>
          </p:nvSpPr>
          <p:spPr bwMode="auto">
            <a:xfrm>
              <a:off x="3312" y="3456"/>
              <a:ext cx="96" cy="288"/>
            </a:xfrm>
            <a:prstGeom prst="line">
              <a:avLst/>
            </a:prstGeom>
            <a:noFill/>
            <a:ln w="9525">
              <a:solidFill>
                <a:schemeClr val="tx1"/>
              </a:solidFill>
              <a:round/>
              <a:headEnd/>
              <a:tailEnd/>
            </a:ln>
            <a:effectLst/>
          </p:spPr>
          <p:txBody>
            <a:bodyPr/>
            <a:lstStyle/>
            <a:p>
              <a:endParaRPr lang="en-US"/>
            </a:p>
          </p:txBody>
        </p:sp>
        <p:sp>
          <p:nvSpPr>
            <p:cNvPr id="47129" name="Line 25"/>
            <p:cNvSpPr>
              <a:spLocks noChangeShapeType="1"/>
            </p:cNvSpPr>
            <p:nvPr/>
          </p:nvSpPr>
          <p:spPr bwMode="auto">
            <a:xfrm flipH="1" flipV="1">
              <a:off x="3312" y="1296"/>
              <a:ext cx="480" cy="528"/>
            </a:xfrm>
            <a:prstGeom prst="line">
              <a:avLst/>
            </a:prstGeom>
            <a:noFill/>
            <a:ln w="9525">
              <a:solidFill>
                <a:schemeClr val="tx1"/>
              </a:solidFill>
              <a:round/>
              <a:headEnd/>
              <a:tailEnd/>
            </a:ln>
            <a:effectLst/>
          </p:spPr>
          <p:txBody>
            <a:bodyPr/>
            <a:lstStyle/>
            <a:p>
              <a:endParaRPr lang="en-US"/>
            </a:p>
          </p:txBody>
        </p:sp>
        <p:sp>
          <p:nvSpPr>
            <p:cNvPr id="47130" name="Line 26"/>
            <p:cNvSpPr>
              <a:spLocks noChangeShapeType="1"/>
            </p:cNvSpPr>
            <p:nvPr/>
          </p:nvSpPr>
          <p:spPr bwMode="auto">
            <a:xfrm>
              <a:off x="3792" y="1824"/>
              <a:ext cx="288" cy="0"/>
            </a:xfrm>
            <a:prstGeom prst="line">
              <a:avLst/>
            </a:prstGeom>
            <a:noFill/>
            <a:ln w="9525">
              <a:solidFill>
                <a:schemeClr val="tx1"/>
              </a:solidFill>
              <a:round/>
              <a:headEnd/>
              <a:tailEnd/>
            </a:ln>
            <a:effectLst/>
          </p:spPr>
          <p:txBody>
            <a:bodyPr/>
            <a:lstStyle/>
            <a:p>
              <a:endParaRPr lang="en-US"/>
            </a:p>
          </p:txBody>
        </p:sp>
        <p:sp>
          <p:nvSpPr>
            <p:cNvPr id="47131" name="Line 27"/>
            <p:cNvSpPr>
              <a:spLocks noChangeShapeType="1"/>
            </p:cNvSpPr>
            <p:nvPr/>
          </p:nvSpPr>
          <p:spPr bwMode="auto">
            <a:xfrm>
              <a:off x="3792" y="1824"/>
              <a:ext cx="144" cy="384"/>
            </a:xfrm>
            <a:prstGeom prst="line">
              <a:avLst/>
            </a:prstGeom>
            <a:noFill/>
            <a:ln w="9525">
              <a:solidFill>
                <a:schemeClr val="tx1"/>
              </a:solidFill>
              <a:round/>
              <a:headEnd/>
              <a:tailEnd/>
            </a:ln>
            <a:effectLst/>
          </p:spPr>
          <p:txBody>
            <a:bodyPr/>
            <a:lstStyle/>
            <a:p>
              <a:endParaRPr lang="en-US"/>
            </a:p>
          </p:txBody>
        </p:sp>
        <p:sp>
          <p:nvSpPr>
            <p:cNvPr id="47132" name="Text Box 28"/>
            <p:cNvSpPr txBox="1">
              <a:spLocks noChangeArrowheads="1"/>
            </p:cNvSpPr>
            <p:nvPr/>
          </p:nvSpPr>
          <p:spPr bwMode="auto">
            <a:xfrm>
              <a:off x="422" y="1173"/>
              <a:ext cx="985" cy="640"/>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Just right;</a:t>
              </a:r>
            </a:p>
            <a:p>
              <a:r>
                <a:rPr lang="en-US" sz="2000" dirty="0">
                  <a:solidFill>
                    <a:srgbClr val="008000"/>
                  </a:solidFill>
                  <a:latin typeface="Arial" pitchFamily="34" charset="0"/>
                  <a:cs typeface="Arial" pitchFamily="34" charset="0"/>
                </a:rPr>
                <a:t>distances</a:t>
              </a:r>
            </a:p>
            <a:p>
              <a:r>
                <a:rPr lang="en-US" sz="2000" dirty="0">
                  <a:solidFill>
                    <a:srgbClr val="008000"/>
                  </a:solidFill>
                  <a:latin typeface="Arial" pitchFamily="34" charset="0"/>
                  <a:cs typeface="Arial" pitchFamily="34" charset="0"/>
                </a:rPr>
                <a:t>rather short.</a:t>
              </a:r>
            </a:p>
          </p:txBody>
        </p:sp>
      </p:grpSp>
    </p:spTree>
    <p:extLst>
      <p:ext uri="{BB962C8B-B14F-4D97-AF65-F5344CB8AC3E}">
        <p14:creationId xmlns:p14="http://schemas.microsoft.com/office/powerpoint/2010/main" val="373380362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a:t>Example: Picking </a:t>
            </a:r>
            <a:r>
              <a:rPr lang="en-US" i="1" dirty="0"/>
              <a:t>k</a:t>
            </a:r>
          </a:p>
        </p:txBody>
      </p:sp>
      <p:sp>
        <p:nvSpPr>
          <p:cNvPr id="23" name="Footer Placeholder 22"/>
          <p:cNvSpPr>
            <a:spLocks noGrp="1"/>
          </p:cNvSpPr>
          <p:nvPr>
            <p:ph type="ftr" sz="quarter" idx="11"/>
          </p:nvPr>
        </p:nvSpPr>
        <p:spPr/>
        <p:txBody>
          <a:bodyPr/>
          <a:lstStyle/>
          <a:p>
            <a:r>
              <a:rPr lang="en-US"/>
              <a:t>J. Leskovec, A. Rajaraman, J. Ullman: Mining of Massive Datasets, http://www.mmds.org</a:t>
            </a:r>
          </a:p>
        </p:txBody>
      </p:sp>
      <p:sp>
        <p:nvSpPr>
          <p:cNvPr id="20" name="Slide Number Placeholder 4"/>
          <p:cNvSpPr>
            <a:spLocks noGrp="1"/>
          </p:cNvSpPr>
          <p:nvPr>
            <p:ph type="sldNum" sz="quarter" idx="12"/>
          </p:nvPr>
        </p:nvSpPr>
        <p:spPr/>
        <p:txBody>
          <a:bodyPr/>
          <a:lstStyle/>
          <a:p>
            <a:fld id="{F2AE27D7-CC6A-4EDE-AD37-64C22A802CBE}" type="slidenum">
              <a:rPr lang="en-US"/>
              <a:pPr/>
              <a:t>93</a:t>
            </a:fld>
            <a:endParaRPr lang="en-US"/>
          </a:p>
        </p:txBody>
      </p:sp>
      <p:sp>
        <p:nvSpPr>
          <p:cNvPr id="48131" name="Oval 3"/>
          <p:cNvSpPr>
            <a:spLocks noChangeArrowheads="1"/>
          </p:cNvSpPr>
          <p:nvPr/>
        </p:nvSpPr>
        <p:spPr bwMode="auto">
          <a:xfrm>
            <a:off x="2743200" y="2286000"/>
            <a:ext cx="1828800" cy="2286000"/>
          </a:xfrm>
          <a:prstGeom prst="ellipse">
            <a:avLst/>
          </a:prstGeom>
          <a:noFill/>
          <a:ln w="9525">
            <a:noFill/>
            <a:round/>
            <a:headEnd/>
            <a:tailEnd/>
          </a:ln>
          <a:effectLst/>
        </p:spPr>
        <p:txBody>
          <a:bodyPr wrap="none" anchor="ctr"/>
          <a:lstStyle/>
          <a:p>
            <a:pPr algn="ctr"/>
            <a:r>
              <a:rPr lang="en-US">
                <a:latin typeface="Times New Roman" charset="0"/>
              </a:rPr>
              <a:t>x        x</a:t>
            </a:r>
          </a:p>
          <a:p>
            <a:pPr algn="ctr"/>
            <a:r>
              <a:rPr lang="en-US">
                <a:latin typeface="Times New Roman" charset="0"/>
              </a:rPr>
              <a:t>x  x      x  x</a:t>
            </a:r>
          </a:p>
          <a:p>
            <a:pPr algn="ctr"/>
            <a:r>
              <a:rPr lang="en-US">
                <a:latin typeface="Times New Roman" charset="0"/>
              </a:rPr>
              <a:t>x   x x  x     </a:t>
            </a:r>
          </a:p>
          <a:p>
            <a:pPr algn="ctr"/>
            <a:r>
              <a:rPr lang="en-US">
                <a:latin typeface="Times New Roman" charset="0"/>
              </a:rPr>
              <a:t>x     x  x</a:t>
            </a:r>
          </a:p>
          <a:p>
            <a:pPr algn="ctr"/>
            <a:r>
              <a:rPr lang="en-US">
                <a:latin typeface="Times New Roman" charset="0"/>
              </a:rPr>
              <a:t>x   x</a:t>
            </a:r>
          </a:p>
        </p:txBody>
      </p:sp>
      <p:sp>
        <p:nvSpPr>
          <p:cNvPr id="48132" name="Oval 4"/>
          <p:cNvSpPr>
            <a:spLocks noChangeArrowheads="1"/>
          </p:cNvSpPr>
          <p:nvPr/>
        </p:nvSpPr>
        <p:spPr bwMode="auto">
          <a:xfrm>
            <a:off x="5486400" y="1524000"/>
            <a:ext cx="1752600" cy="2819400"/>
          </a:xfrm>
          <a:prstGeom prst="ellipse">
            <a:avLst/>
          </a:prstGeom>
          <a:noFill/>
          <a:ln w="9525">
            <a:noFill/>
            <a:round/>
            <a:headEnd/>
            <a:tailEnd/>
          </a:ln>
          <a:effectLst/>
        </p:spPr>
        <p:txBody>
          <a:bodyPr wrap="none" anchor="ctr"/>
          <a:lstStyle/>
          <a:p>
            <a:pPr algn="ctr"/>
            <a:r>
              <a:rPr lang="en-US">
                <a:latin typeface="Times New Roman" charset="0"/>
              </a:rPr>
              <a:t>x</a:t>
            </a:r>
          </a:p>
          <a:p>
            <a:pPr algn="ctr"/>
            <a:r>
              <a:rPr lang="en-US">
                <a:latin typeface="Times New Roman" charset="0"/>
              </a:rPr>
              <a:t>xx    x</a:t>
            </a:r>
          </a:p>
          <a:p>
            <a:pPr algn="ctr"/>
            <a:r>
              <a:rPr lang="en-US">
                <a:latin typeface="Times New Roman" charset="0"/>
              </a:rPr>
              <a:t>x  x        </a:t>
            </a:r>
          </a:p>
          <a:p>
            <a:pPr algn="ctr"/>
            <a:r>
              <a:rPr lang="en-US">
                <a:latin typeface="Times New Roman" charset="0"/>
              </a:rPr>
              <a:t>x    x  x   </a:t>
            </a:r>
          </a:p>
          <a:p>
            <a:pPr algn="ctr"/>
            <a:r>
              <a:rPr lang="en-US">
                <a:latin typeface="Times New Roman" charset="0"/>
              </a:rPr>
              <a:t>x</a:t>
            </a:r>
          </a:p>
          <a:p>
            <a:pPr algn="ctr"/>
            <a:r>
              <a:rPr lang="en-US">
                <a:latin typeface="Times New Roman" charset="0"/>
              </a:rPr>
              <a:t>x x   x</a:t>
            </a:r>
          </a:p>
          <a:p>
            <a:pPr algn="ctr"/>
            <a:r>
              <a:rPr lang="en-US">
                <a:latin typeface="Times New Roman" charset="0"/>
              </a:rPr>
              <a:t>x</a:t>
            </a:r>
          </a:p>
        </p:txBody>
      </p:sp>
      <p:sp>
        <p:nvSpPr>
          <p:cNvPr id="48133" name="Oval 5"/>
          <p:cNvSpPr>
            <a:spLocks noChangeArrowheads="1"/>
          </p:cNvSpPr>
          <p:nvPr/>
        </p:nvSpPr>
        <p:spPr bwMode="auto">
          <a:xfrm>
            <a:off x="4572000" y="4648200"/>
            <a:ext cx="1905000" cy="1600200"/>
          </a:xfrm>
          <a:prstGeom prst="ellipse">
            <a:avLst/>
          </a:prstGeom>
          <a:noFill/>
          <a:ln w="9525">
            <a:noFill/>
            <a:round/>
            <a:headEnd/>
            <a:tailEnd/>
          </a:ln>
          <a:effectLst/>
        </p:spPr>
        <p:txBody>
          <a:bodyPr wrap="none" anchor="ctr"/>
          <a:lstStyle/>
          <a:p>
            <a:pPr algn="ctr"/>
            <a:r>
              <a:rPr lang="en-US">
                <a:latin typeface="Times New Roman" charset="0"/>
              </a:rPr>
              <a:t>     x   x</a:t>
            </a:r>
          </a:p>
          <a:p>
            <a:pPr algn="ctr"/>
            <a:r>
              <a:rPr lang="en-US">
                <a:latin typeface="Times New Roman" charset="0"/>
              </a:rPr>
              <a:t>x  x    x    x</a:t>
            </a:r>
          </a:p>
          <a:p>
            <a:pPr algn="ctr"/>
            <a:r>
              <a:rPr lang="en-US">
                <a:latin typeface="Times New Roman" charset="0"/>
              </a:rPr>
              <a:t>  x    x     x</a:t>
            </a:r>
          </a:p>
          <a:p>
            <a:pPr algn="ctr"/>
            <a:r>
              <a:rPr lang="en-US">
                <a:latin typeface="Times New Roman" charset="0"/>
              </a:rPr>
              <a:t>x  </a:t>
            </a:r>
          </a:p>
        </p:txBody>
      </p:sp>
      <p:sp>
        <p:nvSpPr>
          <p:cNvPr id="48134" name="Text Box 6"/>
          <p:cNvSpPr txBox="1">
            <a:spLocks noChangeArrowheads="1"/>
          </p:cNvSpPr>
          <p:nvPr/>
        </p:nvSpPr>
        <p:spPr bwMode="auto">
          <a:xfrm>
            <a:off x="5013325" y="17176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48135" name="Text Box 7"/>
          <p:cNvSpPr txBox="1">
            <a:spLocks noChangeArrowheads="1"/>
          </p:cNvSpPr>
          <p:nvPr/>
        </p:nvSpPr>
        <p:spPr bwMode="auto">
          <a:xfrm>
            <a:off x="3641725" y="49180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48137" name="Oval 9"/>
          <p:cNvSpPr>
            <a:spLocks noChangeArrowheads="1"/>
          </p:cNvSpPr>
          <p:nvPr/>
        </p:nvSpPr>
        <p:spPr bwMode="auto">
          <a:xfrm>
            <a:off x="3505200" y="4724400"/>
            <a:ext cx="3581400" cy="1676400"/>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sp>
        <p:nvSpPr>
          <p:cNvPr id="48145" name="Oval 17"/>
          <p:cNvSpPr>
            <a:spLocks noChangeArrowheads="1"/>
          </p:cNvSpPr>
          <p:nvPr/>
        </p:nvSpPr>
        <p:spPr bwMode="auto">
          <a:xfrm>
            <a:off x="2819400" y="2514600"/>
            <a:ext cx="1752600" cy="1905000"/>
          </a:xfrm>
          <a:prstGeom prst="ellipse">
            <a:avLst/>
          </a:prstGeom>
          <a:solidFill>
            <a:srgbClr val="CCFFCC">
              <a:alpha val="50000"/>
            </a:srgbClr>
          </a:solidFill>
          <a:ln w="9525">
            <a:solidFill>
              <a:schemeClr val="tx1"/>
            </a:solidFill>
            <a:round/>
            <a:headEnd/>
            <a:tailEnd/>
          </a:ln>
          <a:effectLst/>
        </p:spPr>
        <p:txBody>
          <a:bodyPr wrap="none" anchor="ctr"/>
          <a:lstStyle/>
          <a:p>
            <a:endParaRPr lang="en-US"/>
          </a:p>
        </p:txBody>
      </p:sp>
      <p:sp>
        <p:nvSpPr>
          <p:cNvPr id="48146" name="Oval 18"/>
          <p:cNvSpPr>
            <a:spLocks noChangeArrowheads="1"/>
          </p:cNvSpPr>
          <p:nvPr/>
        </p:nvSpPr>
        <p:spPr bwMode="auto">
          <a:xfrm>
            <a:off x="5029200" y="1524000"/>
            <a:ext cx="2133600" cy="1600200"/>
          </a:xfrm>
          <a:prstGeom prst="ellipse">
            <a:avLst/>
          </a:prstGeom>
          <a:solidFill>
            <a:srgbClr val="CC99FF">
              <a:alpha val="50000"/>
            </a:srgbClr>
          </a:solidFill>
          <a:ln w="9525">
            <a:solidFill>
              <a:schemeClr val="tx1"/>
            </a:solidFill>
            <a:round/>
            <a:headEnd/>
            <a:tailEnd/>
          </a:ln>
          <a:effectLst/>
        </p:spPr>
        <p:txBody>
          <a:bodyPr wrap="none" anchor="ctr"/>
          <a:lstStyle/>
          <a:p>
            <a:endParaRPr lang="en-US"/>
          </a:p>
        </p:txBody>
      </p:sp>
      <p:sp>
        <p:nvSpPr>
          <p:cNvPr id="48147" name="Oval 19"/>
          <p:cNvSpPr>
            <a:spLocks noChangeArrowheads="1"/>
          </p:cNvSpPr>
          <p:nvPr/>
        </p:nvSpPr>
        <p:spPr bwMode="auto">
          <a:xfrm>
            <a:off x="5867400" y="3200400"/>
            <a:ext cx="990600" cy="1066800"/>
          </a:xfrm>
          <a:prstGeom prst="ellipse">
            <a:avLst/>
          </a:prstGeom>
          <a:solidFill>
            <a:srgbClr val="99CCFF">
              <a:alpha val="50000"/>
            </a:srgbClr>
          </a:solidFill>
          <a:ln w="9525">
            <a:solidFill>
              <a:schemeClr val="tx1"/>
            </a:solidFill>
            <a:round/>
            <a:headEnd/>
            <a:tailEnd/>
          </a:ln>
          <a:effectLst/>
        </p:spPr>
        <p:txBody>
          <a:bodyPr wrap="none" anchor="ctr"/>
          <a:lstStyle/>
          <a:p>
            <a:endParaRPr lang="en-US"/>
          </a:p>
        </p:txBody>
      </p:sp>
      <p:grpSp>
        <p:nvGrpSpPr>
          <p:cNvPr id="2" name="Group 28"/>
          <p:cNvGrpSpPr>
            <a:grpSpLocks/>
          </p:cNvGrpSpPr>
          <p:nvPr/>
        </p:nvGrpSpPr>
        <p:grpSpPr bwMode="auto">
          <a:xfrm>
            <a:off x="593725" y="1633538"/>
            <a:ext cx="5959475" cy="2328862"/>
            <a:chOff x="374" y="1029"/>
            <a:chExt cx="3754" cy="1467"/>
          </a:xfrm>
        </p:grpSpPr>
        <p:sp>
          <p:nvSpPr>
            <p:cNvPr id="48148" name="Line 20"/>
            <p:cNvSpPr>
              <a:spLocks noChangeShapeType="1"/>
            </p:cNvSpPr>
            <p:nvPr/>
          </p:nvSpPr>
          <p:spPr bwMode="auto">
            <a:xfrm flipH="1" flipV="1">
              <a:off x="3360" y="1296"/>
              <a:ext cx="432" cy="192"/>
            </a:xfrm>
            <a:prstGeom prst="line">
              <a:avLst/>
            </a:prstGeom>
            <a:noFill/>
            <a:ln w="9525">
              <a:solidFill>
                <a:schemeClr val="tx1"/>
              </a:solidFill>
              <a:round/>
              <a:headEnd/>
              <a:tailEnd/>
            </a:ln>
            <a:effectLst/>
          </p:spPr>
          <p:txBody>
            <a:bodyPr/>
            <a:lstStyle/>
            <a:p>
              <a:endParaRPr lang="en-US"/>
            </a:p>
          </p:txBody>
        </p:sp>
        <p:sp>
          <p:nvSpPr>
            <p:cNvPr id="48149" name="Line 21"/>
            <p:cNvSpPr>
              <a:spLocks noChangeShapeType="1"/>
            </p:cNvSpPr>
            <p:nvPr/>
          </p:nvSpPr>
          <p:spPr bwMode="auto">
            <a:xfrm flipV="1">
              <a:off x="3792" y="1440"/>
              <a:ext cx="336" cy="48"/>
            </a:xfrm>
            <a:prstGeom prst="line">
              <a:avLst/>
            </a:prstGeom>
            <a:noFill/>
            <a:ln w="9525">
              <a:solidFill>
                <a:schemeClr val="tx1"/>
              </a:solidFill>
              <a:round/>
              <a:headEnd/>
              <a:tailEnd/>
            </a:ln>
            <a:effectLst/>
          </p:spPr>
          <p:txBody>
            <a:bodyPr/>
            <a:lstStyle/>
            <a:p>
              <a:endParaRPr lang="en-US"/>
            </a:p>
          </p:txBody>
        </p:sp>
        <p:sp>
          <p:nvSpPr>
            <p:cNvPr id="48150" name="Line 22"/>
            <p:cNvSpPr>
              <a:spLocks noChangeShapeType="1"/>
            </p:cNvSpPr>
            <p:nvPr/>
          </p:nvSpPr>
          <p:spPr bwMode="auto">
            <a:xfrm>
              <a:off x="3792" y="1488"/>
              <a:ext cx="96" cy="96"/>
            </a:xfrm>
            <a:prstGeom prst="line">
              <a:avLst/>
            </a:prstGeom>
            <a:noFill/>
            <a:ln w="9525">
              <a:solidFill>
                <a:schemeClr val="tx1"/>
              </a:solidFill>
              <a:round/>
              <a:headEnd/>
              <a:tailEnd/>
            </a:ln>
            <a:effectLst/>
          </p:spPr>
          <p:txBody>
            <a:bodyPr/>
            <a:lstStyle/>
            <a:p>
              <a:endParaRPr lang="en-US"/>
            </a:p>
          </p:txBody>
        </p:sp>
        <p:sp>
          <p:nvSpPr>
            <p:cNvPr id="48152" name="Line 24"/>
            <p:cNvSpPr>
              <a:spLocks noChangeShapeType="1"/>
            </p:cNvSpPr>
            <p:nvPr/>
          </p:nvSpPr>
          <p:spPr bwMode="auto">
            <a:xfrm flipV="1">
              <a:off x="3984" y="2160"/>
              <a:ext cx="0" cy="192"/>
            </a:xfrm>
            <a:prstGeom prst="line">
              <a:avLst/>
            </a:prstGeom>
            <a:noFill/>
            <a:ln w="9525">
              <a:solidFill>
                <a:schemeClr val="tx1"/>
              </a:solidFill>
              <a:round/>
              <a:headEnd/>
              <a:tailEnd/>
            </a:ln>
            <a:effectLst/>
          </p:spPr>
          <p:txBody>
            <a:bodyPr/>
            <a:lstStyle/>
            <a:p>
              <a:endParaRPr lang="en-US"/>
            </a:p>
          </p:txBody>
        </p:sp>
        <p:sp>
          <p:nvSpPr>
            <p:cNvPr id="48153" name="Line 25"/>
            <p:cNvSpPr>
              <a:spLocks noChangeShapeType="1"/>
            </p:cNvSpPr>
            <p:nvPr/>
          </p:nvSpPr>
          <p:spPr bwMode="auto">
            <a:xfrm>
              <a:off x="3984" y="2352"/>
              <a:ext cx="144" cy="0"/>
            </a:xfrm>
            <a:prstGeom prst="line">
              <a:avLst/>
            </a:prstGeom>
            <a:noFill/>
            <a:ln w="9525">
              <a:solidFill>
                <a:schemeClr val="tx1"/>
              </a:solidFill>
              <a:round/>
              <a:headEnd/>
              <a:tailEnd/>
            </a:ln>
            <a:effectLst/>
          </p:spPr>
          <p:txBody>
            <a:bodyPr/>
            <a:lstStyle/>
            <a:p>
              <a:endParaRPr lang="en-US"/>
            </a:p>
          </p:txBody>
        </p:sp>
        <p:sp>
          <p:nvSpPr>
            <p:cNvPr id="48154" name="Line 26"/>
            <p:cNvSpPr>
              <a:spLocks noChangeShapeType="1"/>
            </p:cNvSpPr>
            <p:nvPr/>
          </p:nvSpPr>
          <p:spPr bwMode="auto">
            <a:xfrm flipH="1">
              <a:off x="3936" y="2352"/>
              <a:ext cx="48" cy="144"/>
            </a:xfrm>
            <a:prstGeom prst="line">
              <a:avLst/>
            </a:prstGeom>
            <a:noFill/>
            <a:ln w="9525">
              <a:solidFill>
                <a:schemeClr val="tx1"/>
              </a:solidFill>
              <a:round/>
              <a:headEnd/>
              <a:tailEnd/>
            </a:ln>
            <a:effectLst/>
          </p:spPr>
          <p:txBody>
            <a:bodyPr/>
            <a:lstStyle/>
            <a:p>
              <a:endParaRPr lang="en-US"/>
            </a:p>
          </p:txBody>
        </p:sp>
        <p:sp>
          <p:nvSpPr>
            <p:cNvPr id="48155" name="Text Box 27"/>
            <p:cNvSpPr txBox="1">
              <a:spLocks noChangeArrowheads="1"/>
            </p:cNvSpPr>
            <p:nvPr/>
          </p:nvSpPr>
          <p:spPr bwMode="auto">
            <a:xfrm>
              <a:off x="374" y="1029"/>
              <a:ext cx="1382" cy="834"/>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Too many;</a:t>
              </a:r>
            </a:p>
            <a:p>
              <a:r>
                <a:rPr lang="en-US" sz="2000" dirty="0">
                  <a:solidFill>
                    <a:srgbClr val="008000"/>
                  </a:solidFill>
                  <a:latin typeface="Arial" pitchFamily="34" charset="0"/>
                  <a:cs typeface="Arial" pitchFamily="34" charset="0"/>
                </a:rPr>
                <a:t>little improvement</a:t>
              </a:r>
            </a:p>
            <a:p>
              <a:r>
                <a:rPr lang="en-US" sz="2000" dirty="0">
                  <a:solidFill>
                    <a:srgbClr val="008000"/>
                  </a:solidFill>
                  <a:latin typeface="Arial" pitchFamily="34" charset="0"/>
                  <a:cs typeface="Arial" pitchFamily="34" charset="0"/>
                </a:rPr>
                <a:t>in average</a:t>
              </a:r>
            </a:p>
            <a:p>
              <a:r>
                <a:rPr lang="en-US" sz="2000" dirty="0">
                  <a:solidFill>
                    <a:srgbClr val="008000"/>
                  </a:solidFill>
                  <a:latin typeface="Arial" pitchFamily="34" charset="0"/>
                  <a:cs typeface="Arial" pitchFamily="34" charset="0"/>
                </a:rPr>
                <a:t>distance.</a:t>
              </a:r>
            </a:p>
          </p:txBody>
        </p:sp>
      </p:grpSp>
    </p:spTree>
    <p:extLst>
      <p:ext uri="{BB962C8B-B14F-4D97-AF65-F5344CB8AC3E}">
        <p14:creationId xmlns:p14="http://schemas.microsoft.com/office/powerpoint/2010/main" val="425541334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br>
              <a:rPr lang="en-US" dirty="0"/>
            </a:br>
            <a:r>
              <a:rPr lang="en-US" dirty="0"/>
              <a:t>The BFR Algorithm</a:t>
            </a:r>
            <a:endParaRPr lang="en-US" b="0" dirty="0"/>
          </a:p>
        </p:txBody>
      </p:sp>
      <p:sp>
        <p:nvSpPr>
          <p:cNvPr id="7" name="Subtitle 6"/>
          <p:cNvSpPr>
            <a:spLocks noGrp="1"/>
          </p:cNvSpPr>
          <p:nvPr>
            <p:ph type="subTitle" idx="1"/>
          </p:nvPr>
        </p:nvSpPr>
        <p:spPr/>
        <p:txBody>
          <a:bodyPr/>
          <a:lstStyle/>
          <a:p>
            <a:endParaRPr lang="en-US"/>
          </a:p>
        </p:txBody>
      </p:sp>
      <p:sp>
        <p:nvSpPr>
          <p:cNvPr id="8" name="Rectangle 7"/>
          <p:cNvSpPr/>
          <p:nvPr/>
        </p:nvSpPr>
        <p:spPr>
          <a:xfrm>
            <a:off x="796498" y="5181600"/>
            <a:ext cx="7890302" cy="707886"/>
          </a:xfrm>
          <a:prstGeom prst="rect">
            <a:avLst/>
          </a:prstGeom>
        </p:spPr>
        <p:txBody>
          <a:bodyPr wrap="none">
            <a:spAutoFit/>
          </a:bodyPr>
          <a:lstStyle/>
          <a:p>
            <a:r>
              <a:rPr lang="en-US" sz="4000" b="1" dirty="0"/>
              <a:t>Extension of </a:t>
            </a:r>
            <a:r>
              <a:rPr lang="en-US" sz="4000" b="1" i="1" dirty="0"/>
              <a:t>k</a:t>
            </a:r>
            <a:r>
              <a:rPr lang="en-US" sz="4000" b="1" dirty="0"/>
              <a:t>-means to large data</a:t>
            </a:r>
          </a:p>
        </p:txBody>
      </p:sp>
    </p:spTree>
    <p:extLst>
      <p:ext uri="{BB962C8B-B14F-4D97-AF65-F5344CB8AC3E}">
        <p14:creationId xmlns:p14="http://schemas.microsoft.com/office/powerpoint/2010/main" val="104479425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24600" y="0"/>
            <a:ext cx="2822772" cy="12192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9154" name="Rectangle 2"/>
          <p:cNvSpPr>
            <a:spLocks noGrp="1" noChangeArrowheads="1"/>
          </p:cNvSpPr>
          <p:nvPr>
            <p:ph type="title"/>
          </p:nvPr>
        </p:nvSpPr>
        <p:spPr/>
        <p:txBody>
          <a:bodyPr/>
          <a:lstStyle/>
          <a:p>
            <a:r>
              <a:rPr lang="en-US" dirty="0"/>
              <a:t>BFR Algorithm</a:t>
            </a:r>
          </a:p>
        </p:txBody>
      </p:sp>
      <p:sp>
        <p:nvSpPr>
          <p:cNvPr id="49155" name="Rectangle 3"/>
          <p:cNvSpPr>
            <a:spLocks noGrp="1" noChangeArrowheads="1"/>
          </p:cNvSpPr>
          <p:nvPr>
            <p:ph idx="1"/>
          </p:nvPr>
        </p:nvSpPr>
        <p:spPr>
          <a:xfrm>
            <a:off x="457200" y="1295400"/>
            <a:ext cx="8610600" cy="5410200"/>
          </a:xfrm>
        </p:spPr>
        <p:txBody>
          <a:bodyPr>
            <a:normAutofit/>
          </a:bodyPr>
          <a:lstStyle/>
          <a:p>
            <a:r>
              <a:rPr lang="en-US" b="1" dirty="0">
                <a:solidFill>
                  <a:srgbClr val="D60093"/>
                </a:solidFill>
              </a:rPr>
              <a:t>BFR</a:t>
            </a:r>
            <a:r>
              <a:rPr lang="en-US" dirty="0">
                <a:solidFill>
                  <a:srgbClr val="D60093"/>
                </a:solidFill>
              </a:rPr>
              <a:t> </a:t>
            </a:r>
            <a:r>
              <a:rPr lang="en-US" dirty="0">
                <a:solidFill>
                  <a:schemeClr val="bg1">
                    <a:lumMod val="50000"/>
                  </a:schemeClr>
                </a:solidFill>
              </a:rPr>
              <a:t>[Bradley-Fayyad-Reina]</a:t>
            </a:r>
            <a:r>
              <a:rPr lang="en-US" dirty="0"/>
              <a:t> is a </a:t>
            </a:r>
            <a:br>
              <a:rPr lang="en-US" dirty="0"/>
            </a:br>
            <a:r>
              <a:rPr lang="en-US" dirty="0"/>
              <a:t>variant of </a:t>
            </a:r>
            <a:r>
              <a:rPr lang="en-US" i="1" dirty="0"/>
              <a:t>k</a:t>
            </a:r>
            <a:r>
              <a:rPr lang="en-US" dirty="0"/>
              <a:t>-means designed to </a:t>
            </a:r>
            <a:br>
              <a:rPr lang="en-US" dirty="0"/>
            </a:br>
            <a:r>
              <a:rPr lang="en-US" dirty="0"/>
              <a:t>handle </a:t>
            </a:r>
            <a:r>
              <a:rPr lang="en-US" b="1" dirty="0"/>
              <a:t>very large</a:t>
            </a:r>
            <a:r>
              <a:rPr lang="en-US" dirty="0"/>
              <a:t> (disk-resident) data sets</a:t>
            </a:r>
          </a:p>
          <a:p>
            <a:pPr lvl="8"/>
            <a:endParaRPr lang="en-US" dirty="0"/>
          </a:p>
          <a:p>
            <a:r>
              <a:rPr lang="en-US" b="1" dirty="0"/>
              <a:t>Assumes</a:t>
            </a:r>
            <a:r>
              <a:rPr lang="en-US" dirty="0"/>
              <a:t> that clusters are normally distributed around a centroid in a Euclidean space</a:t>
            </a:r>
          </a:p>
          <a:p>
            <a:pPr lvl="1"/>
            <a:r>
              <a:rPr lang="en-US" dirty="0"/>
              <a:t>Standard deviations in different </a:t>
            </a:r>
            <a:br>
              <a:rPr lang="en-US" dirty="0"/>
            </a:br>
            <a:r>
              <a:rPr lang="en-US" dirty="0"/>
              <a:t>dimensions may vary</a:t>
            </a:r>
          </a:p>
          <a:p>
            <a:pPr lvl="2"/>
            <a:r>
              <a:rPr lang="en-US" dirty="0"/>
              <a:t>Clusters are axis-aligned ellipses</a:t>
            </a:r>
          </a:p>
          <a:p>
            <a:r>
              <a:rPr lang="en-US" b="1" dirty="0">
                <a:solidFill>
                  <a:srgbClr val="008000"/>
                </a:solidFill>
              </a:rPr>
              <a:t>Efficient way to summarize clusters </a:t>
            </a:r>
            <a:br>
              <a:rPr lang="en-US" b="1" dirty="0">
                <a:solidFill>
                  <a:srgbClr val="008000"/>
                </a:solidFill>
              </a:rPr>
            </a:br>
            <a:r>
              <a:rPr lang="en-US" sz="2800" dirty="0"/>
              <a:t>(want memory required O(clusters) and not O(data))</a:t>
            </a:r>
          </a:p>
        </p:txBody>
      </p:sp>
      <p:sp>
        <p:nvSpPr>
          <p:cNvPr id="4" name="Slide Number Placeholder 5"/>
          <p:cNvSpPr>
            <a:spLocks noGrp="1"/>
          </p:cNvSpPr>
          <p:nvPr>
            <p:ph type="sldNum" sz="quarter" idx="12"/>
          </p:nvPr>
        </p:nvSpPr>
        <p:spPr/>
        <p:txBody>
          <a:bodyPr/>
          <a:lstStyle/>
          <a:p>
            <a:fld id="{05C37D1A-5988-4BBD-8E00-B571C08F4079}" type="slidenum">
              <a:rPr lang="en-US"/>
              <a:pPr/>
              <a:t>95</a:t>
            </a:fld>
            <a:endParaRPr lang="en-US" dirty="0"/>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2" name="Oval 1"/>
          <p:cNvSpPr/>
          <p:nvPr/>
        </p:nvSpPr>
        <p:spPr>
          <a:xfrm>
            <a:off x="8229600" y="3657600"/>
            <a:ext cx="838200" cy="1905000"/>
          </a:xfrm>
          <a:prstGeom prst="ellipse">
            <a:avLst/>
          </a:prstGeom>
          <a:solidFill>
            <a:srgbClr val="008000">
              <a:alpha val="40000"/>
            </a:srgbClr>
          </a:solidFill>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 name="Oval 2"/>
          <p:cNvSpPr/>
          <p:nvPr/>
        </p:nvSpPr>
        <p:spPr>
          <a:xfrm>
            <a:off x="6858000" y="5029200"/>
            <a:ext cx="1447800" cy="685800"/>
          </a:xfrm>
          <a:prstGeom prst="ellipse">
            <a:avLst/>
          </a:prstGeom>
          <a:solidFill>
            <a:srgbClr val="D60093">
              <a:alpha val="40000"/>
            </a:srgbClr>
          </a:solidFill>
          <a:ln w="38100">
            <a:solidFill>
              <a:srgbClr val="D6009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Oval 9"/>
          <p:cNvSpPr/>
          <p:nvPr/>
        </p:nvSpPr>
        <p:spPr>
          <a:xfrm>
            <a:off x="7200900" y="4191000"/>
            <a:ext cx="723900" cy="685800"/>
          </a:xfrm>
          <a:prstGeom prst="ellipse">
            <a:avLst/>
          </a:prstGeom>
          <a:solidFill>
            <a:srgbClr val="0000FF">
              <a:alpha val="40000"/>
            </a:srgbClr>
          </a:solidFill>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Oval 7"/>
          <p:cNvSpPr/>
          <p:nvPr/>
        </p:nvSpPr>
        <p:spPr>
          <a:xfrm>
            <a:off x="7581900" y="4299568"/>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Oval 11"/>
          <p:cNvSpPr/>
          <p:nvPr/>
        </p:nvSpPr>
        <p:spPr>
          <a:xfrm>
            <a:off x="7658100" y="4451968"/>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3" name="Oval 12"/>
          <p:cNvSpPr/>
          <p:nvPr/>
        </p:nvSpPr>
        <p:spPr>
          <a:xfrm>
            <a:off x="7505700" y="4528168"/>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4" name="Oval 13"/>
          <p:cNvSpPr/>
          <p:nvPr/>
        </p:nvSpPr>
        <p:spPr>
          <a:xfrm>
            <a:off x="7353300" y="4375768"/>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 name="Oval 14"/>
          <p:cNvSpPr/>
          <p:nvPr/>
        </p:nvSpPr>
        <p:spPr>
          <a:xfrm>
            <a:off x="7429500" y="4680568"/>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Oval 15"/>
          <p:cNvSpPr/>
          <p:nvPr/>
        </p:nvSpPr>
        <p:spPr>
          <a:xfrm>
            <a:off x="8686800" y="3962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 name="Oval 16"/>
          <p:cNvSpPr/>
          <p:nvPr/>
        </p:nvSpPr>
        <p:spPr>
          <a:xfrm>
            <a:off x="8763000" y="41148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 name="Oval 17"/>
          <p:cNvSpPr/>
          <p:nvPr/>
        </p:nvSpPr>
        <p:spPr>
          <a:xfrm>
            <a:off x="8610600" y="41910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 name="Oval 18"/>
          <p:cNvSpPr/>
          <p:nvPr/>
        </p:nvSpPr>
        <p:spPr>
          <a:xfrm>
            <a:off x="8458200" y="40386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 name="Oval 19"/>
          <p:cNvSpPr/>
          <p:nvPr/>
        </p:nvSpPr>
        <p:spPr>
          <a:xfrm>
            <a:off x="8534400" y="4343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Oval 20"/>
          <p:cNvSpPr/>
          <p:nvPr/>
        </p:nvSpPr>
        <p:spPr>
          <a:xfrm>
            <a:off x="8686800" y="48768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 name="Oval 21"/>
          <p:cNvSpPr/>
          <p:nvPr/>
        </p:nvSpPr>
        <p:spPr>
          <a:xfrm>
            <a:off x="8763000" y="50292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3" name="Oval 22"/>
          <p:cNvSpPr/>
          <p:nvPr/>
        </p:nvSpPr>
        <p:spPr>
          <a:xfrm>
            <a:off x="8610600" y="5105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4" name="Oval 23"/>
          <p:cNvSpPr/>
          <p:nvPr/>
        </p:nvSpPr>
        <p:spPr>
          <a:xfrm>
            <a:off x="8458200" y="49530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5" name="Oval 24"/>
          <p:cNvSpPr/>
          <p:nvPr/>
        </p:nvSpPr>
        <p:spPr>
          <a:xfrm>
            <a:off x="8534400" y="52578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6" name="Oval 25"/>
          <p:cNvSpPr/>
          <p:nvPr/>
        </p:nvSpPr>
        <p:spPr>
          <a:xfrm>
            <a:off x="8763000" y="4343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7" name="Oval 26"/>
          <p:cNvSpPr/>
          <p:nvPr/>
        </p:nvSpPr>
        <p:spPr>
          <a:xfrm>
            <a:off x="8839200" y="44958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8" name="Oval 27"/>
          <p:cNvSpPr/>
          <p:nvPr/>
        </p:nvSpPr>
        <p:spPr>
          <a:xfrm>
            <a:off x="8686800" y="45720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9" name="Oval 28"/>
          <p:cNvSpPr/>
          <p:nvPr/>
        </p:nvSpPr>
        <p:spPr>
          <a:xfrm>
            <a:off x="8382000" y="45720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0" name="Oval 29"/>
          <p:cNvSpPr/>
          <p:nvPr/>
        </p:nvSpPr>
        <p:spPr>
          <a:xfrm>
            <a:off x="8534400" y="4724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1" name="Oval 30"/>
          <p:cNvSpPr/>
          <p:nvPr/>
        </p:nvSpPr>
        <p:spPr>
          <a:xfrm>
            <a:off x="7848600" y="51816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2" name="Oval 31"/>
          <p:cNvSpPr/>
          <p:nvPr/>
        </p:nvSpPr>
        <p:spPr>
          <a:xfrm>
            <a:off x="7924800" y="53340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3" name="Oval 32"/>
          <p:cNvSpPr/>
          <p:nvPr/>
        </p:nvSpPr>
        <p:spPr>
          <a:xfrm>
            <a:off x="7772400" y="54102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4" name="Oval 33"/>
          <p:cNvSpPr/>
          <p:nvPr/>
        </p:nvSpPr>
        <p:spPr>
          <a:xfrm>
            <a:off x="7620000" y="52578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5" name="Oval 34"/>
          <p:cNvSpPr/>
          <p:nvPr/>
        </p:nvSpPr>
        <p:spPr>
          <a:xfrm>
            <a:off x="7543800" y="5486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6" name="Oval 35"/>
          <p:cNvSpPr/>
          <p:nvPr/>
        </p:nvSpPr>
        <p:spPr>
          <a:xfrm>
            <a:off x="7315200" y="52578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7" name="Oval 36"/>
          <p:cNvSpPr/>
          <p:nvPr/>
        </p:nvSpPr>
        <p:spPr>
          <a:xfrm>
            <a:off x="7391400" y="54102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8" name="Oval 37"/>
          <p:cNvSpPr/>
          <p:nvPr/>
        </p:nvSpPr>
        <p:spPr>
          <a:xfrm>
            <a:off x="7239000" y="5486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9" name="Oval 38"/>
          <p:cNvSpPr/>
          <p:nvPr/>
        </p:nvSpPr>
        <p:spPr>
          <a:xfrm>
            <a:off x="7086600" y="53340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0" name="Oval 39"/>
          <p:cNvSpPr/>
          <p:nvPr/>
        </p:nvSpPr>
        <p:spPr>
          <a:xfrm>
            <a:off x="7086600" y="5486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pic>
        <p:nvPicPr>
          <p:cNvPr id="30722" name="Picture 2" descr="http://hyperphysics.phy-astr.gsu.edu/hbase/math/immath/gaud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27478"/>
            <a:ext cx="2738480" cy="1725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78346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dirty="0"/>
              <a:t>BFR Algorithm</a:t>
            </a:r>
          </a:p>
        </p:txBody>
      </p:sp>
      <p:sp>
        <p:nvSpPr>
          <p:cNvPr id="50179" name="Rectangle 3"/>
          <p:cNvSpPr>
            <a:spLocks noGrp="1" noChangeArrowheads="1"/>
          </p:cNvSpPr>
          <p:nvPr>
            <p:ph idx="1"/>
          </p:nvPr>
        </p:nvSpPr>
        <p:spPr>
          <a:xfrm>
            <a:off x="457200" y="1295400"/>
            <a:ext cx="8229600" cy="5562600"/>
          </a:xfrm>
        </p:spPr>
        <p:txBody>
          <a:bodyPr>
            <a:normAutofit/>
          </a:bodyPr>
          <a:lstStyle/>
          <a:p>
            <a:r>
              <a:rPr lang="en-US" dirty="0">
                <a:solidFill>
                  <a:srgbClr val="008000"/>
                </a:solidFill>
              </a:rPr>
              <a:t>Points are read from disk one main-memory-full at a time</a:t>
            </a:r>
          </a:p>
          <a:p>
            <a:r>
              <a:rPr lang="en-US" b="1" dirty="0"/>
              <a:t>Most points from previous memory loads are summarized by </a:t>
            </a:r>
            <a:r>
              <a:rPr lang="en-US" b="1" dirty="0">
                <a:solidFill>
                  <a:srgbClr val="D60093"/>
                </a:solidFill>
              </a:rPr>
              <a:t>simple statistics</a:t>
            </a:r>
          </a:p>
          <a:p>
            <a:r>
              <a:rPr lang="en-US" dirty="0">
                <a:solidFill>
                  <a:srgbClr val="0000FF"/>
                </a:solidFill>
              </a:rPr>
              <a:t>To begin, from the initial load we select the initial </a:t>
            </a:r>
            <a:r>
              <a:rPr lang="en-US" b="1" i="1" dirty="0">
                <a:solidFill>
                  <a:srgbClr val="0000FF"/>
                </a:solidFill>
              </a:rPr>
              <a:t>k</a:t>
            </a:r>
            <a:r>
              <a:rPr lang="en-US" dirty="0">
                <a:solidFill>
                  <a:srgbClr val="0000FF"/>
                </a:solidFill>
              </a:rPr>
              <a:t> centroids by some sensible approach:</a:t>
            </a:r>
          </a:p>
          <a:p>
            <a:pPr lvl="1"/>
            <a:r>
              <a:rPr lang="en-US" dirty="0"/>
              <a:t>Take </a:t>
            </a:r>
            <a:r>
              <a:rPr lang="en-US" b="1" i="1" dirty="0"/>
              <a:t>k</a:t>
            </a:r>
            <a:r>
              <a:rPr lang="en-US" dirty="0"/>
              <a:t> random points</a:t>
            </a:r>
          </a:p>
          <a:p>
            <a:pPr lvl="1"/>
            <a:r>
              <a:rPr lang="en-US" dirty="0"/>
              <a:t>Take a small random sample and cluster optimally</a:t>
            </a:r>
          </a:p>
          <a:p>
            <a:pPr lvl="1"/>
            <a:r>
              <a:rPr lang="en-US" dirty="0"/>
              <a:t>Take a sample; pick a random point, and then </a:t>
            </a:r>
            <a:br>
              <a:rPr lang="en-US" dirty="0"/>
            </a:br>
            <a:r>
              <a:rPr lang="en-US" b="1" i="1" dirty="0"/>
              <a:t>k–1</a:t>
            </a:r>
            <a:r>
              <a:rPr lang="en-US" dirty="0"/>
              <a:t> more points, each as far from the previously selected points as possible</a:t>
            </a:r>
          </a:p>
        </p:txBody>
      </p:sp>
      <p:sp>
        <p:nvSpPr>
          <p:cNvPr id="4" name="Slide Number Placeholder 5"/>
          <p:cNvSpPr>
            <a:spLocks noGrp="1"/>
          </p:cNvSpPr>
          <p:nvPr>
            <p:ph type="sldNum" sz="quarter" idx="12"/>
          </p:nvPr>
        </p:nvSpPr>
        <p:spPr/>
        <p:txBody>
          <a:bodyPr/>
          <a:lstStyle/>
          <a:p>
            <a:fld id="{19069EA8-A58E-4C3C-977B-FCF679BACE73}" type="slidenum">
              <a:rPr lang="en-US"/>
              <a:pPr/>
              <a:t>96</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377946267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Three Classes of Points</a:t>
            </a:r>
          </a:p>
        </p:txBody>
      </p:sp>
      <p:sp>
        <p:nvSpPr>
          <p:cNvPr id="51203" name="Rectangle 3"/>
          <p:cNvSpPr>
            <a:spLocks noGrp="1" noChangeArrowheads="1"/>
          </p:cNvSpPr>
          <p:nvPr>
            <p:ph idx="1"/>
          </p:nvPr>
        </p:nvSpPr>
        <p:spPr>
          <a:xfrm>
            <a:off x="457200" y="1295400"/>
            <a:ext cx="7543800" cy="5486400"/>
          </a:xfrm>
        </p:spPr>
        <p:txBody>
          <a:bodyPr>
            <a:normAutofit lnSpcReduction="10000"/>
          </a:bodyPr>
          <a:lstStyle/>
          <a:p>
            <a:pPr marL="118872" indent="0">
              <a:buNone/>
            </a:pPr>
            <a:r>
              <a:rPr lang="en-US" b="1" dirty="0">
                <a:solidFill>
                  <a:srgbClr val="0000FF"/>
                </a:solidFill>
              </a:rPr>
              <a:t>3 sets of points which we keep track of:</a:t>
            </a:r>
          </a:p>
          <a:p>
            <a:r>
              <a:rPr lang="en-US" b="1" dirty="0">
                <a:solidFill>
                  <a:srgbClr val="FF0066"/>
                </a:solidFill>
              </a:rPr>
              <a:t>Discard set (DS):</a:t>
            </a:r>
            <a:r>
              <a:rPr lang="en-US" dirty="0"/>
              <a:t> </a:t>
            </a:r>
          </a:p>
          <a:p>
            <a:pPr lvl="1"/>
            <a:r>
              <a:rPr lang="en-US" dirty="0"/>
              <a:t>Points close enough to a centroid to be summarized</a:t>
            </a:r>
          </a:p>
          <a:p>
            <a:r>
              <a:rPr lang="en-US" b="1" dirty="0">
                <a:solidFill>
                  <a:srgbClr val="FF0066"/>
                </a:solidFill>
              </a:rPr>
              <a:t>Compression set (CS): </a:t>
            </a:r>
          </a:p>
          <a:p>
            <a:pPr lvl="1"/>
            <a:r>
              <a:rPr lang="en-US" dirty="0"/>
              <a:t>Groups of points that are close together but not close to any existing centroid</a:t>
            </a:r>
          </a:p>
          <a:p>
            <a:pPr lvl="1"/>
            <a:r>
              <a:rPr lang="en-US" dirty="0"/>
              <a:t>These points are summarized, but not assigned to a cluster</a:t>
            </a:r>
          </a:p>
          <a:p>
            <a:r>
              <a:rPr lang="en-US" b="1" dirty="0">
                <a:solidFill>
                  <a:srgbClr val="FF0066"/>
                </a:solidFill>
              </a:rPr>
              <a:t>Retained set (RS):</a:t>
            </a:r>
            <a:r>
              <a:rPr lang="en-US" dirty="0"/>
              <a:t> </a:t>
            </a:r>
          </a:p>
          <a:p>
            <a:pPr lvl="1"/>
            <a:r>
              <a:rPr lang="en-US" dirty="0"/>
              <a:t>Isolated points waiting to be assigned to a compression set</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E373E3C4-1204-4FDC-A915-93A28FEEFBB1}" type="slidenum">
              <a:rPr lang="en-US" smtClean="0"/>
              <a:pPr/>
              <a:t>97</a:t>
            </a:fld>
            <a:endParaRPr lang="en-US"/>
          </a:p>
        </p:txBody>
      </p:sp>
    </p:spTree>
    <p:extLst>
      <p:ext uri="{BB962C8B-B14F-4D97-AF65-F5344CB8AC3E}">
        <p14:creationId xmlns:p14="http://schemas.microsoft.com/office/powerpoint/2010/main" val="356396658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t>BFR: “Galaxies” Picture</a:t>
            </a:r>
          </a:p>
        </p:txBody>
      </p:sp>
      <p:sp>
        <p:nvSpPr>
          <p:cNvPr id="39" name="Footer Placeholder 38"/>
          <p:cNvSpPr>
            <a:spLocks noGrp="1"/>
          </p:cNvSpPr>
          <p:nvPr>
            <p:ph type="ftr" sz="quarter" idx="11"/>
          </p:nvPr>
        </p:nvSpPr>
        <p:spPr/>
        <p:txBody>
          <a:bodyPr/>
          <a:lstStyle/>
          <a:p>
            <a:r>
              <a:rPr lang="en-US"/>
              <a:t>J. Leskovec, A. Rajaraman, J. Ullman: Mining of Massive Datasets, http://www.mmds.org</a:t>
            </a:r>
          </a:p>
        </p:txBody>
      </p:sp>
      <p:sp>
        <p:nvSpPr>
          <p:cNvPr id="36" name="Slide Number Placeholder 4"/>
          <p:cNvSpPr>
            <a:spLocks noGrp="1"/>
          </p:cNvSpPr>
          <p:nvPr>
            <p:ph type="sldNum" sz="quarter" idx="12"/>
          </p:nvPr>
        </p:nvSpPr>
        <p:spPr/>
        <p:txBody>
          <a:bodyPr/>
          <a:lstStyle/>
          <a:p>
            <a:fld id="{74A0C195-7118-4349-B1EC-DC26B1FB8D04}" type="slidenum">
              <a:rPr lang="en-US"/>
              <a:pPr/>
              <a:t>98</a:t>
            </a:fld>
            <a:endParaRPr lang="en-US"/>
          </a:p>
        </p:txBody>
      </p:sp>
      <p:grpSp>
        <p:nvGrpSpPr>
          <p:cNvPr id="2" name="Group 44"/>
          <p:cNvGrpSpPr>
            <a:grpSpLocks/>
          </p:cNvGrpSpPr>
          <p:nvPr/>
        </p:nvGrpSpPr>
        <p:grpSpPr bwMode="auto">
          <a:xfrm>
            <a:off x="533400" y="3852863"/>
            <a:ext cx="5489575" cy="1712913"/>
            <a:chOff x="336" y="2736"/>
            <a:chExt cx="3458" cy="1079"/>
          </a:xfrm>
        </p:grpSpPr>
        <p:sp>
          <p:nvSpPr>
            <p:cNvPr id="57347" name="Oval 3"/>
            <p:cNvSpPr>
              <a:spLocks noChangeArrowheads="1"/>
            </p:cNvSpPr>
            <p:nvPr/>
          </p:nvSpPr>
          <p:spPr bwMode="auto">
            <a:xfrm>
              <a:off x="1680" y="2736"/>
              <a:ext cx="1680" cy="624"/>
            </a:xfrm>
            <a:prstGeom prst="ellipse">
              <a:avLst/>
            </a:prstGeom>
            <a:solidFill>
              <a:srgbClr val="CCFFFF"/>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48" name="Text Box 4"/>
            <p:cNvSpPr txBox="1">
              <a:spLocks noChangeArrowheads="1"/>
            </p:cNvSpPr>
            <p:nvPr/>
          </p:nvSpPr>
          <p:spPr bwMode="auto">
            <a:xfrm>
              <a:off x="336" y="3408"/>
              <a:ext cx="1369" cy="407"/>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A cluster.  Its points</a:t>
              </a:r>
            </a:p>
            <a:p>
              <a:r>
                <a:rPr lang="en-US" dirty="0">
                  <a:solidFill>
                    <a:srgbClr val="008000"/>
                  </a:solidFill>
                  <a:latin typeface="Arial" pitchFamily="34" charset="0"/>
                  <a:cs typeface="Arial" pitchFamily="34" charset="0"/>
                </a:rPr>
                <a:t>are in the </a:t>
              </a:r>
              <a:r>
                <a:rPr lang="en-US" b="1" dirty="0">
                  <a:solidFill>
                    <a:srgbClr val="008000"/>
                  </a:solidFill>
                  <a:latin typeface="Arial" pitchFamily="34" charset="0"/>
                  <a:cs typeface="Arial" pitchFamily="34" charset="0"/>
                </a:rPr>
                <a:t>DS</a:t>
              </a:r>
              <a:r>
                <a:rPr lang="en-US" dirty="0">
                  <a:solidFill>
                    <a:srgbClr val="008000"/>
                  </a:solidFill>
                  <a:latin typeface="Arial" pitchFamily="34" charset="0"/>
                  <a:cs typeface="Arial" pitchFamily="34" charset="0"/>
                </a:rPr>
                <a:t>.</a:t>
              </a:r>
            </a:p>
          </p:txBody>
        </p:sp>
        <p:grpSp>
          <p:nvGrpSpPr>
            <p:cNvPr id="3" name="Group 7"/>
            <p:cNvGrpSpPr>
              <a:grpSpLocks/>
            </p:cNvGrpSpPr>
            <p:nvPr/>
          </p:nvGrpSpPr>
          <p:grpSpPr bwMode="auto">
            <a:xfrm>
              <a:off x="2448" y="2928"/>
              <a:ext cx="192" cy="192"/>
              <a:chOff x="2448" y="2928"/>
              <a:chExt cx="192" cy="192"/>
            </a:xfrm>
          </p:grpSpPr>
          <p:sp>
            <p:nvSpPr>
              <p:cNvPr id="57349" name="Line 5"/>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50" name="Line 6"/>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sp>
          <p:nvSpPr>
            <p:cNvPr id="57361" name="Text Box 17"/>
            <p:cNvSpPr txBox="1">
              <a:spLocks noChangeArrowheads="1"/>
            </p:cNvSpPr>
            <p:nvPr/>
          </p:nvSpPr>
          <p:spPr bwMode="auto">
            <a:xfrm>
              <a:off x="2870" y="3477"/>
              <a:ext cx="924" cy="233"/>
            </a:xfrm>
            <a:prstGeom prst="rect">
              <a:avLst/>
            </a:prstGeom>
            <a:noFill/>
            <a:ln w="9525">
              <a:noFill/>
              <a:miter lim="800000"/>
              <a:headEnd/>
              <a:tailEnd/>
            </a:ln>
            <a:effectLst/>
          </p:spPr>
          <p:txBody>
            <a:bodyPr wrap="none">
              <a:spAutoFit/>
            </a:bodyPr>
            <a:lstStyle/>
            <a:p>
              <a:r>
                <a:rPr lang="en-US">
                  <a:solidFill>
                    <a:srgbClr val="008000"/>
                  </a:solidFill>
                  <a:latin typeface="Arial" pitchFamily="34" charset="0"/>
                  <a:cs typeface="Arial" pitchFamily="34" charset="0"/>
                </a:rPr>
                <a:t>The centroid</a:t>
              </a:r>
            </a:p>
          </p:txBody>
        </p:sp>
        <p:sp>
          <p:nvSpPr>
            <p:cNvPr id="57362" name="Line 18"/>
            <p:cNvSpPr>
              <a:spLocks noChangeShapeType="1"/>
            </p:cNvSpPr>
            <p:nvPr/>
          </p:nvSpPr>
          <p:spPr bwMode="auto">
            <a:xfrm flipH="1" flipV="1">
              <a:off x="2564" y="3072"/>
              <a:ext cx="912" cy="432"/>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grpSp>
      <p:grpSp>
        <p:nvGrpSpPr>
          <p:cNvPr id="4" name="Group 45"/>
          <p:cNvGrpSpPr>
            <a:grpSpLocks/>
          </p:cNvGrpSpPr>
          <p:nvPr/>
        </p:nvGrpSpPr>
        <p:grpSpPr bwMode="auto">
          <a:xfrm>
            <a:off x="1524000" y="1338262"/>
            <a:ext cx="5562600" cy="2143125"/>
            <a:chOff x="960" y="1152"/>
            <a:chExt cx="3504" cy="1350"/>
          </a:xfrm>
        </p:grpSpPr>
        <p:sp>
          <p:nvSpPr>
            <p:cNvPr id="57363" name="Oval 19"/>
            <p:cNvSpPr>
              <a:spLocks noChangeArrowheads="1"/>
            </p:cNvSpPr>
            <p:nvPr/>
          </p:nvSpPr>
          <p:spPr bwMode="auto">
            <a:xfrm>
              <a:off x="960" y="1824"/>
              <a:ext cx="288" cy="528"/>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66" name="Oval 22"/>
            <p:cNvSpPr>
              <a:spLocks noChangeArrowheads="1"/>
            </p:cNvSpPr>
            <p:nvPr/>
          </p:nvSpPr>
          <p:spPr bwMode="auto">
            <a:xfrm>
              <a:off x="3936" y="2016"/>
              <a:ext cx="528" cy="384"/>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67" name="Oval 23"/>
            <p:cNvSpPr>
              <a:spLocks noChangeArrowheads="1"/>
            </p:cNvSpPr>
            <p:nvPr/>
          </p:nvSpPr>
          <p:spPr bwMode="auto">
            <a:xfrm>
              <a:off x="2256" y="1152"/>
              <a:ext cx="432" cy="480"/>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grpSp>
          <p:nvGrpSpPr>
            <p:cNvPr id="5" name="Group 24"/>
            <p:cNvGrpSpPr>
              <a:grpSpLocks/>
            </p:cNvGrpSpPr>
            <p:nvPr/>
          </p:nvGrpSpPr>
          <p:grpSpPr bwMode="auto">
            <a:xfrm>
              <a:off x="1008" y="1968"/>
              <a:ext cx="192" cy="192"/>
              <a:chOff x="2448" y="2928"/>
              <a:chExt cx="192" cy="192"/>
            </a:xfrm>
          </p:grpSpPr>
          <p:sp>
            <p:nvSpPr>
              <p:cNvPr id="57369" name="Line 25"/>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70" name="Line 26"/>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grpSp>
          <p:nvGrpSpPr>
            <p:cNvPr id="6" name="Group 27"/>
            <p:cNvGrpSpPr>
              <a:grpSpLocks/>
            </p:cNvGrpSpPr>
            <p:nvPr/>
          </p:nvGrpSpPr>
          <p:grpSpPr bwMode="auto">
            <a:xfrm>
              <a:off x="4080" y="2112"/>
              <a:ext cx="192" cy="192"/>
              <a:chOff x="2448" y="2928"/>
              <a:chExt cx="192" cy="192"/>
            </a:xfrm>
          </p:grpSpPr>
          <p:sp>
            <p:nvSpPr>
              <p:cNvPr id="57372" name="Line 28"/>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73" name="Line 29"/>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grpSp>
          <p:nvGrpSpPr>
            <p:cNvPr id="7" name="Group 30"/>
            <p:cNvGrpSpPr>
              <a:grpSpLocks/>
            </p:cNvGrpSpPr>
            <p:nvPr/>
          </p:nvGrpSpPr>
          <p:grpSpPr bwMode="auto">
            <a:xfrm>
              <a:off x="2352" y="1296"/>
              <a:ext cx="192" cy="192"/>
              <a:chOff x="2448" y="2928"/>
              <a:chExt cx="192" cy="192"/>
            </a:xfrm>
          </p:grpSpPr>
          <p:sp>
            <p:nvSpPr>
              <p:cNvPr id="57375" name="Line 31"/>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76" name="Line 32"/>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sp>
          <p:nvSpPr>
            <p:cNvPr id="57377" name="Text Box 33"/>
            <p:cNvSpPr txBox="1">
              <a:spLocks noChangeArrowheads="1"/>
            </p:cNvSpPr>
            <p:nvPr/>
          </p:nvSpPr>
          <p:spPr bwMode="auto">
            <a:xfrm>
              <a:off x="1920" y="1920"/>
              <a:ext cx="1288" cy="582"/>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Compressed sets.</a:t>
              </a:r>
            </a:p>
            <a:p>
              <a:r>
                <a:rPr lang="en-US" dirty="0">
                  <a:solidFill>
                    <a:srgbClr val="008000"/>
                  </a:solidFill>
                  <a:latin typeface="Arial" pitchFamily="34" charset="0"/>
                  <a:cs typeface="Arial" pitchFamily="34" charset="0"/>
                </a:rPr>
                <a:t>Their points are in</a:t>
              </a:r>
            </a:p>
            <a:p>
              <a:r>
                <a:rPr lang="en-US" dirty="0">
                  <a:solidFill>
                    <a:srgbClr val="008000"/>
                  </a:solidFill>
                  <a:latin typeface="Arial" pitchFamily="34" charset="0"/>
                  <a:cs typeface="Arial" pitchFamily="34" charset="0"/>
                </a:rPr>
                <a:t>the </a:t>
              </a:r>
              <a:r>
                <a:rPr lang="en-US" b="1" dirty="0">
                  <a:solidFill>
                    <a:srgbClr val="008000"/>
                  </a:solidFill>
                  <a:latin typeface="Arial" pitchFamily="34" charset="0"/>
                  <a:cs typeface="Arial" pitchFamily="34" charset="0"/>
                </a:rPr>
                <a:t>CS</a:t>
              </a:r>
              <a:r>
                <a:rPr lang="en-US" dirty="0">
                  <a:solidFill>
                    <a:srgbClr val="008000"/>
                  </a:solidFill>
                  <a:latin typeface="Arial" pitchFamily="34" charset="0"/>
                  <a:cs typeface="Arial" pitchFamily="34" charset="0"/>
                </a:rPr>
                <a:t>.</a:t>
              </a:r>
            </a:p>
          </p:txBody>
        </p:sp>
        <p:sp>
          <p:nvSpPr>
            <p:cNvPr id="57378" name="Line 34"/>
            <p:cNvSpPr>
              <a:spLocks noChangeShapeType="1"/>
            </p:cNvSpPr>
            <p:nvPr/>
          </p:nvSpPr>
          <p:spPr bwMode="auto">
            <a:xfrm flipH="1" flipV="1">
              <a:off x="1296" y="2084"/>
              <a:ext cx="672" cy="144"/>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sp>
          <p:nvSpPr>
            <p:cNvPr id="57379" name="Line 35"/>
            <p:cNvSpPr>
              <a:spLocks noChangeShapeType="1"/>
            </p:cNvSpPr>
            <p:nvPr/>
          </p:nvSpPr>
          <p:spPr bwMode="auto">
            <a:xfrm flipV="1">
              <a:off x="2472" y="1670"/>
              <a:ext cx="0" cy="288"/>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sp>
          <p:nvSpPr>
            <p:cNvPr id="57380" name="Line 36"/>
            <p:cNvSpPr>
              <a:spLocks noChangeShapeType="1"/>
            </p:cNvSpPr>
            <p:nvPr/>
          </p:nvSpPr>
          <p:spPr bwMode="auto">
            <a:xfrm>
              <a:off x="3552" y="2160"/>
              <a:ext cx="384" cy="48"/>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grpSp>
      <p:grpSp>
        <p:nvGrpSpPr>
          <p:cNvPr id="8" name="Group 46"/>
          <p:cNvGrpSpPr>
            <a:grpSpLocks/>
          </p:cNvGrpSpPr>
          <p:nvPr/>
        </p:nvGrpSpPr>
        <p:grpSpPr bwMode="auto">
          <a:xfrm>
            <a:off x="1676400" y="1295400"/>
            <a:ext cx="6464300" cy="3090862"/>
            <a:chOff x="1056" y="1125"/>
            <a:chExt cx="4072" cy="1947"/>
          </a:xfrm>
        </p:grpSpPr>
        <p:sp>
          <p:nvSpPr>
            <p:cNvPr id="57381" name="Oval 37"/>
            <p:cNvSpPr>
              <a:spLocks noChangeArrowheads="1"/>
            </p:cNvSpPr>
            <p:nvPr/>
          </p:nvSpPr>
          <p:spPr bwMode="auto">
            <a:xfrm>
              <a:off x="1056" y="1296"/>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2" name="Oval 38"/>
            <p:cNvSpPr>
              <a:spLocks noChangeArrowheads="1"/>
            </p:cNvSpPr>
            <p:nvPr/>
          </p:nvSpPr>
          <p:spPr bwMode="auto">
            <a:xfrm>
              <a:off x="1200" y="2784"/>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3" name="Oval 39"/>
            <p:cNvSpPr>
              <a:spLocks noChangeArrowheads="1"/>
            </p:cNvSpPr>
            <p:nvPr/>
          </p:nvSpPr>
          <p:spPr bwMode="auto">
            <a:xfrm>
              <a:off x="4272" y="3024"/>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4" name="Oval 40"/>
            <p:cNvSpPr>
              <a:spLocks noChangeArrowheads="1"/>
            </p:cNvSpPr>
            <p:nvPr/>
          </p:nvSpPr>
          <p:spPr bwMode="auto">
            <a:xfrm>
              <a:off x="3840" y="1344"/>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5" name="Text Box 41"/>
            <p:cNvSpPr txBox="1">
              <a:spLocks noChangeArrowheads="1"/>
            </p:cNvSpPr>
            <p:nvPr/>
          </p:nvSpPr>
          <p:spPr bwMode="auto">
            <a:xfrm>
              <a:off x="4454" y="1125"/>
              <a:ext cx="674" cy="407"/>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Points in</a:t>
              </a:r>
            </a:p>
            <a:p>
              <a:r>
                <a:rPr lang="en-US" dirty="0">
                  <a:solidFill>
                    <a:srgbClr val="008000"/>
                  </a:solidFill>
                  <a:latin typeface="Arial" pitchFamily="34" charset="0"/>
                  <a:cs typeface="Arial" pitchFamily="34" charset="0"/>
                </a:rPr>
                <a:t>the </a:t>
              </a:r>
              <a:r>
                <a:rPr lang="en-US" b="1" dirty="0">
                  <a:solidFill>
                    <a:srgbClr val="008000"/>
                  </a:solidFill>
                  <a:latin typeface="Arial" pitchFamily="34" charset="0"/>
                  <a:cs typeface="Arial" pitchFamily="34" charset="0"/>
                </a:rPr>
                <a:t>RS</a:t>
              </a:r>
            </a:p>
          </p:txBody>
        </p:sp>
        <p:sp>
          <p:nvSpPr>
            <p:cNvPr id="57386" name="Line 42"/>
            <p:cNvSpPr>
              <a:spLocks noChangeShapeType="1"/>
            </p:cNvSpPr>
            <p:nvPr/>
          </p:nvSpPr>
          <p:spPr bwMode="auto">
            <a:xfrm flipH="1">
              <a:off x="3936" y="1368"/>
              <a:ext cx="528" cy="0"/>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sp>
          <p:nvSpPr>
            <p:cNvPr id="57387" name="Line 43"/>
            <p:cNvSpPr>
              <a:spLocks noChangeShapeType="1"/>
            </p:cNvSpPr>
            <p:nvPr/>
          </p:nvSpPr>
          <p:spPr bwMode="auto">
            <a:xfrm flipH="1">
              <a:off x="4320" y="1488"/>
              <a:ext cx="528" cy="1536"/>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grpSp>
      <p:sp>
        <p:nvSpPr>
          <p:cNvPr id="9" name="Rectangle 8"/>
          <p:cNvSpPr/>
          <p:nvPr/>
        </p:nvSpPr>
        <p:spPr>
          <a:xfrm>
            <a:off x="2667000" y="5867400"/>
            <a:ext cx="6400800" cy="830997"/>
          </a:xfrm>
          <a:prstGeom prst="rect">
            <a:avLst/>
          </a:prstGeom>
        </p:spPr>
        <p:txBody>
          <a:bodyPr wrap="square">
            <a:spAutoFit/>
          </a:bodyPr>
          <a:lstStyle/>
          <a:p>
            <a:r>
              <a:rPr lang="en-US" sz="1600" b="1" dirty="0">
                <a:solidFill>
                  <a:srgbClr val="008000"/>
                </a:solidFill>
                <a:latin typeface="Arial" pitchFamily="34" charset="0"/>
                <a:cs typeface="Arial" pitchFamily="34" charset="0"/>
              </a:rPr>
              <a:t>Discard set (DS):</a:t>
            </a:r>
            <a:r>
              <a:rPr lang="en-US" sz="1600" dirty="0">
                <a:solidFill>
                  <a:srgbClr val="008000"/>
                </a:solidFill>
                <a:latin typeface="Arial" pitchFamily="34" charset="0"/>
                <a:cs typeface="Arial" pitchFamily="34" charset="0"/>
              </a:rPr>
              <a:t>  Close enough to a centroid to be summarized</a:t>
            </a:r>
          </a:p>
          <a:p>
            <a:r>
              <a:rPr lang="en-US" sz="1600" b="1" dirty="0">
                <a:solidFill>
                  <a:srgbClr val="008000"/>
                </a:solidFill>
                <a:latin typeface="Arial" pitchFamily="34" charset="0"/>
                <a:cs typeface="Arial" pitchFamily="34" charset="0"/>
              </a:rPr>
              <a:t>Compression set (CS):</a:t>
            </a:r>
            <a:r>
              <a:rPr lang="en-US" sz="1600" dirty="0">
                <a:solidFill>
                  <a:srgbClr val="008000"/>
                </a:solidFill>
                <a:latin typeface="Arial" pitchFamily="34" charset="0"/>
                <a:cs typeface="Arial" pitchFamily="34" charset="0"/>
              </a:rPr>
              <a:t>  Summarized, but not assigned to a cluster</a:t>
            </a:r>
          </a:p>
          <a:p>
            <a:r>
              <a:rPr lang="en-US" sz="1600" b="1" dirty="0">
                <a:solidFill>
                  <a:srgbClr val="008000"/>
                </a:solidFill>
                <a:latin typeface="Arial" pitchFamily="34" charset="0"/>
                <a:cs typeface="Arial" pitchFamily="34" charset="0"/>
              </a:rPr>
              <a:t>Retained set (RS):</a:t>
            </a:r>
            <a:r>
              <a:rPr lang="en-US" sz="1600" dirty="0">
                <a:solidFill>
                  <a:srgbClr val="008000"/>
                </a:solidFill>
                <a:latin typeface="Arial" pitchFamily="34" charset="0"/>
                <a:cs typeface="Arial" pitchFamily="34" charset="0"/>
              </a:rPr>
              <a:t> Isolated points</a:t>
            </a:r>
          </a:p>
        </p:txBody>
      </p:sp>
    </p:spTree>
    <p:extLst>
      <p:ext uri="{BB962C8B-B14F-4D97-AF65-F5344CB8AC3E}">
        <p14:creationId xmlns:p14="http://schemas.microsoft.com/office/powerpoint/2010/main" val="4275649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dirty="0"/>
              <a:t>Summarizing Sets of Points</a:t>
            </a:r>
          </a:p>
        </p:txBody>
      </p:sp>
      <p:sp>
        <p:nvSpPr>
          <p:cNvPr id="52227" name="Rectangle 3"/>
          <p:cNvSpPr>
            <a:spLocks noGrp="1" noChangeArrowheads="1"/>
          </p:cNvSpPr>
          <p:nvPr>
            <p:ph idx="1"/>
          </p:nvPr>
        </p:nvSpPr>
        <p:spPr>
          <a:xfrm>
            <a:off x="457200" y="1295400"/>
            <a:ext cx="7924800" cy="5257801"/>
          </a:xfrm>
        </p:spPr>
        <p:txBody>
          <a:bodyPr/>
          <a:lstStyle/>
          <a:p>
            <a:pPr marL="118872" indent="0">
              <a:buNone/>
            </a:pPr>
            <a:r>
              <a:rPr lang="en-US" b="1" dirty="0">
                <a:solidFill>
                  <a:srgbClr val="0000FF"/>
                </a:solidFill>
              </a:rPr>
              <a:t>For each cluster, the discard set (DS) is </a:t>
            </a:r>
            <a:r>
              <a:rPr lang="en-US" b="1" u="sng" dirty="0">
                <a:solidFill>
                  <a:srgbClr val="0000FF"/>
                </a:solidFill>
              </a:rPr>
              <a:t>summarized</a:t>
            </a:r>
            <a:r>
              <a:rPr lang="en-US" b="1" dirty="0">
                <a:solidFill>
                  <a:srgbClr val="0000FF"/>
                </a:solidFill>
              </a:rPr>
              <a:t> by:</a:t>
            </a:r>
          </a:p>
          <a:p>
            <a:r>
              <a:rPr lang="en-US" dirty="0"/>
              <a:t>The number of points,</a:t>
            </a:r>
            <a:r>
              <a:rPr lang="en-US" b="1" i="1" dirty="0">
                <a:solidFill>
                  <a:srgbClr val="FF0066"/>
                </a:solidFill>
              </a:rPr>
              <a:t> N</a:t>
            </a:r>
          </a:p>
          <a:p>
            <a:r>
              <a:rPr lang="en-US" dirty="0"/>
              <a:t>The vector </a:t>
            </a:r>
            <a:r>
              <a:rPr lang="en-US" b="1" i="1" dirty="0">
                <a:solidFill>
                  <a:srgbClr val="FF0066"/>
                </a:solidFill>
              </a:rPr>
              <a:t>SUM</a:t>
            </a:r>
            <a:r>
              <a:rPr lang="en-US" dirty="0"/>
              <a:t>, whose </a:t>
            </a:r>
            <a:r>
              <a:rPr lang="en-US" i="1" dirty="0" err="1"/>
              <a:t>i</a:t>
            </a:r>
            <a:r>
              <a:rPr lang="en-US" baseline="30000" dirty="0" err="1"/>
              <a:t>th</a:t>
            </a:r>
            <a:r>
              <a:rPr lang="en-US" dirty="0"/>
              <a:t> component is the sum of the coordinates of the points in the </a:t>
            </a:r>
            <a:r>
              <a:rPr lang="en-US" i="1" dirty="0" err="1"/>
              <a:t>i</a:t>
            </a:r>
            <a:r>
              <a:rPr lang="en-US" baseline="30000" dirty="0" err="1"/>
              <a:t>th</a:t>
            </a:r>
            <a:r>
              <a:rPr lang="en-US" dirty="0"/>
              <a:t> dimension</a:t>
            </a:r>
          </a:p>
          <a:p>
            <a:r>
              <a:rPr lang="en-US" dirty="0"/>
              <a:t>The vector </a:t>
            </a:r>
            <a:r>
              <a:rPr lang="en-US" b="1" i="1" dirty="0">
                <a:solidFill>
                  <a:srgbClr val="FF0066"/>
                </a:solidFill>
              </a:rPr>
              <a:t>SUMSQ</a:t>
            </a:r>
            <a:r>
              <a:rPr lang="en-US" dirty="0"/>
              <a:t>: </a:t>
            </a:r>
            <a:r>
              <a:rPr lang="en-US" i="1" dirty="0" err="1"/>
              <a:t>i</a:t>
            </a:r>
            <a:r>
              <a:rPr lang="en-US" baseline="30000" dirty="0" err="1"/>
              <a:t>th</a:t>
            </a:r>
            <a:r>
              <a:rPr lang="en-US" dirty="0"/>
              <a:t> component = sum of squares of coordinates in </a:t>
            </a:r>
            <a:r>
              <a:rPr lang="en-US" i="1" dirty="0" err="1"/>
              <a:t>i</a:t>
            </a:r>
            <a:r>
              <a:rPr lang="en-US" baseline="30000" dirty="0" err="1"/>
              <a:t>th</a:t>
            </a:r>
            <a:r>
              <a:rPr lang="en-US" dirty="0"/>
              <a:t> dimension</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BB33B7EA-002B-4067-950B-AC4932BA8F44}" type="slidenum">
              <a:rPr lang="en-US" smtClean="0"/>
              <a:pPr/>
              <a:t>99</a:t>
            </a:fld>
            <a:endParaRPr lang="en-US"/>
          </a:p>
        </p:txBody>
      </p:sp>
      <p:grpSp>
        <p:nvGrpSpPr>
          <p:cNvPr id="7" name="Group 44"/>
          <p:cNvGrpSpPr>
            <a:grpSpLocks/>
          </p:cNvGrpSpPr>
          <p:nvPr/>
        </p:nvGrpSpPr>
        <p:grpSpPr bwMode="auto">
          <a:xfrm>
            <a:off x="4571999" y="5346967"/>
            <a:ext cx="4572001" cy="1395413"/>
            <a:chOff x="914" y="2736"/>
            <a:chExt cx="2880" cy="879"/>
          </a:xfrm>
        </p:grpSpPr>
        <p:sp>
          <p:nvSpPr>
            <p:cNvPr id="8" name="Oval 3"/>
            <p:cNvSpPr>
              <a:spLocks noChangeArrowheads="1"/>
            </p:cNvSpPr>
            <p:nvPr/>
          </p:nvSpPr>
          <p:spPr bwMode="auto">
            <a:xfrm>
              <a:off x="1680" y="2736"/>
              <a:ext cx="1680" cy="624"/>
            </a:xfrm>
            <a:prstGeom prst="ellipse">
              <a:avLst/>
            </a:prstGeom>
            <a:solidFill>
              <a:srgbClr val="CCFFFF"/>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9" name="Text Box 4"/>
            <p:cNvSpPr txBox="1">
              <a:spLocks noChangeArrowheads="1"/>
            </p:cNvSpPr>
            <p:nvPr/>
          </p:nvSpPr>
          <p:spPr bwMode="auto">
            <a:xfrm>
              <a:off x="914" y="3208"/>
              <a:ext cx="2304" cy="407"/>
            </a:xfrm>
            <a:prstGeom prst="rect">
              <a:avLst/>
            </a:prstGeom>
            <a:noFill/>
            <a:ln w="9525">
              <a:noFill/>
              <a:miter lim="800000"/>
              <a:headEnd/>
              <a:tailEnd/>
            </a:ln>
            <a:effectLst/>
          </p:spPr>
          <p:txBody>
            <a:bodyPr wrap="square">
              <a:spAutoFit/>
            </a:bodyPr>
            <a:lstStyle/>
            <a:p>
              <a:r>
                <a:rPr lang="en-US" dirty="0">
                  <a:solidFill>
                    <a:srgbClr val="008000"/>
                  </a:solidFill>
                  <a:latin typeface="Arial" pitchFamily="34" charset="0"/>
                  <a:cs typeface="Arial" pitchFamily="34" charset="0"/>
                </a:rPr>
                <a:t>A cluster.  </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All its points are in the </a:t>
              </a:r>
              <a:r>
                <a:rPr lang="en-US" b="1" dirty="0">
                  <a:solidFill>
                    <a:srgbClr val="008000"/>
                  </a:solidFill>
                  <a:latin typeface="Arial" pitchFamily="34" charset="0"/>
                  <a:cs typeface="Arial" pitchFamily="34" charset="0"/>
                </a:rPr>
                <a:t>DS</a:t>
              </a:r>
              <a:r>
                <a:rPr lang="en-US" dirty="0">
                  <a:solidFill>
                    <a:srgbClr val="008000"/>
                  </a:solidFill>
                  <a:latin typeface="Arial" pitchFamily="34" charset="0"/>
                  <a:cs typeface="Arial" pitchFamily="34" charset="0"/>
                </a:rPr>
                <a:t>.</a:t>
              </a:r>
            </a:p>
          </p:txBody>
        </p:sp>
        <p:grpSp>
          <p:nvGrpSpPr>
            <p:cNvPr id="10" name="Group 7"/>
            <p:cNvGrpSpPr>
              <a:grpSpLocks/>
            </p:cNvGrpSpPr>
            <p:nvPr/>
          </p:nvGrpSpPr>
          <p:grpSpPr bwMode="auto">
            <a:xfrm>
              <a:off x="2448" y="2928"/>
              <a:ext cx="192" cy="192"/>
              <a:chOff x="2448" y="2928"/>
              <a:chExt cx="192" cy="192"/>
            </a:xfrm>
          </p:grpSpPr>
          <p:sp>
            <p:nvSpPr>
              <p:cNvPr id="13" name="Line 5"/>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14" name="Line 6"/>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sp>
          <p:nvSpPr>
            <p:cNvPr id="11" name="Text Box 17"/>
            <p:cNvSpPr txBox="1">
              <a:spLocks noChangeArrowheads="1"/>
            </p:cNvSpPr>
            <p:nvPr/>
          </p:nvSpPr>
          <p:spPr bwMode="auto">
            <a:xfrm>
              <a:off x="2870" y="3311"/>
              <a:ext cx="924" cy="233"/>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The centroid</a:t>
              </a:r>
            </a:p>
          </p:txBody>
        </p:sp>
        <p:sp>
          <p:nvSpPr>
            <p:cNvPr id="12" name="Line 18"/>
            <p:cNvSpPr>
              <a:spLocks noChangeShapeType="1"/>
            </p:cNvSpPr>
            <p:nvPr/>
          </p:nvSpPr>
          <p:spPr bwMode="auto">
            <a:xfrm flipH="1" flipV="1">
              <a:off x="2564" y="3072"/>
              <a:ext cx="768" cy="288"/>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grpSp>
    </p:spTree>
    <p:extLst>
      <p:ext uri="{BB962C8B-B14F-4D97-AF65-F5344CB8AC3E}">
        <p14:creationId xmlns:p14="http://schemas.microsoft.com/office/powerpoint/2010/main" val="14236771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26076</TotalTime>
  <Words>10813</Words>
  <Application>Microsoft Office PowerPoint</Application>
  <PresentationFormat>Presentazione su schermo (4:3)</PresentationFormat>
  <Paragraphs>1431</Paragraphs>
  <Slides>118</Slides>
  <Notes>7</Notes>
  <HiddenSlides>0</HiddenSlides>
  <MMClips>1</MMClips>
  <ScaleCrop>false</ScaleCrop>
  <HeadingPairs>
    <vt:vector size="8" baseType="variant">
      <vt:variant>
        <vt:lpstr>Caratteri utilizzati</vt:lpstr>
      </vt:variant>
      <vt:variant>
        <vt:i4>12</vt:i4>
      </vt:variant>
      <vt:variant>
        <vt:lpstr>Tema</vt:lpstr>
      </vt:variant>
      <vt:variant>
        <vt:i4>2</vt:i4>
      </vt:variant>
      <vt:variant>
        <vt:lpstr>Server OLE incorporati</vt:lpstr>
      </vt:variant>
      <vt:variant>
        <vt:i4>2</vt:i4>
      </vt:variant>
      <vt:variant>
        <vt:lpstr>Titoli diapositive</vt:lpstr>
      </vt:variant>
      <vt:variant>
        <vt:i4>118</vt:i4>
      </vt:variant>
    </vt:vector>
  </HeadingPairs>
  <TitlesOfParts>
    <vt:vector size="134" baseType="lpstr">
      <vt:lpstr>Arial</vt:lpstr>
      <vt:lpstr>Calibri</vt:lpstr>
      <vt:lpstr>Cambria Math</vt:lpstr>
      <vt:lpstr>Corbel</vt:lpstr>
      <vt:lpstr>Courier New</vt:lpstr>
      <vt:lpstr>Lucida Sans Unicode</vt:lpstr>
      <vt:lpstr>Monotype Sorts</vt:lpstr>
      <vt:lpstr>Quicksand</vt:lpstr>
      <vt:lpstr>Tahoma</vt:lpstr>
      <vt:lpstr>Times New Roman</vt:lpstr>
      <vt:lpstr>Wingdings</vt:lpstr>
      <vt:lpstr>Wingdings 2</vt:lpstr>
      <vt:lpstr>Module</vt:lpstr>
      <vt:lpstr>Module</vt:lpstr>
      <vt:lpstr>Document</vt:lpstr>
      <vt:lpstr>Equation</vt:lpstr>
      <vt:lpstr>Frequent Itemset Mining &amp; Association Rules</vt:lpstr>
      <vt:lpstr>Association Rule Discovery</vt:lpstr>
      <vt:lpstr>The Market-Basket Model</vt:lpstr>
      <vt:lpstr>Applications – (1)</vt:lpstr>
      <vt:lpstr>Applications – (2)</vt:lpstr>
      <vt:lpstr>More generally</vt:lpstr>
      <vt:lpstr>Example:</vt:lpstr>
      <vt:lpstr>Outline</vt:lpstr>
      <vt:lpstr>Frequent Itemsets</vt:lpstr>
      <vt:lpstr> Example: Frequent Itemsets</vt:lpstr>
      <vt:lpstr>Association Rules</vt:lpstr>
      <vt:lpstr>Interesting Association Rules</vt:lpstr>
      <vt:lpstr>Example: Confidence and Interest</vt:lpstr>
      <vt:lpstr>Finding Association Rules</vt:lpstr>
      <vt:lpstr>Mining Association Rules</vt:lpstr>
      <vt:lpstr>Example</vt:lpstr>
      <vt:lpstr>Compacting the Output</vt:lpstr>
      <vt:lpstr>Example: Maximal/Closed</vt:lpstr>
      <vt:lpstr> Finding Frequent Itemsets</vt:lpstr>
      <vt:lpstr>Itemsets: Computation Model</vt:lpstr>
      <vt:lpstr>Computation Model</vt:lpstr>
      <vt:lpstr>Main-Memory Bottleneck</vt:lpstr>
      <vt:lpstr>Finding Frequent Pairs</vt:lpstr>
      <vt:lpstr>Naïve Algorithm</vt:lpstr>
      <vt:lpstr>Counting Pairs in Memory</vt:lpstr>
      <vt:lpstr>Comparing the 2 Approaches</vt:lpstr>
      <vt:lpstr>Comparing the two approaches</vt:lpstr>
      <vt:lpstr>Comparing the two approaches</vt:lpstr>
      <vt:lpstr> A-Priori Algorithm</vt:lpstr>
      <vt:lpstr>A-Priori Algorithm – (1)</vt:lpstr>
      <vt:lpstr>A-Priori Algorithm – (2)</vt:lpstr>
      <vt:lpstr>Main-Memory: Picture of A-Priori</vt:lpstr>
      <vt:lpstr>Detail for A-Priori</vt:lpstr>
      <vt:lpstr>Frequent Triples, Etc.</vt:lpstr>
      <vt:lpstr>Example</vt:lpstr>
      <vt:lpstr>A-Priori for All Frequent Itemsets</vt:lpstr>
      <vt:lpstr> PCY (Park-Chen-Yu) Algorithm</vt:lpstr>
      <vt:lpstr>PCY (Park-Chen-Yu) Algorithm</vt:lpstr>
      <vt:lpstr>PCY Algorithm – First Pass  </vt:lpstr>
      <vt:lpstr>Observations about Buckets</vt:lpstr>
      <vt:lpstr>PCY Algorithm – Between Passes</vt:lpstr>
      <vt:lpstr>PCY Algorithm – Pass 2</vt:lpstr>
      <vt:lpstr>Main-Memory: Picture of PCY</vt:lpstr>
      <vt:lpstr>Main-Memory Details</vt:lpstr>
      <vt:lpstr>Refinement: Multistage Algorithm</vt:lpstr>
      <vt:lpstr>Main-Memory: Multistage</vt:lpstr>
      <vt:lpstr>Multistage – Pass 3</vt:lpstr>
      <vt:lpstr>Important Points</vt:lpstr>
      <vt:lpstr>Refinement: Multihash</vt:lpstr>
      <vt:lpstr>Main-Memory: Multihash</vt:lpstr>
      <vt:lpstr>PCY: Extensions</vt:lpstr>
      <vt:lpstr>Chart</vt:lpstr>
      <vt:lpstr>Table</vt:lpstr>
      <vt:lpstr>Video content</vt:lpstr>
      <vt:lpstr>Frequent Itemsets  in &lt; 2 Passes</vt:lpstr>
      <vt:lpstr>Frequent Itemsets in &lt; 2 Passes</vt:lpstr>
      <vt:lpstr>Random Sampling (1)</vt:lpstr>
      <vt:lpstr>Random Sampling (2)</vt:lpstr>
      <vt:lpstr>SON Algorithm – (1)</vt:lpstr>
      <vt:lpstr>SON Algorithm – (2)</vt:lpstr>
      <vt:lpstr>SON – Distributed Version</vt:lpstr>
      <vt:lpstr>SON: Map/Reduce</vt:lpstr>
      <vt:lpstr>Clustering</vt:lpstr>
      <vt:lpstr>High Dimensional Data</vt:lpstr>
      <vt:lpstr>High Dimensional Data</vt:lpstr>
      <vt:lpstr>The Problem of Clustering</vt:lpstr>
      <vt:lpstr>Example: Clusters &amp; Outliers</vt:lpstr>
      <vt:lpstr>Clustering is a hard problem!</vt:lpstr>
      <vt:lpstr>Why is it hard?</vt:lpstr>
      <vt:lpstr>Clustering Problem: Galaxies</vt:lpstr>
      <vt:lpstr>Clustering Problem: Music CDs</vt:lpstr>
      <vt:lpstr>Clustering Problem: Music CDs</vt:lpstr>
      <vt:lpstr>Clustering Problem: Documents</vt:lpstr>
      <vt:lpstr>Cosine, Jaccard, and Euclidean</vt:lpstr>
      <vt:lpstr>Overview: Methods of Clustering</vt:lpstr>
      <vt:lpstr>Hierarchical Clustering</vt:lpstr>
      <vt:lpstr>Hierarchical Clustering</vt:lpstr>
      <vt:lpstr>Example: Hierarchical clustering</vt:lpstr>
      <vt:lpstr>And in the Non-Euclidean Case?</vt:lpstr>
      <vt:lpstr>“Closest” Point?</vt:lpstr>
      <vt:lpstr>Defining “Nearness” of Clusters</vt:lpstr>
      <vt:lpstr>Cohesion</vt:lpstr>
      <vt:lpstr>Implementation</vt:lpstr>
      <vt:lpstr> k-means clustering</vt:lpstr>
      <vt:lpstr>k–means Algorithm(s)</vt:lpstr>
      <vt:lpstr>Populating Clusters</vt:lpstr>
      <vt:lpstr>Example: Assigning Clusters</vt:lpstr>
      <vt:lpstr>Example: Assigning Clusters</vt:lpstr>
      <vt:lpstr>Example: Assigning Clusters</vt:lpstr>
      <vt:lpstr>Getting the k right</vt:lpstr>
      <vt:lpstr>Example: Picking k</vt:lpstr>
      <vt:lpstr>Example: Picking k</vt:lpstr>
      <vt:lpstr>Example: Picking k</vt:lpstr>
      <vt:lpstr> The BFR Algorithm</vt:lpstr>
      <vt:lpstr>BFR Algorithm</vt:lpstr>
      <vt:lpstr>BFR Algorithm</vt:lpstr>
      <vt:lpstr>Three Classes of Points</vt:lpstr>
      <vt:lpstr>BFR: “Galaxies” Picture</vt:lpstr>
      <vt:lpstr>Summarizing Sets of Points</vt:lpstr>
      <vt:lpstr>Summarizing Points: Comments</vt:lpstr>
      <vt:lpstr>The “Memory-Load” of Points</vt:lpstr>
      <vt:lpstr>The “Memory-Load” of Points</vt:lpstr>
      <vt:lpstr>BFR: “Galaxies” Picture</vt:lpstr>
      <vt:lpstr>A Few Details…</vt:lpstr>
      <vt:lpstr>How Close is Close Enough?</vt:lpstr>
      <vt:lpstr>Mahalanobis Distance</vt:lpstr>
      <vt:lpstr>Mahalanobis Distance</vt:lpstr>
      <vt:lpstr>Picture: Equal M.D. Regions</vt:lpstr>
      <vt:lpstr>Should 2 CS clusters be combined?</vt:lpstr>
      <vt:lpstr> The CURE Algorithm</vt:lpstr>
      <vt:lpstr>The CURE Algorithm</vt:lpstr>
      <vt:lpstr>Example: Stanford Salaries</vt:lpstr>
      <vt:lpstr>Starting CURE</vt:lpstr>
      <vt:lpstr>Example: Initial Clusters</vt:lpstr>
      <vt:lpstr>Example: Pick Dispersed Points</vt:lpstr>
      <vt:lpstr>Example: Pick Dispersed Points</vt:lpstr>
      <vt:lpstr>Finishing CURE</vt:lpstr>
      <vt:lpstr>Summary</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GERARDO MICHELE LAUCELLA</cp:lastModifiedBy>
  <cp:revision>1283</cp:revision>
  <cp:lastPrinted>2011-10-20T04:01:43Z</cp:lastPrinted>
  <dcterms:created xsi:type="dcterms:W3CDTF">2009-06-12T17:14:38Z</dcterms:created>
  <dcterms:modified xsi:type="dcterms:W3CDTF">2021-12-02T11:15:13Z</dcterms:modified>
</cp:coreProperties>
</file>