
<file path=[Content_Types].xml><?xml version="1.0" encoding="utf-8"?>
<Types xmlns="http://schemas.openxmlformats.org/package/2006/content-types">
  <Default Extension="gif" ContentType="image/gif"/>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2" r:id="rId28"/>
    <p:sldId id="281"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‹N›</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forensic4cast.com/2015/07/digital-forensics-vs-data-extractio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3" Type="http://schemas.openxmlformats.org/officeDocument/2006/relationships/hyperlink" Target="http://www.usatoday.com/story/news/nation/2013/10/21/fbi-cracks-silk-road/2984921/" TargetMode="External"/><Relationship Id="rId7" Type="http://schemas.openxmlformats.org/officeDocument/2006/relationships/hyperlink" Target="https://www.digitalocean.com/community/tutorials/how-to-use-tripwire-to-detect-server-intrusions-on-an-ubuntu-vp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www.linux-magazine.com/Issues/2008/93/Tracing-Intruders-Intro/%28offset%29/3" TargetMode="External"/><Relationship Id="rId5" Type="http://schemas.openxmlformats.org/officeDocument/2006/relationships/hyperlink" Target="http://www.linuxsecurity.com/docs/SecurityAdminGuide/SecurityAdminGuide-7.html" TargetMode="External"/><Relationship Id="rId4" Type="http://schemas.openxmlformats.org/officeDocument/2006/relationships/hyperlink" Target="https://www.countuponsecurity.com/2014/08/06/computer-forensics-and-investigation-methodology-8-step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132925"/>
            <a:ext cx="8520600" cy="2052600"/>
          </a:xfrm>
          <a:prstGeom prst="rect">
            <a:avLst/>
          </a:prstGeom>
        </p:spPr>
        <p:txBody>
          <a:bodyPr lIns="91425" tIns="91425" rIns="91425" bIns="91425" anchor="b" anchorCtr="0">
            <a:noAutofit/>
          </a:bodyPr>
          <a:lstStyle/>
          <a:p>
            <a:pPr lvl="0">
              <a:spcBef>
                <a:spcPts val="0"/>
              </a:spcBef>
              <a:buNone/>
            </a:pPr>
            <a:r>
              <a:rPr lang="en"/>
              <a:t>Digital Forensics: Tools and Techniques</a:t>
            </a:r>
          </a:p>
        </p:txBody>
      </p:sp>
      <p:pic>
        <p:nvPicPr>
          <p:cNvPr id="55" name="Shape 55"/>
          <p:cNvPicPr preferRelativeResize="0"/>
          <p:nvPr/>
        </p:nvPicPr>
        <p:blipFill>
          <a:blip r:embed="rId3">
            <a:alphaModFix/>
          </a:blip>
          <a:stretch>
            <a:fillRect/>
          </a:stretch>
        </p:blipFill>
        <p:spPr>
          <a:xfrm>
            <a:off x="5880100" y="3873500"/>
            <a:ext cx="3263900" cy="12700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Methods to Digital Forensics cont.</a:t>
            </a:r>
          </a:p>
        </p:txBody>
      </p:sp>
      <p:sp>
        <p:nvSpPr>
          <p:cNvPr id="113" name="Shape 11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Data Recovery: you will look to recover data from the file system. There are several tools that can be used to analyze the file system, data layer, and metadata layer. Use this to find files of interest.</a:t>
            </a:r>
          </a:p>
          <a:p>
            <a:pPr marL="457200" lvl="0" indent="-228600">
              <a:spcBef>
                <a:spcPts val="0"/>
              </a:spcBef>
            </a:pPr>
            <a:r>
              <a:rPr lang="en"/>
              <a:t>Reporting Results: the step or reporting the steps and results of the analysis.</a:t>
            </a:r>
          </a:p>
        </p:txBody>
      </p:sp>
      <p:pic>
        <p:nvPicPr>
          <p:cNvPr id="114" name="Shape 114"/>
          <p:cNvPicPr preferRelativeResize="0"/>
          <p:nvPr/>
        </p:nvPicPr>
        <p:blipFill>
          <a:blip r:embed="rId3">
            <a:alphaModFix/>
          </a:blip>
          <a:stretch>
            <a:fillRect/>
          </a:stretch>
        </p:blipFill>
        <p:spPr>
          <a:xfrm>
            <a:off x="2753174" y="2721399"/>
            <a:ext cx="3637649" cy="24220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Steganalysis</a:t>
            </a:r>
          </a:p>
        </p:txBody>
      </p:sp>
      <p:sp>
        <p:nvSpPr>
          <p:cNvPr id="120" name="Shape 120"/>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marL="457200" lvl="0" indent="-228600" rtl="0">
              <a:spcBef>
                <a:spcPts val="0"/>
              </a:spcBef>
            </a:pPr>
            <a:r>
              <a:rPr lang="en"/>
              <a:t>This is the art of detecting and decoding hidden data.</a:t>
            </a:r>
          </a:p>
          <a:p>
            <a:pPr marL="457200" lvl="0" indent="-228600" rtl="0">
              <a:spcBef>
                <a:spcPts val="0"/>
              </a:spcBef>
            </a:pPr>
            <a:r>
              <a:rPr lang="en"/>
              <a:t>There are many different ways to detect the hidden data</a:t>
            </a:r>
          </a:p>
          <a:p>
            <a:pPr marL="914400" lvl="1" indent="-228600" rtl="0">
              <a:spcBef>
                <a:spcPts val="0"/>
              </a:spcBef>
            </a:pPr>
            <a:r>
              <a:rPr lang="en"/>
              <a:t>Software analysis: programs can detect modifications though changes in hash values. Disk analysis utilities can be used to detect hidden tracks/sectors/data.</a:t>
            </a:r>
          </a:p>
          <a:p>
            <a:pPr marL="914400" lvl="1" indent="-228600" rtl="0">
              <a:spcBef>
                <a:spcPts val="0"/>
              </a:spcBef>
            </a:pPr>
            <a:r>
              <a:rPr lang="en"/>
              <a:t>Firewall/Routing Filters: can be used to search for hidden or invalid data in the IP datagram headers.</a:t>
            </a:r>
          </a:p>
          <a:p>
            <a:pPr marL="914400" lvl="1" indent="-228600" rtl="0">
              <a:spcBef>
                <a:spcPts val="0"/>
              </a:spcBef>
            </a:pPr>
            <a:r>
              <a:rPr lang="en"/>
              <a:t>Statistical Analysis: there are steganalysis algorithms that work on images to see if data is hidden in images or audio files. </a:t>
            </a:r>
          </a:p>
          <a:p>
            <a:pPr marL="457200" lvl="0" indent="-228600" rtl="0">
              <a:spcBef>
                <a:spcPts val="0"/>
              </a:spcBef>
            </a:pPr>
            <a:r>
              <a:rPr lang="en"/>
              <a:t>There are also many ways to recover data</a:t>
            </a:r>
          </a:p>
          <a:p>
            <a:pPr marL="914400" lvl="1" indent="-228600" rtl="0">
              <a:spcBef>
                <a:spcPts val="0"/>
              </a:spcBef>
            </a:pPr>
            <a:r>
              <a:rPr lang="en"/>
              <a:t>Recovery of watermarked data(data hidden in pictures, video, or audio) is very difficult.</a:t>
            </a:r>
          </a:p>
          <a:p>
            <a:pPr marL="914400" lvl="1" indent="-228600" rtl="0">
              <a:spcBef>
                <a:spcPts val="0"/>
              </a:spcBef>
            </a:pPr>
            <a:r>
              <a:rPr lang="en"/>
              <a:t>Data hidden on a disk is easier to recover. Decryption may be difficult depending on the type of encryption.</a:t>
            </a:r>
          </a:p>
          <a:p>
            <a:pPr marL="914400" lvl="1" indent="-228600" rtl="0">
              <a:spcBef>
                <a:spcPts val="0"/>
              </a:spcBef>
            </a:pPr>
            <a:r>
              <a:rPr lang="en"/>
              <a:t>Deleted data can be reconstructed, even if a disk has been wiped.</a:t>
            </a:r>
          </a:p>
          <a:p>
            <a:pPr marL="0" lvl="0" indent="0" rtl="0">
              <a:spcBef>
                <a:spcPts val="0"/>
              </a:spcBef>
              <a:buNone/>
            </a:pPr>
            <a:endParaRPr/>
          </a:p>
        </p:txBody>
      </p:sp>
      <p:pic>
        <p:nvPicPr>
          <p:cNvPr id="121" name="Shape 121"/>
          <p:cNvPicPr preferRelativeResize="0"/>
          <p:nvPr/>
        </p:nvPicPr>
        <p:blipFill>
          <a:blip r:embed="rId3">
            <a:alphaModFix/>
          </a:blip>
          <a:stretch>
            <a:fillRect/>
          </a:stretch>
        </p:blipFill>
        <p:spPr>
          <a:xfrm>
            <a:off x="6626400" y="0"/>
            <a:ext cx="2517600" cy="16224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Silk Road: A Modern Example in Digital Forensics</a:t>
            </a:r>
          </a:p>
        </p:txBody>
      </p:sp>
      <p:sp>
        <p:nvSpPr>
          <p:cNvPr id="127" name="Shape 12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Silk Road was an online black market, and the first modern dark web market, which was used for selling many different illegal goods such as drugs.</a:t>
            </a:r>
          </a:p>
          <a:p>
            <a:pPr marL="457200" lvl="0" indent="-228600" rtl="0">
              <a:spcBef>
                <a:spcPts val="0"/>
              </a:spcBef>
            </a:pPr>
            <a:r>
              <a:rPr lang="en"/>
              <a:t>The dark web is the encrypted network that exists between Tor servers and their clients.</a:t>
            </a:r>
          </a:p>
          <a:p>
            <a:pPr marL="457200" lvl="0" indent="-228600">
              <a:spcBef>
                <a:spcPts val="0"/>
              </a:spcBef>
            </a:pPr>
            <a:r>
              <a:rPr lang="en"/>
              <a:t>Tor(The Onion Router) is a free software and open network that is used to improve one’s privacy on the internet.</a:t>
            </a:r>
          </a:p>
        </p:txBody>
      </p:sp>
      <p:pic>
        <p:nvPicPr>
          <p:cNvPr id="128" name="Shape 128"/>
          <p:cNvPicPr preferRelativeResize="0"/>
          <p:nvPr/>
        </p:nvPicPr>
        <p:blipFill>
          <a:blip r:embed="rId3">
            <a:alphaModFix/>
          </a:blip>
          <a:stretch>
            <a:fillRect/>
          </a:stretch>
        </p:blipFill>
        <p:spPr>
          <a:xfrm>
            <a:off x="4824175" y="2871849"/>
            <a:ext cx="3947150" cy="215082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How Tor Works</a:t>
            </a:r>
          </a:p>
        </p:txBody>
      </p:sp>
      <p:pic>
        <p:nvPicPr>
          <p:cNvPr id="134" name="Shape 134"/>
          <p:cNvPicPr preferRelativeResize="0"/>
          <p:nvPr/>
        </p:nvPicPr>
        <p:blipFill>
          <a:blip r:embed="rId3">
            <a:alphaModFix/>
          </a:blip>
          <a:stretch>
            <a:fillRect/>
          </a:stretch>
        </p:blipFill>
        <p:spPr>
          <a:xfrm>
            <a:off x="1838925" y="1147750"/>
            <a:ext cx="5836474" cy="37307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158225"/>
            <a:ext cx="8520600" cy="572700"/>
          </a:xfrm>
          <a:prstGeom prst="rect">
            <a:avLst/>
          </a:prstGeom>
        </p:spPr>
        <p:txBody>
          <a:bodyPr lIns="91425" tIns="91425" rIns="91425" bIns="91425" anchor="t" anchorCtr="0">
            <a:noAutofit/>
          </a:bodyPr>
          <a:lstStyle/>
          <a:p>
            <a:pPr lvl="0">
              <a:spcBef>
                <a:spcPts val="0"/>
              </a:spcBef>
              <a:buNone/>
            </a:pPr>
            <a:r>
              <a:rPr lang="en"/>
              <a:t>How Does Digital Forensics Tie in?</a:t>
            </a:r>
          </a:p>
        </p:txBody>
      </p:sp>
      <p:sp>
        <p:nvSpPr>
          <p:cNvPr id="140" name="Shape 140"/>
          <p:cNvSpPr txBox="1">
            <a:spLocks noGrp="1"/>
          </p:cNvSpPr>
          <p:nvPr>
            <p:ph type="body" idx="1"/>
          </p:nvPr>
        </p:nvSpPr>
        <p:spPr>
          <a:xfrm>
            <a:off x="396050" y="863550"/>
            <a:ext cx="8520600" cy="3416400"/>
          </a:xfrm>
          <a:prstGeom prst="rect">
            <a:avLst/>
          </a:prstGeom>
        </p:spPr>
        <p:txBody>
          <a:bodyPr lIns="91425" tIns="91425" rIns="91425" bIns="91425" anchor="t" anchorCtr="0">
            <a:noAutofit/>
          </a:bodyPr>
          <a:lstStyle/>
          <a:p>
            <a:pPr lvl="0">
              <a:spcBef>
                <a:spcPts val="0"/>
              </a:spcBef>
              <a:buNone/>
            </a:pPr>
            <a:r>
              <a:rPr lang="en"/>
              <a:t>Because of the hidden nature of Silk Road, or all sites in the dark web in general, it was extremely difficult to track the IP addresses of the computers that operate on it. </a:t>
            </a:r>
          </a:p>
          <a:p>
            <a:pPr marL="457200" lvl="0" indent="-228600" rtl="0">
              <a:spcBef>
                <a:spcPts val="0"/>
              </a:spcBef>
            </a:pPr>
            <a:r>
              <a:rPr lang="en"/>
              <a:t>What caused the discovery of the IP address was a leak through network traffic.</a:t>
            </a:r>
          </a:p>
          <a:p>
            <a:pPr marL="457200" lvl="0" indent="-228600" rtl="0">
              <a:spcBef>
                <a:spcPts val="0"/>
              </a:spcBef>
            </a:pPr>
            <a:r>
              <a:rPr lang="en"/>
              <a:t>A server hosting the site was not specifically configured for the purpose of operating on Tor, meaning an IP address leak(human error).</a:t>
            </a:r>
          </a:p>
          <a:p>
            <a:pPr marL="457200" lvl="0" indent="-228600" rtl="0">
              <a:spcBef>
                <a:spcPts val="0"/>
              </a:spcBef>
            </a:pPr>
            <a:r>
              <a:rPr lang="en"/>
              <a:t>Each individual packet of data being sent back from the website contained an IP address not known to be a Tor node.</a:t>
            </a:r>
          </a:p>
          <a:p>
            <a:pPr marL="457200" lvl="0" indent="-228600" rtl="0">
              <a:spcBef>
                <a:spcPts val="0"/>
              </a:spcBef>
            </a:pPr>
            <a:r>
              <a:rPr lang="en"/>
              <a:t>By analyzing packets and network traffic, ultimately officials were able to take down the site.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How Does Digital Forensics Apply to Everyday Life?</a:t>
            </a:r>
          </a:p>
        </p:txBody>
      </p:sp>
      <p:sp>
        <p:nvSpPr>
          <p:cNvPr id="146" name="Shape 14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Although you may not directly use digital forensics, it still affects your everyday life.</a:t>
            </a:r>
          </a:p>
          <a:p>
            <a:pPr marL="457200" lvl="0" indent="-228600" rtl="0">
              <a:spcBef>
                <a:spcPts val="0"/>
              </a:spcBef>
            </a:pPr>
            <a:r>
              <a:rPr lang="en"/>
              <a:t>From a corporate standpoint, digital forensics can help catch anyone who may be suspected of data theft.</a:t>
            </a:r>
          </a:p>
          <a:p>
            <a:pPr marL="457200" lvl="0" indent="-228600" rtl="0">
              <a:spcBef>
                <a:spcPts val="0"/>
              </a:spcBef>
            </a:pPr>
            <a:r>
              <a:rPr lang="en"/>
              <a:t>Digital forensics can help catch someone who is guilty of identity theft.</a:t>
            </a:r>
          </a:p>
          <a:p>
            <a:pPr marL="457200" lvl="0" indent="-228600" rtl="0">
              <a:spcBef>
                <a:spcPts val="0"/>
              </a:spcBef>
            </a:pPr>
            <a:r>
              <a:rPr lang="en"/>
              <a:t>Digital forensics can keep a country safe, by detecting breaches of security and helping trace who is responsible for them.</a:t>
            </a:r>
          </a:p>
        </p:txBody>
      </p:sp>
      <p:pic>
        <p:nvPicPr>
          <p:cNvPr id="147" name="Shape 147"/>
          <p:cNvPicPr preferRelativeResize="0"/>
          <p:nvPr/>
        </p:nvPicPr>
        <p:blipFill>
          <a:blip r:embed="rId3">
            <a:alphaModFix/>
          </a:blip>
          <a:stretch>
            <a:fillRect/>
          </a:stretch>
        </p:blipFill>
        <p:spPr>
          <a:xfrm>
            <a:off x="6385300" y="3308250"/>
            <a:ext cx="2446999" cy="18352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About (almost)Complete Anonymity?</a:t>
            </a:r>
          </a:p>
        </p:txBody>
      </p:sp>
      <p:sp>
        <p:nvSpPr>
          <p:cNvPr id="153" name="Shape 1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There are currently many tools available to help secure systems and provide anonymity. These tools can make a the job harder. Such tools and methods for anonymity are:</a:t>
            </a:r>
          </a:p>
          <a:p>
            <a:pPr marL="457200" lvl="0" indent="-228600" rtl="0">
              <a:spcBef>
                <a:spcPts val="0"/>
              </a:spcBef>
            </a:pPr>
            <a:r>
              <a:rPr lang="en"/>
              <a:t>Web Browsing: Tor Browser, as mentioned earlier, is a good start to retain privacy on the internet. Add a VPN between your computer and Tor, and it makes tracing your internet actions very difficult.</a:t>
            </a:r>
          </a:p>
          <a:p>
            <a:pPr marL="457200" lvl="0" indent="-228600" rtl="0">
              <a:spcBef>
                <a:spcPts val="0"/>
              </a:spcBef>
            </a:pPr>
            <a:r>
              <a:rPr lang="en"/>
              <a:t>Email: Using encryption while sending emails helps, but you are still linked to that account. Using a service such as Guerrilla Mail, you can set up a temporary, disposable email address.</a:t>
            </a:r>
          </a:p>
        </p:txBody>
      </p:sp>
      <p:pic>
        <p:nvPicPr>
          <p:cNvPr id="154" name="Shape 154"/>
          <p:cNvPicPr preferRelativeResize="0"/>
          <p:nvPr/>
        </p:nvPicPr>
        <p:blipFill>
          <a:blip r:embed="rId3">
            <a:alphaModFix/>
          </a:blip>
          <a:stretch>
            <a:fillRect/>
          </a:stretch>
        </p:blipFill>
        <p:spPr>
          <a:xfrm>
            <a:off x="5575024" y="4051025"/>
            <a:ext cx="1609975" cy="10924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What About (almost)Complete Anonymity?</a:t>
            </a:r>
          </a:p>
          <a:p>
            <a:pPr lvl="0">
              <a:spcBef>
                <a:spcPts val="0"/>
              </a:spcBef>
              <a:buNone/>
            </a:pPr>
            <a:endParaRPr/>
          </a:p>
        </p:txBody>
      </p:sp>
      <p:sp>
        <p:nvSpPr>
          <p:cNvPr id="160" name="Shape 16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Mobile Devices: There are a few tools that are help one remain anonymous. An app called Orbot runs the Tor browser on Android. Currently anonymity tools for phones are far behind desktop tools. Setting up a passcode(as long and random as possible) with auto factory reset after a number of incorrect attempts is also a good start. </a:t>
            </a:r>
          </a:p>
          <a:p>
            <a:pPr marL="457200" lvl="0" indent="-228600">
              <a:spcBef>
                <a:spcPts val="0"/>
              </a:spcBef>
            </a:pPr>
            <a:r>
              <a:rPr lang="en"/>
              <a:t>OS: For someone who really wants as much security as possible, operating systems such as Tails can be booted from a USB stick and leaves no trace of the session, and anonymizes all information.</a:t>
            </a:r>
          </a:p>
        </p:txBody>
      </p:sp>
      <p:pic>
        <p:nvPicPr>
          <p:cNvPr id="161" name="Shape 161"/>
          <p:cNvPicPr preferRelativeResize="0"/>
          <p:nvPr/>
        </p:nvPicPr>
        <p:blipFill>
          <a:blip r:embed="rId3">
            <a:alphaModFix/>
          </a:blip>
          <a:stretch>
            <a:fillRect/>
          </a:stretch>
        </p:blipFill>
        <p:spPr>
          <a:xfrm>
            <a:off x="5540500" y="3440500"/>
            <a:ext cx="2270656" cy="17029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So Can I Be Invisible to Digital Forensics?</a:t>
            </a:r>
          </a:p>
        </p:txBody>
      </p:sp>
      <p:sp>
        <p:nvSpPr>
          <p:cNvPr id="167" name="Shape 1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Although there are many tools available make you more secure and anonymous, there are also many tools available for digital forensics.</a:t>
            </a:r>
          </a:p>
          <a:p>
            <a:pPr marL="457200" lvl="0" indent="-228600" rtl="0">
              <a:spcBef>
                <a:spcPts val="0"/>
              </a:spcBef>
            </a:pPr>
            <a:r>
              <a:rPr lang="en"/>
              <a:t>In many cases, traces of information may be left behind in places such as registries.</a:t>
            </a:r>
          </a:p>
          <a:p>
            <a:pPr marL="457200" lvl="0" indent="-228600" rtl="0">
              <a:spcBef>
                <a:spcPts val="0"/>
              </a:spcBef>
            </a:pPr>
            <a:r>
              <a:rPr lang="en"/>
              <a:t>Data can usually be recovered, even if a hard drive was magnetically wiped.</a:t>
            </a:r>
          </a:p>
          <a:p>
            <a:pPr marL="457200" lvl="0" indent="-228600" rtl="0">
              <a:spcBef>
                <a:spcPts val="0"/>
              </a:spcBef>
            </a:pPr>
            <a:r>
              <a:rPr lang="en"/>
              <a:t>On Tor, it is possible for someone to check where traffic enters and exits the network, and it is possible to connect the dots and identify the user.</a:t>
            </a:r>
          </a:p>
          <a:p>
            <a:pPr marL="457200" lvl="0" indent="-228600">
              <a:spcBef>
                <a:spcPts val="0"/>
              </a:spcBef>
            </a:pPr>
            <a:r>
              <a:rPr lang="en"/>
              <a:t>User error is always a problem. There is always ways to identify yourself even when in a secure environment, such as simply using your login for a mail application, or in the same way that caused Silkroad’s downfall.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208850"/>
            <a:ext cx="8520600" cy="572700"/>
          </a:xfrm>
          <a:prstGeom prst="rect">
            <a:avLst/>
          </a:prstGeom>
        </p:spPr>
        <p:txBody>
          <a:bodyPr lIns="91425" tIns="91425" rIns="91425" bIns="91425" anchor="t" anchorCtr="0">
            <a:noAutofit/>
          </a:bodyPr>
          <a:lstStyle/>
          <a:p>
            <a:pPr lvl="0">
              <a:spcBef>
                <a:spcPts val="0"/>
              </a:spcBef>
              <a:buNone/>
            </a:pPr>
            <a:r>
              <a:rPr lang="en"/>
              <a:t>Digital Forensics: Applied Example</a:t>
            </a:r>
          </a:p>
        </p:txBody>
      </p:sp>
      <p:sp>
        <p:nvSpPr>
          <p:cNvPr id="173" name="Shape 173"/>
          <p:cNvSpPr txBox="1">
            <a:spLocks noGrp="1"/>
          </p:cNvSpPr>
          <p:nvPr>
            <p:ph type="body" idx="1"/>
          </p:nvPr>
        </p:nvSpPr>
        <p:spPr>
          <a:xfrm>
            <a:off x="311700" y="781550"/>
            <a:ext cx="8520600" cy="3416400"/>
          </a:xfrm>
          <a:prstGeom prst="rect">
            <a:avLst/>
          </a:prstGeom>
        </p:spPr>
        <p:txBody>
          <a:bodyPr lIns="91425" tIns="91425" rIns="91425" bIns="91425" anchor="t" anchorCtr="0">
            <a:noAutofit/>
          </a:bodyPr>
          <a:lstStyle/>
          <a:p>
            <a:pPr lvl="0">
              <a:spcBef>
                <a:spcPts val="0"/>
              </a:spcBef>
              <a:buNone/>
            </a:pPr>
            <a:r>
              <a:rPr lang="en"/>
              <a:t>All environments are subject to intrusion. In this example, we will look at ways to detect intrusion in a Linux environment. </a:t>
            </a:r>
          </a:p>
          <a:p>
            <a:pPr marL="457200" lvl="0" indent="-228600" rtl="0">
              <a:spcBef>
                <a:spcPts val="0"/>
              </a:spcBef>
            </a:pPr>
            <a:r>
              <a:rPr lang="en"/>
              <a:t>Digital forensics does not always require expensive tools. Simple commands on Linux can help you detect if there has been an intrusion, such as the </a:t>
            </a:r>
            <a:r>
              <a:rPr lang="en" i="1"/>
              <a:t>last </a:t>
            </a:r>
            <a:r>
              <a:rPr lang="en"/>
              <a:t>command or </a:t>
            </a:r>
            <a:r>
              <a:rPr lang="en" i="1"/>
              <a:t>netstat</a:t>
            </a:r>
            <a:r>
              <a:rPr lang="en"/>
              <a:t>.</a:t>
            </a:r>
          </a:p>
          <a:p>
            <a:pPr marL="457200" lvl="0" indent="-228600">
              <a:spcBef>
                <a:spcPts val="0"/>
              </a:spcBef>
            </a:pPr>
            <a:r>
              <a:rPr lang="en"/>
              <a:t>There are host based detection tools available, such as Tripwire. Tripwire is a file integrity checker. It works by encrypting information(checksums, file sizes, ect) for important files and directories, and stores them in a database. The program then will compare the stored information with the current, and any large difference may mean an intrusion. You can add a crontab entry to schedule tripwire to run at certain times.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is Digital Forensics?</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In short, digital forensics is the investigation and recovery of material found in digital devices.</a:t>
            </a:r>
          </a:p>
          <a:p>
            <a:pPr marL="457200" lvl="0" indent="-228600" rtl="0">
              <a:spcBef>
                <a:spcPts val="0"/>
              </a:spcBef>
            </a:pPr>
            <a:r>
              <a:rPr lang="en"/>
              <a:t>Digital forensics is often used for the investigations of crimes that involve technology.</a:t>
            </a:r>
          </a:p>
          <a:p>
            <a:pPr marL="457200" lvl="0" indent="-228600" rtl="0">
              <a:spcBef>
                <a:spcPts val="0"/>
              </a:spcBef>
            </a:pPr>
            <a:r>
              <a:rPr lang="en"/>
              <a:t>As technology has evolved, so have the techniques of digital forensics.</a:t>
            </a:r>
          </a:p>
          <a:p>
            <a:pPr marL="457200" lvl="0" indent="-228600" rtl="0">
              <a:spcBef>
                <a:spcPts val="0"/>
              </a:spcBef>
            </a:pPr>
            <a:r>
              <a:rPr lang="en"/>
              <a:t>Digital forensics is now a broad term, with many sub-branches.</a:t>
            </a:r>
          </a:p>
        </p:txBody>
      </p:sp>
      <p:pic>
        <p:nvPicPr>
          <p:cNvPr id="62" name="Shape 62"/>
          <p:cNvPicPr preferRelativeResize="0"/>
          <p:nvPr/>
        </p:nvPicPr>
        <p:blipFill>
          <a:blip r:embed="rId3">
            <a:alphaModFix/>
          </a:blip>
          <a:stretch>
            <a:fillRect/>
          </a:stretch>
        </p:blipFill>
        <p:spPr>
          <a:xfrm>
            <a:off x="5302400" y="3339825"/>
            <a:ext cx="3841599" cy="18036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Digital Forensics: Applied Example cont.</a:t>
            </a:r>
          </a:p>
          <a:p>
            <a:pPr lvl="0">
              <a:spcBef>
                <a:spcPts val="0"/>
              </a:spcBef>
              <a:buNone/>
            </a:pPr>
            <a:endParaRPr/>
          </a:p>
        </p:txBody>
      </p:sp>
      <p:sp>
        <p:nvSpPr>
          <p:cNvPr id="179" name="Shape 1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Intruders often either modify, delete, or replace existing files in order to either cover their tracks, assist them in gaining access, or to gather further information. </a:t>
            </a:r>
          </a:p>
          <a:p>
            <a:pPr marL="457200" lvl="0" indent="-228600" rtl="0">
              <a:spcBef>
                <a:spcPts val="0"/>
              </a:spcBef>
            </a:pPr>
            <a:r>
              <a:rPr lang="en"/>
              <a:t>There are simple ways that you can check integrity of files, such as </a:t>
            </a:r>
            <a:r>
              <a:rPr lang="en" i="1"/>
              <a:t>/usr/bin/find / -ctime -1 -print</a:t>
            </a:r>
            <a:r>
              <a:rPr lang="en"/>
              <a:t>. This will show you the most recently modified files on your system.</a:t>
            </a:r>
          </a:p>
          <a:p>
            <a:pPr marL="457200" lvl="0" indent="-228600" rtl="0">
              <a:spcBef>
                <a:spcPts val="0"/>
              </a:spcBef>
            </a:pPr>
            <a:r>
              <a:rPr lang="en"/>
              <a:t>If an intruder was in your system, they probably will leave behind some telltale traces.</a:t>
            </a:r>
          </a:p>
          <a:p>
            <a:pPr marL="457200" lvl="0" indent="-228600" rtl="0">
              <a:spcBef>
                <a:spcPts val="0"/>
              </a:spcBef>
            </a:pPr>
            <a:r>
              <a:rPr lang="en"/>
              <a:t>If the system has been compromised, gather information as soon as you can as logs may expire.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i="1"/>
              <a:t>last </a:t>
            </a:r>
            <a:r>
              <a:rPr lang="en"/>
              <a:t>and </a:t>
            </a:r>
            <a:r>
              <a:rPr lang="en" i="1"/>
              <a:t>netstat </a:t>
            </a:r>
            <a:r>
              <a:rPr lang="en"/>
              <a:t>command</a:t>
            </a:r>
          </a:p>
        </p:txBody>
      </p:sp>
      <p:sp>
        <p:nvSpPr>
          <p:cNvPr id="185" name="Shape 1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i="1"/>
              <a:t>last </a:t>
            </a:r>
            <a:r>
              <a:rPr lang="en"/>
              <a:t>command is used to find out when a particular user last logged in. This can help you verify which users have logged  in and may have compromised a system.</a:t>
            </a:r>
          </a:p>
          <a:p>
            <a:pPr marL="457200" lvl="0" indent="-228600" rtl="0">
              <a:spcBef>
                <a:spcPts val="0"/>
              </a:spcBef>
            </a:pPr>
            <a:r>
              <a:rPr lang="en" i="1"/>
              <a:t>netstat</a:t>
            </a:r>
            <a:r>
              <a:rPr lang="en"/>
              <a:t> is a very useful tool to see various network information.</a:t>
            </a:r>
          </a:p>
          <a:p>
            <a:pPr marL="914400" lvl="1" indent="-228600" rtl="0">
              <a:spcBef>
                <a:spcPts val="0"/>
              </a:spcBef>
            </a:pPr>
            <a:r>
              <a:rPr lang="en"/>
              <a:t>-a will list all ports</a:t>
            </a:r>
          </a:p>
          <a:p>
            <a:pPr marL="914400" lvl="1" indent="-228600" rtl="0">
              <a:spcBef>
                <a:spcPts val="0"/>
              </a:spcBef>
            </a:pPr>
            <a:r>
              <a:rPr lang="en"/>
              <a:t>-at will list all tcp ports</a:t>
            </a:r>
          </a:p>
          <a:p>
            <a:pPr marL="914400" lvl="1" indent="-228600" rtl="0">
              <a:spcBef>
                <a:spcPts val="0"/>
              </a:spcBef>
            </a:pPr>
            <a:r>
              <a:rPr lang="en"/>
              <a:t>-l will list only listening ports</a:t>
            </a:r>
          </a:p>
          <a:p>
            <a:pPr marL="914400" lvl="1" indent="-228600" rtl="0">
              <a:spcBef>
                <a:spcPts val="0"/>
              </a:spcBef>
            </a:pPr>
            <a:r>
              <a:rPr lang="en"/>
              <a:t>-lt will list only listening tcp ports</a:t>
            </a:r>
          </a:p>
          <a:p>
            <a:pPr marL="914400" lvl="1" indent="-228600">
              <a:spcBef>
                <a:spcPts val="0"/>
              </a:spcBef>
            </a:pPr>
            <a:r>
              <a:rPr lang="en"/>
              <a:t>-s shows statistics about all ports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i="1"/>
              <a:t>last </a:t>
            </a:r>
            <a:r>
              <a:rPr lang="en"/>
              <a:t>and </a:t>
            </a:r>
            <a:r>
              <a:rPr lang="en" i="1"/>
              <a:t>netstat </a:t>
            </a:r>
            <a:r>
              <a:rPr lang="en"/>
              <a:t>command</a:t>
            </a:r>
          </a:p>
          <a:p>
            <a:pPr lvl="0">
              <a:spcBef>
                <a:spcPts val="0"/>
              </a:spcBef>
              <a:buNone/>
            </a:pPr>
            <a:endParaRPr/>
          </a:p>
        </p:txBody>
      </p:sp>
      <p:sp>
        <p:nvSpPr>
          <p:cNvPr id="191" name="Shape 19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92" name="Shape 192"/>
          <p:cNvPicPr preferRelativeResize="0"/>
          <p:nvPr/>
        </p:nvPicPr>
        <p:blipFill>
          <a:blip r:embed="rId3">
            <a:alphaModFix/>
          </a:blip>
          <a:stretch>
            <a:fillRect/>
          </a:stretch>
        </p:blipFill>
        <p:spPr>
          <a:xfrm>
            <a:off x="4451999" y="1152474"/>
            <a:ext cx="4537874" cy="2685674"/>
          </a:xfrm>
          <a:prstGeom prst="rect">
            <a:avLst/>
          </a:prstGeom>
          <a:noFill/>
          <a:ln>
            <a:noFill/>
          </a:ln>
        </p:spPr>
      </p:pic>
      <p:pic>
        <p:nvPicPr>
          <p:cNvPr id="193" name="Shape 193"/>
          <p:cNvPicPr preferRelativeResize="0"/>
          <p:nvPr/>
        </p:nvPicPr>
        <p:blipFill>
          <a:blip r:embed="rId4">
            <a:alphaModFix/>
          </a:blip>
          <a:stretch>
            <a:fillRect/>
          </a:stretch>
        </p:blipFill>
        <p:spPr>
          <a:xfrm>
            <a:off x="133600" y="1152474"/>
            <a:ext cx="4318400" cy="28889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158225"/>
            <a:ext cx="8520600" cy="572700"/>
          </a:xfrm>
          <a:prstGeom prst="rect">
            <a:avLst/>
          </a:prstGeom>
        </p:spPr>
        <p:txBody>
          <a:bodyPr lIns="91425" tIns="91425" rIns="91425" bIns="91425" anchor="t" anchorCtr="0">
            <a:noAutofit/>
          </a:bodyPr>
          <a:lstStyle/>
          <a:p>
            <a:pPr lvl="0">
              <a:spcBef>
                <a:spcPts val="0"/>
              </a:spcBef>
              <a:buNone/>
            </a:pPr>
            <a:r>
              <a:rPr lang="en"/>
              <a:t>Challenges of Digital Forensics</a:t>
            </a:r>
          </a:p>
        </p:txBody>
      </p:sp>
      <p:sp>
        <p:nvSpPr>
          <p:cNvPr id="199" name="Shape 199"/>
          <p:cNvSpPr txBox="1">
            <a:spLocks noGrp="1"/>
          </p:cNvSpPr>
          <p:nvPr>
            <p:ph type="body" idx="1"/>
          </p:nvPr>
        </p:nvSpPr>
        <p:spPr>
          <a:xfrm>
            <a:off x="311700" y="730925"/>
            <a:ext cx="8520600" cy="3416400"/>
          </a:xfrm>
          <a:prstGeom prst="rect">
            <a:avLst/>
          </a:prstGeom>
        </p:spPr>
        <p:txBody>
          <a:bodyPr lIns="91425" tIns="91425" rIns="91425" bIns="91425" anchor="t" anchorCtr="0">
            <a:noAutofit/>
          </a:bodyPr>
          <a:lstStyle/>
          <a:p>
            <a:pPr lvl="0">
              <a:spcBef>
                <a:spcPts val="0"/>
              </a:spcBef>
              <a:buNone/>
            </a:pPr>
            <a:r>
              <a:rPr lang="en"/>
              <a:t>From a legal and technical standpoint, there are several challenges of digital forensics</a:t>
            </a:r>
          </a:p>
          <a:p>
            <a:pPr marL="457200" lvl="0" indent="-228600" rtl="0">
              <a:spcBef>
                <a:spcPts val="0"/>
              </a:spcBef>
            </a:pPr>
            <a:r>
              <a:rPr lang="en"/>
              <a:t>The reliability of digital forensic tools may be questioned in court.</a:t>
            </a:r>
          </a:p>
          <a:p>
            <a:pPr marL="457200" lvl="0" indent="-228600" rtl="0">
              <a:spcBef>
                <a:spcPts val="0"/>
              </a:spcBef>
            </a:pPr>
            <a:r>
              <a:rPr lang="en"/>
              <a:t>The detectives in some investigations may not understand the computer system and what can be accomplished from the investigation, and some digital forensic examiners may not fully understand the investigation and overlook relevant information.</a:t>
            </a:r>
          </a:p>
          <a:p>
            <a:pPr marL="457200" lvl="0" indent="-228600" rtl="0">
              <a:spcBef>
                <a:spcPts val="0"/>
              </a:spcBef>
            </a:pPr>
            <a:r>
              <a:rPr lang="en"/>
              <a:t>Evolving privacy and data protection regulations may add to the complexity of obtaining digital evidence. </a:t>
            </a:r>
          </a:p>
          <a:p>
            <a:pPr marL="457200" lvl="0" indent="-228600">
              <a:spcBef>
                <a:spcPts val="0"/>
              </a:spcBef>
            </a:pPr>
            <a:r>
              <a:rPr lang="en"/>
              <a:t>Technology is constantly evolving, so digital forensic examiners need to constantly be up to date on current technology.</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Challenges of Digital Forensics cont.</a:t>
            </a:r>
          </a:p>
        </p:txBody>
      </p:sp>
      <p:sp>
        <p:nvSpPr>
          <p:cNvPr id="205" name="Shape 2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One of the main problems that digital forensics may face is full disk encryption. </a:t>
            </a:r>
          </a:p>
          <a:p>
            <a:pPr marL="457200" lvl="0" indent="-228600" rtl="0">
              <a:spcBef>
                <a:spcPts val="0"/>
              </a:spcBef>
            </a:pPr>
            <a:r>
              <a:rPr lang="en"/>
              <a:t>One problem is that someone can turn a computer off during transportation, without realizing it’s encrypted, and can’t get the data back.</a:t>
            </a:r>
          </a:p>
          <a:p>
            <a:pPr marL="457200" lvl="0" indent="-228600" rtl="0">
              <a:spcBef>
                <a:spcPts val="0"/>
              </a:spcBef>
            </a:pPr>
            <a:r>
              <a:rPr lang="en"/>
              <a:t>Some hardware-level encryption can cause the device to erase the data in the case of tampering.</a:t>
            </a:r>
          </a:p>
          <a:p>
            <a:pPr marL="457200" lvl="0" indent="-228600" rtl="0">
              <a:spcBef>
                <a:spcPts val="0"/>
              </a:spcBef>
            </a:pPr>
            <a:r>
              <a:rPr lang="en"/>
              <a:t>One way around this is ripping unencrypted data from volatile, live memory, but they does not get all the information the investigation may need.</a:t>
            </a:r>
          </a:p>
          <a:p>
            <a:pPr marL="457200" lvl="0" indent="-228600">
              <a:spcBef>
                <a:spcPts val="0"/>
              </a:spcBef>
            </a:pPr>
            <a:r>
              <a:rPr lang="en"/>
              <a:t>Brute forcing strong passwords can take hundreds of years, which is obviously not an option.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Digital Forensics vs. Data Extraction</a:t>
            </a:r>
          </a:p>
        </p:txBody>
      </p:sp>
      <p:sp>
        <p:nvSpPr>
          <p:cNvPr id="211" name="Shape 21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The two terms may be related, but there is a difference between the two.</a:t>
            </a:r>
          </a:p>
          <a:p>
            <a:pPr marL="457200" lvl="0" indent="-228600" rtl="0">
              <a:spcBef>
                <a:spcPts val="0"/>
              </a:spcBef>
            </a:pPr>
            <a:r>
              <a:rPr lang="en"/>
              <a:t>Data extraction is what it sounds like, simply extracting data from a device, view it, and report on it. </a:t>
            </a:r>
          </a:p>
          <a:p>
            <a:pPr marL="457200" lvl="0" indent="-228600" rtl="0">
              <a:spcBef>
                <a:spcPts val="0"/>
              </a:spcBef>
            </a:pPr>
            <a:r>
              <a:rPr lang="en"/>
              <a:t>Digital forensics goes beyond that, and looks at all available evidence with an open mind, looking specifically to prove or disprove a case. Digital forensics involves looking below the surface level and checking everywhere possible for information.</a:t>
            </a:r>
          </a:p>
          <a:p>
            <a:pPr marL="457200" lvl="0" indent="-228600" rtl="0">
              <a:spcBef>
                <a:spcPts val="0"/>
              </a:spcBef>
            </a:pPr>
            <a:r>
              <a:rPr lang="en" u="sng">
                <a:solidFill>
                  <a:schemeClr val="hlink"/>
                </a:solidFill>
                <a:hlinkClick r:id="rId3"/>
              </a:rPr>
              <a:t>https://forensic4cast.com/2015/07/digital-forensics-vs-data-extraction/</a:t>
            </a:r>
            <a:r>
              <a:rPr lang="en"/>
              <a:t> </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917A45-5889-481D-A611-1163866617F9}"/>
              </a:ext>
            </a:extLst>
          </p:cNvPr>
          <p:cNvSpPr>
            <a:spLocks noGrp="1"/>
          </p:cNvSpPr>
          <p:nvPr>
            <p:ph type="title"/>
          </p:nvPr>
        </p:nvSpPr>
        <p:spPr/>
        <p:txBody>
          <a:bodyPr/>
          <a:lstStyle/>
          <a:p>
            <a:r>
              <a:rPr lang="it-IT" dirty="0" err="1"/>
              <a:t>Table</a:t>
            </a:r>
            <a:endParaRPr lang="it-IT" dirty="0"/>
          </a:p>
        </p:txBody>
      </p:sp>
      <p:graphicFrame>
        <p:nvGraphicFramePr>
          <p:cNvPr id="4" name="Google Shape;200;p24">
            <a:extLst>
              <a:ext uri="{FF2B5EF4-FFF2-40B4-BE49-F238E27FC236}">
                <a16:creationId xmlns:a16="http://schemas.microsoft.com/office/drawing/2014/main" id="{DD905349-C1CB-427E-A179-5BB5B2935022}"/>
              </a:ext>
            </a:extLst>
          </p:cNvPr>
          <p:cNvGraphicFramePr/>
          <p:nvPr>
            <p:extLst>
              <p:ext uri="{D42A27DB-BD31-4B8C-83A1-F6EECF244321}">
                <p14:modId xmlns:p14="http://schemas.microsoft.com/office/powerpoint/2010/main" val="2081888983"/>
              </p:ext>
            </p:extLst>
          </p:nvPr>
        </p:nvGraphicFramePr>
        <p:xfrm>
          <a:off x="1207537" y="1078685"/>
          <a:ext cx="6728925" cy="2643258"/>
        </p:xfrm>
        <a:graphic>
          <a:graphicData uri="http://schemas.openxmlformats.org/drawingml/2006/table">
            <a:tbl>
              <a:tblPr>
                <a:noFill/>
              </a:tblPr>
              <a:tblGrid>
                <a:gridCol w="1168929">
                  <a:extLst>
                    <a:ext uri="{9D8B030D-6E8A-4147-A177-3AD203B41FA5}">
                      <a16:colId xmlns:a16="http://schemas.microsoft.com/office/drawing/2014/main" val="20000"/>
                    </a:ext>
                  </a:extLst>
                </a:gridCol>
                <a:gridCol w="1128242">
                  <a:extLst>
                    <a:ext uri="{9D8B030D-6E8A-4147-A177-3AD203B41FA5}">
                      <a16:colId xmlns:a16="http://schemas.microsoft.com/office/drawing/2014/main" val="20001"/>
                    </a:ext>
                  </a:extLst>
                </a:gridCol>
                <a:gridCol w="1087624">
                  <a:extLst>
                    <a:ext uri="{9D8B030D-6E8A-4147-A177-3AD203B41FA5}">
                      <a16:colId xmlns:a16="http://schemas.microsoft.com/office/drawing/2014/main" val="20002"/>
                    </a:ext>
                  </a:extLst>
                </a:gridCol>
                <a:gridCol w="1107944">
                  <a:extLst>
                    <a:ext uri="{9D8B030D-6E8A-4147-A177-3AD203B41FA5}">
                      <a16:colId xmlns:a16="http://schemas.microsoft.com/office/drawing/2014/main" val="20003"/>
                    </a:ext>
                  </a:extLst>
                </a:gridCol>
                <a:gridCol w="1107944">
                  <a:extLst>
                    <a:ext uri="{9D8B030D-6E8A-4147-A177-3AD203B41FA5}">
                      <a16:colId xmlns:a16="http://schemas.microsoft.com/office/drawing/2014/main" val="20004"/>
                    </a:ext>
                  </a:extLst>
                </a:gridCol>
                <a:gridCol w="1128242">
                  <a:extLst>
                    <a:ext uri="{9D8B030D-6E8A-4147-A177-3AD203B41FA5}">
                      <a16:colId xmlns:a16="http://schemas.microsoft.com/office/drawing/2014/main" val="20005"/>
                    </a:ext>
                  </a:extLst>
                </a:gridCol>
              </a:tblGrid>
              <a:tr h="344324">
                <a:tc>
                  <a:txBody>
                    <a:bodyPr/>
                    <a:lstStyle/>
                    <a:p>
                      <a:pPr marL="0" marR="0" lvl="0" indent="0" algn="l" rtl="0">
                        <a:lnSpc>
                          <a:spcPct val="100000"/>
                        </a:lnSpc>
                        <a:spcBef>
                          <a:spcPts val="0"/>
                        </a:spcBef>
                        <a:spcAft>
                          <a:spcPts val="0"/>
                        </a:spcAft>
                        <a:buClr>
                          <a:srgbClr val="000000"/>
                        </a:buClr>
                        <a:buSzPts val="800"/>
                        <a:buFont typeface="Arial"/>
                        <a:buNone/>
                      </a:pPr>
                      <a:r>
                        <a:rPr lang="it" sz="900" b="1" dirty="0">
                          <a:solidFill>
                            <a:srgbClr val="3C78D8"/>
                          </a:solidFill>
                          <a:latin typeface="Quicksand"/>
                          <a:ea typeface="Quicksand"/>
                          <a:cs typeface="Quicksand"/>
                          <a:sym typeface="Quicksand"/>
                        </a:rPr>
                        <a:t> </a:t>
                      </a:r>
                      <a:endParaRPr sz="900" b="1" dirty="0">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dirty="0">
                          <a:solidFill>
                            <a:srgbClr val="3C78D8"/>
                          </a:solidFill>
                          <a:latin typeface="Quicksand"/>
                          <a:ea typeface="Quicksand"/>
                          <a:cs typeface="Quicksand"/>
                          <a:sym typeface="Quicksand"/>
                        </a:rPr>
                        <a:t>2021</a:t>
                      </a:r>
                      <a:endParaRPr sz="1500" b="1" dirty="0">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dirty="0">
                          <a:solidFill>
                            <a:srgbClr val="3C78D8"/>
                          </a:solidFill>
                          <a:latin typeface="Quicksand"/>
                          <a:ea typeface="Quicksand"/>
                          <a:cs typeface="Quicksand"/>
                          <a:sym typeface="Quicksand"/>
                        </a:rPr>
                        <a:t>2022</a:t>
                      </a:r>
                      <a:endParaRPr sz="1500" b="1" dirty="0">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a:solidFill>
                            <a:srgbClr val="3C78D8"/>
                          </a:solidFill>
                          <a:latin typeface="Quicksand"/>
                          <a:ea typeface="Quicksand"/>
                          <a:cs typeface="Quicksand"/>
                          <a:sym typeface="Quicksand"/>
                        </a:rPr>
                        <a:t>2023</a:t>
                      </a:r>
                      <a:endParaRPr sz="1500" b="1">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a:solidFill>
                            <a:srgbClr val="3C78D8"/>
                          </a:solidFill>
                          <a:latin typeface="Quicksand"/>
                          <a:ea typeface="Quicksand"/>
                          <a:cs typeface="Quicksand"/>
                          <a:sym typeface="Quicksand"/>
                        </a:rPr>
                        <a:t>2024</a:t>
                      </a:r>
                      <a:endParaRPr sz="1500" b="1">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it" sz="1500" b="1">
                          <a:solidFill>
                            <a:srgbClr val="3C78D8"/>
                          </a:solidFill>
                          <a:latin typeface="Quicksand"/>
                          <a:ea typeface="Quicksand"/>
                          <a:cs typeface="Quicksand"/>
                          <a:sym typeface="Quicksand"/>
                        </a:rPr>
                        <a:t>2025</a:t>
                      </a:r>
                      <a:endParaRPr sz="1500" b="1">
                        <a:solidFill>
                          <a:srgbClr val="3C78D8"/>
                        </a:solidFill>
                        <a:latin typeface="Quicksand"/>
                        <a:ea typeface="Quicksand"/>
                        <a:cs typeface="Quicksand"/>
                        <a:sym typeface="Quicksand"/>
                      </a:endParaRPr>
                    </a:p>
                  </a:txBody>
                  <a:tcPr marL="51425" marR="51425" marT="68575" marB="68575">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353772">
                <a:tc>
                  <a:txBody>
                    <a:bodyPr/>
                    <a:lstStyle/>
                    <a:p>
                      <a:pPr marL="0" marR="0" lvl="0" indent="0" algn="l" rtl="0">
                        <a:lnSpc>
                          <a:spcPct val="100000"/>
                        </a:lnSpc>
                        <a:spcBef>
                          <a:spcPts val="0"/>
                        </a:spcBef>
                        <a:spcAft>
                          <a:spcPts val="0"/>
                        </a:spcAft>
                        <a:buClr>
                          <a:srgbClr val="000000"/>
                        </a:buClr>
                        <a:buSzPts val="800"/>
                        <a:buFont typeface="Arial"/>
                        <a:buNone/>
                      </a:pPr>
                      <a:r>
                        <a:rPr lang="it" sz="1100" b="1" dirty="0">
                          <a:solidFill>
                            <a:srgbClr val="3C78D8"/>
                          </a:solidFill>
                          <a:latin typeface="Quicksand"/>
                          <a:ea typeface="Quicksand"/>
                          <a:cs typeface="Quicksand"/>
                          <a:sym typeface="Quicksand"/>
                        </a:rPr>
                        <a:t>Versione</a:t>
                      </a:r>
                      <a:endParaRPr sz="1100" b="1"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389990">
                <a:tc>
                  <a:txBody>
                    <a:bodyPr/>
                    <a:lstStyle/>
                    <a:p>
                      <a:pPr marL="0" marR="0" lvl="0" indent="0" algn="l" rtl="0">
                        <a:lnSpc>
                          <a:spcPct val="100000"/>
                        </a:lnSpc>
                        <a:spcBef>
                          <a:spcPts val="0"/>
                        </a:spcBef>
                        <a:spcAft>
                          <a:spcPts val="0"/>
                        </a:spcAft>
                        <a:buClr>
                          <a:srgbClr val="000000"/>
                        </a:buClr>
                        <a:buSzPts val="800"/>
                        <a:buFont typeface="Arial"/>
                        <a:buNone/>
                      </a:pPr>
                      <a:r>
                        <a:rPr lang="it" sz="1100" b="1">
                          <a:solidFill>
                            <a:srgbClr val="3C78D8"/>
                          </a:solidFill>
                          <a:latin typeface="Quicksand"/>
                          <a:ea typeface="Quicksand"/>
                          <a:cs typeface="Quicksand"/>
                          <a:sym typeface="Quicksand"/>
                        </a:rPr>
                        <a:t>Numero Clienti</a:t>
                      </a:r>
                      <a:endParaRPr sz="1100" b="1">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10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250</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390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450</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444754">
                <a:tc>
                  <a:txBody>
                    <a:bodyPr/>
                    <a:lstStyle/>
                    <a:p>
                      <a:pPr marL="0" marR="0" lvl="0" indent="0" algn="l" rtl="0">
                        <a:lnSpc>
                          <a:spcPct val="100000"/>
                        </a:lnSpc>
                        <a:spcBef>
                          <a:spcPts val="0"/>
                        </a:spcBef>
                        <a:spcAft>
                          <a:spcPts val="0"/>
                        </a:spcAft>
                        <a:buClr>
                          <a:srgbClr val="000000"/>
                        </a:buClr>
                        <a:buSzPts val="800"/>
                        <a:buFont typeface="Arial"/>
                        <a:buNone/>
                      </a:pPr>
                      <a:r>
                        <a:rPr lang="it" sz="1100" b="1">
                          <a:solidFill>
                            <a:srgbClr val="3C78D8"/>
                          </a:solidFill>
                          <a:latin typeface="Quicksand"/>
                          <a:ea typeface="Quicksand"/>
                          <a:cs typeface="Quicksand"/>
                          <a:sym typeface="Quicksand"/>
                        </a:rPr>
                        <a:t>Abbonamento mensile</a:t>
                      </a:r>
                      <a:endParaRPr sz="1100" b="1">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a:solidFill>
                            <a:srgbClr val="3C78D8"/>
                          </a:solidFill>
                          <a:latin typeface="Quicksand"/>
                          <a:ea typeface="Quicksand"/>
                          <a:cs typeface="Quicksand"/>
                          <a:sym typeface="Quicksand"/>
                        </a:rPr>
                        <a:t>25€</a:t>
                      </a:r>
                      <a:endParaRPr sz="120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25€</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32€</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32€</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32€</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353772">
                <a:tc>
                  <a:txBody>
                    <a:bodyPr/>
                    <a:lstStyle/>
                    <a:p>
                      <a:pPr marL="0" marR="0" lvl="0" indent="0" algn="l" rtl="0">
                        <a:lnSpc>
                          <a:spcPct val="100000"/>
                        </a:lnSpc>
                        <a:spcBef>
                          <a:spcPts val="0"/>
                        </a:spcBef>
                        <a:spcAft>
                          <a:spcPts val="0"/>
                        </a:spcAft>
                        <a:buClr>
                          <a:srgbClr val="000000"/>
                        </a:buClr>
                        <a:buSzPts val="800"/>
                        <a:buFont typeface="Arial"/>
                        <a:buNone/>
                      </a:pPr>
                      <a:r>
                        <a:rPr lang="it" sz="1100" b="1">
                          <a:solidFill>
                            <a:srgbClr val="3C78D8"/>
                          </a:solidFill>
                          <a:latin typeface="Quicksand"/>
                          <a:ea typeface="Quicksand"/>
                          <a:cs typeface="Quicksand"/>
                          <a:sym typeface="Quicksand"/>
                        </a:rPr>
                        <a:t>Costi Totali (€)</a:t>
                      </a:r>
                      <a:endParaRPr sz="1100" b="1">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23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61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110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138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137.5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353772">
                <a:tc>
                  <a:txBody>
                    <a:bodyPr/>
                    <a:lstStyle/>
                    <a:p>
                      <a:pPr marL="0" marR="0" lvl="0" indent="0" algn="l" rtl="0">
                        <a:lnSpc>
                          <a:spcPct val="100000"/>
                        </a:lnSpc>
                        <a:spcBef>
                          <a:spcPts val="0"/>
                        </a:spcBef>
                        <a:spcAft>
                          <a:spcPts val="0"/>
                        </a:spcAft>
                        <a:buClr>
                          <a:srgbClr val="000000"/>
                        </a:buClr>
                        <a:buSzPts val="800"/>
                        <a:buFont typeface="Arial"/>
                        <a:buNone/>
                      </a:pPr>
                      <a:r>
                        <a:rPr lang="it" sz="1100" b="1" dirty="0">
                          <a:solidFill>
                            <a:srgbClr val="3C78D8"/>
                          </a:solidFill>
                          <a:latin typeface="Quicksand"/>
                          <a:ea typeface="Quicksand"/>
                          <a:cs typeface="Quicksand"/>
                          <a:sym typeface="Quicksand"/>
                        </a:rPr>
                        <a:t>Ricavi (€)</a:t>
                      </a:r>
                      <a:endParaRPr sz="1100" b="1"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7.2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68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148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257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275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353772">
                <a:tc>
                  <a:txBody>
                    <a:bodyPr/>
                    <a:lstStyle/>
                    <a:p>
                      <a:pPr marL="0" marR="0" lvl="0" indent="0" algn="l" rtl="0">
                        <a:lnSpc>
                          <a:spcPct val="100000"/>
                        </a:lnSpc>
                        <a:spcBef>
                          <a:spcPts val="0"/>
                        </a:spcBef>
                        <a:spcAft>
                          <a:spcPts val="0"/>
                        </a:spcAft>
                        <a:buClr>
                          <a:srgbClr val="000000"/>
                        </a:buClr>
                        <a:buSzPts val="800"/>
                        <a:buFont typeface="Arial"/>
                        <a:buNone/>
                      </a:pPr>
                      <a:r>
                        <a:rPr lang="it" sz="1100" b="1" dirty="0">
                          <a:solidFill>
                            <a:srgbClr val="3C78D8"/>
                          </a:solidFill>
                          <a:latin typeface="Quicksand"/>
                          <a:ea typeface="Quicksand"/>
                          <a:cs typeface="Quicksand"/>
                          <a:sym typeface="Quicksand"/>
                        </a:rPr>
                        <a:t>Utile/Perdita (€)</a:t>
                      </a:r>
                      <a:endParaRPr sz="1100" b="1"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(14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666666"/>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3.5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31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89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it" sz="1200" dirty="0">
                          <a:solidFill>
                            <a:srgbClr val="3C78D8"/>
                          </a:solidFill>
                          <a:latin typeface="Quicksand"/>
                          <a:ea typeface="Quicksand"/>
                          <a:cs typeface="Quicksand"/>
                          <a:sym typeface="Quicksand"/>
                        </a:rPr>
                        <a:t>104 K</a:t>
                      </a:r>
                      <a:endParaRPr sz="1200" dirty="0">
                        <a:solidFill>
                          <a:srgbClr val="3C78D8"/>
                        </a:solidFill>
                        <a:latin typeface="Quicksand"/>
                        <a:ea typeface="Quicksand"/>
                        <a:cs typeface="Quicksand"/>
                        <a:sym typeface="Quicksand"/>
                      </a:endParaRPr>
                    </a:p>
                  </a:txBody>
                  <a:tcPr marL="51425" marR="51425" marT="68575" marB="68575" anchor="ctr">
                    <a:lnL w="19050" cap="flat" cmpd="sng">
                      <a:solidFill>
                        <a:srgbClr val="999999"/>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5" name="CasellaDiTesto 4">
            <a:extLst>
              <a:ext uri="{FF2B5EF4-FFF2-40B4-BE49-F238E27FC236}">
                <a16:creationId xmlns:a16="http://schemas.microsoft.com/office/drawing/2014/main" id="{ED5C78EC-4A7B-4652-ACD6-021F31EE29A9}"/>
              </a:ext>
            </a:extLst>
          </p:cNvPr>
          <p:cNvSpPr txBox="1"/>
          <p:nvPr/>
        </p:nvSpPr>
        <p:spPr>
          <a:xfrm>
            <a:off x="1010125" y="3941704"/>
            <a:ext cx="7123749" cy="246221"/>
          </a:xfrm>
          <a:prstGeom prst="rect">
            <a:avLst/>
          </a:prstGeom>
          <a:noFill/>
        </p:spPr>
        <p:txBody>
          <a:bodyPr wrap="square" rtlCol="0">
            <a:spAutoFit/>
          </a:bodyPr>
          <a:lstStyle/>
          <a:p>
            <a:pPr defTabSz="685800">
              <a:buClr>
                <a:srgbClr val="000000"/>
              </a:buClr>
              <a:buSzPts val="800"/>
            </a:pPr>
            <a:r>
              <a:rPr lang="it-IT" sz="1000" dirty="0">
                <a:solidFill>
                  <a:srgbClr val="3C78D8"/>
                </a:solidFill>
                <a:latin typeface="Quicksand"/>
              </a:rPr>
              <a:t>I dati esposti sono estratti da una Forecast Analysis effettuata in fase di progettazione del business model su base quinquennale </a:t>
            </a:r>
          </a:p>
        </p:txBody>
      </p:sp>
    </p:spTree>
    <p:extLst>
      <p:ext uri="{BB962C8B-B14F-4D97-AF65-F5344CB8AC3E}">
        <p14:creationId xmlns:p14="http://schemas.microsoft.com/office/powerpoint/2010/main" val="27229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605A16-1EFF-4F76-8DFA-203CA576530C}"/>
              </a:ext>
            </a:extLst>
          </p:cNvPr>
          <p:cNvSpPr>
            <a:spLocks noGrp="1"/>
          </p:cNvSpPr>
          <p:nvPr>
            <p:ph type="title"/>
          </p:nvPr>
        </p:nvSpPr>
        <p:spPr/>
        <p:txBody>
          <a:bodyPr/>
          <a:lstStyle/>
          <a:p>
            <a:r>
              <a:rPr lang="it-IT" dirty="0"/>
              <a:t>Video </a:t>
            </a:r>
            <a:r>
              <a:rPr lang="it-IT" dirty="0" err="1"/>
              <a:t>content</a:t>
            </a:r>
            <a:r>
              <a:rPr lang="it-IT" dirty="0"/>
              <a:t> </a:t>
            </a:r>
            <a:r>
              <a:rPr lang="it-IT" dirty="0" err="1"/>
              <a:t>example</a:t>
            </a:r>
            <a:r>
              <a:rPr lang="it-IT" dirty="0"/>
              <a:t> </a:t>
            </a:r>
          </a:p>
        </p:txBody>
      </p:sp>
      <p:sp>
        <p:nvSpPr>
          <p:cNvPr id="3" name="Segnaposto testo 2">
            <a:extLst>
              <a:ext uri="{FF2B5EF4-FFF2-40B4-BE49-F238E27FC236}">
                <a16:creationId xmlns:a16="http://schemas.microsoft.com/office/drawing/2014/main" id="{6E941343-FEA1-484B-B7F6-C2EE1AA7A7A1}"/>
              </a:ext>
            </a:extLst>
          </p:cNvPr>
          <p:cNvSpPr>
            <a:spLocks noGrp="1"/>
          </p:cNvSpPr>
          <p:nvPr>
            <p:ph type="body" idx="1"/>
          </p:nvPr>
        </p:nvSpPr>
        <p:spPr/>
        <p:txBody>
          <a:bodyPr/>
          <a:lstStyle/>
          <a:p>
            <a:r>
              <a:rPr lang="it-IT" dirty="0"/>
              <a:t> (</a:t>
            </a:r>
            <a:r>
              <a:rPr lang="it-IT" dirty="0" err="1"/>
              <a:t>not</a:t>
            </a:r>
            <a:r>
              <a:rPr lang="it-IT" dirty="0"/>
              <a:t> </a:t>
            </a:r>
            <a:r>
              <a:rPr lang="it-IT" dirty="0" err="1"/>
              <a:t>insert</a:t>
            </a:r>
            <a:r>
              <a:rPr lang="it-IT" dirty="0"/>
              <a:t> by creator) – </a:t>
            </a:r>
            <a:r>
              <a:rPr lang="it-IT" dirty="0" err="1"/>
              <a:t>this</a:t>
            </a:r>
            <a:r>
              <a:rPr lang="it-IT" dirty="0"/>
              <a:t> </a:t>
            </a:r>
            <a:r>
              <a:rPr lang="it-IT" dirty="0" err="1"/>
              <a:t>is</a:t>
            </a:r>
            <a:r>
              <a:rPr lang="it-IT" dirty="0"/>
              <a:t> </a:t>
            </a:r>
            <a:r>
              <a:rPr lang="it-IT" dirty="0" err="1"/>
              <a:t>only</a:t>
            </a:r>
            <a:r>
              <a:rPr lang="it-IT" dirty="0"/>
              <a:t> an </a:t>
            </a:r>
            <a:r>
              <a:rPr lang="it-IT" dirty="0" err="1"/>
              <a:t>example</a:t>
            </a:r>
            <a:endParaRPr lang="it-IT" dirty="0"/>
          </a:p>
          <a:p>
            <a:endParaRPr lang="it-IT" dirty="0"/>
          </a:p>
        </p:txBody>
      </p:sp>
      <p:pic>
        <p:nvPicPr>
          <p:cNvPr id="9" name="Immagine 8">
            <a:extLst>
              <a:ext uri="{FF2B5EF4-FFF2-40B4-BE49-F238E27FC236}">
                <a16:creationId xmlns:a16="http://schemas.microsoft.com/office/drawing/2014/main" id="{A2B5DE68-0004-43AB-978A-BF88E4DD60BB}"/>
              </a:ext>
            </a:extLst>
          </p:cNvPr>
          <p:cNvPicPr>
            <a:picLocks noChangeAspect="1"/>
          </p:cNvPicPr>
          <p:nvPr/>
        </p:nvPicPr>
        <p:blipFill>
          <a:blip r:embed="rId4"/>
          <a:stretch>
            <a:fillRect/>
          </a:stretch>
        </p:blipFill>
        <p:spPr>
          <a:xfrm>
            <a:off x="1947730" y="1907094"/>
            <a:ext cx="1371600" cy="2438400"/>
          </a:xfrm>
          <a:prstGeom prst="roundRect">
            <a:avLst>
              <a:gd name="adj" fmla="val 10185"/>
            </a:avLst>
          </a:prstGeom>
          <a:effectLst>
            <a:outerShdw blurRad="50800" dist="38100" dir="2700000" algn="tl" rotWithShape="0">
              <a:prstClr val="black">
                <a:alpha val="40000"/>
              </a:prstClr>
            </a:outerShdw>
          </a:effectLst>
        </p:spPr>
      </p:pic>
      <p:pic>
        <p:nvPicPr>
          <p:cNvPr id="10" name="Immagine 9">
            <a:extLst>
              <a:ext uri="{FF2B5EF4-FFF2-40B4-BE49-F238E27FC236}">
                <a16:creationId xmlns:a16="http://schemas.microsoft.com/office/drawing/2014/main" id="{701784D0-AA48-46CE-8F3A-ADD3275AC2D9}"/>
              </a:ext>
            </a:extLst>
          </p:cNvPr>
          <p:cNvPicPr>
            <a:picLocks noChangeAspect="1"/>
          </p:cNvPicPr>
          <p:nvPr/>
        </p:nvPicPr>
        <p:blipFill>
          <a:blip r:embed="rId5"/>
          <a:stretch>
            <a:fillRect/>
          </a:stretch>
        </p:blipFill>
        <p:spPr>
          <a:xfrm>
            <a:off x="5665089" y="1907094"/>
            <a:ext cx="1371600" cy="2438400"/>
          </a:xfrm>
          <a:prstGeom prst="roundRect">
            <a:avLst>
              <a:gd name="adj" fmla="val 10101"/>
            </a:avLst>
          </a:prstGeom>
          <a:effectLst>
            <a:outerShdw blurRad="50800" dist="38100" dir="2700000" algn="tl" rotWithShape="0">
              <a:prstClr val="black">
                <a:alpha val="40000"/>
              </a:prstClr>
            </a:outerShdw>
          </a:effectLst>
        </p:spPr>
      </p:pic>
      <p:pic>
        <p:nvPicPr>
          <p:cNvPr id="11" name="videos">
            <a:hlinkClick r:id="" action="ppaction://media"/>
            <a:extLst>
              <a:ext uri="{FF2B5EF4-FFF2-40B4-BE49-F238E27FC236}">
                <a16:creationId xmlns:a16="http://schemas.microsoft.com/office/drawing/2014/main" id="{BC18D458-6F0B-41BC-8D8B-D32D14B75B1F}"/>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l="36685" t="-1" r="36850" b="-147"/>
          <a:stretch/>
        </p:blipFill>
        <p:spPr>
          <a:xfrm>
            <a:off x="3922998" y="1500293"/>
            <a:ext cx="1529929" cy="3256784"/>
          </a:xfrm>
          <a:prstGeom prst="roundRect">
            <a:avLst/>
          </a:prstGeom>
        </p:spPr>
      </p:pic>
    </p:spTree>
    <p:extLst>
      <p:ext uri="{BB962C8B-B14F-4D97-AF65-F5344CB8AC3E}">
        <p14:creationId xmlns:p14="http://schemas.microsoft.com/office/powerpoint/2010/main" val="337040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20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11"/>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11"/>
                                        </p:tgtEl>
                                      </p:cBhvr>
                                    </p:cmd>
                                  </p:childTnLst>
                                </p:cTn>
                              </p:par>
                            </p:childTnLst>
                          </p:cTn>
                        </p:par>
                      </p:childTnLst>
                    </p:cTn>
                  </p:par>
                </p:childTnLst>
              </p:cTn>
              <p:nextCondLst>
                <p:cond evt="onClick" delay="0">
                  <p:tgtEl>
                    <p:spTgt spid="11"/>
                  </p:tgtEl>
                </p:cond>
              </p:nextCondLst>
            </p:seq>
            <p:video>
              <p:cMediaNode vol="80000">
                <p:cTn id="20" fill="hold" display="0">
                  <p:stCondLst>
                    <p:cond delay="indefinite"/>
                  </p:stCondLst>
                </p:cTn>
                <p:tgtEl>
                  <p:spTgt spid="11"/>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96050" y="158225"/>
            <a:ext cx="8520600" cy="572700"/>
          </a:xfrm>
          <a:prstGeom prst="rect">
            <a:avLst/>
          </a:prstGeom>
        </p:spPr>
        <p:txBody>
          <a:bodyPr lIns="91425" tIns="91425" rIns="91425" bIns="91425" anchor="t" anchorCtr="0">
            <a:noAutofit/>
          </a:bodyPr>
          <a:lstStyle/>
          <a:p>
            <a:pPr lvl="0">
              <a:spcBef>
                <a:spcPts val="0"/>
              </a:spcBef>
              <a:buNone/>
            </a:pPr>
            <a:r>
              <a:rPr lang="en"/>
              <a:t>Sources</a:t>
            </a:r>
          </a:p>
        </p:txBody>
      </p:sp>
      <p:sp>
        <p:nvSpPr>
          <p:cNvPr id="217" name="Shape 217"/>
          <p:cNvSpPr txBox="1">
            <a:spLocks noGrp="1"/>
          </p:cNvSpPr>
          <p:nvPr>
            <p:ph type="body" idx="1"/>
          </p:nvPr>
        </p:nvSpPr>
        <p:spPr>
          <a:xfrm>
            <a:off x="311700" y="730925"/>
            <a:ext cx="8520600" cy="3416400"/>
          </a:xfrm>
          <a:prstGeom prst="rect">
            <a:avLst/>
          </a:prstGeom>
        </p:spPr>
        <p:txBody>
          <a:bodyPr lIns="91425" tIns="91425" rIns="91425" bIns="91425" anchor="t" anchorCtr="0">
            <a:noAutofit/>
          </a:bodyPr>
          <a:lstStyle/>
          <a:p>
            <a:pPr lvl="0">
              <a:spcBef>
                <a:spcPts val="0"/>
              </a:spcBef>
              <a:buNone/>
            </a:pPr>
            <a:r>
              <a:rPr lang="en" sz="1600" u="sng">
                <a:solidFill>
                  <a:schemeClr val="hlink"/>
                </a:solidFill>
                <a:hlinkClick r:id="rId3"/>
              </a:rPr>
              <a:t>http://www.usatoday.com/story/news/nation/2013/10/21/fbi-cracks-silk-road/2984921/</a:t>
            </a:r>
          </a:p>
          <a:p>
            <a:pPr lvl="0">
              <a:spcBef>
                <a:spcPts val="0"/>
              </a:spcBef>
              <a:buNone/>
            </a:pPr>
            <a:r>
              <a:rPr lang="en" sz="1600" u="sng">
                <a:solidFill>
                  <a:schemeClr val="hlink"/>
                </a:solidFill>
                <a:hlinkClick r:id="rId4"/>
              </a:rPr>
              <a:t>https://www.countuponsecurity.com/2014/08/06/computer-forensics-and-investigation-methodology-8-steps/</a:t>
            </a:r>
          </a:p>
          <a:p>
            <a:pPr lvl="0">
              <a:spcBef>
                <a:spcPts val="0"/>
              </a:spcBef>
              <a:buNone/>
            </a:pPr>
            <a:r>
              <a:rPr lang="en" sz="1600" u="sng">
                <a:solidFill>
                  <a:schemeClr val="hlink"/>
                </a:solidFill>
                <a:hlinkClick r:id="rId5"/>
              </a:rPr>
              <a:t>http://www.linuxsecurity.com/docs/SecurityAdminGuide/SecurityAdminGuide-7.html</a:t>
            </a:r>
          </a:p>
          <a:p>
            <a:pPr lvl="0">
              <a:spcBef>
                <a:spcPts val="0"/>
              </a:spcBef>
              <a:buNone/>
            </a:pPr>
            <a:r>
              <a:rPr lang="en" sz="1600" u="sng">
                <a:solidFill>
                  <a:schemeClr val="hlink"/>
                </a:solidFill>
                <a:hlinkClick r:id="rId6"/>
              </a:rPr>
              <a:t>http://www.linux-magazine.com/Issues/2008/93/Tracing-Intruders-Intro/%28offset%29/3</a:t>
            </a:r>
          </a:p>
          <a:p>
            <a:pPr lvl="0">
              <a:spcBef>
                <a:spcPts val="0"/>
              </a:spcBef>
              <a:buNone/>
            </a:pPr>
            <a:r>
              <a:rPr lang="en" sz="1600" u="sng">
                <a:solidFill>
                  <a:schemeClr val="hlink"/>
                </a:solidFill>
                <a:hlinkClick r:id="rId7"/>
              </a:rPr>
              <a:t>https://www.digitalocean.com/community/tutorials/how-to-use-tripwire-to-detect-server-intrusions-on-an-ubuntu-vps</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Why Digital Forensics?</a:t>
            </a:r>
          </a:p>
        </p:txBody>
      </p:sp>
      <p:sp>
        <p:nvSpPr>
          <p:cNvPr id="68" name="Shape 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Digital forensics is used to investigate a wide variety of crimes. </a:t>
            </a:r>
          </a:p>
          <a:p>
            <a:pPr marL="457200" lvl="0" indent="-228600" rtl="0">
              <a:spcBef>
                <a:spcPts val="0"/>
              </a:spcBef>
            </a:pPr>
            <a:r>
              <a:rPr lang="en"/>
              <a:t>The first practical application of digital forensics was in 1986 and was used to capture hacker Markus Hess.</a:t>
            </a:r>
          </a:p>
          <a:p>
            <a:pPr marL="457200" lvl="0" indent="-228600" rtl="0">
              <a:spcBef>
                <a:spcPts val="0"/>
              </a:spcBef>
            </a:pPr>
            <a:r>
              <a:rPr lang="en"/>
              <a:t>Since then, more applications have been found for digital forensics. Other examples of digital forensics:</a:t>
            </a:r>
          </a:p>
          <a:p>
            <a:pPr marL="914400" lvl="1" indent="-228600" rtl="0">
              <a:spcBef>
                <a:spcPts val="0"/>
              </a:spcBef>
            </a:pPr>
            <a:r>
              <a:rPr lang="en"/>
              <a:t>Cyberbullying and cyberstalking</a:t>
            </a:r>
          </a:p>
          <a:p>
            <a:pPr marL="914400" lvl="1" indent="-228600" rtl="0">
              <a:spcBef>
                <a:spcPts val="0"/>
              </a:spcBef>
            </a:pPr>
            <a:r>
              <a:rPr lang="en"/>
              <a:t>Issues with copyright infringement</a:t>
            </a:r>
          </a:p>
          <a:p>
            <a:pPr marL="914400" lvl="1" indent="-228600" rtl="0">
              <a:spcBef>
                <a:spcPts val="0"/>
              </a:spcBef>
            </a:pPr>
            <a:r>
              <a:rPr lang="en"/>
              <a:t>Cybercrimes involving the sale of illegal items, such as drugs and credit card numbers</a:t>
            </a:r>
          </a:p>
          <a:p>
            <a:pPr marL="914400" lvl="1" indent="-228600" rtl="0">
              <a:spcBef>
                <a:spcPts val="0"/>
              </a:spcBef>
            </a:pPr>
            <a:r>
              <a:rPr lang="en"/>
              <a:t>Cyberwarfare and cyberterrorism</a:t>
            </a:r>
          </a:p>
        </p:txBody>
      </p:sp>
      <p:pic>
        <p:nvPicPr>
          <p:cNvPr id="69" name="Shape 69"/>
          <p:cNvPicPr preferRelativeResize="0"/>
          <p:nvPr/>
        </p:nvPicPr>
        <p:blipFill>
          <a:blip r:embed="rId3">
            <a:alphaModFix/>
          </a:blip>
          <a:stretch>
            <a:fillRect/>
          </a:stretch>
        </p:blipFill>
        <p:spPr>
          <a:xfrm>
            <a:off x="6929924" y="3670149"/>
            <a:ext cx="2214075" cy="14733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Markus Hess: Early Example of Digital Forensics</a:t>
            </a:r>
          </a:p>
        </p:txBody>
      </p:sp>
      <p:sp>
        <p:nvSpPr>
          <p:cNvPr id="75" name="Shape 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Markus Hess was a German citizen who is known for his hacking in the late 1980s. He hacked into military networks in the US, Europe, and East Asia, and sold the information to the Soviet KGP. (Sold the information for $54,000)</a:t>
            </a:r>
          </a:p>
          <a:p>
            <a:pPr marL="457200" lvl="0" indent="-228600" rtl="0">
              <a:spcBef>
                <a:spcPts val="0"/>
              </a:spcBef>
            </a:pPr>
            <a:r>
              <a:rPr lang="en"/>
              <a:t>Hess used a transatlantic cable to the Tymnet International gateway, which routed him to any computer that also used the Tymnet service.</a:t>
            </a:r>
          </a:p>
          <a:p>
            <a:pPr marL="457200" lvl="0" indent="-228600" rtl="0">
              <a:spcBef>
                <a:spcPts val="0"/>
              </a:spcBef>
            </a:pPr>
            <a:r>
              <a:rPr lang="en"/>
              <a:t>Clifford Stoll, a systems admin for a laboratory in California, traced the call made to a Tymnet switch in Oakland, CA. By tracing various calls, they traced Hess to Hanover, Germany.</a:t>
            </a:r>
          </a:p>
          <a:p>
            <a:pPr marL="457200" lvl="0" indent="-228600" rtl="0">
              <a:spcBef>
                <a:spcPts val="0"/>
              </a:spcBef>
            </a:pPr>
            <a:r>
              <a:rPr lang="en"/>
              <a:t>Stoll created fake military project records on computers that would be hacked by Hess, to keep him connected long enough to trace his connection.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191950"/>
            <a:ext cx="8520600" cy="572700"/>
          </a:xfrm>
          <a:prstGeom prst="rect">
            <a:avLst/>
          </a:prstGeom>
        </p:spPr>
        <p:txBody>
          <a:bodyPr lIns="91425" tIns="91425" rIns="91425" bIns="91425" anchor="t" anchorCtr="0">
            <a:noAutofit/>
          </a:bodyPr>
          <a:lstStyle/>
          <a:p>
            <a:pPr lvl="0">
              <a:spcBef>
                <a:spcPts val="0"/>
              </a:spcBef>
              <a:buNone/>
            </a:pPr>
            <a:r>
              <a:rPr lang="en"/>
              <a:t>Branches of Digital Forensics</a:t>
            </a:r>
          </a:p>
        </p:txBody>
      </p:sp>
      <p:sp>
        <p:nvSpPr>
          <p:cNvPr id="81" name="Shape 81"/>
          <p:cNvSpPr txBox="1">
            <a:spLocks noGrp="1"/>
          </p:cNvSpPr>
          <p:nvPr>
            <p:ph type="body" idx="1"/>
          </p:nvPr>
        </p:nvSpPr>
        <p:spPr>
          <a:xfrm>
            <a:off x="311700" y="764650"/>
            <a:ext cx="8520600" cy="3416400"/>
          </a:xfrm>
          <a:prstGeom prst="rect">
            <a:avLst/>
          </a:prstGeom>
        </p:spPr>
        <p:txBody>
          <a:bodyPr lIns="91425" tIns="91425" rIns="91425" bIns="91425" anchor="t" anchorCtr="0">
            <a:noAutofit/>
          </a:bodyPr>
          <a:lstStyle/>
          <a:p>
            <a:pPr marL="457200" lvl="0" indent="-228600" rtl="0">
              <a:spcBef>
                <a:spcPts val="0"/>
              </a:spcBef>
            </a:pPr>
            <a:r>
              <a:rPr lang="en"/>
              <a:t>Computer forensics</a:t>
            </a:r>
          </a:p>
          <a:p>
            <a:pPr marL="914400" lvl="1" indent="-228600" rtl="0">
              <a:spcBef>
                <a:spcPts val="0"/>
              </a:spcBef>
            </a:pPr>
            <a:r>
              <a:rPr lang="en"/>
              <a:t>Used to explain the current state of a digital artifact(computer, hard drive, electronic document)</a:t>
            </a:r>
          </a:p>
          <a:p>
            <a:pPr marL="914400" lvl="1" indent="-228600" rtl="0">
              <a:spcBef>
                <a:spcPts val="0"/>
              </a:spcBef>
            </a:pPr>
            <a:r>
              <a:rPr lang="en"/>
              <a:t>Deals with emails, files, internet logs</a:t>
            </a:r>
          </a:p>
          <a:p>
            <a:pPr marL="457200" lvl="0" indent="-228600" rtl="0">
              <a:spcBef>
                <a:spcPts val="0"/>
              </a:spcBef>
            </a:pPr>
            <a:r>
              <a:rPr lang="en"/>
              <a:t>Mobile device forensics</a:t>
            </a:r>
          </a:p>
          <a:p>
            <a:pPr marL="914400" lvl="1" indent="-228600" rtl="0">
              <a:spcBef>
                <a:spcPts val="0"/>
              </a:spcBef>
            </a:pPr>
            <a:r>
              <a:rPr lang="en"/>
              <a:t>Used for the investigation and recovery of digital evidence from mobile devices.</a:t>
            </a:r>
          </a:p>
          <a:p>
            <a:pPr marL="914400" lvl="1" indent="-228600" rtl="0">
              <a:spcBef>
                <a:spcPts val="0"/>
              </a:spcBef>
            </a:pPr>
            <a:r>
              <a:rPr lang="en"/>
              <a:t>Deals with phone records, text records, gps location</a:t>
            </a:r>
          </a:p>
          <a:p>
            <a:pPr marL="457200" lvl="0" indent="-228600" rtl="0">
              <a:spcBef>
                <a:spcPts val="0"/>
              </a:spcBef>
            </a:pPr>
            <a:r>
              <a:rPr lang="en"/>
              <a:t>Network forensics</a:t>
            </a:r>
          </a:p>
          <a:p>
            <a:pPr marL="914400" lvl="1" indent="-228600" rtl="0">
              <a:spcBef>
                <a:spcPts val="0"/>
              </a:spcBef>
            </a:pPr>
            <a:r>
              <a:rPr lang="en"/>
              <a:t>Used to monitor computer network traffic, usually intercepted at the packet level</a:t>
            </a:r>
          </a:p>
          <a:p>
            <a:pPr marL="457200" lvl="0" indent="-228600" rtl="0">
              <a:spcBef>
                <a:spcPts val="0"/>
              </a:spcBef>
            </a:pPr>
            <a:r>
              <a:rPr lang="en"/>
              <a:t>Forensic data analysis</a:t>
            </a:r>
          </a:p>
          <a:p>
            <a:pPr marL="914400" lvl="1" indent="-228600" rtl="0">
              <a:spcBef>
                <a:spcPts val="0"/>
              </a:spcBef>
            </a:pPr>
            <a:r>
              <a:rPr lang="en"/>
              <a:t>Aims to discover and analyze patterns of fraudulent crimes, usually financial crimes.</a:t>
            </a:r>
          </a:p>
          <a:p>
            <a:pPr marL="457200" lvl="0" indent="-228600" rtl="0">
              <a:spcBef>
                <a:spcPts val="0"/>
              </a:spcBef>
            </a:pPr>
            <a:r>
              <a:rPr lang="en"/>
              <a:t>Database forensics</a:t>
            </a:r>
          </a:p>
          <a:p>
            <a:pPr marL="914400" lvl="1" indent="-228600" rtl="0">
              <a:spcBef>
                <a:spcPts val="0"/>
              </a:spcBef>
            </a:pPr>
            <a:r>
              <a:rPr lang="en"/>
              <a:t>Used to study databases and their metadata.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Tools for Digital Forensics</a:t>
            </a:r>
          </a:p>
        </p:txBody>
      </p:sp>
      <p:sp>
        <p:nvSpPr>
          <p:cNvPr id="87" name="Shape 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There are many different tools for digital forensics, such as:</a:t>
            </a:r>
          </a:p>
          <a:p>
            <a:pPr marL="457200" lvl="0" indent="-228600" rtl="0">
              <a:spcBef>
                <a:spcPts val="0"/>
              </a:spcBef>
            </a:pPr>
            <a:r>
              <a:rPr lang="en"/>
              <a:t>CAINE(Computer Aided INvestigative Environment)</a:t>
            </a:r>
          </a:p>
          <a:p>
            <a:pPr marL="914400" lvl="1" indent="-228600" rtl="0">
              <a:spcBef>
                <a:spcPts val="0"/>
              </a:spcBef>
            </a:pPr>
            <a:r>
              <a:rPr lang="en"/>
              <a:t>A Linux distro that offers user-friendly tools and UI.</a:t>
            </a:r>
          </a:p>
          <a:p>
            <a:pPr marL="457200" lvl="0" indent="-228600" rtl="0">
              <a:spcBef>
                <a:spcPts val="0"/>
              </a:spcBef>
            </a:pPr>
            <a:r>
              <a:rPr lang="en"/>
              <a:t>NetworkMiner</a:t>
            </a:r>
          </a:p>
          <a:p>
            <a:pPr marL="914400" lvl="1" indent="-228600" rtl="0">
              <a:spcBef>
                <a:spcPts val="0"/>
              </a:spcBef>
            </a:pPr>
            <a:r>
              <a:rPr lang="en"/>
              <a:t>Detects OS, hostname and open ports of network hosts through packet sniffing/PCAP parsing</a:t>
            </a:r>
          </a:p>
          <a:p>
            <a:pPr marL="457200" lvl="0" indent="-228600" rtl="0">
              <a:spcBef>
                <a:spcPts val="0"/>
              </a:spcBef>
            </a:pPr>
            <a:r>
              <a:rPr lang="en"/>
              <a:t>ProDiscover</a:t>
            </a:r>
          </a:p>
          <a:p>
            <a:pPr marL="914400" lvl="1" indent="-228600" rtl="0">
              <a:spcBef>
                <a:spcPts val="0"/>
              </a:spcBef>
            </a:pPr>
            <a:r>
              <a:rPr lang="en"/>
              <a:t>Allows you to image, analyze evidence found on a drive.</a:t>
            </a:r>
          </a:p>
          <a:p>
            <a:pPr marL="457200" lvl="0" indent="-228600" rtl="0">
              <a:spcBef>
                <a:spcPts val="0"/>
              </a:spcBef>
            </a:pPr>
            <a:r>
              <a:rPr lang="en"/>
              <a:t> CryptHunter</a:t>
            </a:r>
          </a:p>
          <a:p>
            <a:pPr marL="914400" lvl="1" indent="-228600" rtl="0">
              <a:spcBef>
                <a:spcPts val="0"/>
              </a:spcBef>
            </a:pPr>
            <a:r>
              <a:rPr lang="en"/>
              <a:t>Notifies the user if active encryption is running on a system so investigators can act to preserve evidence that would be lost if the system shut down.</a:t>
            </a:r>
          </a:p>
        </p:txBody>
      </p:sp>
      <p:pic>
        <p:nvPicPr>
          <p:cNvPr id="88" name="Shape 88"/>
          <p:cNvPicPr preferRelativeResize="0"/>
          <p:nvPr/>
        </p:nvPicPr>
        <p:blipFill>
          <a:blip r:embed="rId3">
            <a:alphaModFix/>
          </a:blip>
          <a:stretch>
            <a:fillRect/>
          </a:stretch>
        </p:blipFill>
        <p:spPr>
          <a:xfrm>
            <a:off x="6567774" y="0"/>
            <a:ext cx="2538774" cy="16914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Methods to Digital Forensics</a:t>
            </a:r>
          </a:p>
        </p:txBody>
      </p:sp>
      <p:sp>
        <p:nvSpPr>
          <p:cNvPr id="94" name="Shape 94"/>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There have been many attempts to develop a process model for digital forensics, but none so far have been universally accepted. The general process is as followed:</a:t>
            </a:r>
          </a:p>
          <a:p>
            <a:pPr marL="457200" lvl="0" indent="-228600" rtl="0">
              <a:spcBef>
                <a:spcPts val="0"/>
              </a:spcBef>
              <a:buAutoNum type="arabicPeriod"/>
            </a:pPr>
            <a:r>
              <a:rPr lang="en"/>
              <a:t>Verification</a:t>
            </a:r>
          </a:p>
          <a:p>
            <a:pPr marL="457200" lvl="0" indent="-228600" rtl="0">
              <a:spcBef>
                <a:spcPts val="0"/>
              </a:spcBef>
              <a:buAutoNum type="arabicPeriod"/>
            </a:pPr>
            <a:r>
              <a:rPr lang="en"/>
              <a:t>System description</a:t>
            </a:r>
          </a:p>
          <a:p>
            <a:pPr marL="457200" lvl="0" indent="-228600" rtl="0">
              <a:spcBef>
                <a:spcPts val="0"/>
              </a:spcBef>
              <a:buAutoNum type="arabicPeriod"/>
            </a:pPr>
            <a:r>
              <a:rPr lang="en"/>
              <a:t>Evidence acquisition</a:t>
            </a:r>
          </a:p>
          <a:p>
            <a:pPr marL="457200" lvl="0" indent="-228600" rtl="0">
              <a:spcBef>
                <a:spcPts val="0"/>
              </a:spcBef>
              <a:buAutoNum type="arabicPeriod"/>
            </a:pPr>
            <a:r>
              <a:rPr lang="en"/>
              <a:t>Timeline analysis</a:t>
            </a:r>
          </a:p>
          <a:p>
            <a:pPr marL="457200" lvl="0" indent="-228600" rtl="0">
              <a:spcBef>
                <a:spcPts val="0"/>
              </a:spcBef>
              <a:buAutoNum type="arabicPeriod"/>
            </a:pPr>
            <a:r>
              <a:rPr lang="en"/>
              <a:t>Media and artifact analysis</a:t>
            </a:r>
          </a:p>
          <a:p>
            <a:pPr marL="457200" lvl="0" indent="-228600" rtl="0">
              <a:spcBef>
                <a:spcPts val="0"/>
              </a:spcBef>
              <a:buAutoNum type="arabicPeriod"/>
            </a:pPr>
            <a:r>
              <a:rPr lang="en"/>
              <a:t>String or byte search</a:t>
            </a:r>
          </a:p>
          <a:p>
            <a:pPr marL="457200" lvl="0" indent="-228600" rtl="0">
              <a:spcBef>
                <a:spcPts val="0"/>
              </a:spcBef>
              <a:buAutoNum type="arabicPeriod"/>
            </a:pPr>
            <a:r>
              <a:rPr lang="en"/>
              <a:t>Data recovery</a:t>
            </a:r>
          </a:p>
          <a:p>
            <a:pPr marL="457200" lvl="0" indent="-228600">
              <a:spcBef>
                <a:spcPts val="0"/>
              </a:spcBef>
              <a:buAutoNum type="arabicPeriod"/>
            </a:pPr>
            <a:r>
              <a:rPr lang="en"/>
              <a:t>Reporting results</a:t>
            </a:r>
          </a:p>
        </p:txBody>
      </p:sp>
      <p:pic>
        <p:nvPicPr>
          <p:cNvPr id="95" name="Shape 95"/>
          <p:cNvPicPr preferRelativeResize="0"/>
          <p:nvPr/>
        </p:nvPicPr>
        <p:blipFill>
          <a:blip r:embed="rId3">
            <a:alphaModFix/>
          </a:blip>
          <a:stretch>
            <a:fillRect/>
          </a:stretch>
        </p:blipFill>
        <p:spPr>
          <a:xfrm>
            <a:off x="4128550" y="1829550"/>
            <a:ext cx="3919424" cy="29675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Methods to Digital Forensics cont.</a:t>
            </a:r>
          </a:p>
        </p:txBody>
      </p:sp>
      <p:sp>
        <p:nvSpPr>
          <p:cNvPr id="101" name="Shape 10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a:t>Verification: verify that the incident has taken place, and gather specifics about it to figure out the  best approach.</a:t>
            </a:r>
          </a:p>
          <a:p>
            <a:pPr marL="457200" lvl="0" indent="-228600" rtl="0">
              <a:spcBef>
                <a:spcPts val="0"/>
              </a:spcBef>
              <a:buChar char="●"/>
            </a:pPr>
            <a:r>
              <a:rPr lang="en"/>
              <a:t>System Description: gather data about the system you are going to analyze. Outline information such as OS, disk format, amount of ram, and location of evidence.</a:t>
            </a:r>
          </a:p>
          <a:p>
            <a:pPr marL="457200" lvl="0" indent="-228600" rtl="0">
              <a:spcBef>
                <a:spcPts val="0"/>
              </a:spcBef>
              <a:buChar char="●"/>
            </a:pPr>
            <a:r>
              <a:rPr lang="en"/>
              <a:t>Evidence Acquisition:  Identify possible sources of data, acquire volatile and nonvolatile data. Volatile data should be gathered first, as it changes over time. Next create a bit stream image from the hard drive. Then verify the data’s integrity.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Methods to Digital Forensics cont.</a:t>
            </a:r>
          </a:p>
        </p:txBody>
      </p:sp>
      <p:sp>
        <p:nvSpPr>
          <p:cNvPr id="107" name="Shape 10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a:t>Timeline Analysis: gather information about what time target files were accessed, changed, or created, if applicable. This can be automatically done with a variety of tools.</a:t>
            </a:r>
          </a:p>
          <a:p>
            <a:pPr marL="457200" lvl="0" indent="-228600" rtl="0">
              <a:spcBef>
                <a:spcPts val="0"/>
              </a:spcBef>
              <a:buChar char="●"/>
            </a:pPr>
            <a:r>
              <a:rPr lang="en"/>
              <a:t>Media and Artifact Analysis: figure out what programs were executed, or what files were downloaded/clicked/deleted. Do memory analysis to be able to examine rogue processes, process paths, user handles, mutex, and more.</a:t>
            </a:r>
          </a:p>
          <a:p>
            <a:pPr marL="457200" lvl="0" indent="-228600">
              <a:spcBef>
                <a:spcPts val="0"/>
              </a:spcBef>
              <a:buChar char="●"/>
            </a:pPr>
            <a:r>
              <a:rPr lang="en"/>
              <a:t>String or Byte Search: this step will consist into using tools that will search the low level raw images. You will be doing string searches using regular expressions.</a:t>
            </a:r>
          </a:p>
        </p:txBody>
      </p:sp>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2465</Words>
  <Application>Microsoft Office PowerPoint</Application>
  <PresentationFormat>Presentazione su schermo (16:9)</PresentationFormat>
  <Paragraphs>190</Paragraphs>
  <Slides>28</Slides>
  <Notes>26</Notes>
  <HiddenSlides>0</HiddenSlides>
  <MMClips>1</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28</vt:i4>
      </vt:variant>
    </vt:vector>
  </HeadingPairs>
  <TitlesOfParts>
    <vt:vector size="31" baseType="lpstr">
      <vt:lpstr>Arial</vt:lpstr>
      <vt:lpstr>Quicksand</vt:lpstr>
      <vt:lpstr>simple-light-2</vt:lpstr>
      <vt:lpstr>Digital Forensics: Tools and Techniques</vt:lpstr>
      <vt:lpstr>What is Digital Forensics?</vt:lpstr>
      <vt:lpstr>Why Digital Forensics?</vt:lpstr>
      <vt:lpstr>Markus Hess: Early Example of Digital Forensics</vt:lpstr>
      <vt:lpstr>Branches of Digital Forensics</vt:lpstr>
      <vt:lpstr>Tools for Digital Forensics</vt:lpstr>
      <vt:lpstr>Methods to Digital Forensics</vt:lpstr>
      <vt:lpstr>Methods to Digital Forensics cont.</vt:lpstr>
      <vt:lpstr>Methods to Digital Forensics cont.</vt:lpstr>
      <vt:lpstr>Methods to Digital Forensics cont.</vt:lpstr>
      <vt:lpstr>Steganalysis</vt:lpstr>
      <vt:lpstr>Silk Road: A Modern Example in Digital Forensics</vt:lpstr>
      <vt:lpstr>How Tor Works</vt:lpstr>
      <vt:lpstr>How Does Digital Forensics Tie in?</vt:lpstr>
      <vt:lpstr>How Does Digital Forensics Apply to Everyday Life?</vt:lpstr>
      <vt:lpstr>What About (almost)Complete Anonymity?</vt:lpstr>
      <vt:lpstr>What About (almost)Complete Anonymity? </vt:lpstr>
      <vt:lpstr>So Can I Be Invisible to Digital Forensics?</vt:lpstr>
      <vt:lpstr>Digital Forensics: Applied Example</vt:lpstr>
      <vt:lpstr>Digital Forensics: Applied Example cont. </vt:lpstr>
      <vt:lpstr>last and netstat command</vt:lpstr>
      <vt:lpstr>last and netstat command </vt:lpstr>
      <vt:lpstr>Challenges of Digital Forensics</vt:lpstr>
      <vt:lpstr>Challenges of Digital Forensics cont.</vt:lpstr>
      <vt:lpstr>Digital Forensics vs. Data Extraction</vt:lpstr>
      <vt:lpstr>Table</vt:lpstr>
      <vt:lpstr>Video content example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Tools and Techniques</dc:title>
  <cp:lastModifiedBy>GERARDO MICHELE LAUCELLA</cp:lastModifiedBy>
  <cp:revision>1</cp:revision>
  <dcterms:modified xsi:type="dcterms:W3CDTF">2021-12-02T11:16:25Z</dcterms:modified>
</cp:coreProperties>
</file>