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1" r:id="rId4"/>
    <p:sldId id="275" r:id="rId5"/>
    <p:sldId id="272" r:id="rId6"/>
    <p:sldId id="273" r:id="rId7"/>
    <p:sldId id="274" r:id="rId8"/>
    <p:sldId id="263" r:id="rId9"/>
    <p:sldId id="269" r:id="rId10"/>
    <p:sldId id="270" r:id="rId11"/>
    <p:sldId id="26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2285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6096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80"/>
              </a:spcBef>
              <a:buClr>
                <a:srgbClr val="888888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32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32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32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320"/>
              </a:spcBef>
              <a:buClr>
                <a:srgbClr val="888888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20"/>
              </a:spcBef>
              <a:buClr>
                <a:srgbClr val="888888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rgbClr val="888888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rgbClr val="888888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2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Char char="•"/>
              <a:defRPr/>
            </a:lvl1pPr>
            <a:lvl2pPr marL="742950" indent="-18415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2pPr>
            <a:lvl3pPr marL="1143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3pPr>
            <a:lvl4pPr marL="1600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4pPr>
            <a:lvl5pPr marL="20574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5pPr>
            <a:lvl6pPr marL="25146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6pPr>
            <a:lvl7pPr marL="29718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7pPr>
            <a:lvl8pPr marL="3429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8pPr>
            <a:lvl9pPr marL="3886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Char char="•"/>
              <a:defRPr/>
            </a:lvl1pPr>
            <a:lvl2pPr marL="742950" indent="-18415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2pPr>
            <a:lvl3pPr marL="1143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3pPr>
            <a:lvl4pPr marL="1600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4pPr>
            <a:lvl5pPr marL="20574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5pPr>
            <a:lvl6pPr marL="25146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6pPr>
            <a:lvl7pPr marL="29718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7pPr>
            <a:lvl8pPr marL="3429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8pPr>
            <a:lvl9pPr marL="3886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Quest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4495800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695825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4296728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Char char="•"/>
              <a:defRPr/>
            </a:lvl1pPr>
            <a:lvl2pPr marL="742950" indent="-18415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2pPr>
            <a:lvl3pPr marL="1143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3pPr>
            <a:lvl4pPr marL="1600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4pPr>
            <a:lvl5pPr marL="20574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5pPr>
            <a:lvl6pPr marL="25146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6pPr>
            <a:lvl7pPr marL="29718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7pPr>
            <a:lvl8pPr marL="3429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8pPr>
            <a:lvl9pPr marL="3886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Char char="•"/>
              <a:defRPr/>
            </a:lvl1pPr>
            <a:lvl2pPr marL="742950" indent="-18415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2pPr>
            <a:lvl3pPr marL="1143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3pPr>
            <a:lvl4pPr marL="1600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4pPr>
            <a:lvl5pPr marL="20574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5pPr>
            <a:lvl6pPr marL="25146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6pPr>
            <a:lvl7pPr marL="29718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7pPr>
            <a:lvl8pPr marL="3429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8pPr>
            <a:lvl9pPr marL="3886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72583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Char char="•"/>
              <a:defRPr/>
            </a:lvl1pPr>
            <a:lvl2pPr marL="742950" indent="-18415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2pPr>
            <a:lvl3pPr marL="1143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3pPr>
            <a:lvl4pPr marL="1600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4pPr>
            <a:lvl5pPr marL="20574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5pPr>
            <a:lvl6pPr marL="25146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6pPr>
            <a:lvl7pPr marL="29718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7pPr>
            <a:lvl8pPr marL="34290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8pPr>
            <a:lvl9pPr marL="388620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2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lnSpc>
                <a:spcPct val="125000"/>
              </a:lnSpc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679575" y="228600"/>
            <a:ext cx="5711824" cy="895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Char char="•"/>
              <a:defRPr/>
            </a:lvl1pPr>
            <a:lvl2pPr marL="742950" marR="0" indent="-18415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2pPr>
            <a:lvl3pPr marL="1143000" marR="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3pPr>
            <a:lvl4pPr marL="1600200" marR="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4pPr>
            <a:lvl5pPr marL="2057400" marR="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5pPr>
            <a:lvl6pPr marL="2514600" marR="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6pPr>
            <a:lvl7pPr marL="2971800" marR="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7pPr>
            <a:lvl8pPr marL="3429000" marR="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o"/>
              <a:defRPr/>
            </a:lvl8pPr>
            <a:lvl9pPr marL="3886200" marR="0" indent="-127000" algn="l" rtl="0">
              <a:spcBef>
                <a:spcPts val="320"/>
              </a:spcBef>
              <a:buClr>
                <a:srgbClr val="7F7F7F"/>
              </a:buClr>
              <a:buFont typeface="Quest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457760" y="6499383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69118" y="6499383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07817" y="4059"/>
            <a:ext cx="5108026" cy="1938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495800" y="973242"/>
            <a:ext cx="479367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6F95D2"/>
                </a:solidFill>
                <a:latin typeface="Questrial"/>
                <a:ea typeface="Questrial"/>
                <a:cs typeface="Questrial"/>
                <a:sym typeface="Questrial"/>
              </a:rPr>
              <a:t>Your trading expert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8100" y="4267200"/>
            <a:ext cx="781049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42558C"/>
                </a:solidFill>
                <a:latin typeface="Questrial"/>
                <a:ea typeface="Questrial"/>
                <a:cs typeface="Questrial"/>
                <a:sym typeface="Questrial"/>
              </a:rPr>
              <a:t>Proudly presented by      Duy, Mabel, Aditya, Gerry, Tong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159000"/>
            <a:ext cx="91440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US" sz="54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PTO</a:t>
            </a:r>
            <a:endParaRPr lang="en-US" sz="5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676400" y="1905000"/>
            <a:ext cx="4724400" cy="33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SzPct val="1000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Not ready to deployment </a:t>
            </a:r>
          </a:p>
          <a:p>
            <a:pPr indent="-342900">
              <a:buSzPct val="1000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But promising</a:t>
            </a:r>
          </a:p>
          <a:p>
            <a:pPr indent="-342900">
              <a:buSzPct val="1000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Need minor changes</a:t>
            </a:r>
          </a:p>
          <a:p>
            <a:pPr indent="-342900">
              <a:buSzPct val="1000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Use Citi Internal Engine to feed the data 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3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740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5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5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Dao Duc Duy :  Architecture Designer</a:t>
            </a:r>
          </a:p>
          <a:p>
            <a:pPr marL="342900" marR="0" lvl="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None/>
            </a:pPr>
            <a:endParaRPr sz="24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Gerry Anggacipta : Database Developer /QA</a:t>
            </a:r>
          </a:p>
          <a:p>
            <a:pPr marL="342900" marR="0" lvl="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None/>
            </a:pPr>
            <a:endParaRPr sz="24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Sambamoorthy Aditya : Strategy Management/ Low Touch Trade</a:t>
            </a:r>
          </a:p>
          <a:p>
            <a:pPr marL="342900" marR="0" lvl="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None/>
            </a:pPr>
            <a:endParaRPr sz="24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Mabel Foo :  User Interface Designer</a:t>
            </a:r>
          </a:p>
          <a:p>
            <a:pPr marL="342900" marR="0" lvl="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None/>
            </a:pPr>
            <a:endParaRPr sz="24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Liu Tong : Production Support</a:t>
            </a:r>
          </a:p>
          <a:p>
            <a:pPr marL="342900" marR="0" lvl="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None/>
            </a:pPr>
            <a:endParaRPr sz="24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480"/>
              </a:spcBef>
              <a:buClr>
                <a:srgbClr val="7F7F7F"/>
              </a:buClr>
              <a:buFont typeface="Questrial"/>
              <a:buNone/>
            </a:pPr>
            <a:endParaRPr sz="24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190500" algn="l" rtl="0">
              <a:spcBef>
                <a:spcPts val="480"/>
              </a:spcBef>
              <a:buClr>
                <a:srgbClr val="7F7F7F"/>
              </a:buClr>
              <a:buFont typeface="Questrial"/>
              <a:buNone/>
            </a:pPr>
            <a:endParaRPr sz="24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Rounded Rectangle 40"/>
          <p:cNvSpPr/>
          <p:nvPr/>
        </p:nvSpPr>
        <p:spPr>
          <a:xfrm>
            <a:off x="159660" y="1708124"/>
            <a:ext cx="2109488" cy="42354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8" name="Group 17"/>
          <p:cNvGrpSpPr/>
          <p:nvPr/>
        </p:nvGrpSpPr>
        <p:grpSpPr>
          <a:xfrm>
            <a:off x="229891" y="3250141"/>
            <a:ext cx="1981200" cy="1751519"/>
            <a:chOff x="3176155" y="1752600"/>
            <a:chExt cx="2819400" cy="2667000"/>
          </a:xfrm>
        </p:grpSpPr>
        <p:sp>
          <p:nvSpPr>
            <p:cNvPr id="5" name="Rounded Rectangle 4"/>
            <p:cNvSpPr/>
            <p:nvPr/>
          </p:nvSpPr>
          <p:spPr>
            <a:xfrm>
              <a:off x="3176155" y="1752600"/>
              <a:ext cx="2819400" cy="2667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54532" y="1939634"/>
              <a:ext cx="2462645" cy="498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MarketDataManager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54531" y="2521526"/>
              <a:ext cx="2462645" cy="498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StrategyManager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68385" y="3103417"/>
              <a:ext cx="2462645" cy="498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TradeManager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61461" y="3657593"/>
              <a:ext cx="2462645" cy="498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PortfolioManager</a:t>
              </a:r>
              <a:endParaRPr lang="en-US" sz="14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29891" y="5187177"/>
            <a:ext cx="1981200" cy="5004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Access Layer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29891" y="1902432"/>
            <a:ext cx="1981200" cy="1255634"/>
            <a:chOff x="6137565" y="2524988"/>
            <a:chExt cx="1981200" cy="1125684"/>
          </a:xfrm>
        </p:grpSpPr>
        <p:sp>
          <p:nvSpPr>
            <p:cNvPr id="7" name="Rounded Rectangle 6"/>
            <p:cNvSpPr/>
            <p:nvPr/>
          </p:nvSpPr>
          <p:spPr>
            <a:xfrm>
              <a:off x="6137565" y="2524988"/>
              <a:ext cx="1981200" cy="11256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81305" y="2640512"/>
              <a:ext cx="1730507" cy="454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Market Data Provider</a:t>
              </a:r>
              <a:endParaRPr lang="en-US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81305" y="3167506"/>
              <a:ext cx="1730507" cy="340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QueueManager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10958" y="1708124"/>
            <a:ext cx="6080643" cy="4235475"/>
            <a:chOff x="-2935954" y="3365668"/>
            <a:chExt cx="6080643" cy="3797131"/>
          </a:xfrm>
        </p:grpSpPr>
        <p:sp>
          <p:nvSpPr>
            <p:cNvPr id="4" name="Rounded Rectangle 3"/>
            <p:cNvSpPr/>
            <p:nvPr/>
          </p:nvSpPr>
          <p:spPr>
            <a:xfrm>
              <a:off x="-2935953" y="3365668"/>
              <a:ext cx="6080642" cy="37971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6619" y="3864759"/>
              <a:ext cx="1981200" cy="6729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Strategy Engine</a:t>
              </a:r>
              <a:endParaRPr lang="en-US" sz="14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-2825211" y="3882774"/>
              <a:ext cx="1745111" cy="2534828"/>
              <a:chOff x="-2928741" y="2291755"/>
              <a:chExt cx="1745111" cy="253482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2914137" y="2291755"/>
                <a:ext cx="1730507" cy="6648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Market Data View</a:t>
                </a:r>
                <a:endParaRPr lang="en-US" sz="14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-2928741" y="2997346"/>
                <a:ext cx="1730507" cy="5954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Strategy View</a:t>
                </a:r>
                <a:endParaRPr lang="en-US" sz="1400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-2922656" y="4261702"/>
                <a:ext cx="1730507" cy="5648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Portfolio/Performance View</a:t>
                </a:r>
                <a:endParaRPr lang="en-US" sz="14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-2914137" y="3633602"/>
                <a:ext cx="1730507" cy="577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Trade View</a:t>
                </a:r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26886" y="4668977"/>
              <a:ext cx="1981200" cy="1810684"/>
              <a:chOff x="3227793" y="3613904"/>
              <a:chExt cx="2819400" cy="307537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227793" y="3613904"/>
                <a:ext cx="2819400" cy="307537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413093" y="3932319"/>
                <a:ext cx="2462645" cy="4987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Stock</a:t>
                </a:r>
                <a:endParaRPr lang="en-US" sz="14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413092" y="4581551"/>
                <a:ext cx="2462645" cy="4987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Strategy</a:t>
                </a:r>
                <a:endParaRPr lang="en-US" sz="1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426946" y="5251840"/>
                <a:ext cx="2462645" cy="4987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Trade</a:t>
                </a:r>
                <a:endParaRPr lang="en-US" sz="14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420022" y="5916518"/>
                <a:ext cx="2462645" cy="4987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PortfolioEntry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-2935954" y="6442222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094704" y="6442222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ViewModel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-931811" y="3883836"/>
              <a:ext cx="1745111" cy="2534828"/>
              <a:chOff x="3082542" y="2022131"/>
              <a:chExt cx="1745111" cy="253482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097146" y="2022131"/>
                <a:ext cx="1730507" cy="6648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Market Data </a:t>
                </a:r>
                <a:r>
                  <a:rPr lang="en-US" sz="1400" dirty="0" err="1" smtClean="0"/>
                  <a:t>ViewModel</a:t>
                </a:r>
                <a:endParaRPr lang="en-US" sz="14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082542" y="2727722"/>
                <a:ext cx="1730507" cy="5954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Strategy </a:t>
                </a:r>
                <a:r>
                  <a:rPr lang="en-US" sz="1400" dirty="0" err="1" smtClean="0"/>
                  <a:t>ViewModel</a:t>
                </a:r>
                <a:endParaRPr lang="en-US" sz="1400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088627" y="3992078"/>
                <a:ext cx="1730507" cy="5648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Portfolio </a:t>
                </a:r>
                <a:r>
                  <a:rPr lang="en-US" sz="1400" dirty="0" err="1" smtClean="0"/>
                  <a:t>Perf</a:t>
                </a:r>
                <a:r>
                  <a:rPr lang="en-US" sz="1400" dirty="0" smtClean="0"/>
                  <a:t>. </a:t>
                </a:r>
              </a:p>
              <a:p>
                <a:pPr algn="ctr"/>
                <a:r>
                  <a:rPr lang="en-US" sz="1400" dirty="0" smtClean="0"/>
                  <a:t>View Model</a:t>
                </a:r>
                <a:endParaRPr lang="en-US" sz="1400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097146" y="3363977"/>
                <a:ext cx="1730507" cy="577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Trade </a:t>
                </a:r>
                <a:r>
                  <a:rPr lang="en-US" sz="1400" dirty="0" err="1" smtClean="0"/>
                  <a:t>ViewModel</a:t>
                </a:r>
                <a:endParaRPr lang="en-US" sz="1400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036619" y="6493065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2269148" y="2057400"/>
            <a:ext cx="641810" cy="3707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2269148" y="2590800"/>
            <a:ext cx="641810" cy="44107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2269149" y="3951205"/>
            <a:ext cx="641810" cy="44107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2286000" y="5246535"/>
            <a:ext cx="641810" cy="44107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hape 122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54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lang="en-US" sz="5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6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5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Strategies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2314600"/>
            <a:ext cx="4022300" cy="240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2950" y="2314600"/>
            <a:ext cx="3733840" cy="240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678705"/>
            <a:ext cx="8229600" cy="9214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54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Process</a:t>
            </a:r>
            <a:endParaRPr lang="en-US" sz="5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1981200"/>
            <a:ext cx="68580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1868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678705"/>
            <a:ext cx="8229600" cy="9214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54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Control</a:t>
            </a:r>
            <a:endParaRPr lang="en-US" sz="5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0812" y="1371600"/>
            <a:ext cx="6553200" cy="4378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6172200" y="1524000"/>
            <a:ext cx="2703369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7F7F7F"/>
              </a:buClr>
              <a:buSzPct val="100000"/>
              <a:buNone/>
            </a:pPr>
            <a:r>
              <a:rPr lang="en-US" sz="1600" i="0" u="none" strike="noStrike" cap="none" baseline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Cruisecontrol.NET</a:t>
            </a:r>
            <a:endParaRPr lang="en-US" sz="1600" i="0" u="none" strike="noStrike" cap="none" baseline="0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7848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5400" b="0" i="0" u="none" strike="noStrike" cap="none" baseline="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Schema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21" y="1682894"/>
            <a:ext cx="6620979" cy="37746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114"/>
          <p:cNvSpPr txBox="1">
            <a:spLocks noGrp="1"/>
          </p:cNvSpPr>
          <p:nvPr>
            <p:ph type="body" idx="1"/>
          </p:nvPr>
        </p:nvSpPr>
        <p:spPr>
          <a:xfrm>
            <a:off x="3169529" y="5800159"/>
            <a:ext cx="2703369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7F7F7F"/>
              </a:buClr>
              <a:buSzPct val="100000"/>
              <a:buNone/>
            </a:pPr>
            <a:r>
              <a:rPr lang="en-US" sz="1600" i="0" u="none" strike="noStrike" cap="none" baseline="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Source tool: </a:t>
            </a:r>
            <a:r>
              <a:rPr lang="en-US" sz="1600" i="0" u="none" strike="noStrike" cap="none" baseline="0" dirty="0" err="1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NDepend</a:t>
            </a:r>
            <a:endParaRPr lang="en-US" sz="1600" i="0" u="none" strike="noStrike" cap="none" baseline="0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952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5400" b="0" i="0" u="none" strike="noStrike" cap="none" baseline="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lang="en-US" sz="5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Shape 1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47800"/>
            <a:ext cx="5432099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US" sz="5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Support</a:t>
            </a:r>
            <a:endParaRPr lang="en-US" sz="5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52400" y="1905000"/>
            <a:ext cx="4724400" cy="33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SzPct val="100000"/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What have been done:</a:t>
            </a:r>
          </a:p>
          <a:p>
            <a:pPr lvl="0" indent="-342900">
              <a:buSzPct val="100000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All the codes</a:t>
            </a:r>
          </a:p>
          <a:p>
            <a:pPr lvl="0" indent="-342900">
              <a:buSzPct val="100000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Testing on basic functions</a:t>
            </a:r>
          </a:p>
          <a:p>
            <a:pPr lvl="0" indent="-342900">
              <a:buSzPct val="100000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Configuration files</a:t>
            </a:r>
          </a:p>
          <a:p>
            <a:pPr lvl="0" indent="-342900">
              <a:buSzPct val="100000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Design documentation</a:t>
            </a:r>
          </a:p>
          <a:p>
            <a:pPr lvl="0" indent="-342900">
              <a:buSzPct val="100000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Infrastructure Impact (Log files)</a:t>
            </a:r>
          </a:p>
          <a:p>
            <a:pPr lvl="0" indent="-342900">
              <a:buSzPct val="100000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rPr>
              <a:t>Hardware back out (Code Server)</a:t>
            </a:r>
          </a:p>
          <a:p>
            <a:pPr lvl="0" indent="-342900">
              <a:buSzPct val="10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indent="-342900">
              <a:buSzPct val="10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7F7F7F"/>
              </a:buClr>
              <a:buSzPct val="100000"/>
              <a:buFont typeface="Questrial"/>
              <a:buChar char="•"/>
            </a:pPr>
            <a:endParaRPr lang="en-US" sz="2400" b="0" i="0" u="none" strike="noStrike" cap="none" baseline="0" dirty="0">
              <a:solidFill>
                <a:schemeClr val="tx1">
                  <a:lumMod val="65000"/>
                  <a:lumOff val="3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726" y="4392408"/>
            <a:ext cx="4260273" cy="246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5431842"/>
            <a:ext cx="2359953" cy="15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07817" y="0"/>
            <a:ext cx="2643971" cy="10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727862" y="1630263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What need to do: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Production Support Budget –Might high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Full Application Documents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Evidence of completed sign offs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Monitoring Setup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Training Calendar Setup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Install Release Notifications/Pre Production Release Audit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Post Implementation Review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190</Words>
  <Application>Microsoft Office PowerPoint</Application>
  <PresentationFormat>On-screen Show (4:3)</PresentationFormat>
  <Paragraphs>72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Team Members</vt:lpstr>
      <vt:lpstr>PowerPoint Presentation</vt:lpstr>
      <vt:lpstr>Strategies</vt:lpstr>
      <vt:lpstr>Development Process</vt:lpstr>
      <vt:lpstr>Integration Control</vt:lpstr>
      <vt:lpstr>Database Schema</vt:lpstr>
      <vt:lpstr>Demo</vt:lpstr>
      <vt:lpstr>Production Support</vt:lpstr>
      <vt:lpstr>PTO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NB-16</dc:creator>
  <cp:lastModifiedBy>user</cp:lastModifiedBy>
  <cp:revision>8</cp:revision>
  <dcterms:modified xsi:type="dcterms:W3CDTF">2014-08-22T02:12:21Z</dcterms:modified>
</cp:coreProperties>
</file>