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371" r:id="rId3"/>
    <p:sldId id="396" r:id="rId5"/>
    <p:sldId id="423" r:id="rId6"/>
    <p:sldId id="424" r:id="rId7"/>
    <p:sldId id="425" r:id="rId8"/>
    <p:sldId id="444" r:id="rId9"/>
    <p:sldId id="445" r:id="rId10"/>
    <p:sldId id="402" r:id="rId11"/>
    <p:sldId id="394" r:id="rId12"/>
    <p:sldId id="398" r:id="rId13"/>
    <p:sldId id="410" r:id="rId14"/>
    <p:sldId id="411" r:id="rId15"/>
    <p:sldId id="412" r:id="rId16"/>
    <p:sldId id="413" r:id="rId17"/>
    <p:sldId id="414" r:id="rId18"/>
    <p:sldId id="415" r:id="rId19"/>
    <p:sldId id="416" r:id="rId20"/>
    <p:sldId id="418" r:id="rId21"/>
    <p:sldId id="419" r:id="rId22"/>
    <p:sldId id="421" r:id="rId23"/>
    <p:sldId id="405" r:id="rId24"/>
    <p:sldId id="400" r:id="rId25"/>
    <p:sldId id="409" r:id="rId26"/>
    <p:sldId id="422" r:id="rId27"/>
  </p:sldIdLst>
  <p:sldSz cx="9144000" cy="5143500" type="screen16x9"/>
  <p:notesSz cx="6858000" cy="9144000"/>
  <p:embeddedFontLst>
    <p:embeddedFont>
      <p:font typeface="SimSun" panose="02010600030101010101" pitchFamily="2" charset="-122"/>
      <p:regular r:id="rId31"/>
    </p:embeddedFont>
    <p:embeddedFont>
      <p:font typeface="Century Gothic" panose="020B0502020202020204" pitchFamily="34" charset="0"/>
      <p:regular r:id="rId32"/>
      <p:bold r:id="rId33"/>
      <p:italic r:id="rId34"/>
      <p:boldItalic r:id="rId35"/>
    </p:embeddedFont>
    <p:embeddedFont>
      <p:font typeface="Calibri" panose="020F0502020204030204" charset="0"/>
      <p:regular r:id="rId36"/>
      <p:bold r:id="rId37"/>
      <p:italic r:id="rId38"/>
      <p:boldItalic r:id="rId39"/>
    </p:embeddedFont>
    <p:embeddedFont>
      <p:font typeface="Microsoft YaHei" panose="020B0503020204020204" charset="-122"/>
      <p:regular r:id="rId4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9E23"/>
    <a:srgbClr val="2E3B45"/>
    <a:srgbClr val="394A57"/>
    <a:srgbClr val="697E92"/>
    <a:srgbClr val="F44F56"/>
    <a:srgbClr val="1C2D37"/>
    <a:srgbClr val="00A7AA"/>
    <a:srgbClr val="0563B8"/>
    <a:srgbClr val="93AFCA"/>
    <a:srgbClr val="008B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9" autoAdjust="0"/>
    <p:restoredTop sz="94660"/>
  </p:normalViewPr>
  <p:slideViewPr>
    <p:cSldViewPr>
      <p:cViewPr varScale="1">
        <p:scale>
          <a:sx n="116" d="100"/>
          <a:sy n="116" d="100"/>
        </p:scale>
        <p:origin x="54" y="318"/>
      </p:cViewPr>
      <p:guideLst>
        <p:guide orient="horz" pos="3240"/>
        <p:guide pos="414"/>
        <p:guide pos="530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font" Target="fonts/font10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9.fntdata"/><Relationship Id="rId38" Type="http://schemas.openxmlformats.org/officeDocument/2006/relationships/font" Target="fonts/font8.fntdata"/><Relationship Id="rId37" Type="http://schemas.openxmlformats.org/officeDocument/2006/relationships/font" Target="fonts/font7.fntdata"/><Relationship Id="rId36" Type="http://schemas.openxmlformats.org/officeDocument/2006/relationships/font" Target="fonts/font6.fntdata"/><Relationship Id="rId35" Type="http://schemas.openxmlformats.org/officeDocument/2006/relationships/font" Target="fonts/font5.fntdata"/><Relationship Id="rId34" Type="http://schemas.openxmlformats.org/officeDocument/2006/relationships/font" Target="fonts/font4.fntdata"/><Relationship Id="rId33" Type="http://schemas.openxmlformats.org/officeDocument/2006/relationships/font" Target="fonts/font3.fntdata"/><Relationship Id="rId32" Type="http://schemas.openxmlformats.org/officeDocument/2006/relationships/font" Target="fonts/font2.fntdata"/><Relationship Id="rId31" Type="http://schemas.openxmlformats.org/officeDocument/2006/relationships/font" Target="fonts/font1.fntdata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86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56263-3964-4F85-8AE9-F8B3257BC5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862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endParaRPr lang="zh-CN" altLang="en-US"/>
          </a:p>
        </p:txBody>
      </p:sp>
      <p:sp>
        <p:nvSpPr>
          <p:cNvPr id="1048863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86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86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6CC9C-DD87-4893-A479-CBABAC3F922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8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58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CBC6CC9C-DD87-4893-A479-CBABAC3F92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7"/>
          <p:cNvGrpSpPr/>
          <p:nvPr userDrawn="1"/>
        </p:nvGrpSpPr>
        <p:grpSpPr>
          <a:xfrm>
            <a:off x="503547" y="492037"/>
            <a:ext cx="325753" cy="45720"/>
            <a:chOff x="486593" y="492037"/>
            <a:chExt cx="325753" cy="45720"/>
          </a:xfrm>
        </p:grpSpPr>
        <p:sp>
          <p:nvSpPr>
            <p:cNvPr id="1048593" name="椭圆 8"/>
            <p:cNvSpPr/>
            <p:nvPr/>
          </p:nvSpPr>
          <p:spPr>
            <a:xfrm>
              <a:off x="486593" y="492037"/>
              <a:ext cx="45720" cy="45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8594" name="椭圆 9"/>
            <p:cNvSpPr/>
            <p:nvPr/>
          </p:nvSpPr>
          <p:spPr>
            <a:xfrm>
              <a:off x="579937" y="492037"/>
              <a:ext cx="45720" cy="45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8595" name="椭圆 10"/>
            <p:cNvSpPr/>
            <p:nvPr/>
          </p:nvSpPr>
          <p:spPr>
            <a:xfrm>
              <a:off x="673281" y="492037"/>
              <a:ext cx="45720" cy="45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8596" name="椭圆 11"/>
            <p:cNvSpPr/>
            <p:nvPr/>
          </p:nvSpPr>
          <p:spPr>
            <a:xfrm>
              <a:off x="766626" y="492037"/>
              <a:ext cx="45720" cy="45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垂直排列标题与&#10;文本">
    <p:spTree>
      <p:nvGrpSpPr>
        <p:cNvPr id="1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A5D928A-E8EB-47DA-B76E-5E54CFFACB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3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3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66A9A82-53C2-4007-A0D0-07B69253C4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56000"/>
          </a:schemeClr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470A5-F3AE-4070-B14D-EE2BD75D74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94843-CA14-4A61-ACDA-9737E9EBD0B6}" type="slidenum">
              <a:rPr lang="zh-CN" altLang="en-US" smtClean="0"/>
            </a:fld>
            <a:endParaRPr lang="zh-CN" altLang="en-US"/>
          </a:p>
        </p:txBody>
      </p:sp>
      <p:sp>
        <p:nvSpPr>
          <p:cNvPr id="1048581" name="矩形 6"/>
          <p:cNvSpPr/>
          <p:nvPr userDrawn="1"/>
        </p:nvSpPr>
        <p:spPr>
          <a:xfrm>
            <a:off x="0" y="-3500"/>
            <a:ext cx="9144000" cy="5151128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webrtc_exmapl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矩形 18"/>
          <p:cNvSpPr/>
          <p:nvPr/>
        </p:nvSpPr>
        <p:spPr>
          <a:xfrm>
            <a:off x="2308226" y="913011"/>
            <a:ext cx="3877310" cy="829945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html5&amp;</a:t>
            </a:r>
            <a:r>
              <a:rPr lang="en-US" altLang="zh-CN" sz="4800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  <a:sym typeface="+mn-ea"/>
              </a:rPr>
              <a:t>js</a:t>
            </a:r>
            <a:r>
              <a:rPr lang="zh-CN" altLang="en-US" sz="4800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  <a:sym typeface="+mn-ea"/>
              </a:rPr>
              <a:t>简介</a:t>
            </a:r>
            <a:endParaRPr lang="zh-CN" altLang="en-US" sz="4800" b="1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048583" name="矩形 15"/>
          <p:cNvSpPr/>
          <p:nvPr/>
        </p:nvSpPr>
        <p:spPr>
          <a:xfrm>
            <a:off x="135125" y="3974645"/>
            <a:ext cx="8223510" cy="135318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14000"/>
              </a:lnSpc>
            </a:pPr>
            <a:endParaRPr lang="en-US" altLang="zh-CN" sz="12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4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Author:</a:t>
            </a:r>
            <a:r>
              <a:rPr lang="zh-CN" altLang="en-US" sz="12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　</a:t>
            </a:r>
            <a:r>
              <a:rPr lang="en-US" altLang="zh-CN" sz="12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Huang Jiasheng</a:t>
            </a:r>
            <a:endParaRPr lang="en-US" altLang="zh-CN" sz="12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4000"/>
              </a:lnSpc>
            </a:pPr>
            <a:endParaRPr lang="en-US" altLang="zh-CN" sz="12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4000"/>
              </a:lnSpc>
            </a:pPr>
            <a:endParaRPr lang="zh-CN" altLang="en-US" sz="12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4000"/>
              </a:lnSpc>
            </a:pPr>
            <a:endParaRPr lang="zh-CN" altLang="en-US" sz="12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4000"/>
              </a:lnSpc>
            </a:pPr>
            <a:endParaRPr lang="zh-CN" altLang="en-US" sz="12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37640" y="1743075"/>
            <a:ext cx="571055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轻松入门</a:t>
            </a:r>
            <a:r>
              <a:rPr lang="en-US" altLang="zh-CN">
                <a:solidFill>
                  <a:schemeClr val="bg1"/>
                </a:solidFill>
              </a:rPr>
              <a:t>html5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javascript</a:t>
            </a:r>
            <a:r>
              <a:rPr lang="zh-CN" altLang="en-US">
                <a:solidFill>
                  <a:schemeClr val="bg1"/>
                </a:solidFill>
              </a:rPr>
              <a:t>的简单技术应用介绍</a:t>
            </a:r>
            <a:endParaRPr lang="zh-CN" altLang="en-US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阅读完本课件您将收获：</a:t>
            </a:r>
            <a:endParaRPr lang="zh-CN" altLang="en-US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通过简单的代码介绍和演示初步了解</a:t>
            </a:r>
            <a:r>
              <a:rPr lang="en-US" altLang="zh-CN">
                <a:solidFill>
                  <a:schemeClr val="bg1"/>
                </a:solidFill>
              </a:rPr>
              <a:t>html5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javascript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通过一个实例项目初步了解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webrtc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和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nodejs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54710" y="1108075"/>
            <a:ext cx="753999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&lt;script&gt;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var output = 'input=false';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function test(input) {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if (input) {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    var output = 'input=true';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    return output;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}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return output;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}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document.write(test(false));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document.write("&lt;br/&gt;");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document.write(test(true));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&lt;/script&gt;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var→let/const</a:t>
            </a:r>
            <a:r>
              <a:rPr lang="zh-CN" altLang="en-US" sz="2800" b="1">
                <a:solidFill>
                  <a:schemeClr val="bg1"/>
                </a:solidFill>
              </a:rPr>
              <a:t>（</a:t>
            </a:r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）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54710" y="1108075"/>
            <a:ext cx="753999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&lt;script&gt;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let output = 'input=false';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function test(input) {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if (input) {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    </a:t>
            </a:r>
            <a:r>
              <a:rPr lang="zh-CN" altLang="en-US">
                <a:solidFill>
                  <a:srgbClr val="FF0000"/>
                </a:solidFill>
              </a:rPr>
              <a:t>let </a:t>
            </a:r>
            <a:r>
              <a:rPr lang="zh-CN" altLang="en-US">
                <a:solidFill>
                  <a:schemeClr val="bg1"/>
                </a:solidFill>
              </a:rPr>
              <a:t>output = 'input=true';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    return output;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}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return output;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}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document.write(test(false));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document.write("&lt;br/&gt;");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document.write(test(true));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&lt;/script&gt;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06145" y="423545"/>
            <a:ext cx="390017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var→let/const</a:t>
            </a:r>
            <a:r>
              <a:rPr lang="zh-CN" altLang="en-US" sz="2800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sz="2800" b="1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sz="2800" b="1">
                <a:solidFill>
                  <a:schemeClr val="bg1"/>
                </a:solidFill>
                <a:sym typeface="+mn-ea"/>
              </a:rPr>
              <a:t>）</a:t>
            </a:r>
            <a:endParaRPr lang="zh-CN" altLang="en-US" sz="2800" b="1">
              <a:solidFill>
                <a:schemeClr val="bg1"/>
              </a:solidFill>
            </a:endParaRPr>
          </a:p>
          <a:p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54710" y="1108075"/>
            <a:ext cx="753999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&lt;script&gt;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{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var private = "var private: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(This sentence should not be write on document.)";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}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document.write("Try to print a private parameter:");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document.write("&lt;br/&gt;");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document.write(private);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&lt;/script&gt;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06145" y="423545"/>
            <a:ext cx="390017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var→let/const</a:t>
            </a:r>
            <a:r>
              <a:rPr lang="zh-CN" altLang="en-US" sz="2800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sz="2800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sz="2800" b="1">
                <a:solidFill>
                  <a:schemeClr val="bg1"/>
                </a:solidFill>
                <a:sym typeface="+mn-ea"/>
              </a:rPr>
              <a:t>）</a:t>
            </a:r>
            <a:endParaRPr lang="zh-CN" altLang="en-US" sz="2800" b="1">
              <a:solidFill>
                <a:schemeClr val="bg1"/>
              </a:solidFill>
            </a:endParaRPr>
          </a:p>
          <a:p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54710" y="1108075"/>
            <a:ext cx="753999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&lt;script&gt;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(</a:t>
            </a:r>
            <a:r>
              <a:rPr lang="zh-CN" altLang="en-US">
                <a:solidFill>
                  <a:srgbClr val="FF0000"/>
                </a:solidFill>
              </a:rPr>
              <a:t>function()</a:t>
            </a:r>
            <a:r>
              <a:rPr lang="zh-CN" altLang="en-US">
                <a:solidFill>
                  <a:schemeClr val="bg1"/>
                </a:solidFill>
              </a:rPr>
              <a:t>{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var private = "var private:(This sentence should not be write on document.)";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})</a:t>
            </a:r>
            <a:r>
              <a:rPr lang="zh-CN" altLang="en-US">
                <a:solidFill>
                  <a:srgbClr val="FF0000"/>
                </a:solidFill>
              </a:rPr>
              <a:t>()</a:t>
            </a:r>
            <a:r>
              <a:rPr lang="zh-CN" altLang="en-US">
                <a:solidFill>
                  <a:schemeClr val="bg1"/>
                </a:solidFill>
              </a:rPr>
              <a:t>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document.write("Try to print a private parameter:");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document.write("&lt;br/&gt;");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document.write(private);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&lt;/script&gt;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6145" y="423545"/>
            <a:ext cx="390017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var→let/const</a:t>
            </a:r>
            <a:r>
              <a:rPr lang="zh-CN" altLang="en-US" sz="2800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sz="2800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sz="2800" b="1">
                <a:solidFill>
                  <a:schemeClr val="bg1"/>
                </a:solidFill>
                <a:sym typeface="+mn-ea"/>
              </a:rPr>
              <a:t>）</a:t>
            </a:r>
            <a:endParaRPr lang="zh-CN" altLang="en-US" sz="2800" b="1">
              <a:solidFill>
                <a:schemeClr val="bg1"/>
              </a:solidFill>
            </a:endParaRPr>
          </a:p>
          <a:p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54710" y="1108075"/>
            <a:ext cx="753999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&lt;script&gt;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{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</a:t>
            </a:r>
            <a:r>
              <a:rPr lang="zh-CN" altLang="en-US">
                <a:solidFill>
                  <a:srgbClr val="FF0000"/>
                </a:solidFill>
              </a:rPr>
              <a:t>let </a:t>
            </a:r>
            <a:r>
              <a:rPr lang="zh-CN" altLang="en-US">
                <a:solidFill>
                  <a:schemeClr val="bg1"/>
                </a:solidFill>
              </a:rPr>
              <a:t>private1 = "let private1: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(This sentence should not be write on document.)";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</a:t>
            </a:r>
            <a:r>
              <a:rPr lang="zh-CN" altLang="en-US">
                <a:solidFill>
                  <a:srgbClr val="FF0000"/>
                </a:solidFill>
              </a:rPr>
              <a:t>const </a:t>
            </a:r>
            <a:r>
              <a:rPr lang="zh-CN" altLang="en-US">
                <a:solidFill>
                  <a:schemeClr val="bg1"/>
                </a:solidFill>
              </a:rPr>
              <a:t>private2 = "const private2</a:t>
            </a:r>
            <a:r>
              <a:rPr lang="en-US" altLang="zh-CN">
                <a:solidFill>
                  <a:schemeClr val="bg1"/>
                </a:solidFill>
              </a:rPr>
              <a:t>: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(This sentence should not be write on document.)";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}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document.write("Try to print private parameters:");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document.write("&lt;br/&gt;");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document.write(private1);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document.write("&lt;br/&gt;");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document.write(private2);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&lt;/script&gt;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6145" y="423545"/>
            <a:ext cx="390017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var→let/const</a:t>
            </a:r>
            <a:r>
              <a:rPr lang="zh-CN" altLang="en-US" sz="2800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sz="2800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sz="2800" b="1">
                <a:solidFill>
                  <a:schemeClr val="bg1"/>
                </a:solidFill>
                <a:sym typeface="+mn-ea"/>
              </a:rPr>
              <a:t>）</a:t>
            </a:r>
            <a:endParaRPr lang="zh-CN" altLang="en-US" sz="2800" b="1">
              <a:solidFill>
                <a:schemeClr val="bg1"/>
              </a:solidFill>
            </a:endParaRPr>
          </a:p>
          <a:p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54710" y="1108075"/>
            <a:ext cx="753999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&lt;script&gt;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let word1='Company name'</a:t>
            </a:r>
            <a:r>
              <a:rPr lang="en-US" altLang="zh-CN" sz="2000">
                <a:solidFill>
                  <a:schemeClr val="bg1"/>
                </a:solidFill>
              </a:rPr>
              <a:t>;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let word2='starnet'</a:t>
            </a:r>
            <a:r>
              <a:rPr lang="en-US" altLang="zh-CN" sz="2000">
                <a:solidFill>
                  <a:schemeClr val="bg1"/>
                </a:solidFill>
              </a:rPr>
              <a:t>;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document.write(word1+':'+word2)</a:t>
            </a:r>
            <a:r>
              <a:rPr lang="en-US" altLang="zh-CN" sz="2000">
                <a:solidFill>
                  <a:schemeClr val="bg1"/>
                </a:solidFill>
              </a:rPr>
              <a:t>;</a:t>
            </a:r>
            <a:r>
              <a:rPr lang="zh-CN" altLang="en-US" sz="2000">
                <a:solidFill>
                  <a:schemeClr val="bg1"/>
                </a:solidFill>
              </a:rPr>
              <a:t>//ES5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document.write("&lt;br/&gt;")</a:t>
            </a:r>
            <a:r>
              <a:rPr lang="en-US" altLang="zh-CN" sz="2000">
                <a:solidFill>
                  <a:schemeClr val="bg1"/>
                </a:solidFill>
              </a:rPr>
              <a:t>;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</a:t>
            </a:r>
            <a:r>
              <a:rPr lang="zh-CN" altLang="en-US" sz="2000">
                <a:solidFill>
                  <a:srgbClr val="FF0000"/>
                </a:solidFill>
              </a:rPr>
              <a:t>document.write(`${word1}:${word2}`)</a:t>
            </a:r>
            <a:r>
              <a:rPr lang="en-US" altLang="zh-CN" sz="2000">
                <a:solidFill>
                  <a:srgbClr val="FF0000"/>
                </a:solidFill>
              </a:rPr>
              <a:t>;</a:t>
            </a:r>
            <a:r>
              <a:rPr lang="zh-CN" altLang="en-US" sz="2000">
                <a:solidFill>
                  <a:schemeClr val="bg1"/>
                </a:solidFill>
              </a:rPr>
              <a:t>//ES6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&lt;/script&gt;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bg1"/>
                </a:solidFill>
              </a:rPr>
              <a:t>解构赋值（</a:t>
            </a:r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）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54710" y="1108075"/>
            <a:ext cx="753999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&lt;script&gt;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const array = [1, 2, 3, 4];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</a:t>
            </a:r>
            <a:r>
              <a:rPr lang="zh-CN" altLang="en-US" sz="2000">
                <a:solidFill>
                  <a:srgbClr val="FF0000"/>
                </a:solidFill>
              </a:rPr>
              <a:t>const [first, ,third] = array;</a:t>
            </a:r>
            <a:endParaRPr lang="zh-CN" altLang="en-US" sz="2000">
              <a:solidFill>
                <a:srgbClr val="FF0000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document.write(first," ",third); // 1 3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document.write("&lt;br/&gt;");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&lt;/script&gt;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bg1"/>
                </a:solidFill>
              </a:rPr>
              <a:t>解构赋值（</a:t>
            </a:r>
            <a:r>
              <a:rPr lang="en-US" altLang="zh-CN" sz="2800" b="1">
                <a:solidFill>
                  <a:schemeClr val="bg1"/>
                </a:solidFill>
              </a:rPr>
              <a:t>2</a:t>
            </a:r>
            <a:r>
              <a:rPr lang="zh-CN" altLang="en-US" sz="2800" b="1">
                <a:solidFill>
                  <a:schemeClr val="bg1"/>
                </a:solidFill>
              </a:rPr>
              <a:t>）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02005" y="1397635"/>
            <a:ext cx="753999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/>
                </a:solidFill>
              </a:rPr>
              <a:t>&lt;script&gt;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const xiamen = {Country: 'China',Province: 'Fujian', City: 'Xiamen'};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function getLocationDetail({ Country,Province, City }) {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    return</a:t>
            </a:r>
            <a:r>
              <a:rPr lang="zh-CN" altLang="en-US" sz="2000">
                <a:solidFill>
                  <a:srgbClr val="FF0000"/>
                </a:solidFill>
              </a:rPr>
              <a:t> `${Country}-${Province}-${City}`</a:t>
            </a:r>
            <a:r>
              <a:rPr lang="zh-CN" altLang="en-US" sz="2000">
                <a:solidFill>
                  <a:schemeClr val="bg1"/>
                </a:solidFill>
              </a:rPr>
              <a:t>;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}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document.write(getLocationDetail(xiamen));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&lt;/script&gt;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bg1"/>
                </a:solidFill>
              </a:rPr>
              <a:t>解构赋值（</a:t>
            </a:r>
            <a:r>
              <a:rPr lang="en-US" altLang="zh-CN" sz="2800" b="1">
                <a:solidFill>
                  <a:schemeClr val="bg1"/>
                </a:solidFill>
              </a:rPr>
              <a:t>3</a:t>
            </a:r>
            <a:r>
              <a:rPr lang="zh-CN" altLang="en-US" sz="2800" b="1">
                <a:solidFill>
                  <a:schemeClr val="bg1"/>
                </a:solidFill>
              </a:rPr>
              <a:t>）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02005" y="1397635"/>
            <a:ext cx="753999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/>
                </a:solidFill>
              </a:rPr>
              <a:t>使用数组的解构赋值交换两个数字？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&lt;script&gt;</a:t>
            </a:r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    let a = 1;</a:t>
            </a:r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    let b = 2;</a:t>
            </a:r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  <a:sym typeface="+mn-ea"/>
              </a:rPr>
              <a:t>    document.write(a," ", b); // 1 2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    document.write("&lt;br/&gt;");</a:t>
            </a:r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    ???</a:t>
            </a:r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    document.write(a," ", b); // 2 1</a:t>
            </a:r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    document.write("&lt;br/&gt;");</a:t>
            </a:r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&lt;/script&gt;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bg1"/>
                </a:solidFill>
              </a:rPr>
              <a:t>解构赋值</a:t>
            </a:r>
            <a:r>
              <a:rPr lang="en-US" sz="2800" b="1">
                <a:solidFill>
                  <a:schemeClr val="bg1"/>
                </a:solidFill>
              </a:rPr>
              <a:t>-</a:t>
            </a:r>
            <a:r>
              <a:rPr lang="zh-CN" altLang="en-US" sz="2800" b="1">
                <a:solidFill>
                  <a:schemeClr val="bg1"/>
                </a:solidFill>
              </a:rPr>
              <a:t>思考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02005" y="1243330"/>
            <a:ext cx="753999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&lt;script&gt;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</a:t>
            </a:r>
            <a:r>
              <a:rPr lang="zh-CN" altLang="en-US">
                <a:solidFill>
                  <a:srgbClr val="FF0000"/>
                </a:solidFill>
              </a:rPr>
              <a:t>class </a:t>
            </a:r>
            <a:r>
              <a:rPr lang="zh-CN" altLang="en-US">
                <a:solidFill>
                  <a:schemeClr val="bg1"/>
                </a:solidFill>
              </a:rPr>
              <a:t>User {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constructor(username) {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    this.username = username;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    document.write(this.username + ' is created.&lt;br/&gt;');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}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logging() {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    document.write(this.username + ' is logging.&lt;br/&gt;');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}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}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const user = new User('huangjiasheng');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user.logging(); // animal makes a noise.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&lt;/script&gt;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bg1"/>
                </a:solidFill>
              </a:rPr>
              <a:t>类与继承（</a:t>
            </a:r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）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02005" y="1130300"/>
            <a:ext cx="753999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HTML5是构建Web内容的一种语言描述方式。HTML5是互联网的下一代标准，是构建以及呈现互联网内容的一种语言方式．被认为是互联网的核心技术之一。HTML产生于1990年，1997年HTML4成为互联网标准，并广泛应用于互联网应用的开发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					</a:t>
            </a:r>
            <a:r>
              <a:rPr lang="zh-CN" altLang="en-US">
                <a:solidFill>
                  <a:schemeClr val="bg1"/>
                </a:solidFill>
              </a:rPr>
              <a:t>（摘自百度百科）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7090" y="431165"/>
            <a:ext cx="51352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html5</a:t>
            </a:r>
            <a:r>
              <a:rPr lang="zh-CN" altLang="en-US" sz="2800" b="1">
                <a:solidFill>
                  <a:schemeClr val="bg1"/>
                </a:solidFill>
              </a:rPr>
              <a:t>简单介绍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02005" y="1243330"/>
            <a:ext cx="753999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&lt;script&gt;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class User {</a:t>
            </a:r>
            <a:r>
              <a:rPr lang="en-US" altLang="zh-CN">
                <a:solidFill>
                  <a:schemeClr val="bg1"/>
                </a:solidFill>
              </a:rPr>
              <a:t>...</a:t>
            </a:r>
            <a:r>
              <a:rPr lang="zh-CN" altLang="en-US">
                <a:solidFill>
                  <a:schemeClr val="bg1"/>
                </a:solidFill>
              </a:rPr>
              <a:t>}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class Admin </a:t>
            </a:r>
            <a:r>
              <a:rPr lang="zh-CN" altLang="en-US">
                <a:solidFill>
                  <a:srgbClr val="FF0000"/>
                </a:solidFill>
              </a:rPr>
              <a:t>extends </a:t>
            </a:r>
            <a:r>
              <a:rPr lang="zh-CN" altLang="en-US">
                <a:solidFill>
                  <a:schemeClr val="bg1"/>
                </a:solidFill>
              </a:rPr>
              <a:t>User{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logging()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{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    super.logging()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    document.write('The user is the admin.&lt;br/&gt;');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}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}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const user = new Admin('huangjiasheng');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user.logging(); // animal makes a noise.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&lt;/script&gt;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bg1"/>
                </a:solidFill>
              </a:rPr>
              <a:t>类与继承（</a:t>
            </a:r>
            <a:r>
              <a:rPr lang="en-US" altLang="zh-CN" sz="2800" b="1">
                <a:solidFill>
                  <a:schemeClr val="bg1"/>
                </a:solidFill>
              </a:rPr>
              <a:t>2</a:t>
            </a:r>
            <a:r>
              <a:rPr lang="zh-CN" altLang="en-US" sz="2800" b="1">
                <a:solidFill>
                  <a:schemeClr val="bg1"/>
                </a:solidFill>
              </a:rPr>
              <a:t>）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54710" y="1108075"/>
            <a:ext cx="753999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WebRTC，名称源自网页即时通信（英语：Web Real-Time Communication）的缩写，是一个支持网页浏览器进行实时语音对话或视频对话的API。它于2011年6月1日开源并在Google、Mozilla、Opera支持下被纳入万维网联盟的W3C推荐标准。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WebRTC实现了基于网页的视频会议，标准是WHATWG 协议，目的是通过浏览器提供简单的javascript就可以达到实时通讯能力。WebRTC提供了视频会议的核心技术，包括音视频的采集、编解码、网络传输、显示等功能，并且还支持跨平台：windows，linux，mac，android。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						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（摘自百度百科）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webrtc</a:t>
            </a:r>
            <a:r>
              <a:rPr lang="zh-CN" altLang="en-US" sz="2800" b="1">
                <a:solidFill>
                  <a:schemeClr val="bg1"/>
                </a:solidFill>
              </a:rPr>
              <a:t>简单介绍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webrtc</a:t>
            </a:r>
            <a:r>
              <a:rPr lang="zh-CN" altLang="en-US" sz="2800" b="1">
                <a:solidFill>
                  <a:schemeClr val="bg1"/>
                </a:solidFill>
              </a:rPr>
              <a:t>主要流程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2185" y="1031240"/>
            <a:ext cx="4531360" cy="394398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54710" y="1108075"/>
            <a:ext cx="753999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Node.js 是一个基于 Chrome V8 引擎的 JavaScript 运行环境。 Node.js 使用了一个事件驱动、非阻塞式 I/O 的模型。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Node对一些特殊用例进行优化，提供替代的API，使得V8在非浏览器环境下运行得更好。V8引擎执行Javascript的速度非常快，性能非常好。Node是一个基于Chrome JavaScript运行时建立的平台， 用于方便地搭建响应速度快、易于扩展的网络应用。Node 使用事件驱动， 非阻塞I/O 模型而得以轻量和高效，非常适合在分布式设备上运行数据密集型的实时应用。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						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（摘自百度百科）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nodejs</a:t>
            </a:r>
            <a:r>
              <a:rPr lang="zh-CN" altLang="en-US" sz="2800" b="1">
                <a:solidFill>
                  <a:schemeClr val="bg1"/>
                </a:solidFill>
              </a:rPr>
              <a:t>简单介绍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86460" y="1871980"/>
            <a:ext cx="75399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这个实例项目是一个视频通话</a:t>
            </a:r>
            <a:r>
              <a:rPr lang="en-US" altLang="zh-CN">
                <a:solidFill>
                  <a:schemeClr val="bg1"/>
                </a:solidFill>
              </a:rPr>
              <a:t>demo</a:t>
            </a:r>
            <a:r>
              <a:rPr lang="zh-CN" altLang="en-US">
                <a:solidFill>
                  <a:schemeClr val="bg1"/>
                </a:solidFill>
              </a:rPr>
              <a:t>，使用到了刚刚介绍的</a:t>
            </a:r>
            <a:r>
              <a:rPr lang="en-US" altLang="zh-CN">
                <a:solidFill>
                  <a:schemeClr val="bg1"/>
                </a:solidFill>
              </a:rPr>
              <a:t>nodejs</a:t>
            </a:r>
            <a:r>
              <a:rPr lang="zh-CN" altLang="en-US">
                <a:solidFill>
                  <a:schemeClr val="bg1"/>
                </a:solidFill>
              </a:rPr>
              <a:t>技术和</a:t>
            </a:r>
            <a:r>
              <a:rPr lang="en-US" altLang="zh-CN">
                <a:solidFill>
                  <a:schemeClr val="bg1"/>
                </a:solidFill>
              </a:rPr>
              <a:t>webrtc</a:t>
            </a:r>
            <a:r>
              <a:rPr lang="zh-CN" altLang="en-US">
                <a:solidFill>
                  <a:schemeClr val="bg1"/>
                </a:solidFill>
              </a:rPr>
              <a:t>技术，同时使用了</a:t>
            </a:r>
            <a:r>
              <a:rPr lang="en-US" altLang="zh-CN">
                <a:solidFill>
                  <a:schemeClr val="bg1"/>
                </a:solidFill>
              </a:rPr>
              <a:t>html5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JavaScript</a:t>
            </a:r>
            <a:r>
              <a:rPr lang="zh-CN" altLang="en-US">
                <a:solidFill>
                  <a:schemeClr val="bg1"/>
                </a:solidFill>
              </a:rPr>
              <a:t>语言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  <a:hlinkClick r:id="rId1" action="ppaction://hlinkfile"/>
              </a:rPr>
              <a:t>→</a:t>
            </a:r>
            <a:r>
              <a:rPr lang="zh-CN" altLang="en-US">
                <a:solidFill>
                  <a:schemeClr val="bg1"/>
                </a:solidFill>
                <a:hlinkClick r:id="rId1" action="ppaction://hlinkfile"/>
              </a:rPr>
              <a:t>前往</a:t>
            </a:r>
            <a:r>
              <a:rPr lang="zh-CN" altLang="en-US">
                <a:solidFill>
                  <a:schemeClr val="bg1"/>
                </a:solidFill>
                <a:hlinkClick r:id="rId1" action="ppaction://hlinkfile"/>
              </a:rPr>
              <a:t>文件夹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14095" y="735330"/>
            <a:ext cx="76752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接下来我们来看一个</a:t>
            </a:r>
            <a:r>
              <a:rPr lang="en-US" altLang="zh-CN" sz="2800" b="1">
                <a:solidFill>
                  <a:schemeClr val="bg1"/>
                </a:solidFill>
              </a:rPr>
              <a:t>nodejs+webrtc</a:t>
            </a:r>
            <a:r>
              <a:rPr lang="zh-CN" altLang="en-US" sz="2800" b="1">
                <a:solidFill>
                  <a:schemeClr val="bg1"/>
                </a:solidFill>
              </a:rPr>
              <a:t>实例项目</a:t>
            </a:r>
            <a:endParaRPr lang="en-US" altLang="zh-CN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54710" y="1108075"/>
            <a:ext cx="753999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&lt;!DOCTYPE html&gt;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&lt;html&gt;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&lt;head&gt;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&lt;meta charset="utf-8"&gt;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&lt;title&gt;Hello html5&lt;/title&gt;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&lt;/head&gt;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&lt;body&gt;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&lt;h1&gt;Title1&lt;/h1&gt;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&lt;h2&gt;Title2&lt;/h2&gt;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&lt;h3&gt;Title3&lt;/h3&gt;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&lt;p&gt;Paragraph1&lt;/p&gt;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&lt;p&gt;Paragraph2&lt;/p&gt;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&lt;/body&gt;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&lt;/html&gt;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标题</a:t>
            </a:r>
            <a:r>
              <a:rPr lang="en-US" altLang="zh-CN" sz="2800" b="1">
                <a:solidFill>
                  <a:schemeClr val="bg1"/>
                </a:solidFill>
              </a:rPr>
              <a:t>/</a:t>
            </a:r>
            <a:r>
              <a:rPr lang="zh-CN" altLang="en-US" sz="2800" b="1">
                <a:solidFill>
                  <a:schemeClr val="bg1"/>
                </a:solidFill>
              </a:rPr>
              <a:t>段落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54710" y="1108075"/>
            <a:ext cx="753999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&lt;!DOCTYPE html&gt;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&lt;html&gt;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&lt;head&gt;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&lt;meta charset="utf-8"&gt;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&lt;title&gt;Hello html5&lt;/title&gt;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&lt;/head&gt;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&lt;body&gt;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&lt;a href="http://star-net.cn"&gt;Click me&lt;/a&gt;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&lt;a href="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test.txt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"&gt;Click me&lt;/a&gt;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&lt;/body&gt;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&lt;/html&gt;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href</a:t>
            </a:r>
            <a:r>
              <a:rPr lang="zh-CN" sz="2800" b="1">
                <a:solidFill>
                  <a:schemeClr val="bg1"/>
                </a:solidFill>
              </a:rPr>
              <a:t>超链接</a:t>
            </a:r>
            <a:endParaRPr lang="zh-CN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906145" y="1063625"/>
            <a:ext cx="753999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&lt;body&gt;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&lt;a&gt;这个文本是正常的&lt;/a&gt;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&lt;br/&gt;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&lt;b&gt;这个文本是加粗的&lt;/b&gt;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&lt;br/&gt;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&lt;big&gt;这个文本字体放大&lt;/big&gt;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&lt;br/&gt;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&lt;small&gt;这个文本是缩小的&lt;/small&gt;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&lt;br/&gt;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&lt;i&gt;这个文本是斜体的&lt;/i&gt;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&lt;br/&gt;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&lt;/body&gt;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bg1"/>
                </a:solidFill>
              </a:rPr>
              <a:t>常见字体样式</a:t>
            </a:r>
            <a:endParaRPr lang="zh-CN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54710" y="1108075"/>
            <a:ext cx="753999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&lt;!DOCTYPE html&gt;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&lt;html&gt;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&lt;head&gt;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&lt;meta charset="utf-8"&gt;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&lt;title&gt;Hello html5&lt;/title&gt;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&lt;/head&gt;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&lt;body&gt;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star-net.jpg: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&lt;img src="star-net.jpg" alt="star-net.jpg" width="300" height="37"&gt;&lt;/p&gt;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example.gif: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&lt;img src="example.gif" alt="example.gif" width="48" height="48"&gt;&lt;/p&gt;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&lt;/body&gt;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&lt;/html&gt;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bg1"/>
                </a:solidFill>
              </a:rPr>
              <a:t>插入图片</a:t>
            </a:r>
            <a:endParaRPr lang="zh-CN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54710" y="1090930"/>
            <a:ext cx="753999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&lt;body&gt;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&lt;p&gt;I am a table:&lt;/p&gt;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&lt;table border="1"&gt;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&lt;tr&gt;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    &lt;td&gt;1,1&lt;/td&gt;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    &lt;td&gt;1,2&lt;/td&gt;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&lt;/tr&gt;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&lt;tr&gt;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    &lt;td&gt;2,1&lt;/td&gt;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    &lt;td&gt;2,2&lt;/td&gt;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&lt;/tr&gt;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&lt;/table&gt;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&lt;/body&gt;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bg1"/>
                </a:solidFill>
              </a:rPr>
              <a:t>插入表格</a:t>
            </a:r>
            <a:endParaRPr lang="zh-CN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02005" y="1130300"/>
            <a:ext cx="75399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JavaScript 是一种具有函数优先的轻量级，解释型或即时编译型的高级编程语言。虽然它是作为开发Web页面的脚本语言而出名的，但是它也被用到了很多非浏览器环境中，JavaScript 基于原型编程、多范式的动态脚本语言，并且支持面向对象、命令式和声明式（如函数式编程）风格。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					</a:t>
            </a:r>
            <a:r>
              <a:rPr lang="zh-CN" altLang="en-US">
                <a:solidFill>
                  <a:schemeClr val="bg1"/>
                </a:solidFill>
              </a:rPr>
              <a:t>（摘自百度百科）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7090" y="431165"/>
            <a:ext cx="51352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javascript</a:t>
            </a:r>
            <a:r>
              <a:rPr lang="zh-CN" altLang="en-US" sz="2800" b="1">
                <a:solidFill>
                  <a:schemeClr val="bg1"/>
                </a:solidFill>
              </a:rPr>
              <a:t>简单介绍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54710" y="1108075"/>
            <a:ext cx="753999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&lt;!DOCTYPE html&gt;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&lt;html lang="en"&gt;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&lt;script&gt;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document.write("I am script.")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&lt;/script&gt;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accent3">
                    <a:lumMod val="40000"/>
                    <a:lumOff val="60000"/>
                  </a:schemeClr>
                </a:solidFill>
              </a:rPr>
              <a:t>&lt;head&gt;</a:t>
            </a:r>
            <a:endParaRPr lang="zh-CN" alt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zh-CN" altLang="en-US">
                <a:solidFill>
                  <a:schemeClr val="accent3">
                    <a:lumMod val="40000"/>
                    <a:lumOff val="60000"/>
                  </a:schemeClr>
                </a:solidFill>
              </a:rPr>
              <a:t>    &lt;meta charset="UTF-8"&gt;</a:t>
            </a:r>
            <a:endParaRPr lang="zh-CN" alt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zh-CN" altLang="en-US">
                <a:solidFill>
                  <a:schemeClr val="accent3">
                    <a:lumMod val="40000"/>
                    <a:lumOff val="60000"/>
                  </a:schemeClr>
                </a:solidFill>
              </a:rPr>
              <a:t>    &lt;title&gt;Hello world&lt;/title&gt;</a:t>
            </a:r>
            <a:endParaRPr lang="zh-CN" alt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zh-CN" altLang="en-US">
                <a:solidFill>
                  <a:schemeClr val="accent3">
                    <a:lumMod val="40000"/>
                    <a:lumOff val="60000"/>
                  </a:schemeClr>
                </a:solidFill>
              </a:rPr>
              <a:t>&lt;/head&gt;</a:t>
            </a:r>
            <a:endParaRPr lang="zh-CN" alt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zh-CN" altLang="en-US">
                <a:solidFill>
                  <a:schemeClr val="accent3">
                    <a:lumMod val="40000"/>
                    <a:lumOff val="60000"/>
                  </a:schemeClr>
                </a:solidFill>
              </a:rPr>
              <a:t>&lt;body&gt;</a:t>
            </a:r>
            <a:endParaRPr lang="zh-CN" alt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zh-CN" altLang="en-US">
                <a:solidFill>
                  <a:schemeClr val="accent3">
                    <a:lumMod val="40000"/>
                    <a:lumOff val="60000"/>
                  </a:schemeClr>
                </a:solidFill>
              </a:rPr>
              <a:t>I am body.</a:t>
            </a:r>
            <a:endParaRPr lang="zh-CN" alt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zh-CN" altLang="en-US">
                <a:solidFill>
                  <a:schemeClr val="accent3">
                    <a:lumMod val="40000"/>
                    <a:lumOff val="60000"/>
                  </a:schemeClr>
                </a:solidFill>
              </a:rPr>
              <a:t>&lt;/body&gt;</a:t>
            </a:r>
            <a:endParaRPr lang="zh-CN" alt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&lt;/html&gt;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Hello html5&amp;&amp;javascript</a:t>
            </a:r>
            <a:endParaRPr lang="en-US" altLang="zh-CN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5287</Words>
  <Application>WPS 演示</Application>
  <PresentationFormat/>
  <Paragraphs>304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Arial</vt:lpstr>
      <vt:lpstr>SimSun</vt:lpstr>
      <vt:lpstr>Wingdings</vt:lpstr>
      <vt:lpstr>Century Gothic</vt:lpstr>
      <vt:lpstr>Calibri</vt:lpstr>
      <vt:lpstr>Microsoft YaHei</vt:lpstr>
      <vt:lpstr>Arial Unicode MS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yh</dc:creator>
  <cp:lastModifiedBy>黄嘉晟</cp:lastModifiedBy>
  <cp:revision>56</cp:revision>
  <dcterms:created xsi:type="dcterms:W3CDTF">2019-06-17T13:41:00Z</dcterms:created>
  <dcterms:modified xsi:type="dcterms:W3CDTF">2020-08-06T06:32:34Z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  <property fmtid="{D5CDD505-2E9C-101B-9397-08002B2CF9AE}" pid="3" name="KSORubyTemplateID">
    <vt:lpwstr>8</vt:lpwstr>
  </property>
</Properties>
</file>