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71" r:id="rId3"/>
    <p:sldId id="396" r:id="rId5"/>
    <p:sldId id="423" r:id="rId6"/>
    <p:sldId id="424" r:id="rId7"/>
    <p:sldId id="425" r:id="rId8"/>
    <p:sldId id="444" r:id="rId9"/>
    <p:sldId id="445" r:id="rId10"/>
    <p:sldId id="402" r:id="rId11"/>
    <p:sldId id="394" r:id="rId12"/>
    <p:sldId id="468" r:id="rId13"/>
    <p:sldId id="398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8" r:id="rId22"/>
    <p:sldId id="464" r:id="rId23"/>
    <p:sldId id="419" r:id="rId24"/>
    <p:sldId id="421" r:id="rId25"/>
    <p:sldId id="463" r:id="rId26"/>
    <p:sldId id="405" r:id="rId27"/>
    <p:sldId id="400" r:id="rId28"/>
    <p:sldId id="409" r:id="rId29"/>
    <p:sldId id="422" r:id="rId30"/>
    <p:sldId id="466" r:id="rId31"/>
    <p:sldId id="469" r:id="rId32"/>
    <p:sldId id="470" r:id="rId33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Calibri" panose="020F0502020204030204" charset="0"/>
      <p:regular r:id="rId42"/>
      <p:bold r:id="rId43"/>
      <p:italic r:id="rId44"/>
      <p:boldItalic r:id="rId45"/>
    </p:embeddedFont>
    <p:embeddedFont>
      <p:font typeface="Microsoft YaHei" panose="020B0503020204020204" charset="-122"/>
      <p:regular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2E3B45"/>
    <a:srgbClr val="394A57"/>
    <a:srgbClr val="697E92"/>
    <a:srgbClr val="F44F56"/>
    <a:srgbClr val="1C2D37"/>
    <a:srgbClr val="00A7AA"/>
    <a:srgbClr val="0563B8"/>
    <a:srgbClr val="93AFCA"/>
    <a:srgbClr val="00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660"/>
  </p:normalViewPr>
  <p:slideViewPr>
    <p:cSldViewPr>
      <p:cViewPr varScale="1">
        <p:scale>
          <a:sx n="116" d="100"/>
          <a:sy n="116" d="100"/>
        </p:scale>
        <p:origin x="54" y="318"/>
      </p:cViewPr>
      <p:guideLst>
        <p:guide orient="horz" pos="3240"/>
        <p:guide pos="414"/>
        <p:guide pos="5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6263-3964-4F85-8AE9-F8B3257BC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86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6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1048593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4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5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6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5D928A-E8EB-47DA-B76E-5E54CFFACB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6A9A82-53C2-4007-A0D0-07B69253C4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6000"/>
          </a:schemeClr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-3500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webrtc_exmapl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308226" y="913011"/>
            <a:ext cx="387731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html5&amp;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js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入门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7640" y="1743075"/>
            <a:ext cx="571055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轻松入门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的简单技术应用介绍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阅读完本部分课件您将收获：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zh-CN" altLang="en-US">
                <a:solidFill>
                  <a:srgbClr val="00B0F0"/>
                </a:solidFill>
              </a:rPr>
              <a:t>简单的代码演示</a:t>
            </a:r>
            <a:r>
              <a:rPr lang="zh-CN" altLang="en-US">
                <a:solidFill>
                  <a:schemeClr val="bg1"/>
                </a:solidFill>
              </a:rPr>
              <a:t>初步了解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javascript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082040"/>
            <a:ext cx="75399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app.json: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"pages"</a:t>
            </a:r>
            <a:r>
              <a:rPr lang="zh-CN" altLang="en-US">
                <a:solidFill>
                  <a:schemeClr val="bg1"/>
                </a:solidFill>
              </a:rPr>
              <a:t>: [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"pages/index/index",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"pages/logs/logs"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],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"window"</a:t>
            </a:r>
            <a:r>
              <a:rPr lang="zh-CN" altLang="en-US">
                <a:solidFill>
                  <a:schemeClr val="bg1"/>
                </a:solidFill>
              </a:rPr>
              <a:t>: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00B0F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"backgroundTextStyle"</a:t>
            </a:r>
            <a:r>
              <a:rPr lang="zh-CN" altLang="en-US">
                <a:solidFill>
                  <a:srgbClr val="00B0F0"/>
                </a:solidFill>
              </a:rPr>
              <a:t>: "light",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</a:t>
            </a:r>
            <a:r>
              <a:rPr lang="zh-CN" altLang="en-US">
                <a:solidFill>
                  <a:srgbClr val="FFC000"/>
                </a:solidFill>
              </a:rPr>
              <a:t> "navigationBarBackgroundColor"</a:t>
            </a:r>
            <a:r>
              <a:rPr lang="zh-CN" altLang="en-US">
                <a:solidFill>
                  <a:srgbClr val="00B0F0"/>
                </a:solidFill>
              </a:rPr>
              <a:t>: "#fff",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</a:t>
            </a:r>
            <a:r>
              <a:rPr lang="zh-CN" altLang="en-US">
                <a:solidFill>
                  <a:srgbClr val="FFC000"/>
                </a:solidFill>
              </a:rPr>
              <a:t>"navigationBarTitleText"</a:t>
            </a:r>
            <a:r>
              <a:rPr lang="zh-CN" altLang="en-US">
                <a:solidFill>
                  <a:srgbClr val="00B0F0"/>
                </a:solidFill>
              </a:rPr>
              <a:t>: "WeChat",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</a:t>
            </a:r>
            <a:r>
              <a:rPr lang="zh-CN" altLang="en-US">
                <a:solidFill>
                  <a:srgbClr val="FFC000"/>
                </a:solidFill>
              </a:rPr>
              <a:t>"navigationBarTextStyle"</a:t>
            </a:r>
            <a:r>
              <a:rPr lang="zh-CN" altLang="en-US">
                <a:solidFill>
                  <a:srgbClr val="00B0F0"/>
                </a:solidFill>
              </a:rPr>
              <a:t>: "black"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},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"sitemapLocation"</a:t>
            </a:r>
            <a:r>
              <a:rPr lang="zh-CN" altLang="en-US">
                <a:solidFill>
                  <a:schemeClr val="bg1"/>
                </a:solidFill>
              </a:rPr>
              <a:t>: "sitemap.json"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423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json:</a:t>
            </a:r>
            <a:r>
              <a:rPr lang="zh-CN" altLang="en-US" sz="2800" b="1">
                <a:solidFill>
                  <a:schemeClr val="bg1"/>
                </a:solidFill>
              </a:rPr>
              <a:t>简洁</a:t>
            </a:r>
            <a:r>
              <a:rPr lang="zh-CN" altLang="en-US" sz="2800" b="1">
                <a:solidFill>
                  <a:schemeClr val="bg1"/>
                </a:solidFill>
              </a:rPr>
              <a:t>的数据结构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var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var 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let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(</a:t>
            </a:r>
            <a:r>
              <a:rPr lang="zh-CN" altLang="en-US">
                <a:solidFill>
                  <a:srgbClr val="FF0000"/>
                </a:solidFill>
              </a:rPr>
              <a:t>function()</a:t>
            </a:r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})</a:t>
            </a:r>
            <a:r>
              <a:rPr lang="zh-CN" altLang="en-US">
                <a:solidFill>
                  <a:srgbClr val="FF0000"/>
                </a:solidFill>
              </a:rPr>
              <a:t>()</a:t>
            </a:r>
            <a:r>
              <a:rPr lang="zh-CN" altLang="en-US">
                <a:solidFill>
                  <a:schemeClr val="bg1"/>
                </a:solidFill>
              </a:rPr>
              <a:t>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private1 = "let private1: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const </a:t>
            </a:r>
            <a:r>
              <a:rPr lang="zh-CN" altLang="en-US">
                <a:solidFill>
                  <a:schemeClr val="bg1"/>
                </a:solidFill>
              </a:rPr>
              <a:t>private2 = "const private2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private parameters:");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document.write(private1);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document.write(private2);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word1='Company name'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word2='starnet'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document.write(word1+':'+word2)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//ES5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document.write(`${word1}:${word2}`)</a:t>
            </a:r>
            <a:r>
              <a:rPr lang="en-US" altLang="zh-CN" sz="2000">
                <a:solidFill>
                  <a:srgbClr val="FF0000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//ES6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array = [1, 2, 3, 4];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const [first, ,third] = array;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document.write(first," ",third); // 1 3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xiamen = {Country: 'China',Province: 'Fujian', City: 'Xiamen'};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function getLocationDetail({ Country,Province, City }) {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return</a:t>
            </a:r>
            <a:r>
              <a:rPr lang="zh-CN" altLang="en-US" sz="2000">
                <a:solidFill>
                  <a:srgbClr val="FF0000"/>
                </a:solidFill>
              </a:rPr>
              <a:t> `${Country}-${Province}-${City}`</a:t>
            </a:r>
            <a:r>
              <a:rPr lang="zh-CN" altLang="en-US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}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document.write(getLocationDetail(xiamen));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使用数组的解构赋值交换两个数字？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&lt;script&gt;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a = 1;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b = 2;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    document.write(a," ", b); // 1 2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???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document.write(a," ", b); // 2 1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&lt;/script&gt;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</a:t>
            </a:r>
            <a:r>
              <a:rPr lang="en-US" sz="2800" b="1">
                <a:solidFill>
                  <a:schemeClr val="bg1"/>
                </a:solidFill>
              </a:rPr>
              <a:t>-</a:t>
            </a:r>
            <a:r>
              <a:rPr lang="zh-CN" altLang="en-US" sz="2800" b="1">
                <a:solidFill>
                  <a:schemeClr val="bg1"/>
                </a:solidFill>
              </a:rPr>
              <a:t>思考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ML5是构建Web内容的一种语言描述方式。HTML5是互联网的下一代标准，是构建以及呈现互联网内容的一种语言方式．被认为是互联网的核心技术之一。HTML产生于1990年，1997年HTML4成为互联网标准，并广泛应用于互联网应用的开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html5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使用数组的解构赋值交换两个数字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&lt;script&gt;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a = 1;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b = 2;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    document.write(a," ", b); // 1 2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    [a, b] = [b, a];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document.write(a," ", b); // 2 1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&lt;/script&gt;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</a:t>
            </a:r>
            <a:r>
              <a:rPr lang="en-US" sz="2800" b="1">
                <a:solidFill>
                  <a:schemeClr val="bg1"/>
                </a:solidFill>
              </a:rPr>
              <a:t>-</a:t>
            </a:r>
            <a:r>
              <a:rPr lang="zh-CN" altLang="en-US" sz="2800" b="1">
                <a:solidFill>
                  <a:schemeClr val="bg1"/>
                </a:solidFill>
              </a:rPr>
              <a:t>思考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class </a:t>
            </a:r>
            <a:r>
              <a:rPr lang="zh-CN" altLang="en-US">
                <a:solidFill>
                  <a:schemeClr val="bg1"/>
                </a:solidFill>
              </a:rPr>
              <a:t>User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constructor(username)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this.username = username;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created.&lt;br/&gt;');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logging.&lt;br/&gt;');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User('huangjiasheng');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 // animal makes a noise.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User {</a:t>
            </a:r>
            <a:r>
              <a:rPr lang="en-US" altLang="zh-CN">
                <a:solidFill>
                  <a:schemeClr val="bg1"/>
                </a:solidFill>
              </a:rPr>
              <a:t>...</a:t>
            </a: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Admin </a:t>
            </a:r>
            <a:r>
              <a:rPr lang="zh-CN" altLang="en-US">
                <a:solidFill>
                  <a:srgbClr val="FF0000"/>
                </a:solidFill>
              </a:rPr>
              <a:t>extends </a:t>
            </a:r>
            <a:r>
              <a:rPr lang="zh-CN" altLang="en-US">
                <a:solidFill>
                  <a:schemeClr val="bg1"/>
                </a:solidFill>
              </a:rPr>
              <a:t>User{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super.logging()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document.write('The user is the admin.&lt;br/&gt;');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Admin('huangjiasheng');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 // animal makes a noise.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568893" y="913011"/>
            <a:ext cx="3355975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webrtc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入门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7640" y="1743075"/>
            <a:ext cx="571055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轻松入门</a:t>
            </a:r>
            <a:r>
              <a:rPr lang="en-US">
                <a:solidFill>
                  <a:schemeClr val="bg1"/>
                </a:solidFill>
              </a:rPr>
              <a:t>webrtc</a:t>
            </a:r>
            <a:r>
              <a:rPr lang="zh-CN" altLang="en-US">
                <a:solidFill>
                  <a:schemeClr val="bg1"/>
                </a:solidFill>
              </a:rPr>
              <a:t>的简单技术应用介绍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阅读完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本部分课件</a:t>
            </a:r>
            <a:r>
              <a:rPr lang="zh-CN" altLang="en-US">
                <a:solidFill>
                  <a:schemeClr val="bg1"/>
                </a:solidFill>
              </a:rPr>
              <a:t>您将收获：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通过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一个实例项目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初步了解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webrtc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nodejs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WebRTC，名称源自网页即时通信（英语：Web Real-Time Communication）的缩写，是一个支持网页浏览器进行实时语音对话或视频对话的API。它于2011年6月1日开源并在Google、Mozilla、Opera支持下被纳入万维网联盟的W3C推荐标准。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WebRTC实现了基于网页的视频会议，标准是WHATWG 协议，目的是通过浏览器提供简单的javascript就可以达到实时通讯能力。WebRTC提供了视频会议的核心技术，包括音视频的采集、编解码、网络传输、显示等功能，并且还支持跨平台：windows，linux，mac，android。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主要流程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1031240"/>
            <a:ext cx="4531360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Node.js 是一个基于 Chrome V8 引擎的 JavaScript 运行环境。 Node.js 使用了一个事件驱动、非阻塞式 I/O 的模型。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Node对一些特殊用例进行优化，提供替代的API，使得V8在非浏览器环境下运行得更好。V8引擎执行Javascript的速度非常快，性能非常好。Node是一个基于Chrome JavaScript运行时建立的平台， 用于方便地搭建响应速度快、易于扩展的网络应用。Node 使用事件驱动， 非阻塞I/O 模型而得以轻量和高效，非常适合在分布式设备上运行数据密集型的实时应用。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86460" y="1871980"/>
            <a:ext cx="75399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这个实例项目是一个视频通话</a:t>
            </a:r>
            <a:r>
              <a:rPr lang="en-US" altLang="zh-CN">
                <a:solidFill>
                  <a:schemeClr val="bg1"/>
                </a:solidFill>
              </a:rPr>
              <a:t>demo</a:t>
            </a:r>
            <a:r>
              <a:rPr lang="zh-CN" altLang="en-US">
                <a:solidFill>
                  <a:schemeClr val="bg1"/>
                </a:solidFill>
              </a:rPr>
              <a:t>，使用到了刚刚提到的</a:t>
            </a:r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技术和</a:t>
            </a:r>
            <a:r>
              <a:rPr lang="en-US" altLang="zh-CN">
                <a:solidFill>
                  <a:schemeClr val="bg1"/>
                </a:solidFill>
              </a:rPr>
              <a:t>webrtc</a:t>
            </a:r>
            <a:r>
              <a:rPr lang="zh-CN" altLang="en-US">
                <a:solidFill>
                  <a:schemeClr val="bg1"/>
                </a:solidFill>
              </a:rPr>
              <a:t>技术，同时使用了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语言</a:t>
            </a:r>
            <a:r>
              <a:rPr lang="zh-CN" altLang="en-US">
                <a:solidFill>
                  <a:schemeClr val="bg1"/>
                </a:solidFill>
              </a:rPr>
              <a:t>。稍后我将会简单带大家看完这个工程的核心源码并进行说明。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效果图：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4095" y="735330"/>
            <a:ext cx="767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接下来我们来看一个</a:t>
            </a:r>
            <a:r>
              <a:rPr lang="en-US" altLang="zh-CN" sz="2800" b="1">
                <a:solidFill>
                  <a:schemeClr val="bg1"/>
                </a:solidFill>
                <a:hlinkClick r:id="rId1" tooltip="" action="ppaction://hlinkfile"/>
              </a:rPr>
              <a:t>nodejs+webrtc</a:t>
            </a:r>
            <a:r>
              <a:rPr lang="zh-CN" altLang="en-US" sz="2800" b="1">
                <a:solidFill>
                  <a:schemeClr val="bg1"/>
                </a:solidFill>
                <a:hlinkClick r:id="rId1" tooltip="" action="ppaction://hlinkfile"/>
              </a:rPr>
              <a:t>实例项目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2" name="图片 1" descr="效果图"/>
          <p:cNvPicPr>
            <a:picLocks noChangeAspect="1"/>
          </p:cNvPicPr>
          <p:nvPr/>
        </p:nvPicPr>
        <p:blipFill>
          <a:blip r:embed="rId2"/>
          <a:srcRect l="15213" b="29684"/>
          <a:stretch>
            <a:fillRect/>
          </a:stretch>
        </p:blipFill>
        <p:spPr>
          <a:xfrm>
            <a:off x="2609850" y="2934335"/>
            <a:ext cx="4092575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工程</a:t>
            </a:r>
            <a:r>
              <a:rPr lang="zh-CN" altLang="en-US" sz="2800" b="1">
                <a:solidFill>
                  <a:schemeClr val="bg1"/>
                </a:solidFill>
              </a:rPr>
              <a:t>结构介绍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363"/>
          <a:stretch>
            <a:fillRect/>
          </a:stretch>
        </p:blipFill>
        <p:spPr>
          <a:xfrm>
            <a:off x="1038225" y="1039495"/>
            <a:ext cx="3829050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工程</a:t>
            </a:r>
            <a:r>
              <a:rPr lang="zh-CN" altLang="en-US" sz="2800" b="1">
                <a:solidFill>
                  <a:schemeClr val="bg1"/>
                </a:solidFill>
              </a:rPr>
              <a:t>结构介绍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363"/>
          <a:stretch>
            <a:fillRect/>
          </a:stretch>
        </p:blipFill>
        <p:spPr>
          <a:xfrm>
            <a:off x="1038225" y="1039495"/>
            <a:ext cx="3829050" cy="380365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268595" y="748030"/>
            <a:ext cx="1800225" cy="360045"/>
          </a:xfrm>
          <a:prstGeom prst="borderCallout1">
            <a:avLst>
              <a:gd name="adj1" fmla="val 18750"/>
              <a:gd name="adj2" fmla="val -8333"/>
              <a:gd name="adj3" fmla="val 186243"/>
              <a:gd name="adj4" fmla="val -179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核心代码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&lt;h1&gt;Title1&lt;/h1&gt;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&lt;h2&gt;Title2&lt;/h2&gt;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&lt;h3&gt;Title3&lt;/h3&gt;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&lt;p&gt;Paragraph1&lt;/p&gt;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&lt;p&gt;Paragraph2&lt;/p&gt;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标题</a:t>
            </a:r>
            <a:r>
              <a:rPr lang="en-US" altLang="zh-CN" sz="2800" b="1">
                <a:solidFill>
                  <a:schemeClr val="bg1"/>
                </a:solidFill>
              </a:rPr>
              <a:t>/</a:t>
            </a:r>
            <a:r>
              <a:rPr lang="zh-CN" altLang="en-US" sz="2800" b="1">
                <a:solidFill>
                  <a:schemeClr val="bg1"/>
                </a:solidFill>
              </a:rPr>
              <a:t>段落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工程</a:t>
            </a:r>
            <a:r>
              <a:rPr lang="zh-CN" altLang="en-US" sz="2800" b="1">
                <a:solidFill>
                  <a:schemeClr val="bg1"/>
                </a:solidFill>
              </a:rPr>
              <a:t>结构介绍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363"/>
          <a:stretch>
            <a:fillRect/>
          </a:stretch>
        </p:blipFill>
        <p:spPr>
          <a:xfrm>
            <a:off x="1038225" y="1039495"/>
            <a:ext cx="3829050" cy="380365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5507990" y="3435985"/>
            <a:ext cx="1800225" cy="360045"/>
          </a:xfrm>
          <a:prstGeom prst="borderCallout1">
            <a:avLst>
              <a:gd name="adj1" fmla="val 18750"/>
              <a:gd name="adj2" fmla="val -8333"/>
              <a:gd name="adj3" fmla="val 159964"/>
              <a:gd name="adj4" fmla="val -152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nodejs</a:t>
            </a:r>
            <a:r>
              <a:rPr lang="zh-CN" altLang="en-US"/>
              <a:t>的配置</a:t>
            </a:r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5268595" y="748030"/>
            <a:ext cx="1800225" cy="360045"/>
          </a:xfrm>
          <a:prstGeom prst="borderCallout1">
            <a:avLst>
              <a:gd name="adj1" fmla="val 18750"/>
              <a:gd name="adj2" fmla="val -8333"/>
              <a:gd name="adj3" fmla="val 186243"/>
              <a:gd name="adj4" fmla="val -179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核心代码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 href="http://star-net.cn"&gt;Click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&lt;a href="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test.txt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href</a:t>
            </a:r>
            <a:r>
              <a:rPr lang="zh-CN" sz="2800" b="1">
                <a:solidFill>
                  <a:schemeClr val="bg1"/>
                </a:solidFill>
              </a:rPr>
              <a:t>超链接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6145" y="106362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&lt;a&gt;这个文本是正常的&lt;/a&gt;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&lt;b&gt;这个文本是加粗的&lt;/b&gt;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&lt;big&gt;这个文本字体放大&lt;/big&gt;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&lt;small&gt;这个文本是缩小的&lt;/small&gt;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&lt;i&gt;这个文本是斜体的&lt;/i&gt;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常见字体样式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star-net.jpg: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src="star-net.jpg" alt="star-net.jpg" width="300" height="37"&gt;&lt;/p&gt;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example.gif: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src="example.gif" alt="example.gif" width="48" height="48"&gt;&lt;/p&gt;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插入图片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090930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&lt;p&gt;I am a table:&lt;/p&gt;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&lt;table border="1"&gt;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&lt;/table&gt;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插入表格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JavaScript 是一种具有函数优先的轻量级，解释型或即时编译型的高级编程语言。虽然它是作为开发Web页面的脚本语言而出名的，但是它也被用到了很多非浏览器环境中，JavaScript 基于原型编程、多范式的动态脚本语言，并且支持面向对象、命令式和声明式（如函数式编程）风格。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 lang="en"&gt;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document.write("I am script.")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&lt;meta charset="UTF-8"&gt;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&lt;title&gt;Hello world&lt;/title&gt;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I am body.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Hello html5&amp;&amp;javascript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5934</Words>
  <Application>WPS 演示</Application>
  <PresentationFormat/>
  <Paragraphs>388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</dc:creator>
  <cp:lastModifiedBy>黄嘉晟</cp:lastModifiedBy>
  <cp:revision>69</cp:revision>
  <dcterms:created xsi:type="dcterms:W3CDTF">2019-06-17T13:41:00Z</dcterms:created>
  <dcterms:modified xsi:type="dcterms:W3CDTF">2020-08-08T02:27:59Z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RubyTemplateID">
    <vt:lpwstr>8</vt:lpwstr>
  </property>
</Properties>
</file>