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71" r:id="rId3"/>
    <p:sldId id="396" r:id="rId5"/>
    <p:sldId id="423" r:id="rId6"/>
    <p:sldId id="424" r:id="rId7"/>
    <p:sldId id="425" r:id="rId8"/>
    <p:sldId id="444" r:id="rId9"/>
    <p:sldId id="490" r:id="rId10"/>
    <p:sldId id="491" r:id="rId11"/>
    <p:sldId id="445" r:id="rId12"/>
    <p:sldId id="501" r:id="rId13"/>
    <p:sldId id="502" r:id="rId14"/>
    <p:sldId id="503" r:id="rId15"/>
    <p:sldId id="537" r:id="rId16"/>
    <p:sldId id="402" r:id="rId17"/>
    <p:sldId id="394" r:id="rId18"/>
    <p:sldId id="496" r:id="rId19"/>
    <p:sldId id="468" r:id="rId20"/>
    <p:sldId id="398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8" r:id="rId29"/>
    <p:sldId id="464" r:id="rId30"/>
    <p:sldId id="500" r:id="rId31"/>
    <p:sldId id="504" r:id="rId32"/>
    <p:sldId id="505" r:id="rId33"/>
    <p:sldId id="507" r:id="rId34"/>
    <p:sldId id="509" r:id="rId35"/>
    <p:sldId id="419" r:id="rId36"/>
    <p:sldId id="421" r:id="rId37"/>
    <p:sldId id="463" r:id="rId38"/>
    <p:sldId id="405" r:id="rId39"/>
    <p:sldId id="510" r:id="rId40"/>
    <p:sldId id="514" r:id="rId41"/>
    <p:sldId id="511" r:id="rId42"/>
    <p:sldId id="400" r:id="rId43"/>
    <p:sldId id="409" r:id="rId44"/>
    <p:sldId id="516" r:id="rId45"/>
    <p:sldId id="422" r:id="rId46"/>
    <p:sldId id="466" r:id="rId47"/>
    <p:sldId id="469" r:id="rId48"/>
    <p:sldId id="470" r:id="rId49"/>
    <p:sldId id="539" r:id="rId5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4"/>
      <p:bold r:id="rId55"/>
      <p:italic r:id="rId56"/>
      <p:boldItalic r:id="rId57"/>
    </p:embeddedFont>
    <p:embeddedFont>
      <p:font typeface="Calibri" panose="020F0502020204030204" charset="0"/>
      <p:regular r:id="rId58"/>
      <p:bold r:id="rId59"/>
      <p:italic r:id="rId60"/>
      <p:boldItalic r:id="rId61"/>
    </p:embeddedFont>
    <p:embeddedFont>
      <p:font typeface="微软雅黑" panose="020B0503020204020204" charset="-122"/>
      <p:regular r:id="rId6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2E3B45"/>
    <a:srgbClr val="394A57"/>
    <a:srgbClr val="697E92"/>
    <a:srgbClr val="F44F56"/>
    <a:srgbClr val="1C2D37"/>
    <a:srgbClr val="00A7AA"/>
    <a:srgbClr val="0563B8"/>
    <a:srgbClr val="93AFCA"/>
    <a:srgbClr val="00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>
      <p:cViewPr varScale="1">
        <p:scale>
          <a:sx n="116" d="100"/>
          <a:sy n="116" d="100"/>
        </p:scale>
        <p:origin x="54" y="318"/>
      </p:cViewPr>
      <p:guideLst>
        <p:guide orient="horz" pos="3270"/>
        <p:guide pos="414"/>
        <p:guide pos="52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font" Target="fonts/font9.fntdata"/><Relationship Id="rId61" Type="http://schemas.openxmlformats.org/officeDocument/2006/relationships/font" Target="fonts/font8.fntdata"/><Relationship Id="rId60" Type="http://schemas.openxmlformats.org/officeDocument/2006/relationships/font" Target="fonts/font7.fntdata"/><Relationship Id="rId6" Type="http://schemas.openxmlformats.org/officeDocument/2006/relationships/slide" Target="slides/slide3.xml"/><Relationship Id="rId59" Type="http://schemas.openxmlformats.org/officeDocument/2006/relationships/font" Target="fonts/font6.fntdata"/><Relationship Id="rId58" Type="http://schemas.openxmlformats.org/officeDocument/2006/relationships/font" Target="fonts/font5.fntdata"/><Relationship Id="rId57" Type="http://schemas.openxmlformats.org/officeDocument/2006/relationships/font" Target="fonts/font4.fntdata"/><Relationship Id="rId56" Type="http://schemas.openxmlformats.org/officeDocument/2006/relationships/font" Target="fonts/font3.fntdata"/><Relationship Id="rId55" Type="http://schemas.openxmlformats.org/officeDocument/2006/relationships/font" Target="fonts/font2.fntdata"/><Relationship Id="rId54" Type="http://schemas.openxmlformats.org/officeDocument/2006/relationships/font" Target="fonts/font1.fntdata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1048593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6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5D928A-E8EB-47DA-B76E-5E54CFFAC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6A9A82-53C2-4007-A0D0-07B69253C4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-3500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webrtc_exmap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7640" y="1743075"/>
            <a:ext cx="5710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阅读完本部分课件您将收获：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zh-CN" altLang="en-US">
                <a:solidFill>
                  <a:srgbClr val="00B0F0"/>
                </a:solidFill>
              </a:rPr>
              <a:t>简单的代码演示</a:t>
            </a:r>
            <a:r>
              <a:rPr lang="zh-CN" altLang="en-US">
                <a:solidFill>
                  <a:schemeClr val="bg1"/>
                </a:solidFill>
              </a:rPr>
              <a:t>初步了解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javascript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90930"/>
            <a:ext cx="7539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 &lt;script type="text/javascript"&gt;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function WebSocketTest()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if ("WebSocket" in window)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alert("您的浏览器支持 WebSocket!");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// 打开一个 web socket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var ws = new WebSocket("ws://localhost:</a:t>
            </a:r>
            <a:r>
              <a:rPr lang="en-US" altLang="zh-CN">
                <a:solidFill>
                  <a:schemeClr val="bg1"/>
                </a:solidFill>
              </a:rPr>
              <a:t>8000</a:t>
            </a:r>
            <a:r>
              <a:rPr lang="zh-CN" altLang="en-US">
                <a:solidFill>
                  <a:schemeClr val="bg1"/>
                </a:solidFill>
              </a:rPr>
              <a:t>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}</a:t>
            </a:r>
            <a:r>
              <a:rPr lang="zh-CN" altLang="en-US">
                <a:solidFill>
                  <a:schemeClr val="bg1"/>
                </a:solidFill>
              </a:rPr>
              <a:t>              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websocket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(1)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945515"/>
            <a:ext cx="75399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     </a:t>
            </a:r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ws.onopen = function()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 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            ws.send("发送数据");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alert("数据发送中...");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};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rgbClr val="FF0000"/>
                </a:solidFill>
              </a:rPr>
              <a:t>          ws.onmessage = function (evt)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{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var received_msg = evt.data;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alert("数据已接收...");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};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</a:t>
            </a:r>
            <a:r>
              <a:rPr lang="zh-CN" altLang="en-US">
                <a:solidFill>
                  <a:srgbClr val="FF0000"/>
                </a:solidFill>
              </a:rPr>
              <a:t> ws.onclose = function()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{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alert("连接已关闭...");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};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websocket(2)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945515"/>
            <a:ext cx="7539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 type="text/javascript"&gt;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if (localStorage.pagecount)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localStorage.pagecount=Number(localStorage.pagecount) +1;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else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localStorage.pagecount=1;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document.write("Visits "+ localStorage.pagecount + " time(s).");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localStorage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79525"/>
            <a:ext cx="7539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&lt;script type="text/javascript"&gt;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if (sessionStorage.clickcount)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 sessionStorage.clickcount = Number(sessionStorage.clickcount) + 1;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 else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sessionStorage.clickcount = 1;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document.getElementById("result").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innerHTML = "你在按钮上已经点击了 " +sessionStorage.clickcount + " 次。";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&lt;/script&gt;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区别：</a:t>
            </a:r>
            <a:r>
              <a:rPr lang="en-US" altLang="zh-CN">
                <a:solidFill>
                  <a:schemeClr val="bg1"/>
                </a:solidFill>
              </a:rPr>
              <a:t>sessionStorage</a:t>
            </a:r>
            <a:r>
              <a:rPr lang="zh-CN" altLang="en-US">
                <a:solidFill>
                  <a:schemeClr val="bg1"/>
                </a:solidFill>
              </a:rPr>
              <a:t>仅会话期间生效，</a:t>
            </a:r>
            <a:r>
              <a:rPr lang="en-US" altLang="zh-CN">
                <a:solidFill>
                  <a:schemeClr val="bg1"/>
                </a:solidFill>
              </a:rPr>
              <a:t>localStorage</a:t>
            </a:r>
            <a:r>
              <a:rPr lang="zh-CN" altLang="en-US">
                <a:solidFill>
                  <a:schemeClr val="bg1"/>
                </a:solidFill>
              </a:rPr>
              <a:t>在清除数据前一直保留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sessionStorage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JavaScript 是一种具有函数优先的轻量级，解释型或即时编译型的高级编程语言。虽然它是作为开发Web页面的脚本语言而出名的，但是它也被用到了很多非浏览器环境中，JavaScript 基于原型编程、多范式的动态脚本语言，并且支持面向对象、命令式和声明式（如函数式编程）风格。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document.write("I am script.")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document.write("I am script.")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82040"/>
            <a:ext cx="75399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app.json: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"pages"</a:t>
            </a:r>
            <a:r>
              <a:rPr lang="zh-CN" altLang="en-US">
                <a:solidFill>
                  <a:schemeClr val="bg1"/>
                </a:solidFill>
              </a:rPr>
              <a:t>: [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"pages/index/index",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"pages/logs/logs"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],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"window"</a:t>
            </a:r>
            <a:r>
              <a:rPr lang="zh-CN" altLang="en-US">
                <a:solidFill>
                  <a:schemeClr val="bg1"/>
                </a:solidFill>
              </a:rPr>
              <a:t>: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00B0F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"backgroundTextStyle"</a:t>
            </a:r>
            <a:r>
              <a:rPr lang="zh-CN" altLang="en-US">
                <a:solidFill>
                  <a:srgbClr val="00B0F0"/>
                </a:solidFill>
              </a:rPr>
              <a:t>: "light",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</a:t>
            </a:r>
            <a:r>
              <a:rPr lang="zh-CN" altLang="en-US">
                <a:solidFill>
                  <a:srgbClr val="FFC000"/>
                </a:solidFill>
              </a:rPr>
              <a:t> "navigationBarBackgroundColor"</a:t>
            </a:r>
            <a:r>
              <a:rPr lang="zh-CN" altLang="en-US">
                <a:solidFill>
                  <a:srgbClr val="00B0F0"/>
                </a:solidFill>
              </a:rPr>
              <a:t>: "#fff",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</a:t>
            </a:r>
            <a:r>
              <a:rPr lang="zh-CN" altLang="en-US">
                <a:solidFill>
                  <a:srgbClr val="FFC000"/>
                </a:solidFill>
              </a:rPr>
              <a:t>"navigationBarTitleText"</a:t>
            </a:r>
            <a:r>
              <a:rPr lang="zh-CN" altLang="en-US">
                <a:solidFill>
                  <a:srgbClr val="00B0F0"/>
                </a:solidFill>
              </a:rPr>
              <a:t>: "WeChat",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</a:t>
            </a:r>
            <a:r>
              <a:rPr lang="zh-CN" altLang="en-US">
                <a:solidFill>
                  <a:srgbClr val="FFC000"/>
                </a:solidFill>
              </a:rPr>
              <a:t>"navigationBarTextStyle"</a:t>
            </a:r>
            <a:r>
              <a:rPr lang="zh-CN" altLang="en-US">
                <a:solidFill>
                  <a:srgbClr val="00B0F0"/>
                </a:solidFill>
              </a:rPr>
              <a:t>: "black"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},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"sitemapLocation"</a:t>
            </a:r>
            <a:r>
              <a:rPr lang="zh-CN" altLang="en-US">
                <a:solidFill>
                  <a:schemeClr val="bg1"/>
                </a:solidFill>
              </a:rPr>
              <a:t>: "sitemap.json"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423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json:</a:t>
            </a:r>
            <a:r>
              <a:rPr lang="zh-CN" altLang="en-US" sz="2800" b="1">
                <a:solidFill>
                  <a:schemeClr val="bg1"/>
                </a:solidFill>
              </a:rPr>
              <a:t>简洁</a:t>
            </a:r>
            <a:r>
              <a:rPr lang="zh-CN" altLang="en-US" sz="2800" b="1">
                <a:solidFill>
                  <a:schemeClr val="bg1"/>
                </a:solidFill>
              </a:rPr>
              <a:t>的数据结构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var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var 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let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ML5是构建Web内容的一种语言描述方式。HTML5是互联网的下一代标准，是构建以及呈现互联网内容的一种语言方式．被认为是互联网的核心技术之一。HTML产生于1990年，1997年HTML4成为互联网标准，并广泛应用于互联网应用的开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html5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rgbClr val="FF0000"/>
                </a:solidFill>
              </a:rPr>
              <a:t>function()</a:t>
            </a:r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})</a:t>
            </a:r>
            <a:r>
              <a:rPr lang="zh-CN" altLang="en-US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private1 = "let private1: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const </a:t>
            </a:r>
            <a:r>
              <a:rPr lang="zh-CN" altLang="en-US">
                <a:solidFill>
                  <a:schemeClr val="bg1"/>
                </a:solidFill>
              </a:rPr>
              <a:t>private2 = "const private2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private parameters:");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document.write(private1);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document.write(private2);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word1='Company name'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word2='starnet'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document.write(word1+':'+word2)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//ES5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document.write(`${word1}:${word2}`)</a:t>
            </a:r>
            <a:r>
              <a:rPr lang="en-US" altLang="zh-CN" sz="2000">
                <a:solidFill>
                  <a:srgbClr val="FF0000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//ES6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array = [1, 2, 3, 4];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const [first, ,third] = array;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document.write(first," ",third); // 1 3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xiamen = {Country: 'China',Province: 'Fujian', City: 'Xiamen'};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function getLocationDetail({ Country,Province, City }) {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return</a:t>
            </a:r>
            <a:r>
              <a:rPr lang="zh-CN" altLang="en-US" sz="2000">
                <a:solidFill>
                  <a:srgbClr val="FF0000"/>
                </a:solidFill>
              </a:rPr>
              <a:t> `${Country}-${Province}-${City}`</a:t>
            </a:r>
            <a:r>
              <a:rPr lang="zh-CN" altLang="en-US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}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document.write(getLocationDetail(xiamen));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使用数组的解构赋值交换两个数字？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???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   [a, b] = [b, a];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030605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var f = v =&gt; v;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//等价于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var f = function(a){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return a;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f(1);  //1 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var f = (a,b) =&gt;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let result = a+b;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return result;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f(6,2);  // 8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箭头函数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030605"/>
            <a:ext cx="7539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当箭头函数要返回对象的时候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为了区分于代码块，要用 () 将对象包裹起来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// 报错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var f = (id,name) =&gt; {id: id, name: name};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f(6,2);  // SyntaxError: Unexpected token 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// 不报错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var f = (id,name) =&gt; ({id: id, name: name});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f(6,2);  // {id: 6, name: 2}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箭头函数：易错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&lt;h1&gt;Title1&lt;/h1&gt;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&lt;h2&gt;Title2&lt;/h2&gt;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&lt;h3&gt;Title3&lt;/h3&gt;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&lt;p&gt;Paragraph1&lt;/p&gt;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&lt;p&gt;Paragraph2&lt;/p&gt;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标题</a:t>
            </a:r>
            <a:r>
              <a:rPr lang="en-US" altLang="zh-CN" sz="2800" b="1">
                <a:solidFill>
                  <a:schemeClr val="bg1"/>
                </a:solidFill>
              </a:rPr>
              <a:t>/</a:t>
            </a:r>
            <a:r>
              <a:rPr lang="zh-CN" altLang="en-US" sz="2800" b="1">
                <a:solidFill>
                  <a:schemeClr val="bg1"/>
                </a:solidFill>
              </a:rPr>
              <a:t>段落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030605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setTimeout(function 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console.log("First");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setTimeout(function 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console.log("Second");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setTimeout(function 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console.log("Third");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}, 3000);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}, 4000);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}, 1000);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&lt;/script&gt;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Promise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1030605"/>
            <a:ext cx="4349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new Promise(function (resolve, reject) {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 // 要做的事情...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});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870585"/>
            <a:ext cx="753999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new Promise(function (resolve, reject)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setTimeout(function ()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console.log("First");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resolve();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}, 1000);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}).then(function ()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return new Promise(function (resolve, reject)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setTimeout(function ()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    console.log("Second");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    resolve();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}, 4000);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});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}).then(function ()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setTimeout(function () {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    console.log("Third");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    }, 3000);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});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Promise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16280" y="1019810"/>
            <a:ext cx="75399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Q: then、catch 和 finally 序列能否顺序颠倒？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A: 可以，效果完全一样。但最好按 then-catch-finally 的顺序编写程序。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Q: 除了 then 块以外，其它两种块能否多次使用？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A: 可以，finally 与 then 一样会按顺序执行，但是 catch 块只会执行第一个，除非 catch 块里有异常。所以最好只安排一个 catch 和 finally 块。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Q: then 块如何中断？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A: then 块默认会向下顺序执行，return 是不能中断的，可以通过 throw 来跳转至 catch 实现中断。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Q: 什么时候适合用 Promise 而不是传统回调函数？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A: 当需要多次顺序执行异步操作的时候，例如如果想通过异步方法先后检测用户名和密码，需要先异步检测用户名，然后再异步检测密码的情况下就很适合 Promise。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Q: Promise 是一种将异步转换为同步的方法吗？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A: 完全不是。Promise 只不过是一种更良好的编程风格。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Q: 什么时候我们需要再写一个 then 而不是在当前的 then 接着编程？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/>
                </a:solidFill>
                <a:sym typeface="+mn-ea"/>
              </a:rPr>
              <a:t>A: 当你又需要调用一个异步任务的时候。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Promise-</a:t>
            </a:r>
            <a:r>
              <a:rPr lang="zh-CN" altLang="en-US" sz="2800" b="1">
                <a:solidFill>
                  <a:schemeClr val="bg1"/>
                </a:solidFill>
              </a:rPr>
              <a:t>易错点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class </a:t>
            </a:r>
            <a:r>
              <a:rPr lang="zh-CN" altLang="en-US">
                <a:solidFill>
                  <a:schemeClr val="bg1"/>
                </a:solidFill>
              </a:rPr>
              <a:t>User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constructor(username)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this.username = username;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created.&lt;br/&gt;');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logging.&lt;br/&gt;');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User('huangjiasheng');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User {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Admin </a:t>
            </a:r>
            <a:r>
              <a:rPr lang="zh-CN" altLang="en-US">
                <a:solidFill>
                  <a:srgbClr val="FF0000"/>
                </a:solidFill>
              </a:rPr>
              <a:t>extends </a:t>
            </a:r>
            <a:r>
              <a:rPr lang="zh-CN" altLang="en-US">
                <a:solidFill>
                  <a:schemeClr val="bg1"/>
                </a:solidFill>
              </a:rPr>
              <a:t>User{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super.logging()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document.write('The user is the admin.&lt;br/&gt;');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Admin('huangjiasheng');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568893" y="913011"/>
            <a:ext cx="3355975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webrtc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640" y="1743075"/>
            <a:ext cx="5710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本部分课件</a:t>
            </a:r>
            <a:r>
              <a:rPr lang="zh-CN" altLang="en-US">
                <a:solidFill>
                  <a:schemeClr val="bg1"/>
                </a:solidFill>
              </a:rPr>
              <a:t>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通过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一个实例项目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初步了解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webrtc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nodejs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WebRTC，名称源自网页即时通信（英语：Web Real-Time Communication）的缩写，是一个支持网页浏览器进行实时语音对话或视频对话的API。它于2011年6月1日开源并在Google、Mozilla、Opera支持下被纳入万维网联盟的W3C推荐标准。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WebRTC实现了基于网页的视频会议，标准是WHATWG 协议，目的是通过浏览器提供简单的javascript就可以达到实时通讯能力。WebRTC提供了视频会议的核心技术，包括音视频的采集、编解码、网络传输、显示等功能，并且还支持跨平台：windows，linux，mac，android。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主要接口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RTCPeerConnection 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接口代表一个由本地计算机到远端的WebRTC连接。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该接口提供了创建，保持，监控，关闭连接的方法的实现。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RTCPeerConnection.canTrickleIceCandidates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如果远端支持UDP打洞或支持通过中继服务器连接，则该属性值为true。否则，为false。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RTCPeerConnection.connectionState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返回由枚举RTCPeerConnectionState指定的字符串值对等连接的当前状态。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RTCPeerConnection.iceConnectionState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返回与RTCPeerConnection关联的ICE代理的状态类型。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主要接口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2005" y="1310005"/>
            <a:ext cx="7539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RTCSessionDescription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接口描述连接或潜在连接的一端的配置方式。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每一个RTCSessionDescription 由一个描述类型组成，该描述类型指示它所描述的请求/应答协商过程的SDP 协议的相关描述。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</a:rPr>
              <a:t>MediaStream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接口是一个媒体内容的流.。一个流包含几个轨道，比如视频和音频轨道。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MessageEvent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接口代表一段被目标对象接收的消息事件。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主要接口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MediaStreamEvent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接口表示发生在 MediaStream中的事件.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这种类型返回两个事件: addstream 和 removestream.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MediaStreamTrack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接口在User Agent中表示一段媒体源，比如音轨或视频。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MediaDevices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接口提供访问连接媒体输入的设备，如照相机和麦克风，以及屏幕共享等。它可以使你取得任何硬件资源的媒体数据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 href="http://star-net.cn"&gt;Click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&lt;a href="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test.txt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href</a:t>
            </a:r>
            <a:r>
              <a:rPr lang="zh-CN" sz="2800" b="1">
                <a:solidFill>
                  <a:schemeClr val="bg1"/>
                </a:solidFill>
              </a:rPr>
              <a:t>超链接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主要流程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31240"/>
            <a:ext cx="45313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Node.js 是一个基于 Chrome V8 引擎的 JavaScript 运行环境。 Node.js 使用了一个事件驱动、非阻塞式 I/O 的模型。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Node对一些特殊用例进行优化，提供替代的API，使得V8在非浏览器环境下运行得更好。V8引擎执行Javascript的速度非常快，性能非常好。Node是一个基于Chrome JavaScript运行时建立的平台， 用于方便地搭建响应速度快、易于扩展的网络应用。Node 使用事件驱动， 非阻塞I/O 模型而得以轻量和高效，非常适合在分布式设备上运行数据密集型的实时应用。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440180"/>
            <a:ext cx="78994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首先，拉取</a:t>
            </a:r>
            <a:r>
              <a:rPr lang="en-US" altLang="zh-CN">
                <a:solidFill>
                  <a:schemeClr val="bg1"/>
                </a:solidFill>
              </a:rPr>
              <a:t>npm</a:t>
            </a:r>
            <a:r>
              <a:rPr lang="zh-CN" altLang="en-US">
                <a:solidFill>
                  <a:schemeClr val="bg1"/>
                </a:solidFill>
              </a:rPr>
              <a:t>依赖安装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./npm install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（通常使用</a:t>
            </a:r>
            <a:r>
              <a:rPr lang="en-US" altLang="zh-CN">
                <a:solidFill>
                  <a:schemeClr val="bg1"/>
                </a:solidFill>
              </a:rPr>
              <a:t>cnpm</a:t>
            </a:r>
            <a:r>
              <a:rPr lang="zh-CN" altLang="en-US">
                <a:solidFill>
                  <a:schemeClr val="bg1"/>
                </a:solidFill>
              </a:rPr>
              <a:t>代替</a:t>
            </a:r>
            <a:r>
              <a:rPr lang="en-US" altLang="zh-CN">
                <a:solidFill>
                  <a:schemeClr val="bg1"/>
                </a:solidFill>
              </a:rPr>
              <a:t>npm</a:t>
            </a:r>
            <a:r>
              <a:rPr lang="zh-CN" altLang="en-US">
                <a:solidFill>
                  <a:schemeClr val="bg1"/>
                </a:solidFill>
              </a:rPr>
              <a:t>工作，效果相同）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然后，</a:t>
            </a:r>
            <a:r>
              <a:rPr lang="en-US" altLang="zh-CN">
                <a:solidFill>
                  <a:srgbClr val="FF0000"/>
                </a:solidFill>
              </a:rPr>
              <a:t>node</a:t>
            </a:r>
            <a:r>
              <a:rPr lang="zh-CN" altLang="en-US">
                <a:solidFill>
                  <a:srgbClr val="FF0000"/>
                </a:solidFill>
              </a:rPr>
              <a:t>命令启动</a:t>
            </a:r>
            <a:r>
              <a:rPr lang="en-US" altLang="zh-CN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</a:rPr>
              <a:t>文件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./node index.js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最后，启动浏览器运行前端页面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./chromium-browser index.html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推荐使用集成编译环境（如</a:t>
            </a:r>
            <a:r>
              <a:rPr lang="en-US" altLang="zh-CN">
                <a:solidFill>
                  <a:schemeClr val="bg1"/>
                </a:solidFill>
              </a:rPr>
              <a:t>webstorm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visual studio</a:t>
            </a:r>
            <a:r>
              <a:rPr lang="zh-CN" altLang="en-US">
                <a:solidFill>
                  <a:schemeClr val="bg1"/>
                </a:solidFill>
              </a:rPr>
              <a:t>）的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调试器运行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7795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常见搭建流程（三核心步骤）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86460" y="1871980"/>
            <a:ext cx="7539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这个实例项目是一个视频通话</a:t>
            </a:r>
            <a:r>
              <a:rPr lang="en-US" altLang="zh-CN">
                <a:solidFill>
                  <a:schemeClr val="bg1"/>
                </a:solidFill>
              </a:rPr>
              <a:t>demo</a:t>
            </a:r>
            <a:r>
              <a:rPr lang="zh-CN" altLang="en-US">
                <a:solidFill>
                  <a:schemeClr val="bg1"/>
                </a:solidFill>
              </a:rPr>
              <a:t>，使用到了刚刚提到的</a:t>
            </a:r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技术和</a:t>
            </a:r>
            <a:r>
              <a:rPr lang="en-US" altLang="zh-CN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技术，同时使用了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语言</a:t>
            </a:r>
            <a:r>
              <a:rPr lang="zh-CN" altLang="en-US">
                <a:solidFill>
                  <a:schemeClr val="bg1"/>
                </a:solidFill>
              </a:rPr>
              <a:t>。稍后我将会简单带大家看完这个工程的核心源码并进行说明。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效果图：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095" y="735330"/>
            <a:ext cx="767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接下来我们来看一个</a:t>
            </a:r>
            <a:r>
              <a:rPr lang="en-US" altLang="zh-CN" sz="2800" b="1">
                <a:solidFill>
                  <a:schemeClr val="bg1"/>
                </a:solidFill>
                <a:hlinkClick r:id="rId1" action="ppaction://hlinkfile"/>
              </a:rPr>
              <a:t>nodejs+webrtc</a:t>
            </a:r>
            <a:r>
              <a:rPr lang="zh-CN" altLang="en-US" sz="2800" b="1">
                <a:solidFill>
                  <a:schemeClr val="bg1"/>
                </a:solidFill>
                <a:hlinkClick r:id="rId1" action="ppaction://hlinkfile"/>
              </a:rPr>
              <a:t>实例项目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2" name="图片 1" descr="效果图"/>
          <p:cNvPicPr>
            <a:picLocks noChangeAspect="1"/>
          </p:cNvPicPr>
          <p:nvPr/>
        </p:nvPicPr>
        <p:blipFill>
          <a:blip r:embed="rId2"/>
          <a:srcRect l="15213" b="29684"/>
          <a:stretch>
            <a:fillRect/>
          </a:stretch>
        </p:blipFill>
        <p:spPr>
          <a:xfrm>
            <a:off x="2609850" y="2934335"/>
            <a:ext cx="4092575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268595" y="748030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86243"/>
              <a:gd name="adj4" fmla="val -17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核心代码</a:t>
            </a:r>
            <a:endParaRPr 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5507990" y="3435985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59964"/>
              <a:gd name="adj4" fmla="val -152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nodejs</a:t>
            </a:r>
            <a:r>
              <a:rPr lang="zh-CN" altLang="en-US"/>
              <a:t>的配置</a:t>
            </a:r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5268595" y="748030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86243"/>
              <a:gd name="adj4" fmla="val -17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核心代码</a:t>
            </a:r>
            <a:endParaRPr 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7640" y="1743075"/>
            <a:ext cx="5710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如果大家有什么疑问，欢迎在剩下的时间提出。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课件到此结束，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谢谢大家。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6145" y="106362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&lt;a&gt;这个文本是正常的&lt;/a&gt;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&lt;b&gt;这个文本是加粗的&lt;/b&gt;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&lt;big&gt;这个文本字体放大&lt;/big&gt;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&lt;small&gt;这个文本是缩小的&lt;/small&gt;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&lt;i&gt;这个文本是斜体的&lt;/i&gt;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常见字体样式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star-net.jpg: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src="star-net.jpg" alt="star-net.jpg" width="300" height="37"&gt;&lt;/p&gt;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example.gif: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src="example.gif" alt="example.gif" width="48" height="48"&gt;&lt;/p&gt;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插入图片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&lt;audio controls&gt;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&lt;source src="horse.ogg" type="audio/ogg"&gt;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&lt;source src="horse.mp3" type="audio/mpeg"&gt;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&lt;/audio&gt;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插入音频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&lt;video width="320" height="240" controls&gt;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&lt;source src="movie.mp4" type="video/mp4"&gt;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&lt;source src="movie.ogg" type="video/ogg"&gt;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&lt;/video&gt;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</a:t>
            </a:r>
            <a:r>
              <a:rPr lang="zh-CN" altLang="en-US" sz="2800" b="1">
                <a:solidFill>
                  <a:schemeClr val="bg1"/>
                </a:solidFill>
              </a:rPr>
              <a:t>视频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90930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&lt;p&gt;I am a table:&lt;/p&gt;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&lt;table border="1"&gt;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&lt;/table&gt;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插入表格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10467</Words>
  <Application>WPS 演示</Application>
  <PresentationFormat/>
  <Paragraphs>654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宋体</vt:lpstr>
      <vt:lpstr>Wingdings</vt:lpstr>
      <vt:lpstr>Century Gothic</vt:lpstr>
      <vt:lpstr>Calibri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hjs</cp:lastModifiedBy>
  <cp:revision>104</cp:revision>
  <dcterms:created xsi:type="dcterms:W3CDTF">2019-06-17T13:41:00Z</dcterms:created>
  <dcterms:modified xsi:type="dcterms:W3CDTF">2020-08-17T14:00:21Z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KSORubyTemplateID">
    <vt:lpwstr>8</vt:lpwstr>
  </property>
</Properties>
</file>