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0CBD-8FB0-4CCF-ACB0-CD9D61F97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FB8CA-B2CD-4927-B3D2-8B78BE327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4804-F617-4C86-A0B4-3988C002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C8E5-B4DC-4273-A725-A563BF39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9C1E-2A8D-4679-AA22-9EBD0299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BDB1-AB06-48F4-B271-0CC915FF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41D5C-98DB-476E-8B0B-4EDD1F0C9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4B44E-5F5F-43A9-807C-669F0385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133E-5CA0-442E-BCB8-5DA9AABF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A5C9A-AC65-4231-92B1-DD9131F1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8529D-66A9-4517-AE67-7D18586B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43BAC-D076-4AD2-8BD4-541EB767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3559-EED3-483B-B305-B422C7D4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ACFE-D9F8-4A77-B3B6-445A2FFE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1012-BCE1-4E13-A6CC-7803EADE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C651-473B-4684-9DE5-A2B8F411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E003-8476-4AE7-A1EC-8E9C784A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2C0E-5B93-4EFC-9FB9-F57F8DA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0D29-6462-43C4-9B8A-0D361C0A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44AD-5099-41C4-8CFB-39108141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3A6A-28F6-44CA-A716-FEC70C85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AC13-9FD4-4607-9E06-0625A400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E705-8A2D-4880-BBD2-0757027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9ACD-098D-4F39-9AE6-22CAC9D4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1F5E-9F2D-4C4F-80EF-E92E6275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5AAE-1479-42AF-8318-BD15ACE7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263B-A73F-4520-9B75-8B911E24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ED15-EC6B-4002-B179-FE177E10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EF40-1737-4921-AC9D-1351FBE6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1616B-34F1-4EB9-8E88-CD4B3A1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DCEA-973E-47D5-9874-92535FBE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0FFF-23FF-4565-BDD8-4DA2A933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1071-97A9-4FC5-BD25-567ACF82D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A8BD-B4ED-40A9-86FA-7D29EBEE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E559F-DA65-4B5B-9D9B-EE6D78CF4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65BF2-21B6-46B2-B88E-1219680C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33C5C-45D3-408C-8E0E-EFF45DE6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CAFF1-B434-4E85-99E6-058BEC0D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6533-7B03-4222-BF74-8987E575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6607-701B-41E5-8981-0A1C5241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7B593-E867-4FC3-8675-8EC0EC88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32A26-3C9C-4289-8761-ABF9828C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7941F-275D-40BD-A206-0A5C93A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2332C-968F-4B73-8B9B-7114C4A7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905E0-F19A-451E-805A-E2DCC8E1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7EE19-F642-48A2-B2E1-DA552DAA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43E8-0A16-4175-818A-B4EDDFEA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D34A-0B59-41A3-8E59-60FA2A70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AAAB-A343-49F6-8BE6-A82E56155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E53B9-0575-4CC0-A041-57E0100A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CC6A-AA41-43CC-81F1-7830F6B7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CA52-7332-47A0-B0E1-007243B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831B-2BBC-4DA7-B617-5F937F13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3C6EC-E1B0-48E7-9E25-CFD913000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356C8-F4ED-44AC-AC71-C632B7DCD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DD24-6A08-43DF-9A7A-EBBA54DB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9A82-4CB0-472C-B23C-1B1826DA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E48B-B48D-4187-B474-5BD52266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D8A04-6677-4D65-95BA-2A0C9F48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9F7A-FD3B-491B-A336-CE0A5EF4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FAFE-B526-4214-AF41-52010EB4E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FA6E-476A-477C-9167-BDF16906B29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987F-47E1-43A6-9A49-B55B4713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7BB4-7587-4686-A1A3-B4430CF13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4797-23C4-43EA-B8AF-31E6881D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5AF-61CE-4E9C-A5CD-1A8113182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Exhaustive Enumeration of Split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CBFE-57FD-4527-ABAD-DE6DFCD52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9145"/>
          </a:xfrm>
        </p:spPr>
        <p:txBody>
          <a:bodyPr/>
          <a:lstStyle/>
          <a:p>
            <a:r>
              <a:rPr lang="en-US" dirty="0"/>
              <a:t>“How do we know this is the best map possible?”</a:t>
            </a:r>
          </a:p>
        </p:txBody>
      </p:sp>
    </p:spTree>
    <p:extLst>
      <p:ext uri="{BB962C8B-B14F-4D97-AF65-F5344CB8AC3E}">
        <p14:creationId xmlns:p14="http://schemas.microsoft.com/office/powerpoint/2010/main" val="213186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gerrymandr/exhausting_splits/master/mcmc3.jpg">
            <a:extLst>
              <a:ext uri="{FF2B5EF4-FFF2-40B4-BE49-F238E27FC236}">
                <a16:creationId xmlns:a16="http://schemas.microsoft.com/office/drawing/2014/main" id="{5A70D272-5CF3-40F5-9B7D-553D457C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933" y="956603"/>
            <a:ext cx="5842781" cy="43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E6BB9-C050-4334-BBC4-FBAB77F7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pic>
        <p:nvPicPr>
          <p:cNvPr id="4100" name="Picture 4" descr="https://raw.githubusercontent.com/gerrymandr/exhausting_splits/master/mcmc2.jpg">
            <a:extLst>
              <a:ext uri="{FF2B5EF4-FFF2-40B4-BE49-F238E27FC236}">
                <a16:creationId xmlns:a16="http://schemas.microsoft.com/office/drawing/2014/main" id="{46EF2B10-F5FD-4DFF-8D1B-5722338C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79" y="640081"/>
            <a:ext cx="6086621" cy="45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5241-02FE-4ED6-89A8-4A6AF2D2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62268" cy="401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Monte Carlo Simulation – random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“How do we know we’ve got the WHOLE picture?”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Enumerate the entire set of possibilities</a:t>
            </a:r>
          </a:p>
        </p:txBody>
      </p:sp>
      <p:pic>
        <p:nvPicPr>
          <p:cNvPr id="4102" name="Picture 6" descr="https://raw.githubusercontent.com/gerrymandr/exhausting_splits/master/mcmc1.jpg">
            <a:extLst>
              <a:ext uri="{FF2B5EF4-FFF2-40B4-BE49-F238E27FC236}">
                <a16:creationId xmlns:a16="http://schemas.microsoft.com/office/drawing/2014/main" id="{A3CA6673-0E49-495B-BBB4-9F6538FB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50" y="640081"/>
            <a:ext cx="6508650" cy="48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4985-8776-4AE8-9433-68D4F27C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0" y="105465"/>
            <a:ext cx="10515600" cy="1325563"/>
          </a:xfrm>
        </p:spPr>
        <p:txBody>
          <a:bodyPr/>
          <a:lstStyle/>
          <a:p>
            <a:r>
              <a:rPr lang="en-US" dirty="0"/>
              <a:t>Processing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C2046-F995-48A9-9763-8CA45C0DA18E}"/>
              </a:ext>
            </a:extLst>
          </p:cNvPr>
          <p:cNvSpPr/>
          <p:nvPr/>
        </p:nvSpPr>
        <p:spPr>
          <a:xfrm>
            <a:off x="357808" y="2711468"/>
            <a:ext cx="1696279" cy="9409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Shapefile</a:t>
            </a:r>
          </a:p>
          <a:p>
            <a:pPr algn="ctr"/>
            <a:r>
              <a:rPr lang="en-US" dirty="0"/>
              <a:t>(Precincts)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D4FEF-5ABC-4A68-80C9-1B9B3A49D2DA}"/>
              </a:ext>
            </a:extLst>
          </p:cNvPr>
          <p:cNvSpPr/>
          <p:nvPr/>
        </p:nvSpPr>
        <p:spPr>
          <a:xfrm>
            <a:off x="2739695" y="5264121"/>
            <a:ext cx="1696279" cy="9409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AC149-8AB3-4F26-888E-57569548716E}"/>
              </a:ext>
            </a:extLst>
          </p:cNvPr>
          <p:cNvSpPr/>
          <p:nvPr/>
        </p:nvSpPr>
        <p:spPr>
          <a:xfrm>
            <a:off x="2657059" y="3514374"/>
            <a:ext cx="1696279" cy="9409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Primal 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BCF83-82DE-4E32-9623-8036025B7BB2}"/>
              </a:ext>
            </a:extLst>
          </p:cNvPr>
          <p:cNvSpPr/>
          <p:nvPr/>
        </p:nvSpPr>
        <p:spPr>
          <a:xfrm>
            <a:off x="2673251" y="1467621"/>
            <a:ext cx="1696279" cy="9409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 Graph</a:t>
            </a:r>
          </a:p>
          <a:p>
            <a:pPr algn="ctr"/>
            <a:r>
              <a:rPr lang="en-US" dirty="0"/>
              <a:t>(midpoints of </a:t>
            </a:r>
            <a:r>
              <a:rPr lang="en-US" dirty="0" err="1"/>
              <a:t>shp</a:t>
            </a:r>
            <a:r>
              <a:rPr lang="en-US" dirty="0"/>
              <a:t> features)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AB4E7-B110-477F-91BD-F24D72629F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54087" y="3181920"/>
            <a:ext cx="685608" cy="255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32A64-1665-45A4-B3F9-FF8DB4D1F7B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054087" y="3181920"/>
            <a:ext cx="602972" cy="80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34767-98F8-446C-A4BC-1C33BAC3AA2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54087" y="1938073"/>
            <a:ext cx="619164" cy="124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7F70253-3605-4C77-B140-F2AEB325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32858"/>
              </p:ext>
            </p:extLst>
          </p:nvPr>
        </p:nvGraphicFramePr>
        <p:xfrm>
          <a:off x="4570150" y="5209608"/>
          <a:ext cx="35929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48">
                  <a:extLst>
                    <a:ext uri="{9D8B030D-6E8A-4147-A177-3AD203B41FA5}">
                      <a16:colId xmlns:a16="http://schemas.microsoft.com/office/drawing/2014/main" val="2848083027"/>
                    </a:ext>
                  </a:extLst>
                </a:gridCol>
                <a:gridCol w="898248">
                  <a:extLst>
                    <a:ext uri="{9D8B030D-6E8A-4147-A177-3AD203B41FA5}">
                      <a16:colId xmlns:a16="http://schemas.microsoft.com/office/drawing/2014/main" val="3764045436"/>
                    </a:ext>
                  </a:extLst>
                </a:gridCol>
                <a:gridCol w="898248">
                  <a:extLst>
                    <a:ext uri="{9D8B030D-6E8A-4147-A177-3AD203B41FA5}">
                      <a16:colId xmlns:a16="http://schemas.microsoft.com/office/drawing/2014/main" val="2060429418"/>
                    </a:ext>
                  </a:extLst>
                </a:gridCol>
                <a:gridCol w="898248">
                  <a:extLst>
                    <a:ext uri="{9D8B030D-6E8A-4147-A177-3AD203B41FA5}">
                      <a16:colId xmlns:a16="http://schemas.microsoft.com/office/drawing/2014/main" val="58056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7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4549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4C8B7506-0CBD-4D19-A337-260E3D0C764C}"/>
              </a:ext>
            </a:extLst>
          </p:cNvPr>
          <p:cNvSpPr/>
          <p:nvPr/>
        </p:nvSpPr>
        <p:spPr>
          <a:xfrm>
            <a:off x="17276694" y="4514165"/>
            <a:ext cx="1696279" cy="9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 Graph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6959BB-2B7C-4A3B-822D-A6534CC99FA7}"/>
              </a:ext>
            </a:extLst>
          </p:cNvPr>
          <p:cNvCxnSpPr/>
          <p:nvPr/>
        </p:nvCxnSpPr>
        <p:spPr>
          <a:xfrm>
            <a:off x="5307495" y="3277850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5EBD28-0B42-4B9E-83D7-55D386D499BD}"/>
              </a:ext>
            </a:extLst>
          </p:cNvPr>
          <p:cNvCxnSpPr/>
          <p:nvPr/>
        </p:nvCxnSpPr>
        <p:spPr>
          <a:xfrm>
            <a:off x="4735995" y="442085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E11D79E-2211-4805-9606-634E321A0708}"/>
              </a:ext>
            </a:extLst>
          </p:cNvPr>
          <p:cNvSpPr/>
          <p:nvPr/>
        </p:nvSpPr>
        <p:spPr>
          <a:xfrm>
            <a:off x="5226323" y="4344392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B379A3-04F5-45F1-96A1-A6763DA5DDD0}"/>
              </a:ext>
            </a:extLst>
          </p:cNvPr>
          <p:cNvSpPr/>
          <p:nvPr/>
        </p:nvSpPr>
        <p:spPr>
          <a:xfrm>
            <a:off x="4636604" y="4336710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01380-83C5-40AB-AB5F-EF74505DBF48}"/>
              </a:ext>
            </a:extLst>
          </p:cNvPr>
          <p:cNvSpPr/>
          <p:nvPr/>
        </p:nvSpPr>
        <p:spPr>
          <a:xfrm>
            <a:off x="5226324" y="3208808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2A8EDB-96E9-4B90-BFF4-D1AF03716EF1}"/>
              </a:ext>
            </a:extLst>
          </p:cNvPr>
          <p:cNvSpPr/>
          <p:nvPr/>
        </p:nvSpPr>
        <p:spPr>
          <a:xfrm>
            <a:off x="5787886" y="4336710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AFFD8-8422-4955-8AC0-0F0D7D93AC30}"/>
              </a:ext>
            </a:extLst>
          </p:cNvPr>
          <p:cNvSpPr txBox="1"/>
          <p:nvPr/>
        </p:nvSpPr>
        <p:spPr>
          <a:xfrm>
            <a:off x="5150122" y="2741757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07D687-21A9-4778-9621-050225D5BE01}"/>
              </a:ext>
            </a:extLst>
          </p:cNvPr>
          <p:cNvSpPr txBox="1"/>
          <p:nvPr/>
        </p:nvSpPr>
        <p:spPr>
          <a:xfrm>
            <a:off x="5170001" y="4526109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6DADBB-4AF7-4361-BEA7-6DB538DED640}"/>
              </a:ext>
            </a:extLst>
          </p:cNvPr>
          <p:cNvSpPr txBox="1"/>
          <p:nvPr/>
        </p:nvSpPr>
        <p:spPr>
          <a:xfrm>
            <a:off x="4379849" y="4246477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50FA54-D193-4B52-A812-84263FD10350}"/>
              </a:ext>
            </a:extLst>
          </p:cNvPr>
          <p:cNvSpPr txBox="1"/>
          <p:nvPr/>
        </p:nvSpPr>
        <p:spPr>
          <a:xfrm>
            <a:off x="5940279" y="4236184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9C85FBC4-76C3-4A32-A4EA-77B072FAB5F0}"/>
              </a:ext>
            </a:extLst>
          </p:cNvPr>
          <p:cNvSpPr/>
          <p:nvPr/>
        </p:nvSpPr>
        <p:spPr>
          <a:xfrm rot="10800000">
            <a:off x="4719891" y="1324324"/>
            <a:ext cx="1143000" cy="105171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75C6BF-722D-4550-AF00-F75213161212}"/>
              </a:ext>
            </a:extLst>
          </p:cNvPr>
          <p:cNvSpPr/>
          <p:nvPr/>
        </p:nvSpPr>
        <p:spPr>
          <a:xfrm>
            <a:off x="4435974" y="110386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52223D-BBDD-4065-B78A-8AAD07DA1466}"/>
              </a:ext>
            </a:extLst>
          </p:cNvPr>
          <p:cNvSpPr/>
          <p:nvPr/>
        </p:nvSpPr>
        <p:spPr>
          <a:xfrm>
            <a:off x="5856247" y="112007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1B96E02-BF33-4947-8F49-EBBF2A7450DF}"/>
              </a:ext>
            </a:extLst>
          </p:cNvPr>
          <p:cNvSpPr/>
          <p:nvPr/>
        </p:nvSpPr>
        <p:spPr>
          <a:xfrm>
            <a:off x="5145633" y="2452009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2693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56A773-EAC5-4306-BEDC-DE2A6B535A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Processing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1AD1F-3CB9-4E23-8695-0C320A17571F}"/>
              </a:ext>
            </a:extLst>
          </p:cNvPr>
          <p:cNvSpPr/>
          <p:nvPr/>
        </p:nvSpPr>
        <p:spPr>
          <a:xfrm>
            <a:off x="2152791" y="1963713"/>
            <a:ext cx="1696279" cy="9409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permutations of Simple Lines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ED665-D337-4211-9984-A1A354A86456}"/>
              </a:ext>
            </a:extLst>
          </p:cNvPr>
          <p:cNvSpPr/>
          <p:nvPr/>
        </p:nvSpPr>
        <p:spPr>
          <a:xfrm>
            <a:off x="1806581" y="4072567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12A53-3359-4BA1-9E9C-AEC4849F3B79}"/>
              </a:ext>
            </a:extLst>
          </p:cNvPr>
          <p:cNvSpPr/>
          <p:nvPr/>
        </p:nvSpPr>
        <p:spPr>
          <a:xfrm>
            <a:off x="2949581" y="4072567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1BAC2-B73B-4D12-9C4A-B9F41C1DBE1F}"/>
              </a:ext>
            </a:extLst>
          </p:cNvPr>
          <p:cNvSpPr/>
          <p:nvPr/>
        </p:nvSpPr>
        <p:spPr>
          <a:xfrm>
            <a:off x="2378081" y="5215567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464ECD-6D7C-4A73-94BB-3C575170CDF0}"/>
              </a:ext>
            </a:extLst>
          </p:cNvPr>
          <p:cNvSpPr/>
          <p:nvPr/>
        </p:nvSpPr>
        <p:spPr>
          <a:xfrm rot="10800000">
            <a:off x="2378081" y="4644067"/>
            <a:ext cx="1143000" cy="105171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23DEB-C53A-496D-BFF7-2B2D8A252683}"/>
              </a:ext>
            </a:extLst>
          </p:cNvPr>
          <p:cNvCxnSpPr/>
          <p:nvPr/>
        </p:nvCxnSpPr>
        <p:spPr>
          <a:xfrm>
            <a:off x="2949581" y="4072567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CBBC79-5E2A-4E00-A1F6-6FCB14C0C67C}"/>
              </a:ext>
            </a:extLst>
          </p:cNvPr>
          <p:cNvCxnSpPr/>
          <p:nvPr/>
        </p:nvCxnSpPr>
        <p:spPr>
          <a:xfrm>
            <a:off x="2378081" y="5215567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5309DB-92DF-4616-BBFB-D29C32660A4D}"/>
              </a:ext>
            </a:extLst>
          </p:cNvPr>
          <p:cNvSpPr/>
          <p:nvPr/>
        </p:nvSpPr>
        <p:spPr>
          <a:xfrm>
            <a:off x="2868409" y="5139109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8FE02B-9F4A-48D5-A022-2510E36A95C6}"/>
              </a:ext>
            </a:extLst>
          </p:cNvPr>
          <p:cNvSpPr/>
          <p:nvPr/>
        </p:nvSpPr>
        <p:spPr>
          <a:xfrm>
            <a:off x="2278690" y="5131427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722369-1FEC-4D17-BC74-10BBE980108F}"/>
              </a:ext>
            </a:extLst>
          </p:cNvPr>
          <p:cNvSpPr/>
          <p:nvPr/>
        </p:nvSpPr>
        <p:spPr>
          <a:xfrm>
            <a:off x="2868410" y="4003525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B96A3A-ECB4-47E4-B98F-2669A3F40D35}"/>
              </a:ext>
            </a:extLst>
          </p:cNvPr>
          <p:cNvSpPr/>
          <p:nvPr/>
        </p:nvSpPr>
        <p:spPr>
          <a:xfrm>
            <a:off x="3429972" y="5131427"/>
            <a:ext cx="162339" cy="1735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65C33-5F7B-44F7-A0AB-38F021EBB4DD}"/>
              </a:ext>
            </a:extLst>
          </p:cNvPr>
          <p:cNvSpPr txBox="1"/>
          <p:nvPr/>
        </p:nvSpPr>
        <p:spPr>
          <a:xfrm>
            <a:off x="2799662" y="3654382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9CC5E-1AEF-4971-8D37-B6912C5BFDFA}"/>
              </a:ext>
            </a:extLst>
          </p:cNvPr>
          <p:cNvSpPr txBox="1"/>
          <p:nvPr/>
        </p:nvSpPr>
        <p:spPr>
          <a:xfrm>
            <a:off x="2812087" y="5249995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0744AB-8F01-415F-9C27-4C3D4E940C4A}"/>
              </a:ext>
            </a:extLst>
          </p:cNvPr>
          <p:cNvSpPr txBox="1"/>
          <p:nvPr/>
        </p:nvSpPr>
        <p:spPr>
          <a:xfrm>
            <a:off x="2031866" y="5163208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33C6E-0A53-4042-A1CE-AB9F88DF2862}"/>
              </a:ext>
            </a:extLst>
          </p:cNvPr>
          <p:cNvSpPr txBox="1"/>
          <p:nvPr/>
        </p:nvSpPr>
        <p:spPr>
          <a:xfrm>
            <a:off x="3549239" y="5174792"/>
            <a:ext cx="29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E692B-14C7-466C-8706-CA2D2B7C442D}"/>
              </a:ext>
            </a:extLst>
          </p:cNvPr>
          <p:cNvSpPr/>
          <p:nvPr/>
        </p:nvSpPr>
        <p:spPr>
          <a:xfrm>
            <a:off x="9129443" y="1943074"/>
            <a:ext cx="1696279" cy="9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 Network Graph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BB9A8-7280-4B45-9E7E-5F0ACDBEE4FE}"/>
              </a:ext>
            </a:extLst>
          </p:cNvPr>
          <p:cNvSpPr/>
          <p:nvPr/>
        </p:nvSpPr>
        <p:spPr>
          <a:xfrm>
            <a:off x="5226204" y="3703163"/>
            <a:ext cx="1696279" cy="9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Polsby</a:t>
            </a:r>
            <a:r>
              <a:rPr lang="en-US" dirty="0"/>
              <a:t> Popper (each permutation)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18A2C3-6E73-41C6-91ED-1F6F0C6B50DB}"/>
              </a:ext>
            </a:extLst>
          </p:cNvPr>
          <p:cNvSpPr/>
          <p:nvPr/>
        </p:nvSpPr>
        <p:spPr>
          <a:xfrm>
            <a:off x="5247860" y="5727658"/>
            <a:ext cx="1696279" cy="9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08757E4-1719-4F0A-9337-2C8ED252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34552"/>
              </p:ext>
            </p:extLst>
          </p:nvPr>
        </p:nvGraphicFramePr>
        <p:xfrm>
          <a:off x="4396818" y="1690688"/>
          <a:ext cx="3355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526">
                  <a:extLst>
                    <a:ext uri="{9D8B030D-6E8A-4147-A177-3AD203B41FA5}">
                      <a16:colId xmlns:a16="http://schemas.microsoft.com/office/drawing/2014/main" val="1043857944"/>
                    </a:ext>
                  </a:extLst>
                </a:gridCol>
                <a:gridCol w="1677526">
                  <a:extLst>
                    <a:ext uri="{9D8B030D-6E8A-4147-A177-3AD203B41FA5}">
                      <a16:colId xmlns:a16="http://schemas.microsoft.com/office/drawing/2014/main" val="67487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District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District 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5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58916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96EB78-D5D0-4A15-9D87-CD71449CBA13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7751870" y="2413526"/>
            <a:ext cx="1377573" cy="1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D699F-B49E-4405-90D3-CBE9B54DFDA5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074344" y="3174048"/>
            <a:ext cx="0" cy="52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58AF47-9A17-4D86-BB84-65FCB8BC4F3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74344" y="4644067"/>
            <a:ext cx="21656" cy="108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34FE40-9712-4F41-9B3D-2CA007214F01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3849070" y="2432368"/>
            <a:ext cx="547748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862AA1D-AFE9-448B-864B-854D0ED7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094" y="3072589"/>
            <a:ext cx="2938975" cy="254334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D1ED254-C97A-4A02-B038-3A4158852380}"/>
              </a:ext>
            </a:extLst>
          </p:cNvPr>
          <p:cNvSpPr/>
          <p:nvPr/>
        </p:nvSpPr>
        <p:spPr>
          <a:xfrm>
            <a:off x="110302" y="1961916"/>
            <a:ext cx="1696279" cy="9409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Map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B5079F-A4B0-4330-AF2E-8E8DC231F5F5}"/>
              </a:ext>
            </a:extLst>
          </p:cNvPr>
          <p:cNvCxnSpPr>
            <a:cxnSpLocks/>
            <a:stCxn id="51" idx="3"/>
            <a:endCxn id="4" idx="1"/>
          </p:cNvCxnSpPr>
          <p:nvPr/>
        </p:nvCxnSpPr>
        <p:spPr>
          <a:xfrm>
            <a:off x="1806581" y="2432368"/>
            <a:ext cx="346210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81A6343-E00B-437F-8704-6FAFDB0D2B95}"/>
              </a:ext>
            </a:extLst>
          </p:cNvPr>
          <p:cNvSpPr txBox="1"/>
          <p:nvPr/>
        </p:nvSpPr>
        <p:spPr>
          <a:xfrm>
            <a:off x="8795543" y="5693135"/>
            <a:ext cx="26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Nodes: redistricting map</a:t>
            </a:r>
          </a:p>
        </p:txBody>
      </p:sp>
    </p:spTree>
    <p:extLst>
      <p:ext uri="{BB962C8B-B14F-4D97-AF65-F5344CB8AC3E}">
        <p14:creationId xmlns:p14="http://schemas.microsoft.com/office/powerpoint/2010/main" val="425955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gerrymandr/exhausting_splits/master/Hoke_2011Districts_withVTD.png">
            <a:extLst>
              <a:ext uri="{FF2B5EF4-FFF2-40B4-BE49-F238E27FC236}">
                <a16:creationId xmlns:a16="http://schemas.microsoft.com/office/drawing/2014/main" id="{437F2717-94AE-49A6-A1F1-45D3A9E1E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0"/>
            <a:ext cx="11325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E04CEB-531B-4EBC-B0E2-067F3C14DA62}"/>
              </a:ext>
            </a:extLst>
          </p:cNvPr>
          <p:cNvSpPr txBox="1"/>
          <p:nvPr/>
        </p:nvSpPr>
        <p:spPr>
          <a:xfrm>
            <a:off x="225083" y="379828"/>
            <a:ext cx="43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Hoke and Cumberland Counties</a:t>
            </a:r>
          </a:p>
        </p:txBody>
      </p:sp>
    </p:spTree>
    <p:extLst>
      <p:ext uri="{BB962C8B-B14F-4D97-AF65-F5344CB8AC3E}">
        <p14:creationId xmlns:p14="http://schemas.microsoft.com/office/powerpoint/2010/main" val="174640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gerrymandr/exhausting_splits/master/Hoke_2011Districts_withRace.png">
            <a:extLst>
              <a:ext uri="{FF2B5EF4-FFF2-40B4-BE49-F238E27FC236}">
                <a16:creationId xmlns:a16="http://schemas.microsoft.com/office/drawing/2014/main" id="{E62D4E96-7962-45C6-A815-9AEBC65E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0"/>
            <a:ext cx="11325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7FC92-58E1-418D-A795-C2964F123B07}"/>
              </a:ext>
            </a:extLst>
          </p:cNvPr>
          <p:cNvSpPr txBox="1"/>
          <p:nvPr/>
        </p:nvSpPr>
        <p:spPr>
          <a:xfrm>
            <a:off x="225083" y="379828"/>
            <a:ext cx="43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Hoke and Cumberland Counties</a:t>
            </a:r>
          </a:p>
        </p:txBody>
      </p:sp>
    </p:spTree>
    <p:extLst>
      <p:ext uri="{BB962C8B-B14F-4D97-AF65-F5344CB8AC3E}">
        <p14:creationId xmlns:p14="http://schemas.microsoft.com/office/powerpoint/2010/main" val="3089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gerrymandr/exhausting_splits/master/Hoke_2017Districts_withRace.png">
            <a:extLst>
              <a:ext uri="{FF2B5EF4-FFF2-40B4-BE49-F238E27FC236}">
                <a16:creationId xmlns:a16="http://schemas.microsoft.com/office/drawing/2014/main" id="{2990A09F-0284-4908-AD25-E0F77797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0"/>
            <a:ext cx="11325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4CD3D9-11E5-4ABC-B627-739EF8CF91A6}"/>
              </a:ext>
            </a:extLst>
          </p:cNvPr>
          <p:cNvSpPr txBox="1"/>
          <p:nvPr/>
        </p:nvSpPr>
        <p:spPr>
          <a:xfrm>
            <a:off x="225083" y="379828"/>
            <a:ext cx="43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Hoke and Cumberland Counties</a:t>
            </a:r>
          </a:p>
        </p:txBody>
      </p:sp>
    </p:spTree>
    <p:extLst>
      <p:ext uri="{BB962C8B-B14F-4D97-AF65-F5344CB8AC3E}">
        <p14:creationId xmlns:p14="http://schemas.microsoft.com/office/powerpoint/2010/main" val="129641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Exhaustive Enumeration of Split Lines </vt:lpstr>
      <vt:lpstr>Problem Set</vt:lpstr>
      <vt:lpstr>Processing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Exhaustive</dc:title>
  <dc:creator>Erin Goodnough -MDP-</dc:creator>
  <cp:lastModifiedBy>Erin Goodnough -MDP-</cp:lastModifiedBy>
  <cp:revision>12</cp:revision>
  <dcterms:created xsi:type="dcterms:W3CDTF">2017-11-05T20:25:55Z</dcterms:created>
  <dcterms:modified xsi:type="dcterms:W3CDTF">2017-11-05T21:38:39Z</dcterms:modified>
</cp:coreProperties>
</file>