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7" y="246791"/>
            <a:ext cx="5981252" cy="607702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72" y="246791"/>
            <a:ext cx="5530327" cy="83973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微信朋友圈功能分析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40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290923" y="1613649"/>
            <a:ext cx="2291379" cy="391578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7914" y="2302139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797914" y="4561245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648230" y="4141697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计算高性能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648230" y="5013066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存储高性能</a:t>
            </a:r>
            <a:endParaRPr lang="en-US" altLang="zh-CN" dirty="0" smtClean="0"/>
          </a:p>
        </p:txBody>
      </p:sp>
      <p:sp>
        <p:nvSpPr>
          <p:cNvPr id="9" name="椭圆 8"/>
          <p:cNvSpPr/>
          <p:nvPr/>
        </p:nvSpPr>
        <p:spPr>
          <a:xfrm>
            <a:off x="1452287" y="2302139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发朋友圈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452287" y="3281085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</a:t>
            </a:r>
            <a:r>
              <a:rPr lang="zh-CN" altLang="en-US" dirty="0" smtClean="0"/>
              <a:t>朋友圈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452287" y="436222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评论点赞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91261" y="1484558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计算高性能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6691261" y="2732444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存储高性能</a:t>
            </a:r>
            <a:endParaRPr lang="en-US" altLang="zh-CN" dirty="0" smtClean="0"/>
          </a:p>
        </p:txBody>
      </p: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 flipV="1">
            <a:off x="6217924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6217924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肘形连接符 20"/>
          <p:cNvCxnSpPr>
            <a:stCxn id="5" idx="3"/>
            <a:endCxn id="6" idx="1"/>
          </p:cNvCxnSpPr>
          <p:nvPr/>
        </p:nvCxnSpPr>
        <p:spPr>
          <a:xfrm flipV="1">
            <a:off x="6217924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3" name="肘形连接符 22"/>
          <p:cNvCxnSpPr>
            <a:stCxn id="5" idx="3"/>
            <a:endCxn id="7" idx="1"/>
          </p:cNvCxnSpPr>
          <p:nvPr/>
        </p:nvCxnSpPr>
        <p:spPr>
          <a:xfrm>
            <a:off x="6217924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肘形连接符 25"/>
          <p:cNvCxnSpPr>
            <a:stCxn id="24" idx="3"/>
            <a:endCxn id="4" idx="1"/>
          </p:cNvCxnSpPr>
          <p:nvPr/>
        </p:nvCxnSpPr>
        <p:spPr>
          <a:xfrm flipV="1">
            <a:off x="3582302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4" idx="3"/>
            <a:endCxn id="5" idx="1"/>
          </p:cNvCxnSpPr>
          <p:nvPr/>
        </p:nvCxnSpPr>
        <p:spPr>
          <a:xfrm>
            <a:off x="3582302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616878" y="822963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进程模型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8616878" y="207622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缓存模型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8616878" y="148186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8616878" y="272571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7" name="矩形 36"/>
          <p:cNvSpPr/>
          <p:nvPr/>
        </p:nvSpPr>
        <p:spPr>
          <a:xfrm>
            <a:off x="8616878" y="4155142"/>
            <a:ext cx="1420010" cy="414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任务分配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8616878" y="4970038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任务分解</a:t>
            </a:r>
            <a:endParaRPr lang="en-US" altLang="zh-CN" dirty="0" smtClean="0"/>
          </a:p>
        </p:txBody>
      </p:sp>
      <p:cxnSp>
        <p:nvCxnSpPr>
          <p:cNvPr id="41" name="肘形连接符 40"/>
          <p:cNvCxnSpPr>
            <a:stCxn id="12" idx="3"/>
            <a:endCxn id="33" idx="1"/>
          </p:cNvCxnSpPr>
          <p:nvPr/>
        </p:nvCxnSpPr>
        <p:spPr>
          <a:xfrm flipV="1">
            <a:off x="8111271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4" name="肘形连接符 43"/>
          <p:cNvCxnSpPr>
            <a:stCxn id="12" idx="3"/>
            <a:endCxn id="35" idx="1"/>
          </p:cNvCxnSpPr>
          <p:nvPr/>
        </p:nvCxnSpPr>
        <p:spPr>
          <a:xfrm flipV="1">
            <a:off x="8111271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6" name="肘形连接符 45"/>
          <p:cNvCxnSpPr>
            <a:stCxn id="12" idx="3"/>
            <a:endCxn id="34" idx="1"/>
          </p:cNvCxnSpPr>
          <p:nvPr/>
        </p:nvCxnSpPr>
        <p:spPr>
          <a:xfrm>
            <a:off x="8111271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肘形连接符 49"/>
          <p:cNvCxnSpPr>
            <a:stCxn id="13" idx="3"/>
            <a:endCxn id="36" idx="1"/>
          </p:cNvCxnSpPr>
          <p:nvPr/>
        </p:nvCxnSpPr>
        <p:spPr>
          <a:xfrm flipV="1">
            <a:off x="8111271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肘形连接符 51"/>
          <p:cNvCxnSpPr>
            <a:stCxn id="6" idx="3"/>
            <a:endCxn id="37" idx="1"/>
          </p:cNvCxnSpPr>
          <p:nvPr/>
        </p:nvCxnSpPr>
        <p:spPr>
          <a:xfrm flipV="1">
            <a:off x="8068240" y="4362228"/>
            <a:ext cx="548638" cy="5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肘形连接符 55"/>
          <p:cNvCxnSpPr>
            <a:endCxn id="38" idx="1"/>
          </p:cNvCxnSpPr>
          <p:nvPr/>
        </p:nvCxnSpPr>
        <p:spPr>
          <a:xfrm>
            <a:off x="7799291" y="5195948"/>
            <a:ext cx="817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58" name="标题 1"/>
          <p:cNvSpPr txBox="1">
            <a:spLocks/>
          </p:cNvSpPr>
          <p:nvPr/>
        </p:nvSpPr>
        <p:spPr>
          <a:xfrm>
            <a:off x="147918" y="-5378"/>
            <a:ext cx="6693950" cy="79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微信朋友圈高性能复杂度对应思路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713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2" y="47226"/>
            <a:ext cx="4023360" cy="126520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发朋友圈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679117" y="2302139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单机</a:t>
            </a:r>
            <a:endParaRPr lang="en-US" altLang="zh-CN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679117" y="4561245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集群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529433" y="4141697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5529433" y="5013066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sp>
        <p:nvSpPr>
          <p:cNvPr id="9" name="椭圆 8"/>
          <p:cNvSpPr/>
          <p:nvPr/>
        </p:nvSpPr>
        <p:spPr>
          <a:xfrm>
            <a:off x="548643" y="330797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发朋友圈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572464" y="1484558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5572464" y="2732444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cxnSp>
        <p:nvCxnSpPr>
          <p:cNvPr id="14" name="肘形连接符 13"/>
          <p:cNvCxnSpPr>
            <a:stCxn id="5" idx="3"/>
            <a:endCxn id="12" idx="1"/>
          </p:cNvCxnSpPr>
          <p:nvPr/>
        </p:nvCxnSpPr>
        <p:spPr>
          <a:xfrm flipV="1">
            <a:off x="5099127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肘形连接符 14"/>
          <p:cNvCxnSpPr>
            <a:stCxn id="5" idx="3"/>
            <a:endCxn id="13" idx="1"/>
          </p:cNvCxnSpPr>
          <p:nvPr/>
        </p:nvCxnSpPr>
        <p:spPr>
          <a:xfrm>
            <a:off x="5099127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肘形连接符 15"/>
          <p:cNvCxnSpPr>
            <a:stCxn id="6" idx="3"/>
            <a:endCxn id="7" idx="1"/>
          </p:cNvCxnSpPr>
          <p:nvPr/>
        </p:nvCxnSpPr>
        <p:spPr>
          <a:xfrm flipV="1">
            <a:off x="5099127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7" name="肘形连接符 16"/>
          <p:cNvCxnSpPr>
            <a:stCxn id="6" idx="3"/>
            <a:endCxn id="8" idx="1"/>
          </p:cNvCxnSpPr>
          <p:nvPr/>
        </p:nvCxnSpPr>
        <p:spPr>
          <a:xfrm>
            <a:off x="5099127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8" name="肘形连接符 17"/>
          <p:cNvCxnSpPr>
            <a:endCxn id="5" idx="1"/>
          </p:cNvCxnSpPr>
          <p:nvPr/>
        </p:nvCxnSpPr>
        <p:spPr>
          <a:xfrm flipV="1">
            <a:off x="2463505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6" idx="1"/>
          </p:cNvCxnSpPr>
          <p:nvPr/>
        </p:nvCxnSpPr>
        <p:spPr>
          <a:xfrm>
            <a:off x="2463505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98081" y="822963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进程模型</a:t>
            </a:r>
            <a:endParaRPr lang="en-US" altLang="zh-CN" b="1" dirty="0" smtClean="0"/>
          </a:p>
        </p:txBody>
      </p:sp>
      <p:sp>
        <p:nvSpPr>
          <p:cNvPr id="21" name="矩形 20"/>
          <p:cNvSpPr/>
          <p:nvPr/>
        </p:nvSpPr>
        <p:spPr>
          <a:xfrm>
            <a:off x="7498081" y="207622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缓存模型</a:t>
            </a:r>
            <a:endParaRPr lang="en-US" altLang="zh-CN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7498081" y="1481869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7498081" y="272571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存储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7498081" y="4141700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任务分配</a:t>
            </a:r>
            <a:endParaRPr lang="en-US" altLang="zh-CN" b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7498081" y="4970038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任务分解</a:t>
            </a:r>
            <a:endParaRPr lang="en-US" altLang="zh-CN" b="1" dirty="0" smtClean="0"/>
          </a:p>
        </p:txBody>
      </p:sp>
      <p:cxnSp>
        <p:nvCxnSpPr>
          <p:cNvPr id="26" name="肘形连接符 25"/>
          <p:cNvCxnSpPr>
            <a:stCxn id="12" idx="3"/>
            <a:endCxn id="20" idx="1"/>
          </p:cNvCxnSpPr>
          <p:nvPr/>
        </p:nvCxnSpPr>
        <p:spPr>
          <a:xfrm flipV="1">
            <a:off x="6992474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肘形连接符 26"/>
          <p:cNvCxnSpPr>
            <a:stCxn id="12" idx="3"/>
            <a:endCxn id="22" idx="1"/>
          </p:cNvCxnSpPr>
          <p:nvPr/>
        </p:nvCxnSpPr>
        <p:spPr>
          <a:xfrm flipV="1">
            <a:off x="6992474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8" name="肘形连接符 27"/>
          <p:cNvCxnSpPr>
            <a:stCxn id="12" idx="3"/>
            <a:endCxn id="21" idx="1"/>
          </p:cNvCxnSpPr>
          <p:nvPr/>
        </p:nvCxnSpPr>
        <p:spPr>
          <a:xfrm>
            <a:off x="6992474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9" name="肘形连接符 28"/>
          <p:cNvCxnSpPr>
            <a:stCxn id="13" idx="3"/>
            <a:endCxn id="23" idx="1"/>
          </p:cNvCxnSpPr>
          <p:nvPr/>
        </p:nvCxnSpPr>
        <p:spPr>
          <a:xfrm flipV="1">
            <a:off x="6992474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肘形连接符 29"/>
          <p:cNvCxnSpPr>
            <a:stCxn id="7" idx="3"/>
            <a:endCxn id="24" idx="1"/>
          </p:cNvCxnSpPr>
          <p:nvPr/>
        </p:nvCxnSpPr>
        <p:spPr>
          <a:xfrm>
            <a:off x="6949443" y="4367608"/>
            <a:ext cx="548638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肘形连接符 30"/>
          <p:cNvCxnSpPr>
            <a:endCxn id="25" idx="1"/>
          </p:cNvCxnSpPr>
          <p:nvPr/>
        </p:nvCxnSpPr>
        <p:spPr>
          <a:xfrm>
            <a:off x="6680494" y="5195948"/>
            <a:ext cx="817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3" name="文本框 32"/>
          <p:cNvSpPr txBox="1"/>
          <p:nvPr/>
        </p:nvSpPr>
        <p:spPr>
          <a:xfrm>
            <a:off x="8918091" y="214825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-Cluster</a:t>
            </a:r>
            <a:r>
              <a:rPr lang="zh-CN" altLang="en-US" sz="1400" dirty="0" smtClean="0"/>
              <a:t>存储缓存数据</a:t>
            </a:r>
            <a:endParaRPr lang="en-US" altLang="zh-CN" sz="1400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8918091" y="270825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先存</a:t>
            </a:r>
            <a:r>
              <a:rPr lang="en-US" altLang="zh-CN" sz="1400" dirty="0" smtClean="0"/>
              <a:t>MySQL</a:t>
            </a:r>
            <a:r>
              <a:rPr lang="zh-CN" altLang="en-US" sz="1400" dirty="0" smtClean="0"/>
              <a:t>，在存缓存提升查询性能</a:t>
            </a:r>
            <a:endParaRPr lang="en-US" altLang="zh-CN" sz="1400" dirty="0" smtClean="0"/>
          </a:p>
          <a:p>
            <a:r>
              <a:rPr lang="zh-CN" altLang="en-US" sz="1400" dirty="0" smtClean="0"/>
              <a:t>存储成功后推送</a:t>
            </a:r>
            <a:r>
              <a:rPr lang="en-US" altLang="zh-CN" sz="1400" dirty="0" smtClean="0"/>
              <a:t>MQ</a:t>
            </a:r>
            <a:r>
              <a:rPr lang="zh-CN" altLang="en-US" sz="1400" dirty="0" smtClean="0"/>
              <a:t>消息给我的好友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918091" y="421371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不存在任务拆分，负载均衡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053170" y="486964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分库分表存储朋友圈数据</a:t>
            </a:r>
            <a:endParaRPr lang="en-US" altLang="zh-CN" sz="1400" dirty="0" smtClean="0"/>
          </a:p>
          <a:p>
            <a:r>
              <a:rPr lang="en-US" altLang="zh-CN" sz="1400" dirty="0" err="1" smtClean="0"/>
              <a:t>FastDFS</a:t>
            </a:r>
            <a:r>
              <a:rPr lang="zh-CN" altLang="en-US" sz="1400" dirty="0" smtClean="0"/>
              <a:t>存储图片文件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65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94" y="0"/>
            <a:ext cx="852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7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548" y="174220"/>
            <a:ext cx="3851238" cy="102854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查看</a:t>
            </a:r>
            <a:r>
              <a:rPr lang="zh-CN" altLang="en-US" sz="3200" dirty="0" smtClean="0"/>
              <a:t>朋友圈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679117" y="2302139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单机</a:t>
            </a:r>
            <a:endParaRPr lang="en-US" altLang="zh-CN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679117" y="4561245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集群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529433" y="4141697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5529433" y="5013066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sp>
        <p:nvSpPr>
          <p:cNvPr id="9" name="椭圆 8"/>
          <p:cNvSpPr/>
          <p:nvPr/>
        </p:nvSpPr>
        <p:spPr>
          <a:xfrm>
            <a:off x="548643" y="330797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发朋友圈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572464" y="1484558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5572464" y="2732444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cxnSp>
        <p:nvCxnSpPr>
          <p:cNvPr id="14" name="肘形连接符 13"/>
          <p:cNvCxnSpPr>
            <a:stCxn id="5" idx="3"/>
            <a:endCxn id="12" idx="1"/>
          </p:cNvCxnSpPr>
          <p:nvPr/>
        </p:nvCxnSpPr>
        <p:spPr>
          <a:xfrm flipV="1">
            <a:off x="5099127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肘形连接符 14"/>
          <p:cNvCxnSpPr>
            <a:stCxn id="5" idx="3"/>
            <a:endCxn id="13" idx="1"/>
          </p:cNvCxnSpPr>
          <p:nvPr/>
        </p:nvCxnSpPr>
        <p:spPr>
          <a:xfrm>
            <a:off x="5099127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肘形连接符 15"/>
          <p:cNvCxnSpPr>
            <a:stCxn id="6" idx="3"/>
            <a:endCxn id="7" idx="1"/>
          </p:cNvCxnSpPr>
          <p:nvPr/>
        </p:nvCxnSpPr>
        <p:spPr>
          <a:xfrm flipV="1">
            <a:off x="5099127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7" name="肘形连接符 16"/>
          <p:cNvCxnSpPr>
            <a:stCxn id="6" idx="3"/>
            <a:endCxn id="8" idx="1"/>
          </p:cNvCxnSpPr>
          <p:nvPr/>
        </p:nvCxnSpPr>
        <p:spPr>
          <a:xfrm>
            <a:off x="5099127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8" name="肘形连接符 17"/>
          <p:cNvCxnSpPr>
            <a:endCxn id="5" idx="1"/>
          </p:cNvCxnSpPr>
          <p:nvPr/>
        </p:nvCxnSpPr>
        <p:spPr>
          <a:xfrm flipV="1">
            <a:off x="2463505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6" idx="1"/>
          </p:cNvCxnSpPr>
          <p:nvPr/>
        </p:nvCxnSpPr>
        <p:spPr>
          <a:xfrm>
            <a:off x="2463505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98081" y="822963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进程模型</a:t>
            </a:r>
            <a:endParaRPr lang="en-US" altLang="zh-CN" b="1" dirty="0" smtClean="0"/>
          </a:p>
        </p:txBody>
      </p:sp>
      <p:sp>
        <p:nvSpPr>
          <p:cNvPr id="21" name="矩形 20"/>
          <p:cNvSpPr/>
          <p:nvPr/>
        </p:nvSpPr>
        <p:spPr>
          <a:xfrm>
            <a:off x="7498081" y="207622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缓存模型</a:t>
            </a:r>
            <a:endParaRPr lang="en-US" altLang="zh-CN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7498081" y="1481869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7498081" y="2725719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存储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7498081" y="4141700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任务分配</a:t>
            </a:r>
            <a:endParaRPr lang="en-US" altLang="zh-CN" b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7498081" y="4970038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</a:t>
            </a:r>
            <a:r>
              <a:rPr lang="zh-CN" altLang="en-US" b="1" dirty="0">
                <a:solidFill>
                  <a:schemeClr val="lt1"/>
                </a:solidFill>
              </a:rPr>
              <a:t>分解</a:t>
            </a:r>
            <a:endParaRPr lang="en-US" altLang="zh-CN" b="1" dirty="0">
              <a:solidFill>
                <a:schemeClr val="lt1"/>
              </a:solidFill>
            </a:endParaRPr>
          </a:p>
        </p:txBody>
      </p:sp>
      <p:cxnSp>
        <p:nvCxnSpPr>
          <p:cNvPr id="26" name="肘形连接符 25"/>
          <p:cNvCxnSpPr>
            <a:stCxn id="12" idx="3"/>
            <a:endCxn id="20" idx="1"/>
          </p:cNvCxnSpPr>
          <p:nvPr/>
        </p:nvCxnSpPr>
        <p:spPr>
          <a:xfrm flipV="1">
            <a:off x="6992474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肘形连接符 26"/>
          <p:cNvCxnSpPr>
            <a:stCxn id="12" idx="3"/>
            <a:endCxn id="22" idx="1"/>
          </p:cNvCxnSpPr>
          <p:nvPr/>
        </p:nvCxnSpPr>
        <p:spPr>
          <a:xfrm flipV="1">
            <a:off x="6992474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8" name="肘形连接符 27"/>
          <p:cNvCxnSpPr>
            <a:stCxn id="12" idx="3"/>
            <a:endCxn id="21" idx="1"/>
          </p:cNvCxnSpPr>
          <p:nvPr/>
        </p:nvCxnSpPr>
        <p:spPr>
          <a:xfrm>
            <a:off x="6992474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9" name="肘形连接符 28"/>
          <p:cNvCxnSpPr>
            <a:stCxn id="13" idx="3"/>
            <a:endCxn id="23" idx="1"/>
          </p:cNvCxnSpPr>
          <p:nvPr/>
        </p:nvCxnSpPr>
        <p:spPr>
          <a:xfrm flipV="1">
            <a:off x="6992474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肘形连接符 29"/>
          <p:cNvCxnSpPr>
            <a:stCxn id="7" idx="3"/>
            <a:endCxn id="24" idx="1"/>
          </p:cNvCxnSpPr>
          <p:nvPr/>
        </p:nvCxnSpPr>
        <p:spPr>
          <a:xfrm>
            <a:off x="6949443" y="4367608"/>
            <a:ext cx="548638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肘形连接符 30"/>
          <p:cNvCxnSpPr>
            <a:endCxn id="25" idx="1"/>
          </p:cNvCxnSpPr>
          <p:nvPr/>
        </p:nvCxnSpPr>
        <p:spPr>
          <a:xfrm>
            <a:off x="6680494" y="5195948"/>
            <a:ext cx="817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3" name="文本框 32"/>
          <p:cNvSpPr txBox="1"/>
          <p:nvPr/>
        </p:nvSpPr>
        <p:spPr>
          <a:xfrm>
            <a:off x="8918091" y="214825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最新朋友圈热数据查询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缓存</a:t>
            </a:r>
            <a:endParaRPr lang="en-US" altLang="zh-CN" sz="1400" dirty="0" smtClean="0"/>
          </a:p>
          <a:p>
            <a:r>
              <a:rPr lang="zh-CN" altLang="en-US" sz="1400" dirty="0" smtClean="0"/>
              <a:t>历史冷数据查询</a:t>
            </a:r>
            <a:r>
              <a:rPr lang="en-US" altLang="zh-CN" sz="1400" dirty="0" smtClean="0"/>
              <a:t>MySQL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918091" y="421371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不存在任务拆分，负载均衡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533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05" y="325525"/>
            <a:ext cx="7704073" cy="6195682"/>
          </a:xfrm>
        </p:spPr>
      </p:pic>
    </p:spTree>
    <p:extLst>
      <p:ext uri="{BB962C8B-B14F-4D97-AF65-F5344CB8AC3E}">
        <p14:creationId xmlns:p14="http://schemas.microsoft.com/office/powerpoint/2010/main" val="34423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457" y="0"/>
            <a:ext cx="4389120" cy="107576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单机房部署架构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9" y="850868"/>
            <a:ext cx="10343744" cy="58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162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微信朋友圈功能分析</vt:lpstr>
      <vt:lpstr>PowerPoint 演示文稿</vt:lpstr>
      <vt:lpstr>发朋友圈</vt:lpstr>
      <vt:lpstr>PowerPoint 演示文稿</vt:lpstr>
      <vt:lpstr>查看朋友圈</vt:lpstr>
      <vt:lpstr>PowerPoint 演示文稿</vt:lpstr>
      <vt:lpstr>单机房部署架构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2021-11-06T14:21:01Z</dcterms:created>
  <dcterms:modified xsi:type="dcterms:W3CDTF">2021-11-06T16:13:45Z</dcterms:modified>
</cp:coreProperties>
</file>