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94556"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307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A847CFC-816F-41D0-AAC0-9BF4FEBC753E}" type="datetimeFigureOut">
              <a:rPr lang="es-ES" smtClean="0"/>
              <a:t>12/10/2017</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12/10/2017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12/10/2017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A847CFC-816F-41D0-AAC0-9BF4FEBC753E}" type="datetimeFigureOut">
              <a:rPr lang="es-ES" smtClean="0"/>
              <a:t>12/10/2017</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A847CFC-816F-41D0-AAC0-9BF4FEBC753E}" type="datetimeFigureOut">
              <a:rPr lang="es-ES" smtClean="0"/>
              <a:t>12/10/2017</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132FADFE-3B8F-471C-ABF0-DBC7717ECBBC}"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12/10/2017</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A847CFC-816F-41D0-AAC0-9BF4FEBC753E}" type="datetimeFigureOut">
              <a:rPr lang="es-ES" smtClean="0"/>
              <a:t>12/10/2017</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12/10/2017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12/10/2017</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A847CFC-816F-41D0-AAC0-9BF4FEBC753E}" type="datetimeFigureOut">
              <a:rPr lang="es-ES" smtClean="0"/>
              <a:t>12/10/2017</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A847CFC-816F-41D0-AAC0-9BF4FEBC753E}" type="datetimeFigureOut">
              <a:rPr lang="es-ES" smtClean="0"/>
              <a:t>12/10/2017</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A847CFC-816F-41D0-AAC0-9BF4FEBC753E}" type="datetimeFigureOut">
              <a:rPr lang="es-ES" smtClean="0"/>
              <a:t>12/10/2017</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92696"/>
            <a:ext cx="7772400" cy="1470025"/>
          </a:xfrm>
        </p:spPr>
        <p:txBody>
          <a:bodyPr/>
          <a:lstStyle/>
          <a:p>
            <a:r>
              <a:rPr lang="es-MX" dirty="0" smtClean="0"/>
              <a:t>UNIDAD 1</a:t>
            </a:r>
            <a:endParaRPr lang="es-MX" dirty="0"/>
          </a:p>
        </p:txBody>
      </p:sp>
      <p:sp>
        <p:nvSpPr>
          <p:cNvPr id="3" name="2 Subtítulo"/>
          <p:cNvSpPr>
            <a:spLocks noGrp="1"/>
          </p:cNvSpPr>
          <p:nvPr>
            <p:ph type="subTitle" idx="1"/>
          </p:nvPr>
        </p:nvSpPr>
        <p:spPr>
          <a:xfrm>
            <a:off x="1331640" y="2060848"/>
            <a:ext cx="6400800" cy="1752600"/>
          </a:xfrm>
        </p:spPr>
        <p:txBody>
          <a:bodyPr/>
          <a:lstStyle/>
          <a:p>
            <a:r>
              <a:rPr lang="es-MX" dirty="0" smtClean="0"/>
              <a:t>INTRODUCCION A LA PROGRAMACION</a:t>
            </a:r>
            <a:endParaRPr lang="es-MX" dirty="0"/>
          </a:p>
        </p:txBody>
      </p:sp>
      <p:pic>
        <p:nvPicPr>
          <p:cNvPr id="1026" name="Picture 2" descr="Resultado de imagen para ipn"/>
          <p:cNvPicPr>
            <a:picLocks noChangeAspect="1" noChangeArrowheads="1"/>
          </p:cNvPicPr>
          <p:nvPr/>
        </p:nvPicPr>
        <p:blipFill rotWithShape="1">
          <a:blip r:embed="rId2">
            <a:extLst>
              <a:ext uri="{28A0092B-C50C-407E-A947-70E740481C1C}">
                <a14:useLocalDpi xmlns:a14="http://schemas.microsoft.com/office/drawing/2010/main" val="0"/>
              </a:ext>
            </a:extLst>
          </a:blip>
          <a:srcRect l="23369" r="25374"/>
          <a:stretch/>
        </p:blipFill>
        <p:spPr bwMode="auto">
          <a:xfrm>
            <a:off x="251520" y="4185508"/>
            <a:ext cx="1800200" cy="2437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upii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98" y="332656"/>
            <a:ext cx="2514726"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5652120" y="3479691"/>
            <a:ext cx="2880320" cy="1200329"/>
          </a:xfrm>
          <a:prstGeom prst="rect">
            <a:avLst/>
          </a:prstGeom>
          <a:noFill/>
        </p:spPr>
        <p:txBody>
          <a:bodyPr wrap="square" rtlCol="0">
            <a:spAutoFit/>
          </a:bodyPr>
          <a:lstStyle/>
          <a:p>
            <a:r>
              <a:rPr lang="es-MX" sz="3600" dirty="0"/>
              <a:t>Viñas López Gerardo</a:t>
            </a:r>
          </a:p>
        </p:txBody>
      </p:sp>
    </p:spTree>
    <p:extLst>
      <p:ext uri="{BB962C8B-B14F-4D97-AF65-F5344CB8AC3E}">
        <p14:creationId xmlns:p14="http://schemas.microsoft.com/office/powerpoint/2010/main" val="481653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4160"/>
          </a:xfrm>
        </p:spPr>
        <p:txBody>
          <a:bodyPr>
            <a:normAutofit/>
          </a:bodyPr>
          <a:lstStyle/>
          <a:p>
            <a:pPr marL="64008" indent="0">
              <a:buNone/>
            </a:pPr>
            <a:r>
              <a:rPr lang="es-MX" dirty="0" smtClean="0"/>
              <a:t>1.2.4 Variables locales estáticas</a:t>
            </a:r>
          </a:p>
          <a:p>
            <a:pPr marL="64008" indent="0">
              <a:buNone/>
            </a:pPr>
            <a:r>
              <a:rPr lang="es-MX" dirty="0" smtClean="0"/>
              <a:t>Estas se declaran dentro de una función, y solo son utilizables dentro de la misma.</a:t>
            </a:r>
          </a:p>
          <a:p>
            <a:pPr marL="64008" indent="0">
              <a:buNone/>
            </a:pPr>
            <a:endParaRPr lang="es-MX" dirty="0" smtClean="0"/>
          </a:p>
          <a:p>
            <a:pPr marL="64008" indent="0">
              <a:buNone/>
            </a:pPr>
            <a:r>
              <a:rPr lang="es-MX" dirty="0" smtClean="0"/>
              <a:t>Ejemplo:</a:t>
            </a:r>
          </a:p>
          <a:p>
            <a:pPr marL="64008" indent="0">
              <a:buNone/>
            </a:pPr>
            <a:r>
              <a:rPr lang="es-MX" sz="2000" dirty="0"/>
              <a:t>#</a:t>
            </a:r>
            <a:r>
              <a:rPr lang="es-MX" sz="2000" dirty="0" err="1"/>
              <a:t>inclide</a:t>
            </a:r>
            <a:r>
              <a:rPr lang="es-MX" sz="2000" dirty="0"/>
              <a:t>&lt;</a:t>
            </a:r>
            <a:r>
              <a:rPr lang="es-MX" sz="2000" dirty="0" err="1"/>
              <a:t>stdio.h</a:t>
            </a:r>
            <a:r>
              <a:rPr lang="es-MX" sz="2000" dirty="0"/>
              <a:t>&gt;</a:t>
            </a:r>
          </a:p>
          <a:p>
            <a:pPr marL="64008" indent="0">
              <a:buNone/>
            </a:pPr>
            <a:endParaRPr lang="es-MX" sz="2000" dirty="0"/>
          </a:p>
          <a:p>
            <a:pPr marL="64008" indent="0">
              <a:buNone/>
            </a:pPr>
            <a:r>
              <a:rPr lang="es-MX" sz="2000" dirty="0" err="1" smtClean="0"/>
              <a:t>main</a:t>
            </a:r>
            <a:r>
              <a:rPr lang="es-MX" sz="2000" dirty="0" smtClean="0"/>
              <a:t>(){</a:t>
            </a:r>
          </a:p>
          <a:p>
            <a:pPr marL="64008" indent="0">
              <a:buNone/>
            </a:pPr>
            <a:r>
              <a:rPr lang="es-MX" sz="2000" dirty="0" err="1" smtClean="0"/>
              <a:t>char</a:t>
            </a:r>
            <a:r>
              <a:rPr lang="es-MX" sz="2000" dirty="0" smtClean="0"/>
              <a:t> </a:t>
            </a:r>
            <a:r>
              <a:rPr lang="es-MX" sz="2000" dirty="0"/>
              <a:t>carácter;</a:t>
            </a:r>
          </a:p>
          <a:p>
            <a:pPr marL="64008" indent="0">
              <a:buNone/>
            </a:pPr>
            <a:r>
              <a:rPr lang="es-MX" sz="2000" dirty="0" err="1"/>
              <a:t>float</a:t>
            </a:r>
            <a:r>
              <a:rPr lang="es-MX" sz="2000" dirty="0"/>
              <a:t> </a:t>
            </a:r>
            <a:r>
              <a:rPr lang="es-MX" sz="2000" dirty="0" err="1"/>
              <a:t>iva</a:t>
            </a:r>
            <a:r>
              <a:rPr lang="es-MX" sz="2000" dirty="0"/>
              <a:t>, </a:t>
            </a:r>
            <a:r>
              <a:rPr lang="es-MX" sz="2000" dirty="0" err="1"/>
              <a:t>total_pagar</a:t>
            </a:r>
            <a:r>
              <a:rPr lang="es-MX" sz="2000" dirty="0"/>
              <a:t>, descuento</a:t>
            </a:r>
            <a:r>
              <a:rPr lang="es-MX" sz="2000" dirty="0" smtClean="0"/>
              <a:t>;</a:t>
            </a:r>
            <a:endParaRPr lang="es-MX" sz="2000" dirty="0"/>
          </a:p>
          <a:p>
            <a:pPr marL="64008" indent="0">
              <a:buNone/>
            </a:pPr>
            <a:r>
              <a:rPr lang="es-MX" sz="2000" dirty="0"/>
              <a:t>//instrucciones</a:t>
            </a:r>
            <a:r>
              <a:rPr lang="es-MX" sz="2000" dirty="0" smtClean="0"/>
              <a:t>//;</a:t>
            </a:r>
            <a:endParaRPr lang="es-MX" sz="2000" dirty="0"/>
          </a:p>
          <a:p>
            <a:pPr marL="64008" indent="0">
              <a:buNone/>
            </a:pPr>
            <a:r>
              <a:rPr lang="es-MX" sz="2000" dirty="0"/>
              <a:t>}</a:t>
            </a:r>
          </a:p>
          <a:p>
            <a:pPr marL="64008" indent="0">
              <a:buNone/>
            </a:pPr>
            <a:r>
              <a:rPr lang="es-MX" sz="2000" dirty="0" err="1"/>
              <a:t>return</a:t>
            </a:r>
            <a:r>
              <a:rPr lang="es-MX" sz="2000" dirty="0"/>
              <a:t>(0) </a:t>
            </a:r>
            <a:r>
              <a:rPr lang="es-MX" sz="2000" dirty="0" smtClean="0"/>
              <a:t> </a:t>
            </a:r>
            <a:endParaRPr lang="es-MX" sz="2000" dirty="0"/>
          </a:p>
        </p:txBody>
      </p:sp>
    </p:spTree>
    <p:extLst>
      <p:ext uri="{BB962C8B-B14F-4D97-AF65-F5344CB8AC3E}">
        <p14:creationId xmlns:p14="http://schemas.microsoft.com/office/powerpoint/2010/main" val="1037696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480720"/>
          </a:xfrm>
        </p:spPr>
        <p:txBody>
          <a:bodyPr/>
          <a:lstStyle/>
          <a:p>
            <a:pPr marL="64008" indent="0">
              <a:buNone/>
            </a:pPr>
            <a:r>
              <a:rPr lang="es-MX" dirty="0" smtClean="0"/>
              <a:t>1.2.5  Definición de constantes</a:t>
            </a:r>
          </a:p>
          <a:p>
            <a:pPr marL="64008" indent="0">
              <a:buNone/>
            </a:pPr>
            <a:r>
              <a:rPr lang="es-MX" sz="2400" dirty="0" smtClean="0"/>
              <a:t>Son aquellos valores que, una vez compilado el programa, no pueden ser modificados.</a:t>
            </a:r>
          </a:p>
          <a:p>
            <a:pPr marL="64008" indent="0">
              <a:buNone/>
            </a:pPr>
            <a:r>
              <a:rPr lang="es-MX" sz="2400" dirty="0" smtClean="0"/>
              <a:t>Las constantes son tomadas como tal, a menos que se le añadan letras al final.</a:t>
            </a:r>
          </a:p>
          <a:p>
            <a:pPr marL="64008" indent="0">
              <a:buNone/>
            </a:pPr>
            <a:endParaRPr lang="es-MX" sz="2400" dirty="0" smtClean="0"/>
          </a:p>
          <a:p>
            <a:pPr marL="64008" indent="0">
              <a:buNone/>
            </a:pPr>
            <a:r>
              <a:rPr lang="es-MX" sz="2400" dirty="0" smtClean="0"/>
              <a:t>Ejemplo:</a:t>
            </a:r>
          </a:p>
          <a:p>
            <a:pPr marL="64008" indent="0">
              <a:buNone/>
            </a:pPr>
            <a:endParaRPr lang="es-MX" sz="2400" dirty="0" smtClean="0"/>
          </a:p>
          <a:p>
            <a:pPr marL="64008" indent="0">
              <a:buNone/>
            </a:pPr>
            <a:r>
              <a:rPr lang="es-MX" sz="2400" dirty="0"/>
              <a:t>6</a:t>
            </a:r>
            <a:r>
              <a:rPr lang="es-MX" sz="2400" dirty="0" smtClean="0"/>
              <a:t>: entero(</a:t>
            </a:r>
            <a:r>
              <a:rPr lang="es-MX" sz="2400" dirty="0" err="1" smtClean="0"/>
              <a:t>int</a:t>
            </a:r>
            <a:r>
              <a:rPr lang="es-MX" sz="2400" dirty="0" smtClean="0"/>
              <a:t>)</a:t>
            </a:r>
          </a:p>
          <a:p>
            <a:pPr marL="64008" indent="0">
              <a:buNone/>
            </a:pPr>
            <a:r>
              <a:rPr lang="es-MX" sz="2400" dirty="0" smtClean="0"/>
              <a:t>45f: flotante(</a:t>
            </a:r>
            <a:r>
              <a:rPr lang="es-MX" sz="2400" dirty="0" err="1" smtClean="0"/>
              <a:t>float</a:t>
            </a:r>
            <a:r>
              <a:rPr lang="es-MX" sz="2400" dirty="0" smtClean="0"/>
              <a:t>)</a:t>
            </a:r>
          </a:p>
          <a:p>
            <a:pPr marL="64008" indent="0">
              <a:buNone/>
            </a:pPr>
            <a:r>
              <a:rPr lang="es-MX" sz="2400" dirty="0" smtClean="0"/>
              <a:t>233L: doble larga(</a:t>
            </a:r>
            <a:r>
              <a:rPr lang="es-MX" sz="2400" dirty="0" err="1" smtClean="0"/>
              <a:t>long</a:t>
            </a:r>
            <a:r>
              <a:rPr lang="es-MX" sz="2400" dirty="0" smtClean="0"/>
              <a:t> </a:t>
            </a:r>
            <a:r>
              <a:rPr lang="es-MX" sz="2400" dirty="0" err="1" smtClean="0"/>
              <a:t>double</a:t>
            </a:r>
            <a:r>
              <a:rPr lang="es-MX" sz="2400" dirty="0" smtClean="0"/>
              <a:t>)</a:t>
            </a:r>
          </a:p>
          <a:p>
            <a:pPr marL="64008" indent="0">
              <a:buNone/>
            </a:pPr>
            <a:r>
              <a:rPr lang="es-MX" sz="2400" dirty="0" smtClean="0"/>
              <a:t>2.0: doble(</a:t>
            </a:r>
            <a:r>
              <a:rPr lang="es-MX" sz="2400" dirty="0" err="1" smtClean="0"/>
              <a:t>double</a:t>
            </a:r>
            <a:r>
              <a:rPr lang="es-MX" sz="2400" dirty="0" smtClean="0"/>
              <a:t>)</a:t>
            </a:r>
          </a:p>
          <a:p>
            <a:pPr marL="64008" indent="0">
              <a:buNone/>
            </a:pPr>
            <a:r>
              <a:rPr lang="es-MX" sz="2400" dirty="0" smtClean="0"/>
              <a:t>4.34L: flotante larga (</a:t>
            </a:r>
            <a:r>
              <a:rPr lang="es-MX" sz="2400" dirty="0" err="1" smtClean="0"/>
              <a:t>long</a:t>
            </a:r>
            <a:r>
              <a:rPr lang="es-MX" sz="2400" dirty="0" smtClean="0"/>
              <a:t> </a:t>
            </a:r>
            <a:r>
              <a:rPr lang="es-MX" sz="2400" dirty="0" err="1" smtClean="0"/>
              <a:t>float</a:t>
            </a:r>
            <a:r>
              <a:rPr lang="es-MX" sz="2400" dirty="0" smtClean="0"/>
              <a:t>)</a:t>
            </a:r>
            <a:endParaRPr lang="es-MX" sz="2400" dirty="0"/>
          </a:p>
        </p:txBody>
      </p:sp>
    </p:spTree>
    <p:extLst>
      <p:ext uri="{BB962C8B-B14F-4D97-AF65-F5344CB8AC3E}">
        <p14:creationId xmlns:p14="http://schemas.microsoft.com/office/powerpoint/2010/main" val="619218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348880"/>
            <a:ext cx="8229600" cy="1399032"/>
          </a:xfrm>
        </p:spPr>
        <p:txBody>
          <a:bodyPr>
            <a:normAutofit fontScale="90000"/>
          </a:bodyPr>
          <a:lstStyle/>
          <a:p>
            <a:r>
              <a:rPr lang="es-MX" dirty="0" smtClean="0"/>
              <a:t>1.3 CREACIÓN DE UN CODIGO FUENTE, EJECUTABLE Y OBJETO</a:t>
            </a:r>
            <a:endParaRPr lang="es-MX" dirty="0"/>
          </a:p>
        </p:txBody>
      </p:sp>
    </p:spTree>
    <p:extLst>
      <p:ext uri="{BB962C8B-B14F-4D97-AF65-F5344CB8AC3E}">
        <p14:creationId xmlns:p14="http://schemas.microsoft.com/office/powerpoint/2010/main" val="4229731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8640"/>
            <a:ext cx="8229600" cy="1944216"/>
          </a:xfrm>
        </p:spPr>
        <p:txBody>
          <a:bodyPr>
            <a:normAutofit fontScale="92500" lnSpcReduction="10000"/>
          </a:bodyPr>
          <a:lstStyle/>
          <a:p>
            <a:pPr marL="64008" indent="0">
              <a:buNone/>
            </a:pPr>
            <a:r>
              <a:rPr lang="es-MX" dirty="0" smtClean="0"/>
              <a:t>1.3.1 ejecución de un programa, compilación y </a:t>
            </a:r>
            <a:r>
              <a:rPr lang="es-MX" dirty="0" smtClean="0"/>
              <a:t>depuración</a:t>
            </a:r>
          </a:p>
          <a:p>
            <a:pPr marL="64008" indent="0">
              <a:buNone/>
            </a:pPr>
            <a:endParaRPr lang="es-MX" dirty="0" smtClean="0"/>
          </a:p>
          <a:p>
            <a:pPr marL="64008" indent="0">
              <a:buNone/>
            </a:pPr>
            <a:r>
              <a:rPr lang="es-MX" dirty="0" smtClean="0"/>
              <a:t>Diagrama de flujo</a:t>
            </a:r>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18" t="25000" r="18567" b="12698"/>
          <a:stretch/>
        </p:blipFill>
        <p:spPr bwMode="auto">
          <a:xfrm>
            <a:off x="539552" y="2132856"/>
            <a:ext cx="7808686" cy="455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15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047" t="18651" r="5291" b="23016"/>
          <a:stretch/>
        </p:blipFill>
        <p:spPr bwMode="auto">
          <a:xfrm>
            <a:off x="0" y="0"/>
            <a:ext cx="9144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a:xfrm>
            <a:off x="5940152" y="3068960"/>
            <a:ext cx="2458616" cy="754104"/>
          </a:xfrm>
        </p:spPr>
        <p:txBody>
          <a:bodyPr/>
          <a:lstStyle/>
          <a:p>
            <a:pPr marL="64008" indent="0">
              <a:buNone/>
            </a:pPr>
            <a:r>
              <a:rPr lang="es-MX" dirty="0" smtClean="0"/>
              <a:t>Programa</a:t>
            </a:r>
            <a:endParaRPr lang="es-MX"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302" t="16193" r="43290" b="63921"/>
          <a:stretch/>
        </p:blipFill>
        <p:spPr bwMode="auto">
          <a:xfrm>
            <a:off x="-15521" y="4365105"/>
            <a:ext cx="9052017"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51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35696" y="2636912"/>
            <a:ext cx="5328592" cy="1399032"/>
          </a:xfrm>
        </p:spPr>
        <p:txBody>
          <a:bodyPr/>
          <a:lstStyle/>
          <a:p>
            <a:r>
              <a:rPr lang="es-MX" dirty="0" smtClean="0">
                <a:solidFill>
                  <a:schemeClr val="tx1"/>
                </a:solidFill>
              </a:rPr>
              <a:t>1.4  OPERADORES</a:t>
            </a:r>
            <a:endParaRPr lang="es-MX" dirty="0">
              <a:solidFill>
                <a:schemeClr val="tx1"/>
              </a:solidFill>
            </a:endParaRPr>
          </a:p>
        </p:txBody>
      </p:sp>
    </p:spTree>
    <p:extLst>
      <p:ext uri="{BB962C8B-B14F-4D97-AF65-F5344CB8AC3E}">
        <p14:creationId xmlns:p14="http://schemas.microsoft.com/office/powerpoint/2010/main" val="415349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480720"/>
          </a:xfrm>
        </p:spPr>
        <p:txBody>
          <a:bodyPr/>
          <a:lstStyle/>
          <a:p>
            <a:pPr marL="64008" indent="0">
              <a:buNone/>
            </a:pPr>
            <a:r>
              <a:rPr lang="es-MX" dirty="0" smtClean="0"/>
              <a:t>1.4.1 Operadores de </a:t>
            </a:r>
            <a:r>
              <a:rPr lang="es-MX" dirty="0" err="1" smtClean="0"/>
              <a:t>asignacion</a:t>
            </a:r>
            <a:r>
              <a:rPr lang="es-MX" dirty="0" smtClean="0"/>
              <a:t>.</a:t>
            </a:r>
          </a:p>
          <a:p>
            <a:pPr marL="64008" indent="0">
              <a:buNone/>
            </a:pPr>
            <a:r>
              <a:rPr lang="es-MX" sz="2400" dirty="0"/>
              <a:t>Una operación de asignación asigna el valor del operando derecho a la ubicación de almacenamiento designada por el operando izquierdo. Por consiguiente, el operando izquierdo de una operación de asignación debe ser un valor L modificable. Después de la asignación, una expresión de asignación tiene el valor del operando izquierdo, pero no es un valor L</a:t>
            </a:r>
            <a:r>
              <a:rPr lang="es-MX" sz="2400" dirty="0" smtClean="0"/>
              <a:t>.</a:t>
            </a:r>
          </a:p>
          <a:p>
            <a:pPr marL="64008" indent="0">
              <a:buNone/>
            </a:pPr>
            <a:endParaRPr lang="es-MX" sz="2400" b="1" dirty="0"/>
          </a:p>
          <a:p>
            <a:pPr marL="64008" indent="0">
              <a:buNone/>
            </a:pPr>
            <a:r>
              <a:rPr lang="es-MX" sz="2400" dirty="0"/>
              <a:t>Ejemplo</a:t>
            </a:r>
            <a:r>
              <a:rPr lang="es-MX" sz="2400" dirty="0" smtClean="0"/>
              <a:t>:</a:t>
            </a:r>
          </a:p>
          <a:p>
            <a:pPr marL="64008" indent="0">
              <a:buNone/>
            </a:pPr>
            <a:endParaRPr lang="es-MX" sz="2400" dirty="0"/>
          </a:p>
          <a:p>
            <a:pPr marL="64008" indent="0">
              <a:buNone/>
            </a:pPr>
            <a:r>
              <a:rPr lang="es-MX" sz="2400" b="1" dirty="0" smtClean="0"/>
              <a:t>= </a:t>
            </a:r>
            <a:r>
              <a:rPr lang="es-MX" sz="2400" b="1" dirty="0"/>
              <a:t>*=</a:t>
            </a:r>
            <a:r>
              <a:rPr lang="es-MX" sz="2400" dirty="0"/>
              <a:t> </a:t>
            </a:r>
            <a:r>
              <a:rPr lang="es-MX" sz="2400" dirty="0"/>
              <a:t>/=</a:t>
            </a:r>
            <a:r>
              <a:rPr lang="es-MX" sz="2400" dirty="0"/>
              <a:t> </a:t>
            </a:r>
            <a:r>
              <a:rPr lang="es-MX" sz="2400" dirty="0"/>
              <a:t>%=</a:t>
            </a:r>
            <a:r>
              <a:rPr lang="es-MX" sz="2400" dirty="0"/>
              <a:t> </a:t>
            </a:r>
            <a:r>
              <a:rPr lang="es-MX" sz="2400" dirty="0"/>
              <a:t>+=</a:t>
            </a:r>
            <a:r>
              <a:rPr lang="es-MX" sz="2400" dirty="0"/>
              <a:t> </a:t>
            </a:r>
            <a:r>
              <a:rPr lang="es-MX" sz="2400" b="1" dirty="0"/>
              <a:t>–= &lt;&lt;= &gt;&gt;= &amp;=</a:t>
            </a:r>
            <a:r>
              <a:rPr lang="es-MX" sz="2400" dirty="0"/>
              <a:t> </a:t>
            </a:r>
            <a:r>
              <a:rPr lang="es-MX" sz="2400" dirty="0"/>
              <a:t>^=</a:t>
            </a:r>
            <a:r>
              <a:rPr lang="es-MX" sz="2400" dirty="0"/>
              <a:t> </a:t>
            </a:r>
            <a:r>
              <a:rPr lang="es-MX" sz="2400" dirty="0"/>
              <a:t>|=</a:t>
            </a:r>
          </a:p>
        </p:txBody>
      </p:sp>
    </p:spTree>
    <p:extLst>
      <p:ext uri="{BB962C8B-B14F-4D97-AF65-F5344CB8AC3E}">
        <p14:creationId xmlns:p14="http://schemas.microsoft.com/office/powerpoint/2010/main" val="2195518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336704"/>
          </a:xfrm>
        </p:spPr>
        <p:txBody>
          <a:bodyPr/>
          <a:lstStyle/>
          <a:p>
            <a:pPr marL="64008" indent="0">
              <a:buNone/>
            </a:pPr>
            <a:r>
              <a:rPr lang="es-MX" dirty="0" smtClean="0"/>
              <a:t>1.4.2 Operadores matemáticos</a:t>
            </a:r>
          </a:p>
          <a:p>
            <a:pPr marL="64008" indent="0">
              <a:buNone/>
            </a:pPr>
            <a:r>
              <a:rPr lang="es-MX" sz="2400" dirty="0"/>
              <a:t>Se llaman operadores aritméticos a aquellos que permiten realizar cálculos con valores numéricos para obtener un resultado. Los operadores aritméticos más habituales son la suma, resta, multiplicación y división</a:t>
            </a:r>
            <a:r>
              <a:rPr lang="es-MX" sz="2400" dirty="0" smtClean="0"/>
              <a:t>.</a:t>
            </a:r>
          </a:p>
          <a:p>
            <a:pPr marL="64008" indent="0">
              <a:buNone/>
            </a:pPr>
            <a:endParaRPr lang="es-MX" sz="2400" dirty="0"/>
          </a:p>
        </p:txBody>
      </p:sp>
      <p:sp>
        <p:nvSpPr>
          <p:cNvPr id="5" name="Rectangle 1"/>
          <p:cNvSpPr>
            <a:spLocks noChangeArrowheads="1"/>
          </p:cNvSpPr>
          <p:nvPr/>
        </p:nvSpPr>
        <p:spPr bwMode="auto">
          <a:xfrm>
            <a:off x="457200" y="2741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smtClean="0">
                <a:ln>
                  <a:noFill/>
                </a:ln>
                <a:solidFill>
                  <a:schemeClr val="tx1"/>
                </a:solidFill>
                <a:effectLst/>
                <a:latin typeface="Arial" charset="0"/>
                <a:cs typeface="Arial" charset="0"/>
              </a:rPr>
              <a:t/>
            </a:r>
            <a:br>
              <a:rPr kumimoji="0" lang="es-MX" sz="1800" b="0" i="0" u="none" strike="noStrike" cap="none" normalizeH="0" baseline="0" smtClean="0">
                <a:ln>
                  <a:noFill/>
                </a:ln>
                <a:solidFill>
                  <a:schemeClr val="tx1"/>
                </a:solidFill>
                <a:effectLst/>
                <a:latin typeface="Arial" charset="0"/>
                <a:cs typeface="Arial" charset="0"/>
              </a:rPr>
            </a:br>
            <a:endParaRPr kumimoji="0" lang="es-MX" sz="1800" b="0" i="0" u="none" strike="noStrike" cap="none" normalizeH="0" baseline="0" smtClean="0">
              <a:ln>
                <a:noFill/>
              </a:ln>
              <a:solidFill>
                <a:schemeClr val="tx1"/>
              </a:solidFill>
              <a:effectLst/>
              <a:latin typeface="Arial" charset="0"/>
              <a:cs typeface="Arial"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433435988"/>
              </p:ext>
            </p:extLst>
          </p:nvPr>
        </p:nvGraphicFramePr>
        <p:xfrm>
          <a:off x="457200" y="2741930"/>
          <a:ext cx="8229600" cy="3859530"/>
        </p:xfrm>
        <a:graphic>
          <a:graphicData uri="http://schemas.openxmlformats.org/drawingml/2006/table">
            <a:tbl>
              <a:tblPr/>
              <a:tblGrid>
                <a:gridCol w="4114800"/>
                <a:gridCol w="4114800"/>
              </a:tblGrid>
              <a:tr h="0">
                <a:tc>
                  <a:txBody>
                    <a:bodyPr/>
                    <a:lstStyle/>
                    <a:p>
                      <a:pPr algn="ctr"/>
                      <a:r>
                        <a:rPr kumimoji="0" lang="es-MX" sz="2400" kern="1200" dirty="0">
                          <a:solidFill>
                            <a:schemeClr val="bg1"/>
                          </a:solidFill>
                          <a:latin typeface="+mn-lt"/>
                          <a:ea typeface="+mn-ea"/>
                          <a:cs typeface="+mn-cs"/>
                        </a:rPr>
                        <a:t>Operador</a:t>
                      </a:r>
                    </a:p>
                  </a:txBody>
                  <a:tcPr marL="66675" marR="66675" marT="66675" marB="66675" anchor="ctr">
                    <a:lnL>
                      <a:noFill/>
                    </a:lnL>
                    <a:lnR>
                      <a:noFill/>
                    </a:lnR>
                    <a:lnT>
                      <a:noFill/>
                    </a:lnT>
                    <a:lnB>
                      <a:noFill/>
                    </a:lnB>
                    <a:solidFill>
                      <a:srgbClr val="CCCCCC"/>
                    </a:solidFill>
                  </a:tcPr>
                </a:tc>
                <a:tc>
                  <a:txBody>
                    <a:bodyPr/>
                    <a:lstStyle/>
                    <a:p>
                      <a:pPr algn="ctr"/>
                      <a:r>
                        <a:rPr kumimoji="0" lang="es-MX" sz="2400" kern="1200">
                          <a:solidFill>
                            <a:schemeClr val="bg1"/>
                          </a:solidFill>
                          <a:latin typeface="+mn-lt"/>
                          <a:ea typeface="+mn-ea"/>
                          <a:cs typeface="+mn-cs"/>
                        </a:rPr>
                        <a:t>Significado</a:t>
                      </a:r>
                    </a:p>
                  </a:txBody>
                  <a:tcPr marL="66675" marR="66675" marT="66675" marB="66675" anchor="ctr">
                    <a:lnL>
                      <a:noFill/>
                    </a:lnL>
                    <a:lnR>
                      <a:noFill/>
                    </a:lnR>
                    <a:lnT>
                      <a:noFill/>
                    </a:lnT>
                    <a:lnB>
                      <a:noFill/>
                    </a:lnB>
                    <a:solidFill>
                      <a:srgbClr val="CCCCCC"/>
                    </a:solidFill>
                  </a:tcPr>
                </a:tc>
              </a:tr>
              <a:tr h="0">
                <a:tc>
                  <a:txBody>
                    <a:bodyPr/>
                    <a:lstStyle/>
                    <a:p>
                      <a:pPr algn="ctr"/>
                      <a:r>
                        <a:rPr kumimoji="0" lang="es-MX" sz="2400" kern="1200" dirty="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a:solidFill>
                            <a:schemeClr val="bg1"/>
                          </a:solidFill>
                          <a:latin typeface="+mn-lt"/>
                          <a:ea typeface="+mn-ea"/>
                          <a:cs typeface="+mn-cs"/>
                        </a:rPr>
                        <a:t>Asignación</a:t>
                      </a:r>
                    </a:p>
                  </a:txBody>
                  <a:tcPr marL="66675" marR="66675" marT="66675" marB="66675" anchor="ctr">
                    <a:lnL>
                      <a:noFill/>
                    </a:lnL>
                    <a:lnR>
                      <a:noFill/>
                    </a:lnR>
                    <a:lnT>
                      <a:noFill/>
                    </a:lnT>
                    <a:lnB>
                      <a:noFill/>
                    </a:lnB>
                    <a:solidFill>
                      <a:srgbClr val="FFFFFF"/>
                    </a:solidFill>
                  </a:tcPr>
                </a:tc>
              </a:tr>
              <a:tr h="0">
                <a:tc>
                  <a:txBody>
                    <a:bodyPr/>
                    <a:lstStyle/>
                    <a:p>
                      <a:pPr algn="ctr"/>
                      <a:r>
                        <a:rPr kumimoji="0" lang="es-MX" sz="2400" kern="1200" dirty="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a:solidFill>
                            <a:schemeClr val="bg1"/>
                          </a:solidFill>
                          <a:latin typeface="+mn-lt"/>
                          <a:ea typeface="+mn-ea"/>
                          <a:cs typeface="+mn-cs"/>
                        </a:rPr>
                        <a:t>Multiplicación</a:t>
                      </a:r>
                    </a:p>
                  </a:txBody>
                  <a:tcPr marL="66675" marR="66675" marT="66675" marB="66675" anchor="ctr">
                    <a:lnL>
                      <a:noFill/>
                    </a:lnL>
                    <a:lnR>
                      <a:noFill/>
                    </a:lnR>
                    <a:lnT>
                      <a:noFill/>
                    </a:lnT>
                    <a:lnB>
                      <a:noFill/>
                    </a:lnB>
                    <a:solidFill>
                      <a:srgbClr val="FFFFFF"/>
                    </a:solidFill>
                  </a:tcPr>
                </a:tc>
              </a:tr>
              <a:tr h="0">
                <a:tc>
                  <a:txBody>
                    <a:bodyPr/>
                    <a:lstStyle/>
                    <a:p>
                      <a:pPr algn="ctr"/>
                      <a:r>
                        <a:rPr kumimoji="0" lang="es-MX" sz="2400" kern="1200" dirty="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dirty="0">
                          <a:solidFill>
                            <a:schemeClr val="bg1"/>
                          </a:solidFill>
                          <a:latin typeface="+mn-lt"/>
                          <a:ea typeface="+mn-ea"/>
                          <a:cs typeface="+mn-cs"/>
                        </a:rPr>
                        <a:t>División</a:t>
                      </a:r>
                    </a:p>
                  </a:txBody>
                  <a:tcPr marL="66675" marR="66675" marT="66675" marB="66675" anchor="ctr">
                    <a:lnL>
                      <a:noFill/>
                    </a:lnL>
                    <a:lnR>
                      <a:noFill/>
                    </a:lnR>
                    <a:lnT>
                      <a:noFill/>
                    </a:lnT>
                    <a:lnB>
                      <a:noFill/>
                    </a:lnB>
                    <a:solidFill>
                      <a:srgbClr val="FFFFFF"/>
                    </a:solidFill>
                  </a:tcPr>
                </a:tc>
              </a:tr>
              <a:tr h="0">
                <a:tc>
                  <a:txBody>
                    <a:bodyPr/>
                    <a:lstStyle/>
                    <a:p>
                      <a:pPr algn="ctr"/>
                      <a:r>
                        <a:rPr kumimoji="0" lang="es-MX" sz="2400" kern="1200" dirty="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dirty="0">
                          <a:solidFill>
                            <a:schemeClr val="bg1"/>
                          </a:solidFill>
                          <a:latin typeface="+mn-lt"/>
                          <a:ea typeface="+mn-ea"/>
                          <a:cs typeface="+mn-cs"/>
                        </a:rPr>
                        <a:t>Resto de división entera (</a:t>
                      </a:r>
                      <a:r>
                        <a:rPr kumimoji="0" lang="es-MX" sz="2400" kern="1200" dirty="0" err="1">
                          <a:solidFill>
                            <a:schemeClr val="bg1"/>
                          </a:solidFill>
                          <a:latin typeface="+mn-lt"/>
                          <a:ea typeface="+mn-ea"/>
                          <a:cs typeface="+mn-cs"/>
                        </a:rPr>
                        <a:t>mod</a:t>
                      </a:r>
                      <a:r>
                        <a:rPr kumimoji="0" lang="es-MX" sz="2400" kern="1200" dirty="0">
                          <a:solidFill>
                            <a:schemeClr val="bg1"/>
                          </a:solidFill>
                          <a:latin typeface="+mn-lt"/>
                          <a:ea typeface="+mn-ea"/>
                          <a:cs typeface="+mn-cs"/>
                        </a:rPr>
                        <a:t>)</a:t>
                      </a:r>
                    </a:p>
                  </a:txBody>
                  <a:tcPr marL="66675" marR="66675" marT="66675" marB="66675" anchor="ctr">
                    <a:lnL>
                      <a:noFill/>
                    </a:lnL>
                    <a:lnR>
                      <a:noFill/>
                    </a:lnR>
                    <a:lnT>
                      <a:noFill/>
                    </a:lnT>
                    <a:lnB>
                      <a:noFill/>
                    </a:lnB>
                    <a:solidFill>
                      <a:srgbClr val="FFFFFF"/>
                    </a:solidFill>
                  </a:tcPr>
                </a:tc>
              </a:tr>
              <a:tr h="0">
                <a:tc>
                  <a:txBody>
                    <a:bodyPr/>
                    <a:lstStyle/>
                    <a:p>
                      <a:pPr algn="ctr"/>
                      <a:r>
                        <a:rPr kumimoji="0" lang="es-MX" sz="2400" kern="120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dirty="0">
                          <a:solidFill>
                            <a:schemeClr val="bg1"/>
                          </a:solidFill>
                          <a:latin typeface="+mn-lt"/>
                          <a:ea typeface="+mn-ea"/>
                          <a:cs typeface="+mn-cs"/>
                        </a:rPr>
                        <a:t>Suma</a:t>
                      </a:r>
                    </a:p>
                  </a:txBody>
                  <a:tcPr marL="66675" marR="66675" marT="66675" marB="66675" anchor="ctr">
                    <a:lnL>
                      <a:noFill/>
                    </a:lnL>
                    <a:lnR>
                      <a:noFill/>
                    </a:lnR>
                    <a:lnT>
                      <a:noFill/>
                    </a:lnT>
                    <a:lnB>
                      <a:noFill/>
                    </a:lnB>
                    <a:solidFill>
                      <a:srgbClr val="FFFFFF"/>
                    </a:solidFill>
                  </a:tcPr>
                </a:tc>
              </a:tr>
              <a:tr h="0">
                <a:tc>
                  <a:txBody>
                    <a:bodyPr/>
                    <a:lstStyle/>
                    <a:p>
                      <a:pPr algn="ctr"/>
                      <a:r>
                        <a:rPr kumimoji="0" lang="es-MX" sz="2400" kern="1200">
                          <a:solidFill>
                            <a:schemeClr val="bg1"/>
                          </a:solidFill>
                          <a:latin typeface="+mn-lt"/>
                          <a:ea typeface="+mn-ea"/>
                          <a:cs typeface="+mn-cs"/>
                        </a:rPr>
                        <a:t>Operador -</a:t>
                      </a:r>
                    </a:p>
                  </a:txBody>
                  <a:tcPr marL="66675" marR="66675" marT="66675" marB="66675" anchor="ctr">
                    <a:lnL>
                      <a:noFill/>
                    </a:lnL>
                    <a:lnR>
                      <a:noFill/>
                    </a:lnR>
                    <a:lnT>
                      <a:noFill/>
                    </a:lnT>
                    <a:lnB>
                      <a:noFill/>
                    </a:lnB>
                    <a:solidFill>
                      <a:srgbClr val="FFFFFF"/>
                    </a:solidFill>
                  </a:tcPr>
                </a:tc>
                <a:tc>
                  <a:txBody>
                    <a:bodyPr/>
                    <a:lstStyle/>
                    <a:p>
                      <a:pPr algn="ctr"/>
                      <a:r>
                        <a:rPr kumimoji="0" lang="es-MX" sz="2400" kern="1200" dirty="0">
                          <a:solidFill>
                            <a:schemeClr val="bg1"/>
                          </a:solidFill>
                          <a:latin typeface="+mn-lt"/>
                          <a:ea typeface="+mn-ea"/>
                          <a:cs typeface="+mn-cs"/>
                        </a:rPr>
                        <a:t>Resta</a:t>
                      </a:r>
                    </a:p>
                  </a:txBody>
                  <a:tcPr marL="66675" marR="66675" marT="66675" marB="6667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976350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480720"/>
          </a:xfrm>
        </p:spPr>
        <p:txBody>
          <a:bodyPr>
            <a:normAutofit fontScale="92500" lnSpcReduction="10000"/>
          </a:bodyPr>
          <a:lstStyle/>
          <a:p>
            <a:pPr marL="64008" indent="0">
              <a:buNone/>
            </a:pPr>
            <a:r>
              <a:rPr lang="es-MX" dirty="0" smtClean="0"/>
              <a:t>1.4.3 Precedencia de operadores</a:t>
            </a:r>
          </a:p>
          <a:p>
            <a:pPr marL="64008" indent="0">
              <a:buNone/>
            </a:pPr>
            <a:r>
              <a:rPr lang="es-MX" sz="2400" dirty="0"/>
              <a:t>La precedencia de un operador indica qué tan "estrechamente" se unen dos expresiones juntas. Por ejemplo, en la expresión </a:t>
            </a:r>
            <a:r>
              <a:rPr lang="es-MX" sz="2400" i="1" dirty="0"/>
              <a:t>1 + 5 * 3 </a:t>
            </a:r>
            <a:r>
              <a:rPr lang="es-MX" sz="2400" dirty="0"/>
              <a:t>, la respuesta es </a:t>
            </a:r>
            <a:r>
              <a:rPr lang="es-MX" sz="2400" i="1" dirty="0"/>
              <a:t>16</a:t>
            </a:r>
            <a:r>
              <a:rPr lang="es-MX" sz="2400" dirty="0"/>
              <a:t> y no </a:t>
            </a:r>
            <a:r>
              <a:rPr lang="es-MX" sz="2400" i="1" dirty="0"/>
              <a:t>18</a:t>
            </a:r>
            <a:r>
              <a:rPr lang="es-MX" sz="2400" dirty="0"/>
              <a:t> porque el operador de multiplicación ("*") tiene una precedencia mayor que el operador de adición ("+"). Los paréntesis pueden ser usados para forzar la precedencia, si es necesario. Por ejemplo: </a:t>
            </a:r>
            <a:r>
              <a:rPr lang="es-MX" sz="2400" i="1" dirty="0"/>
              <a:t>(1 + 5) * 3</a:t>
            </a:r>
            <a:r>
              <a:rPr lang="es-MX" sz="2400" dirty="0"/>
              <a:t> se evalúa como </a:t>
            </a:r>
            <a:r>
              <a:rPr lang="es-MX" sz="2400" i="1" dirty="0"/>
              <a:t>18</a:t>
            </a:r>
            <a:r>
              <a:rPr lang="es-MX" sz="2400" dirty="0"/>
              <a:t>.</a:t>
            </a:r>
          </a:p>
          <a:p>
            <a:pPr marL="64008" indent="0">
              <a:buNone/>
            </a:pPr>
            <a:r>
              <a:rPr lang="es-MX" sz="2400" dirty="0"/>
              <a:t>Cuando los operadores tienen igual precedencia su </a:t>
            </a:r>
            <a:r>
              <a:rPr lang="es-MX" sz="2400" dirty="0" err="1"/>
              <a:t>asociatividad</a:t>
            </a:r>
            <a:r>
              <a:rPr lang="es-MX" sz="2400" dirty="0"/>
              <a:t> decide cómo se agrupan. Por ejemplo "-" tiene </a:t>
            </a:r>
            <a:r>
              <a:rPr lang="es-MX" sz="2400" dirty="0" err="1"/>
              <a:t>asociatividad</a:t>
            </a:r>
            <a:r>
              <a:rPr lang="es-MX" sz="2400" dirty="0"/>
              <a:t> a izquierda, así </a:t>
            </a:r>
            <a:r>
              <a:rPr lang="es-MX" sz="2400" i="1" dirty="0"/>
              <a:t>1 - 2 - 3</a:t>
            </a:r>
            <a:r>
              <a:rPr lang="es-MX" sz="2400" dirty="0"/>
              <a:t> se agrupa como </a:t>
            </a:r>
            <a:r>
              <a:rPr lang="es-MX" sz="2400" i="1" dirty="0"/>
              <a:t>(1 - 2) - 3</a:t>
            </a:r>
            <a:r>
              <a:rPr lang="es-MX" sz="2400" dirty="0"/>
              <a:t> y se </a:t>
            </a:r>
            <a:r>
              <a:rPr lang="es-MX" sz="2400" dirty="0"/>
              <a:t>evalúa a -4. "=", por otra parte, tiene </a:t>
            </a:r>
            <a:r>
              <a:rPr lang="es-MX" sz="2400" dirty="0" err="1"/>
              <a:t>asociatividad</a:t>
            </a:r>
            <a:r>
              <a:rPr lang="es-MX" sz="2400" dirty="0"/>
              <a:t> a derecha, así $a = $b = $c se agrupa como $a = ($b = $c).</a:t>
            </a:r>
          </a:p>
          <a:p>
            <a:pPr marL="64008" indent="0">
              <a:buNone/>
            </a:pPr>
            <a:r>
              <a:rPr lang="es-MX" sz="2400" dirty="0"/>
              <a:t>El uso de paréntesis, incluso cuando no es estrictamente necesario, a menudo puede aumentar la legibilidad del código haciendo grupos explícitamente en lugar de confiar en la precedencia y </a:t>
            </a:r>
            <a:r>
              <a:rPr lang="es-MX" sz="2400" dirty="0" err="1"/>
              <a:t>asociatividad</a:t>
            </a:r>
            <a:r>
              <a:rPr lang="es-MX" sz="2400" dirty="0"/>
              <a:t> implícitas del operador.</a:t>
            </a:r>
          </a:p>
        </p:txBody>
      </p:sp>
    </p:spTree>
    <p:extLst>
      <p:ext uri="{BB962C8B-B14F-4D97-AF65-F5344CB8AC3E}">
        <p14:creationId xmlns:p14="http://schemas.microsoft.com/office/powerpoint/2010/main" val="3915927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6632"/>
            <a:ext cx="8229600" cy="6624736"/>
          </a:xfrm>
        </p:spPr>
        <p:txBody>
          <a:bodyPr/>
          <a:lstStyle/>
          <a:p>
            <a:pPr marL="64008" indent="0">
              <a:buNone/>
            </a:pPr>
            <a:r>
              <a:rPr lang="es-MX" dirty="0" smtClean="0"/>
              <a:t>1.4.4 Operadores racionales</a:t>
            </a:r>
          </a:p>
          <a:p>
            <a:pPr marL="64008" indent="0">
              <a:buNone/>
            </a:pPr>
            <a:r>
              <a:rPr lang="es-MX" sz="2400" dirty="0"/>
              <a:t>Se llaman operadores relacionales o de comparación a aquellos que permiten comparar dos valores evaluando si se relacionan cumpliendo el ser menor uno que otro, mayor uno que otro, igual uno que otro, etc. Los operadores lógicos permiten además introducir nexos entre condiciones como “y se cumple también que” ó . “o se cumple que”.</a:t>
            </a:r>
          </a:p>
          <a:p>
            <a:pPr marL="64008" indent="0">
              <a:buNone/>
            </a:pP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759753270"/>
              </p:ext>
            </p:extLst>
          </p:nvPr>
        </p:nvGraphicFramePr>
        <p:xfrm>
          <a:off x="611560" y="3356992"/>
          <a:ext cx="7488832" cy="3026429"/>
        </p:xfrm>
        <a:graphic>
          <a:graphicData uri="http://schemas.openxmlformats.org/drawingml/2006/table">
            <a:tbl>
              <a:tblPr/>
              <a:tblGrid>
                <a:gridCol w="1565354"/>
                <a:gridCol w="5923478"/>
              </a:tblGrid>
              <a:tr h="240683">
                <a:tc>
                  <a:txBody>
                    <a:bodyPr/>
                    <a:lstStyle/>
                    <a:p>
                      <a:pPr algn="ctr"/>
                      <a:r>
                        <a:rPr lang="es-MX" sz="1700" b="1" dirty="0">
                          <a:solidFill>
                            <a:schemeClr val="bg1"/>
                          </a:solidFill>
                          <a:effectLst/>
                        </a:rPr>
                        <a:t>Operador</a:t>
                      </a:r>
                      <a:endParaRPr lang="es-MX" sz="1700" dirty="0">
                        <a:solidFill>
                          <a:schemeClr val="bg1"/>
                        </a:solidFill>
                        <a:effectLst/>
                      </a:endParaRPr>
                    </a:p>
                  </a:txBody>
                  <a:tcPr marL="63855" marR="63855" marT="63855" marB="63855" anchor="ctr">
                    <a:lnL>
                      <a:noFill/>
                    </a:lnL>
                    <a:lnR>
                      <a:noFill/>
                    </a:lnR>
                    <a:lnT>
                      <a:noFill/>
                    </a:lnT>
                    <a:lnB>
                      <a:noFill/>
                    </a:lnB>
                    <a:solidFill>
                      <a:srgbClr val="CCCCCC"/>
                    </a:solidFill>
                  </a:tcPr>
                </a:tc>
                <a:tc>
                  <a:txBody>
                    <a:bodyPr/>
                    <a:lstStyle/>
                    <a:p>
                      <a:pPr algn="ctr"/>
                      <a:r>
                        <a:rPr lang="es-MX" sz="1700" b="1" dirty="0">
                          <a:solidFill>
                            <a:schemeClr val="bg1"/>
                          </a:solidFill>
                          <a:effectLst/>
                        </a:rPr>
                        <a:t>Significado</a:t>
                      </a:r>
                      <a:endParaRPr lang="es-MX" sz="1700" dirty="0">
                        <a:solidFill>
                          <a:schemeClr val="bg1"/>
                        </a:solidFill>
                        <a:effectLst/>
                      </a:endParaRPr>
                    </a:p>
                  </a:txBody>
                  <a:tcPr marL="63855" marR="63855" marT="63855" marB="63855" anchor="ctr">
                    <a:lnL>
                      <a:noFill/>
                    </a:lnL>
                    <a:lnR>
                      <a:noFill/>
                    </a:lnR>
                    <a:lnT>
                      <a:noFill/>
                    </a:lnT>
                    <a:lnB>
                      <a:noFill/>
                    </a:lnB>
                    <a:solidFill>
                      <a:srgbClr val="CCCCCC"/>
                    </a:solidFill>
                  </a:tcPr>
                </a:tc>
              </a:tr>
              <a:tr h="406423">
                <a:tc>
                  <a:txBody>
                    <a:bodyPr/>
                    <a:lstStyle/>
                    <a:p>
                      <a:pPr algn="ctr"/>
                      <a:r>
                        <a:rPr lang="es-MX" sz="1700">
                          <a:solidFill>
                            <a:schemeClr val="bg1"/>
                          </a:solidFill>
                          <a:effectLst/>
                        </a:rPr>
                        <a:t>Operador &lt;</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Menor que</a:t>
                      </a:r>
                    </a:p>
                  </a:txBody>
                  <a:tcPr marL="63855" marR="63855" marT="63855" marB="63855" anchor="ctr">
                    <a:lnL>
                      <a:noFill/>
                    </a:lnL>
                    <a:lnR>
                      <a:noFill/>
                    </a:lnR>
                    <a:lnT>
                      <a:noFill/>
                    </a:lnT>
                    <a:lnB>
                      <a:noFill/>
                    </a:lnB>
                    <a:solidFill>
                      <a:srgbClr val="FFFFFF"/>
                    </a:solidFill>
                  </a:tcPr>
                </a:tc>
              </a:tr>
              <a:tr h="406423">
                <a:tc>
                  <a:txBody>
                    <a:bodyPr/>
                    <a:lstStyle/>
                    <a:p>
                      <a:pPr algn="ctr"/>
                      <a:r>
                        <a:rPr lang="es-MX" sz="1700">
                          <a:solidFill>
                            <a:schemeClr val="bg1"/>
                          </a:solidFill>
                          <a:effectLst/>
                        </a:rPr>
                        <a:t>Operador &lt;=</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Menor o igual que</a:t>
                      </a:r>
                    </a:p>
                  </a:txBody>
                  <a:tcPr marL="63855" marR="63855" marT="63855" marB="63855" anchor="ctr">
                    <a:lnL>
                      <a:noFill/>
                    </a:lnL>
                    <a:lnR>
                      <a:noFill/>
                    </a:lnR>
                    <a:lnT>
                      <a:noFill/>
                    </a:lnT>
                    <a:lnB>
                      <a:noFill/>
                    </a:lnB>
                    <a:solidFill>
                      <a:srgbClr val="FFFFFF"/>
                    </a:solidFill>
                  </a:tcPr>
                </a:tc>
              </a:tr>
              <a:tr h="444048">
                <a:tc>
                  <a:txBody>
                    <a:bodyPr/>
                    <a:lstStyle/>
                    <a:p>
                      <a:pPr algn="ctr"/>
                      <a:r>
                        <a:rPr lang="es-MX" sz="1700">
                          <a:solidFill>
                            <a:schemeClr val="bg1"/>
                          </a:solidFill>
                          <a:effectLst/>
                        </a:rPr>
                        <a:t>Operador &gt;</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Mayor que</a:t>
                      </a:r>
                    </a:p>
                  </a:txBody>
                  <a:tcPr marL="63855" marR="63855" marT="63855" marB="63855" anchor="ctr">
                    <a:lnL>
                      <a:noFill/>
                    </a:lnL>
                    <a:lnR>
                      <a:noFill/>
                    </a:lnR>
                    <a:lnT>
                      <a:noFill/>
                    </a:lnT>
                    <a:lnB>
                      <a:noFill/>
                    </a:lnB>
                    <a:solidFill>
                      <a:srgbClr val="FFFFFF"/>
                    </a:solidFill>
                  </a:tcPr>
                </a:tc>
              </a:tr>
              <a:tr h="406423">
                <a:tc>
                  <a:txBody>
                    <a:bodyPr/>
                    <a:lstStyle/>
                    <a:p>
                      <a:pPr algn="ctr"/>
                      <a:r>
                        <a:rPr lang="es-MX" sz="1700">
                          <a:solidFill>
                            <a:schemeClr val="bg1"/>
                          </a:solidFill>
                          <a:effectLst/>
                        </a:rPr>
                        <a:t>Operador &gt;=</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Mayor o igual que</a:t>
                      </a:r>
                    </a:p>
                  </a:txBody>
                  <a:tcPr marL="63855" marR="63855" marT="63855" marB="63855" anchor="ctr">
                    <a:lnL>
                      <a:noFill/>
                    </a:lnL>
                    <a:lnR>
                      <a:noFill/>
                    </a:lnR>
                    <a:lnT>
                      <a:noFill/>
                    </a:lnT>
                    <a:lnB>
                      <a:noFill/>
                    </a:lnB>
                    <a:solidFill>
                      <a:srgbClr val="FFFFFF"/>
                    </a:solidFill>
                  </a:tcPr>
                </a:tc>
              </a:tr>
              <a:tr h="406423">
                <a:tc>
                  <a:txBody>
                    <a:bodyPr/>
                    <a:lstStyle/>
                    <a:p>
                      <a:pPr algn="ctr"/>
                      <a:r>
                        <a:rPr lang="es-MX" sz="1700">
                          <a:solidFill>
                            <a:schemeClr val="bg1"/>
                          </a:solidFill>
                          <a:effectLst/>
                        </a:rPr>
                        <a:t>Operador ==</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Igual a</a:t>
                      </a:r>
                    </a:p>
                  </a:txBody>
                  <a:tcPr marL="63855" marR="63855" marT="63855" marB="63855" anchor="ctr">
                    <a:lnL>
                      <a:noFill/>
                    </a:lnL>
                    <a:lnR>
                      <a:noFill/>
                    </a:lnR>
                    <a:lnT>
                      <a:noFill/>
                    </a:lnT>
                    <a:lnB>
                      <a:noFill/>
                    </a:lnB>
                    <a:solidFill>
                      <a:srgbClr val="FFFFFF"/>
                    </a:solidFill>
                  </a:tcPr>
                </a:tc>
              </a:tr>
              <a:tr h="569899">
                <a:tc>
                  <a:txBody>
                    <a:bodyPr/>
                    <a:lstStyle/>
                    <a:p>
                      <a:pPr algn="ctr"/>
                      <a:r>
                        <a:rPr lang="es-MX" sz="1700">
                          <a:solidFill>
                            <a:schemeClr val="bg1"/>
                          </a:solidFill>
                          <a:effectLst/>
                        </a:rPr>
                        <a:t>Operador !=</a:t>
                      </a:r>
                    </a:p>
                  </a:txBody>
                  <a:tcPr marL="63855" marR="63855" marT="63855" marB="63855" anchor="ctr">
                    <a:lnL>
                      <a:noFill/>
                    </a:lnL>
                    <a:lnR>
                      <a:noFill/>
                    </a:lnR>
                    <a:lnT>
                      <a:noFill/>
                    </a:lnT>
                    <a:lnB>
                      <a:noFill/>
                    </a:lnB>
                    <a:solidFill>
                      <a:srgbClr val="FFFFFF"/>
                    </a:solidFill>
                  </a:tcPr>
                </a:tc>
                <a:tc>
                  <a:txBody>
                    <a:bodyPr/>
                    <a:lstStyle/>
                    <a:p>
                      <a:pPr algn="ctr"/>
                      <a:r>
                        <a:rPr lang="es-MX" sz="1700" dirty="0">
                          <a:solidFill>
                            <a:schemeClr val="bg1"/>
                          </a:solidFill>
                          <a:effectLst/>
                        </a:rPr>
                        <a:t>Distinto de ó no igual que</a:t>
                      </a:r>
                    </a:p>
                  </a:txBody>
                  <a:tcPr marL="63855" marR="63855" marT="63855" marB="6385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07438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39552" y="2564904"/>
            <a:ext cx="7416824" cy="1399032"/>
          </a:xfrm>
        </p:spPr>
        <p:txBody>
          <a:bodyPr/>
          <a:lstStyle/>
          <a:p>
            <a:pPr algn="ctr"/>
            <a:r>
              <a:rPr lang="es-MX" dirty="0" smtClean="0">
                <a:solidFill>
                  <a:schemeClr val="tx1"/>
                </a:solidFill>
              </a:rPr>
              <a:t>1.1 Estructura de un programa en c</a:t>
            </a:r>
            <a:endParaRPr lang="es-MX" dirty="0">
              <a:solidFill>
                <a:schemeClr val="tx1"/>
              </a:solidFill>
            </a:endParaRPr>
          </a:p>
        </p:txBody>
      </p:sp>
    </p:spTree>
    <p:extLst>
      <p:ext uri="{BB962C8B-B14F-4D97-AF65-F5344CB8AC3E}">
        <p14:creationId xmlns:p14="http://schemas.microsoft.com/office/powerpoint/2010/main" val="2771198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480720"/>
          </a:xfrm>
        </p:spPr>
        <p:txBody>
          <a:bodyPr/>
          <a:lstStyle/>
          <a:p>
            <a:pPr marL="64008" indent="0">
              <a:buNone/>
            </a:pPr>
            <a:r>
              <a:rPr lang="es-MX" dirty="0" smtClean="0"/>
              <a:t>1.4.5 Operadores lógicos</a:t>
            </a:r>
          </a:p>
          <a:p>
            <a:pPr marL="64008" indent="0">
              <a:buNone/>
            </a:pPr>
            <a:r>
              <a:rPr lang="es-MX" sz="2800" dirty="0"/>
              <a:t>Los operadores lógicos no realizan las conversiones aritméticas habituales. En su lugar, evalúan cada operando para ver su equivalencia con 0. El resultado de una operación lógica es 0 o 1. El tipo del resultado es </a:t>
            </a:r>
            <a:r>
              <a:rPr lang="es-MX" sz="2800" dirty="0" err="1"/>
              <a:t>int</a:t>
            </a:r>
            <a:r>
              <a:rPr lang="es-MX" sz="2800" dirty="0" smtClean="0"/>
              <a:t>.</a:t>
            </a:r>
          </a:p>
          <a:p>
            <a:pPr marL="64008" indent="0">
              <a:buNone/>
            </a:pPr>
            <a:endParaRPr lang="es-MX" dirty="0" smtClean="0"/>
          </a:p>
          <a:p>
            <a:pPr marL="64008" indent="0">
              <a:buNone/>
            </a:pPr>
            <a:r>
              <a:rPr lang="es-MX" i="1" dirty="0"/>
              <a:t>y			</a:t>
            </a:r>
            <a:r>
              <a:rPr lang="es-MX" i="1" dirty="0" smtClean="0"/>
              <a:t>		&amp;&amp;</a:t>
            </a:r>
            <a:endParaRPr lang="es-MX" dirty="0"/>
          </a:p>
          <a:p>
            <a:pPr marL="64008" indent="0">
              <a:buNone/>
            </a:pPr>
            <a:r>
              <a:rPr lang="es-MX" i="1" dirty="0" smtClean="0"/>
              <a:t>o</a:t>
            </a:r>
            <a:r>
              <a:rPr lang="es-MX" i="1" dirty="0"/>
              <a:t>			</a:t>
            </a:r>
            <a:r>
              <a:rPr lang="es-MX" i="1" dirty="0" smtClean="0"/>
              <a:t>		</a:t>
            </a:r>
            <a:r>
              <a:rPr lang="es-MX" dirty="0" smtClean="0"/>
              <a:t>||</a:t>
            </a:r>
            <a:endParaRPr lang="es-MX" dirty="0"/>
          </a:p>
          <a:p>
            <a:pPr marL="64008" indent="0">
              <a:buNone/>
            </a:pPr>
            <a:r>
              <a:rPr lang="es-MX" i="1" dirty="0" smtClean="0"/>
              <a:t>negación</a:t>
            </a:r>
            <a:r>
              <a:rPr lang="es-MX" i="1" dirty="0"/>
              <a:t>	</a:t>
            </a:r>
            <a:r>
              <a:rPr lang="es-MX" i="1" dirty="0"/>
              <a:t>	</a:t>
            </a:r>
            <a:r>
              <a:rPr lang="es-MX" i="1" dirty="0" smtClean="0"/>
              <a:t>	!</a:t>
            </a:r>
            <a:endParaRPr lang="es-MX" dirty="0"/>
          </a:p>
        </p:txBody>
      </p:sp>
    </p:spTree>
    <p:extLst>
      <p:ext uri="{BB962C8B-B14F-4D97-AF65-F5344CB8AC3E}">
        <p14:creationId xmlns:p14="http://schemas.microsoft.com/office/powerpoint/2010/main" val="1842906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1.5  EXPRECIONES</a:t>
            </a:r>
            <a:endParaRPr lang="es-MX" dirty="0"/>
          </a:p>
        </p:txBody>
      </p:sp>
      <p:sp>
        <p:nvSpPr>
          <p:cNvPr id="3" name="2 Marcador de contenido"/>
          <p:cNvSpPr>
            <a:spLocks noGrp="1"/>
          </p:cNvSpPr>
          <p:nvPr>
            <p:ph idx="1"/>
          </p:nvPr>
        </p:nvSpPr>
        <p:spPr>
          <a:xfrm>
            <a:off x="457200" y="1412776"/>
            <a:ext cx="8229600" cy="5042032"/>
          </a:xfrm>
        </p:spPr>
        <p:txBody>
          <a:bodyPr>
            <a:normAutofit/>
          </a:bodyPr>
          <a:lstStyle/>
          <a:p>
            <a:pPr marL="64008" indent="0">
              <a:buNone/>
            </a:pPr>
            <a:r>
              <a:rPr lang="es-MX" sz="2400" dirty="0"/>
              <a:t>Formalmente, una expresión es una aplicación que asigna un valor a cada estado de ejecución posible. </a:t>
            </a:r>
            <a:r>
              <a:rPr lang="es-MX" sz="2400" dirty="0" smtClean="0"/>
              <a:t>Un </a:t>
            </a:r>
            <a:r>
              <a:rPr lang="es-MX" sz="2400" dirty="0"/>
              <a:t>estado de ejecución es un conjunto finito de variables distintas, cada una con al menos un nombre, un tipo, y un valor del tipo. </a:t>
            </a:r>
            <a:endParaRPr lang="es-MX" sz="2400" dirty="0" smtClean="0"/>
          </a:p>
          <a:p>
            <a:pPr marL="64008" indent="0">
              <a:buNone/>
            </a:pPr>
            <a:r>
              <a:rPr lang="es-MX" sz="2400" dirty="0"/>
              <a:t>Las expresiones pueden usar operadores que, a su vez, usan otras expresiones como parámetros o llamadas a métodos cuyos parámetros son, a su vez, otras llamadas a métodos, de modo que pueden variar de simples a muy complejas.</a:t>
            </a:r>
            <a:endParaRPr lang="es-MX" sz="2400" dirty="0"/>
          </a:p>
        </p:txBody>
      </p:sp>
    </p:spTree>
    <p:extLst>
      <p:ext uri="{BB962C8B-B14F-4D97-AF65-F5344CB8AC3E}">
        <p14:creationId xmlns:p14="http://schemas.microsoft.com/office/powerpoint/2010/main" val="1304096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064896" cy="3528392"/>
          </a:xfrm>
        </p:spPr>
        <p:txBody>
          <a:bodyPr>
            <a:noAutofit/>
          </a:bodyPr>
          <a:lstStyle/>
          <a:p>
            <a:r>
              <a:rPr lang="es-MX" sz="2400" dirty="0" smtClean="0">
                <a:ln w="18415" cmpd="sng">
                  <a:solidFill>
                    <a:srgbClr val="FFFFFF"/>
                  </a:solidFill>
                  <a:prstDash val="solid"/>
                </a:ln>
                <a:solidFill>
                  <a:srgbClr val="FFFFFF"/>
                </a:solidFill>
                <a:effectLst/>
              </a:rPr>
              <a:t>1.1.1    ENTRADA </a:t>
            </a:r>
            <a:r>
              <a:rPr lang="es-MX" sz="2400" dirty="0">
                <a:ln w="18415" cmpd="sng">
                  <a:solidFill>
                    <a:srgbClr val="FFFFFF"/>
                  </a:solidFill>
                  <a:prstDash val="solid"/>
                </a:ln>
                <a:solidFill>
                  <a:srgbClr val="FFFFFF"/>
                </a:solidFill>
                <a:effectLst/>
              </a:rPr>
              <a:t>Y SALIDA </a:t>
            </a:r>
            <a:r>
              <a:rPr lang="es-MX" sz="1800" dirty="0">
                <a:ln w="18415" cmpd="sng">
                  <a:solidFill>
                    <a:srgbClr val="FFFFFF"/>
                  </a:solidFill>
                  <a:prstDash val="solid"/>
                </a:ln>
                <a:solidFill>
                  <a:srgbClr val="FFFFFF"/>
                </a:solidFill>
                <a:effectLst/>
              </a:rPr>
              <a:t/>
            </a:r>
            <a:br>
              <a:rPr lang="es-MX" sz="1800" dirty="0">
                <a:ln w="18415" cmpd="sng">
                  <a:solidFill>
                    <a:srgbClr val="FFFFFF"/>
                  </a:solidFill>
                  <a:prstDash val="solid"/>
                </a:ln>
                <a:solidFill>
                  <a:srgbClr val="FFFFFF"/>
                </a:solidFill>
                <a:effectLst/>
              </a:rPr>
            </a:br>
            <a:r>
              <a:rPr lang="es-MX" sz="1800" dirty="0">
                <a:ln w="18415" cmpd="sng">
                  <a:solidFill>
                    <a:srgbClr val="FFFFFF"/>
                  </a:solidFill>
                  <a:prstDash val="solid"/>
                </a:ln>
                <a:solidFill>
                  <a:srgbClr val="FFFFFF"/>
                </a:solidFill>
                <a:effectLst/>
              </a:rPr>
              <a:t>Se refiere a las operaciones que se producen en el teclado y en la pantalla de </a:t>
            </a:r>
            <a:r>
              <a:rPr lang="es-MX" sz="1800" dirty="0" smtClean="0">
                <a:ln w="18415" cmpd="sng">
                  <a:solidFill>
                    <a:srgbClr val="FFFFFF"/>
                  </a:solidFill>
                  <a:prstDash val="solid"/>
                </a:ln>
                <a:solidFill>
                  <a:srgbClr val="FFFFFF"/>
                </a:solidFill>
                <a:effectLst/>
              </a:rPr>
              <a:t>la computadora</a:t>
            </a:r>
            <a:r>
              <a:rPr lang="es-MX" sz="1800" dirty="0">
                <a:ln w="18415" cmpd="sng">
                  <a:solidFill>
                    <a:srgbClr val="FFFFFF"/>
                  </a:solidFill>
                  <a:prstDash val="solid"/>
                </a:ln>
                <a:solidFill>
                  <a:srgbClr val="FFFFFF"/>
                </a:solidFill>
                <a:effectLst/>
              </a:rPr>
              <a:t>. En C no hay palabras claves para realizar las acciones de </a:t>
            </a:r>
            <a:r>
              <a:rPr lang="es-MX" sz="1800" dirty="0" smtClean="0">
                <a:ln w="18415" cmpd="sng">
                  <a:solidFill>
                    <a:srgbClr val="FFFFFF"/>
                  </a:solidFill>
                  <a:prstDash val="solid"/>
                </a:ln>
                <a:solidFill>
                  <a:srgbClr val="FFFFFF"/>
                </a:solidFill>
                <a:effectLst/>
              </a:rPr>
              <a:t>Entrada/Salida, estas </a:t>
            </a:r>
            <a:r>
              <a:rPr lang="es-MX" sz="1800" dirty="0">
                <a:ln w="18415" cmpd="sng">
                  <a:solidFill>
                    <a:srgbClr val="FFFFFF"/>
                  </a:solidFill>
                  <a:prstDash val="solid"/>
                </a:ln>
                <a:solidFill>
                  <a:srgbClr val="FFFFFF"/>
                </a:solidFill>
                <a:effectLst/>
              </a:rPr>
              <a:t>se hacen mediante el uso de las funciones de la biblioteca estándar (</a:t>
            </a:r>
            <a:r>
              <a:rPr lang="es-MX" sz="1800" dirty="0" err="1">
                <a:ln w="18415" cmpd="sng">
                  <a:solidFill>
                    <a:srgbClr val="FFFFFF"/>
                  </a:solidFill>
                  <a:prstDash val="solid"/>
                </a:ln>
                <a:solidFill>
                  <a:srgbClr val="FFFFFF"/>
                </a:solidFill>
                <a:effectLst/>
              </a:rPr>
              <a:t>stadio.h</a:t>
            </a:r>
            <a:r>
              <a:rPr lang="es-MX" sz="1800" dirty="0" smtClean="0">
                <a:ln w="18415" cmpd="sng">
                  <a:solidFill>
                    <a:srgbClr val="FFFFFF"/>
                  </a:solidFill>
                  <a:prstDash val="solid"/>
                </a:ln>
                <a:solidFill>
                  <a:srgbClr val="FFFFFF"/>
                </a:solidFill>
                <a:effectLst/>
              </a:rPr>
              <a:t>)</a:t>
            </a:r>
            <a:r>
              <a:rPr lang="es-MX" sz="1800" b="1" dirty="0" smtClean="0">
                <a:solidFill>
                  <a:schemeClr val="tx1"/>
                </a:solidFill>
                <a:effectLst/>
              </a:rPr>
              <a:t>.</a:t>
            </a:r>
            <a:br>
              <a:rPr lang="es-MX" sz="1800" b="1" dirty="0" smtClean="0">
                <a:solidFill>
                  <a:schemeClr val="tx1"/>
                </a:solidFill>
                <a:effectLst/>
              </a:rPr>
            </a:br>
            <a:r>
              <a:rPr lang="es-MX" sz="1800" dirty="0" err="1">
                <a:ln w="18415" cmpd="sng">
                  <a:solidFill>
                    <a:srgbClr val="FFFFFF"/>
                  </a:solidFill>
                  <a:prstDash val="solid"/>
                </a:ln>
                <a:solidFill>
                  <a:srgbClr val="FFFFFF"/>
                </a:solidFill>
                <a:effectLst/>
              </a:rPr>
              <a:t>putchar</a:t>
            </a:r>
            <a:r>
              <a:rPr lang="es-MX" sz="1800" dirty="0" smtClean="0">
                <a:ln w="18415" cmpd="sng">
                  <a:solidFill>
                    <a:srgbClr val="FFFFFF"/>
                  </a:solidFill>
                  <a:prstDash val="solid"/>
                </a:ln>
                <a:solidFill>
                  <a:srgbClr val="FFFFFF"/>
                </a:solidFill>
                <a:effectLst/>
              </a:rPr>
              <a:t>(): Imprime </a:t>
            </a:r>
            <a:r>
              <a:rPr lang="es-MX" sz="1800" dirty="0">
                <a:ln w="18415" cmpd="sng">
                  <a:solidFill>
                    <a:srgbClr val="FFFFFF"/>
                  </a:solidFill>
                  <a:prstDash val="solid"/>
                </a:ln>
                <a:solidFill>
                  <a:srgbClr val="FFFFFF"/>
                </a:solidFill>
                <a:effectLst/>
              </a:rPr>
              <a:t>un carácter en la pantalla, en la posición actual del </a:t>
            </a:r>
            <a:r>
              <a:rPr lang="es-MX" sz="1800" dirty="0" smtClean="0">
                <a:ln w="18415" cmpd="sng">
                  <a:solidFill>
                    <a:srgbClr val="FFFFFF"/>
                  </a:solidFill>
                  <a:prstDash val="solid"/>
                </a:ln>
                <a:solidFill>
                  <a:srgbClr val="FFFFFF"/>
                </a:solidFill>
                <a:effectLst/>
              </a:rPr>
              <a:t>cursor.</a:t>
            </a:r>
            <a:br>
              <a:rPr lang="es-MX" sz="1800" dirty="0" smtClean="0">
                <a:ln w="18415" cmpd="sng">
                  <a:solidFill>
                    <a:srgbClr val="FFFFFF"/>
                  </a:solidFill>
                  <a:prstDash val="solid"/>
                </a:ln>
                <a:solidFill>
                  <a:srgbClr val="FFFFFF"/>
                </a:solidFill>
                <a:effectLst/>
              </a:rPr>
            </a:br>
            <a:r>
              <a:rPr lang="es-MX" sz="1800" dirty="0" smtClean="0">
                <a:ln w="18415" cmpd="sng">
                  <a:solidFill>
                    <a:srgbClr val="FFFFFF"/>
                  </a:solidFill>
                  <a:prstDash val="solid"/>
                </a:ln>
                <a:solidFill>
                  <a:srgbClr val="FFFFFF"/>
                </a:solidFill>
                <a:effectLst/>
              </a:rPr>
              <a:t>Algunas </a:t>
            </a:r>
            <a:r>
              <a:rPr lang="es-MX" sz="1800" dirty="0">
                <a:ln w="18415" cmpd="sng">
                  <a:solidFill>
                    <a:srgbClr val="FFFFFF"/>
                  </a:solidFill>
                  <a:prstDash val="solid"/>
                </a:ln>
                <a:solidFill>
                  <a:srgbClr val="FFFFFF"/>
                </a:solidFill>
                <a:effectLst/>
              </a:rPr>
              <a:t>variaciones:</a:t>
            </a:r>
            <a:br>
              <a:rPr lang="es-MX" sz="1800" dirty="0">
                <a:ln w="18415" cmpd="sng">
                  <a:solidFill>
                    <a:srgbClr val="FFFFFF"/>
                  </a:solidFill>
                  <a:prstDash val="solid"/>
                </a:ln>
                <a:solidFill>
                  <a:srgbClr val="FFFFFF"/>
                </a:solidFill>
                <a:effectLst/>
              </a:rPr>
            </a:br>
            <a:r>
              <a:rPr lang="es-MX" sz="1800" dirty="0" err="1">
                <a:ln w="18415" cmpd="sng">
                  <a:solidFill>
                    <a:srgbClr val="FFFFFF"/>
                  </a:solidFill>
                  <a:prstDash val="solid"/>
                </a:ln>
                <a:solidFill>
                  <a:srgbClr val="FFFFFF"/>
                </a:solidFill>
                <a:effectLst/>
              </a:rPr>
              <a:t>getche</a:t>
            </a:r>
            <a:r>
              <a:rPr lang="es-MX" sz="1800" dirty="0" smtClean="0">
                <a:ln w="18415" cmpd="sng">
                  <a:solidFill>
                    <a:srgbClr val="FFFFFF"/>
                  </a:solidFill>
                  <a:prstDash val="solid"/>
                </a:ln>
                <a:solidFill>
                  <a:srgbClr val="FFFFFF"/>
                </a:solidFill>
                <a:effectLst/>
              </a:rPr>
              <a:t>(): Aparece </a:t>
            </a:r>
            <a:r>
              <a:rPr lang="es-MX" sz="1800" dirty="0">
                <a:ln w="18415" cmpd="sng">
                  <a:solidFill>
                    <a:srgbClr val="FFFFFF"/>
                  </a:solidFill>
                  <a:prstDash val="solid"/>
                </a:ln>
                <a:solidFill>
                  <a:srgbClr val="FFFFFF"/>
                </a:solidFill>
                <a:effectLst/>
              </a:rPr>
              <a:t>el </a:t>
            </a:r>
            <a:r>
              <a:rPr lang="es-MX" sz="1800" dirty="0" smtClean="0">
                <a:ln w="18415" cmpd="sng">
                  <a:solidFill>
                    <a:srgbClr val="FFFFFF"/>
                  </a:solidFill>
                  <a:prstDash val="solid"/>
                </a:ln>
                <a:solidFill>
                  <a:srgbClr val="FFFFFF"/>
                </a:solidFill>
                <a:effectLst/>
              </a:rPr>
              <a:t>Eco</a:t>
            </a:r>
            <a:br>
              <a:rPr lang="es-MX" sz="1800" dirty="0" smtClean="0">
                <a:ln w="18415" cmpd="sng">
                  <a:solidFill>
                    <a:srgbClr val="FFFFFF"/>
                  </a:solidFill>
                  <a:prstDash val="solid"/>
                </a:ln>
                <a:solidFill>
                  <a:srgbClr val="FFFFFF"/>
                </a:solidFill>
                <a:effectLst/>
              </a:rPr>
            </a:br>
            <a:r>
              <a:rPr lang="es-MX" sz="1800" dirty="0" err="1" smtClean="0">
                <a:ln w="18415" cmpd="sng">
                  <a:solidFill>
                    <a:srgbClr val="FFFFFF"/>
                  </a:solidFill>
                  <a:prstDash val="solid"/>
                </a:ln>
                <a:solidFill>
                  <a:srgbClr val="FFFFFF"/>
                </a:solidFill>
                <a:effectLst/>
              </a:rPr>
              <a:t>getch</a:t>
            </a:r>
            <a:r>
              <a:rPr lang="es-MX" sz="1800" dirty="0" smtClean="0">
                <a:ln w="18415" cmpd="sng">
                  <a:solidFill>
                    <a:srgbClr val="FFFFFF"/>
                  </a:solidFill>
                  <a:prstDash val="solid"/>
                </a:ln>
                <a:solidFill>
                  <a:srgbClr val="FFFFFF"/>
                </a:solidFill>
                <a:effectLst/>
              </a:rPr>
              <a:t>():No </a:t>
            </a:r>
            <a:r>
              <a:rPr lang="es-MX" sz="1800" dirty="0">
                <a:ln w="18415" cmpd="sng">
                  <a:solidFill>
                    <a:srgbClr val="FFFFFF"/>
                  </a:solidFill>
                  <a:prstDash val="solid"/>
                </a:ln>
                <a:solidFill>
                  <a:srgbClr val="FFFFFF"/>
                </a:solidFill>
                <a:effectLst/>
              </a:rPr>
              <a:t>aparece el </a:t>
            </a:r>
            <a:r>
              <a:rPr lang="es-MX" sz="1800" dirty="0" err="1">
                <a:ln w="18415" cmpd="sng">
                  <a:solidFill>
                    <a:srgbClr val="FFFFFF"/>
                  </a:solidFill>
                  <a:prstDash val="solid"/>
                </a:ln>
                <a:solidFill>
                  <a:srgbClr val="FFFFFF"/>
                </a:solidFill>
                <a:effectLst/>
              </a:rPr>
              <a:t>ecoestas</a:t>
            </a:r>
            <a:r>
              <a:rPr lang="es-MX" sz="1800" dirty="0">
                <a:ln w="18415" cmpd="sng">
                  <a:solidFill>
                    <a:srgbClr val="FFFFFF"/>
                  </a:solidFill>
                  <a:prstDash val="solid"/>
                </a:ln>
                <a:solidFill>
                  <a:srgbClr val="FFFFFF"/>
                </a:solidFill>
                <a:effectLst/>
              </a:rPr>
              <a:t> instrucciones se encuentran en la biblioteca</a:t>
            </a:r>
            <a:br>
              <a:rPr lang="es-MX" sz="1800" dirty="0">
                <a:ln w="18415" cmpd="sng">
                  <a:solidFill>
                    <a:srgbClr val="FFFFFF"/>
                  </a:solidFill>
                  <a:prstDash val="solid"/>
                </a:ln>
                <a:solidFill>
                  <a:srgbClr val="FFFFFF"/>
                </a:solidFill>
                <a:effectLst/>
              </a:rPr>
            </a:br>
            <a:r>
              <a:rPr lang="es-MX" sz="1800" dirty="0" err="1" smtClean="0">
                <a:ln w="18415" cmpd="sng">
                  <a:solidFill>
                    <a:srgbClr val="FFFFFF"/>
                  </a:solidFill>
                  <a:prstDash val="solid"/>
                </a:ln>
                <a:solidFill>
                  <a:srgbClr val="FFFFFF"/>
                </a:solidFill>
                <a:effectLst/>
              </a:rPr>
              <a:t>conio.h</a:t>
            </a:r>
            <a:endParaRPr lang="es-MX" sz="3200" dirty="0">
              <a:ln w="18415" cmpd="sng">
                <a:solidFill>
                  <a:srgbClr val="FFFFFF"/>
                </a:solidFill>
                <a:prstDash val="solid"/>
              </a:ln>
              <a:solidFill>
                <a:srgbClr val="FFFFFF"/>
              </a:solidFill>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44" t="37892" r="10251" b="28488"/>
          <a:stretch/>
        </p:blipFill>
        <p:spPr bwMode="auto">
          <a:xfrm>
            <a:off x="251520" y="3861048"/>
            <a:ext cx="8532200" cy="27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81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260648"/>
            <a:ext cx="8229600" cy="6408712"/>
          </a:xfrm>
        </p:spPr>
        <p:txBody>
          <a:bodyPr>
            <a:normAutofit/>
          </a:bodyPr>
          <a:lstStyle/>
          <a:p>
            <a:pPr marL="64008" indent="0">
              <a:buNone/>
            </a:pPr>
            <a:r>
              <a:rPr lang="es-MX" sz="2000" dirty="0" smtClean="0"/>
              <a:t>1.1.2  Uso de identificadores.</a:t>
            </a:r>
          </a:p>
          <a:p>
            <a:pPr marL="64008" indent="0">
              <a:buNone/>
            </a:pPr>
            <a:r>
              <a:rPr lang="es-MX" sz="2000" dirty="0" smtClean="0"/>
              <a:t>          Palabras reservadas.</a:t>
            </a:r>
          </a:p>
          <a:p>
            <a:pPr marL="64008" indent="0">
              <a:buNone/>
            </a:pPr>
            <a:endParaRPr lang="es-MX" sz="2000" dirty="0" smtClean="0"/>
          </a:p>
          <a:p>
            <a:pPr marL="64008" indent="0">
              <a:buNone/>
            </a:pPr>
            <a:r>
              <a:rPr lang="es-MX" sz="2000" dirty="0"/>
              <a:t>Un identificador es el nombre que se le da a un elemento de un algoritmo (o programa). </a:t>
            </a:r>
            <a:endParaRPr lang="es-MX" sz="2000" dirty="0" smtClean="0"/>
          </a:p>
          <a:p>
            <a:pPr marL="64008" indent="0">
              <a:buNone/>
            </a:pPr>
            <a:endParaRPr lang="es-MX" sz="2000" dirty="0" smtClean="0"/>
          </a:p>
          <a:p>
            <a:pPr marL="64008" indent="0">
              <a:buNone/>
            </a:pPr>
            <a:r>
              <a:rPr lang="es-MX" sz="2000" dirty="0" smtClean="0"/>
              <a:t>Por ejemplo:</a:t>
            </a:r>
          </a:p>
          <a:p>
            <a:pPr marL="64008" indent="0">
              <a:buNone/>
            </a:pPr>
            <a:r>
              <a:rPr lang="es-MX" sz="2000" dirty="0" err="1"/>
              <a:t>char</a:t>
            </a:r>
            <a:r>
              <a:rPr lang="es-MX" sz="2000" dirty="0"/>
              <a:t>, </a:t>
            </a:r>
            <a:r>
              <a:rPr lang="es-MX" sz="2000" dirty="0" err="1"/>
              <a:t>int</a:t>
            </a:r>
            <a:r>
              <a:rPr lang="es-MX" sz="2000" dirty="0"/>
              <a:t>, </a:t>
            </a:r>
            <a:r>
              <a:rPr lang="es-MX" sz="2000" dirty="0" err="1"/>
              <a:t>float</a:t>
            </a:r>
            <a:r>
              <a:rPr lang="es-MX" sz="2000" dirty="0"/>
              <a:t>, </a:t>
            </a:r>
            <a:r>
              <a:rPr lang="es-MX" sz="2000" dirty="0" err="1"/>
              <a:t>double</a:t>
            </a:r>
            <a:r>
              <a:rPr lang="es-MX" sz="2000" dirty="0"/>
              <a:t> y </a:t>
            </a:r>
            <a:r>
              <a:rPr lang="es-MX" sz="2000" dirty="0" err="1"/>
              <a:t>void</a:t>
            </a:r>
            <a:endParaRPr lang="es-MX" sz="2000" dirty="0"/>
          </a:p>
          <a:p>
            <a:pPr marL="64008" indent="0">
              <a:buNone/>
            </a:pPr>
            <a:endParaRPr lang="es-MX" sz="2000" dirty="0" smtClean="0"/>
          </a:p>
          <a:p>
            <a:pPr marL="64008" indent="0">
              <a:buNone/>
            </a:pPr>
            <a:r>
              <a:rPr lang="es-MX" sz="2000" dirty="0"/>
              <a:t>E</a:t>
            </a:r>
            <a:r>
              <a:rPr lang="es-MX" sz="2000" dirty="0" smtClean="0"/>
              <a:t>l </a:t>
            </a:r>
            <a:r>
              <a:rPr lang="es-MX" sz="2000" dirty="0"/>
              <a:t>tipo de dato </a:t>
            </a:r>
            <a:r>
              <a:rPr lang="es-MX" sz="2000" dirty="0" err="1"/>
              <a:t>int</a:t>
            </a:r>
            <a:r>
              <a:rPr lang="es-MX" sz="2000" dirty="0"/>
              <a:t> hace referencia a un tipo de dato que es distinto a todos los demás tipos de datos, es decir, los valores que puede tomar un dato de tipo entero, no son los mismos que los que puede tomar un dato de otro tipo</a:t>
            </a:r>
            <a:r>
              <a:rPr lang="es-MX" sz="2000" dirty="0" smtClean="0"/>
              <a:t>.</a:t>
            </a:r>
            <a:r>
              <a:rPr lang="es-MX" sz="2000" dirty="0"/>
              <a:t/>
            </a:r>
            <a:br>
              <a:rPr lang="es-MX" sz="2000" dirty="0"/>
            </a:br>
            <a:r>
              <a:rPr lang="es-MX" sz="2000" dirty="0" smtClean="0"/>
              <a:t>Los </a:t>
            </a:r>
            <a:r>
              <a:rPr lang="es-MX" sz="2000" dirty="0"/>
              <a:t>identificadores </a:t>
            </a:r>
            <a:r>
              <a:rPr lang="es-MX" sz="2000" dirty="0" err="1"/>
              <a:t>char</a:t>
            </a:r>
            <a:r>
              <a:rPr lang="es-MX" sz="2000" dirty="0"/>
              <a:t>, </a:t>
            </a:r>
            <a:r>
              <a:rPr lang="es-MX" sz="2000" dirty="0" err="1"/>
              <a:t>int</a:t>
            </a:r>
            <a:r>
              <a:rPr lang="es-MX" sz="2000" dirty="0"/>
              <a:t>, </a:t>
            </a:r>
            <a:r>
              <a:rPr lang="es-MX" sz="2000" dirty="0" err="1"/>
              <a:t>float</a:t>
            </a:r>
            <a:r>
              <a:rPr lang="es-MX" sz="2000" dirty="0"/>
              <a:t>, </a:t>
            </a:r>
            <a:r>
              <a:rPr lang="es-MX" sz="2000" dirty="0" err="1"/>
              <a:t>double</a:t>
            </a:r>
            <a:r>
              <a:rPr lang="es-MX" sz="2000" dirty="0"/>
              <a:t> y </a:t>
            </a:r>
            <a:r>
              <a:rPr lang="es-MX" sz="2000" dirty="0" err="1"/>
              <a:t>void</a:t>
            </a:r>
            <a:r>
              <a:rPr lang="es-MX" sz="2000" dirty="0"/>
              <a:t> están predefinidos, forman parte del lenguaje C. No obstante, en el código de un programa también pueden existir identificadores definidos por el </a:t>
            </a:r>
            <a:r>
              <a:rPr lang="es-MX" sz="2000" dirty="0" smtClean="0"/>
              <a:t>programador. </a:t>
            </a:r>
            <a:r>
              <a:rPr lang="es-MX" sz="2000" dirty="0"/>
              <a:t>Por ejemplo, un programa puede utilizar </a:t>
            </a:r>
            <a:r>
              <a:rPr lang="es-MX" sz="2000" dirty="0" smtClean="0"/>
              <a:t>variables</a:t>
            </a:r>
            <a:r>
              <a:rPr lang="es-MX" sz="2000" dirty="0"/>
              <a:t> y </a:t>
            </a:r>
            <a:r>
              <a:rPr lang="es-MX" sz="2000" dirty="0" smtClean="0"/>
              <a:t>constantes</a:t>
            </a:r>
            <a:r>
              <a:rPr lang="es-MX" sz="2000" dirty="0"/>
              <a:t> definidas por el programador.</a:t>
            </a:r>
            <a:br>
              <a:rPr lang="es-MX" sz="2000" dirty="0"/>
            </a:br>
            <a:endParaRPr lang="es-MX" sz="2000" dirty="0"/>
          </a:p>
        </p:txBody>
      </p:sp>
    </p:spTree>
    <p:extLst>
      <p:ext uri="{BB962C8B-B14F-4D97-AF65-F5344CB8AC3E}">
        <p14:creationId xmlns:p14="http://schemas.microsoft.com/office/powerpoint/2010/main" val="191619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8640"/>
            <a:ext cx="8229600" cy="4572000"/>
          </a:xfrm>
        </p:spPr>
        <p:txBody>
          <a:bodyPr>
            <a:normAutofit fontScale="70000" lnSpcReduction="20000"/>
          </a:bodyPr>
          <a:lstStyle/>
          <a:p>
            <a:pPr marL="64008" indent="0">
              <a:buNone/>
            </a:pPr>
            <a:r>
              <a:rPr lang="es-MX" dirty="0" smtClean="0"/>
              <a:t>1.1.3  Construcción de un programa en c</a:t>
            </a:r>
          </a:p>
          <a:p>
            <a:pPr marL="64008" indent="0">
              <a:buNone/>
            </a:pPr>
            <a:r>
              <a:rPr lang="es-MX" dirty="0"/>
              <a:t>Un programa en C es simplemente un fichero de caracteres que contiene un conjunto de instrucciones que un programa especial, el </a:t>
            </a:r>
            <a:r>
              <a:rPr lang="es-MX" b="1" dirty="0"/>
              <a:t>compilador o traductor</a:t>
            </a:r>
            <a:r>
              <a:rPr lang="es-MX" dirty="0"/>
              <a:t>, se encarga de transformar en un código que la computadora puede ejecutar (código objeto). En general, un programa suele estar compuesto de tres partes:</a:t>
            </a:r>
          </a:p>
          <a:p>
            <a:r>
              <a:rPr lang="es-MX" b="1" dirty="0"/>
              <a:t>el encabezamiento</a:t>
            </a:r>
            <a:r>
              <a:rPr lang="es-MX" dirty="0"/>
              <a:t>, que especifica las declaraciones globales de los datos y sus tipos, que vamos a manejar a lo largo del programa;</a:t>
            </a:r>
          </a:p>
          <a:p>
            <a:r>
              <a:rPr lang="es-MX" b="1" dirty="0"/>
              <a:t>la función principal</a:t>
            </a:r>
            <a:r>
              <a:rPr lang="es-MX" dirty="0"/>
              <a:t>, que se suele llamar </a:t>
            </a:r>
            <a:r>
              <a:rPr lang="es-MX" dirty="0" err="1"/>
              <a:t>main</a:t>
            </a:r>
            <a:r>
              <a:rPr lang="es-MX" dirty="0"/>
              <a:t>, y define la estructura del programa.</a:t>
            </a:r>
          </a:p>
          <a:p>
            <a:r>
              <a:rPr lang="es-MX" b="1" dirty="0"/>
              <a:t>las funciones o subrutinas auxiliares</a:t>
            </a:r>
            <a:r>
              <a:rPr lang="es-MX" dirty="0"/>
              <a:t>, que realizan las operaciones necesarias; son llamadas por la rutina principal, la función </a:t>
            </a:r>
            <a:r>
              <a:rPr lang="es-MX" dirty="0" err="1"/>
              <a:t>main</a:t>
            </a:r>
            <a:r>
              <a:rPr lang="es-MX" dirty="0"/>
              <a:t>. Se suelen colocar después de esta función.</a:t>
            </a:r>
          </a:p>
          <a:p>
            <a:pPr marL="64008" indent="0">
              <a:buNone/>
            </a:pPr>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24" t="32143" r="62853" b="45644"/>
          <a:stretch/>
        </p:blipFill>
        <p:spPr bwMode="auto">
          <a:xfrm>
            <a:off x="813550" y="4653136"/>
            <a:ext cx="5603893" cy="205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077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492896"/>
            <a:ext cx="8229600" cy="1399032"/>
          </a:xfrm>
        </p:spPr>
        <p:txBody>
          <a:bodyPr/>
          <a:lstStyle/>
          <a:p>
            <a:pPr algn="ctr"/>
            <a:r>
              <a:rPr lang="es-MX" dirty="0" smtClean="0">
                <a:solidFill>
                  <a:schemeClr val="tx1"/>
                </a:solidFill>
              </a:rPr>
              <a:t>1.2  USO DE VARIABLES Y CONSTANTES</a:t>
            </a:r>
            <a:endParaRPr lang="es-MX" dirty="0">
              <a:solidFill>
                <a:schemeClr val="tx1"/>
              </a:solidFill>
            </a:endParaRPr>
          </a:p>
        </p:txBody>
      </p:sp>
    </p:spTree>
    <p:extLst>
      <p:ext uri="{BB962C8B-B14F-4D97-AF65-F5344CB8AC3E}">
        <p14:creationId xmlns:p14="http://schemas.microsoft.com/office/powerpoint/2010/main" val="1007167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229600" cy="6408712"/>
          </a:xfrm>
        </p:spPr>
        <p:txBody>
          <a:bodyPr>
            <a:normAutofit lnSpcReduction="10000"/>
          </a:bodyPr>
          <a:lstStyle/>
          <a:p>
            <a:pPr marL="64008" indent="0">
              <a:buNone/>
            </a:pPr>
            <a:r>
              <a:rPr lang="es-MX" sz="3600" dirty="0" smtClean="0"/>
              <a:t>1.2.1 Nombre de variables</a:t>
            </a:r>
          </a:p>
          <a:p>
            <a:pPr marL="64008" indent="0">
              <a:buNone/>
            </a:pPr>
            <a:endParaRPr lang="es-MX" sz="2000" dirty="0" smtClean="0"/>
          </a:p>
          <a:p>
            <a:pPr marL="64008" indent="0">
              <a:buNone/>
            </a:pPr>
            <a:r>
              <a:rPr lang="es-MX" sz="2400" dirty="0" smtClean="0"/>
              <a:t>Una </a:t>
            </a:r>
            <a:r>
              <a:rPr lang="es-MX" sz="2400" dirty="0"/>
              <a:t>variable podemos describirla como un espacio o celda en la memoria principal del ordenador, en este espacio podemos almacenar datos o </a:t>
            </a:r>
            <a:r>
              <a:rPr lang="es-MX" sz="2400" dirty="0" smtClean="0"/>
              <a:t>información, </a:t>
            </a:r>
            <a:r>
              <a:rPr lang="es-MX" sz="2400" dirty="0"/>
              <a:t>como números, letras, símbolos, etc…</a:t>
            </a:r>
          </a:p>
          <a:p>
            <a:pPr marL="64008" indent="0">
              <a:buNone/>
            </a:pPr>
            <a:r>
              <a:rPr lang="es-MX" sz="2400" dirty="0"/>
              <a:t>Las variables son volátiles, es decir, cuando almacenamos el dato </a:t>
            </a:r>
            <a:r>
              <a:rPr lang="es-MX" sz="2400" dirty="0" smtClean="0"/>
              <a:t>“Rubén” </a:t>
            </a:r>
            <a:r>
              <a:rPr lang="es-MX" sz="2400" dirty="0"/>
              <a:t>en la variable “NOMBRE” y después queremos almacenar el dato “Lupita” en la misma variable “NOMBRE”, el dato anterior se borra. Las variables pueden cambiar de dato o contenido durante la ejecución del programa.</a:t>
            </a:r>
          </a:p>
          <a:p>
            <a:pPr marL="64008" indent="0">
              <a:buNone/>
            </a:pPr>
            <a:r>
              <a:rPr lang="es-MX" sz="2400" dirty="0"/>
              <a:t>Para que la variable sea valida debe de iniciar con una letra del alfabeto ingles o con el signo «_», no debe contener caracteres especiales (@, $, %), no debe de haber espacios en blanco y no utilizar palabras reservadas (</a:t>
            </a:r>
            <a:r>
              <a:rPr lang="es-MX" sz="2400" dirty="0" err="1"/>
              <a:t>if</a:t>
            </a:r>
            <a:r>
              <a:rPr lang="es-MX" sz="2400" dirty="0"/>
              <a:t>, do, while, etc.)</a:t>
            </a:r>
          </a:p>
        </p:txBody>
      </p:sp>
    </p:spTree>
    <p:extLst>
      <p:ext uri="{BB962C8B-B14F-4D97-AF65-F5344CB8AC3E}">
        <p14:creationId xmlns:p14="http://schemas.microsoft.com/office/powerpoint/2010/main" val="57325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67544" y="332656"/>
            <a:ext cx="8229600" cy="6264696"/>
          </a:xfrm>
        </p:spPr>
        <p:txBody>
          <a:bodyPr>
            <a:normAutofit fontScale="77500" lnSpcReduction="20000"/>
          </a:bodyPr>
          <a:lstStyle/>
          <a:p>
            <a:pPr marL="64008" indent="0">
              <a:buNone/>
            </a:pPr>
            <a:r>
              <a:rPr lang="es-MX" sz="3600" dirty="0" smtClean="0"/>
              <a:t>1.2.2 Variables numéricas</a:t>
            </a:r>
          </a:p>
          <a:p>
            <a:pPr marL="64008" indent="0">
              <a:buNone/>
            </a:pPr>
            <a:r>
              <a:rPr lang="es-MX" sz="3200" dirty="0"/>
              <a:t>El lenguaje C obliga a declarar una variable antes de ser usada. Declarar una variable no significa que se le asigne contenido, sino simplemente se indica que la variable existe. ¿Qué nos mostrará si intentamos mostrar o utilizar la variable si no le hemos asignado contenido?. En C no está permitido usar una variable sin antes haberle asignado un contenido, a lo que se denomina “inicializar la variable”.</a:t>
            </a:r>
          </a:p>
          <a:p>
            <a:pPr marL="64008" indent="0">
              <a:buNone/>
            </a:pPr>
            <a:endParaRPr lang="es-MX" sz="2400" dirty="0"/>
          </a:p>
          <a:p>
            <a:pPr marL="64008" indent="0">
              <a:buNone/>
            </a:pPr>
            <a:r>
              <a:rPr lang="es-MX" sz="2400" b="1" dirty="0"/>
              <a:t>Tipo			Almacenamiento	Rango</a:t>
            </a:r>
            <a:endParaRPr lang="es-MX" sz="2400" dirty="0"/>
          </a:p>
          <a:p>
            <a:pPr marL="64008" indent="0">
              <a:buNone/>
            </a:pPr>
            <a:r>
              <a:rPr lang="es-MX" sz="2400" dirty="0" err="1"/>
              <a:t>char</a:t>
            </a:r>
            <a:r>
              <a:rPr lang="es-MX" sz="2400" dirty="0"/>
              <a:t>			      1 byte	                 0 .. 255</a:t>
            </a:r>
          </a:p>
          <a:p>
            <a:pPr marL="64008" indent="0">
              <a:buNone/>
            </a:pPr>
            <a:r>
              <a:rPr lang="es-MX" sz="2400" dirty="0"/>
              <a:t>short	 		      1 byte	               -128 .. 127</a:t>
            </a:r>
          </a:p>
          <a:p>
            <a:pPr marL="64008" indent="0">
              <a:buNone/>
            </a:pPr>
            <a:r>
              <a:rPr lang="es-MX" sz="2400" dirty="0" err="1"/>
              <a:t>int</a:t>
            </a:r>
            <a:r>
              <a:rPr lang="es-MX" sz="2400" dirty="0"/>
              <a:t>			      2 bytes	         -32,768 .. 32767</a:t>
            </a:r>
          </a:p>
          <a:p>
            <a:pPr marL="64008" indent="0">
              <a:buNone/>
            </a:pPr>
            <a:r>
              <a:rPr lang="es-MX" sz="2400" dirty="0" err="1"/>
              <a:t>Unsigned</a:t>
            </a:r>
            <a:r>
              <a:rPr lang="es-MX" sz="2400" dirty="0"/>
              <a:t> </a:t>
            </a:r>
            <a:r>
              <a:rPr lang="es-MX" sz="2400" dirty="0" err="1"/>
              <a:t>int</a:t>
            </a:r>
            <a:r>
              <a:rPr lang="es-MX" sz="2400" dirty="0"/>
              <a:t>	 	      2 bytes	                 0 .. 65535</a:t>
            </a:r>
          </a:p>
          <a:p>
            <a:pPr marL="64008" indent="0">
              <a:buNone/>
            </a:pPr>
            <a:r>
              <a:rPr lang="es-MX" sz="2400" dirty="0"/>
              <a:t>Long			      4 bytes	    -2147483648 .. 2147483637</a:t>
            </a:r>
          </a:p>
          <a:p>
            <a:pPr marL="64008" indent="0">
              <a:buNone/>
            </a:pPr>
            <a:r>
              <a:rPr lang="es-MX" sz="2400" dirty="0" err="1"/>
              <a:t>float</a:t>
            </a:r>
            <a:r>
              <a:rPr lang="es-MX" sz="2400" dirty="0"/>
              <a:t>	 		      4 bytes	        3.4*(10</a:t>
            </a:r>
            <a:r>
              <a:rPr lang="es-MX" sz="2400" baseline="30000" dirty="0"/>
              <a:t>-38</a:t>
            </a:r>
            <a:r>
              <a:rPr lang="es-MX" sz="2400" dirty="0"/>
              <a:t>) .. 3.4*(10</a:t>
            </a:r>
            <a:r>
              <a:rPr lang="es-MX" sz="2400" baseline="30000" dirty="0"/>
              <a:t>38</a:t>
            </a:r>
            <a:r>
              <a:rPr lang="es-MX" sz="2400" dirty="0"/>
              <a:t>)</a:t>
            </a:r>
          </a:p>
          <a:p>
            <a:pPr marL="64008" indent="0">
              <a:buNone/>
            </a:pPr>
            <a:r>
              <a:rPr lang="es-MX" sz="2400" dirty="0" err="1"/>
              <a:t>double</a:t>
            </a:r>
            <a:r>
              <a:rPr lang="es-MX" sz="2400" dirty="0"/>
              <a:t>	 		      8 bytes	         1.7*(10</a:t>
            </a:r>
            <a:r>
              <a:rPr lang="es-MX" sz="2400" baseline="30000" dirty="0"/>
              <a:t>-308</a:t>
            </a:r>
            <a:r>
              <a:rPr lang="es-MX" sz="2400" dirty="0"/>
              <a:t>) .. 1.7*(10</a:t>
            </a:r>
            <a:r>
              <a:rPr lang="es-MX" sz="2400" baseline="30000" dirty="0"/>
              <a:t>308</a:t>
            </a:r>
            <a:r>
              <a:rPr lang="es-MX" sz="2400" dirty="0"/>
              <a:t>)</a:t>
            </a:r>
          </a:p>
          <a:p>
            <a:pPr marL="64008" indent="0">
              <a:buNone/>
            </a:pPr>
            <a:r>
              <a:rPr lang="es-MX" sz="2400" dirty="0" err="1"/>
              <a:t>long</a:t>
            </a:r>
            <a:r>
              <a:rPr lang="es-MX" sz="2400" dirty="0"/>
              <a:t> </a:t>
            </a:r>
            <a:r>
              <a:rPr lang="es-MX" sz="2400" dirty="0" err="1"/>
              <a:t>double</a:t>
            </a:r>
            <a:r>
              <a:rPr lang="es-MX" sz="2400" dirty="0"/>
              <a:t> 		      8 bytes	          igual que </a:t>
            </a:r>
            <a:r>
              <a:rPr lang="es-MX" sz="2400" dirty="0" err="1"/>
              <a:t>double</a:t>
            </a:r>
            <a:endParaRPr lang="es-MX" dirty="0" smtClean="0"/>
          </a:p>
          <a:p>
            <a:pPr marL="64008" indent="0">
              <a:buNone/>
            </a:pPr>
            <a:endParaRPr lang="es-MX" dirty="0"/>
          </a:p>
        </p:txBody>
      </p:sp>
    </p:spTree>
    <p:extLst>
      <p:ext uri="{BB962C8B-B14F-4D97-AF65-F5344CB8AC3E}">
        <p14:creationId xmlns:p14="http://schemas.microsoft.com/office/powerpoint/2010/main" val="134833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4160"/>
          </a:xfrm>
        </p:spPr>
        <p:txBody>
          <a:bodyPr>
            <a:normAutofit/>
          </a:bodyPr>
          <a:lstStyle/>
          <a:p>
            <a:pPr marL="64008" indent="0">
              <a:buNone/>
            </a:pPr>
            <a:r>
              <a:rPr lang="es-MX" dirty="0" smtClean="0"/>
              <a:t>1.2.3 Variables globales</a:t>
            </a:r>
          </a:p>
          <a:p>
            <a:pPr marL="64008" indent="0">
              <a:buNone/>
            </a:pPr>
            <a:r>
              <a:rPr lang="es-MX" sz="2800" dirty="0" smtClean="0"/>
              <a:t>Son las variables que se declaran </a:t>
            </a:r>
            <a:r>
              <a:rPr lang="es-MX" sz="2800" dirty="0" err="1" smtClean="0"/>
              <a:t>despúes</a:t>
            </a:r>
            <a:r>
              <a:rPr lang="es-MX" sz="2800" dirty="0" smtClean="0"/>
              <a:t> del llamado de cualquier a las cabeceras pero antes de cualquier función, y se pueden usar en cualquier parte del programa.</a:t>
            </a:r>
          </a:p>
          <a:p>
            <a:pPr marL="64008" indent="0">
              <a:buNone/>
            </a:pPr>
            <a:endParaRPr lang="es-MX" sz="2800" dirty="0" smtClean="0"/>
          </a:p>
          <a:p>
            <a:pPr marL="64008" indent="0">
              <a:buNone/>
            </a:pPr>
            <a:r>
              <a:rPr lang="es-MX" dirty="0" smtClean="0"/>
              <a:t>Ejemplo:</a:t>
            </a:r>
          </a:p>
          <a:p>
            <a:pPr marL="64008" indent="0">
              <a:buNone/>
            </a:pPr>
            <a:r>
              <a:rPr lang="es-MX" sz="2000" dirty="0" smtClean="0"/>
              <a:t>#</a:t>
            </a:r>
            <a:r>
              <a:rPr lang="es-MX" sz="2000" dirty="0" err="1" smtClean="0"/>
              <a:t>inclide</a:t>
            </a:r>
            <a:r>
              <a:rPr lang="es-MX" sz="2000" dirty="0" smtClean="0"/>
              <a:t>&lt;</a:t>
            </a:r>
            <a:r>
              <a:rPr lang="es-MX" sz="2000" dirty="0" err="1" smtClean="0"/>
              <a:t>stdio.h</a:t>
            </a:r>
            <a:r>
              <a:rPr lang="es-MX" sz="2000" dirty="0" smtClean="0"/>
              <a:t>&gt;</a:t>
            </a:r>
          </a:p>
          <a:p>
            <a:pPr marL="64008" indent="0">
              <a:buNone/>
            </a:pPr>
            <a:r>
              <a:rPr lang="es-MX" sz="2000" dirty="0" err="1"/>
              <a:t>c</a:t>
            </a:r>
            <a:r>
              <a:rPr lang="es-MX" sz="2000" dirty="0" err="1" smtClean="0"/>
              <a:t>har</a:t>
            </a:r>
            <a:r>
              <a:rPr lang="es-MX" sz="2000" dirty="0" smtClean="0"/>
              <a:t> carácter;</a:t>
            </a:r>
          </a:p>
          <a:p>
            <a:pPr marL="64008" indent="0">
              <a:buNone/>
            </a:pPr>
            <a:r>
              <a:rPr lang="es-MX" sz="2000" dirty="0" err="1" smtClean="0"/>
              <a:t>float</a:t>
            </a:r>
            <a:r>
              <a:rPr lang="es-MX" sz="2000" dirty="0" smtClean="0"/>
              <a:t> </a:t>
            </a:r>
            <a:r>
              <a:rPr lang="es-MX" sz="2000" dirty="0" err="1" smtClean="0"/>
              <a:t>iva</a:t>
            </a:r>
            <a:r>
              <a:rPr lang="es-MX" sz="2000" dirty="0" smtClean="0"/>
              <a:t>, </a:t>
            </a:r>
            <a:r>
              <a:rPr lang="es-MX" sz="2000" dirty="0" err="1" smtClean="0"/>
              <a:t>total_pagar</a:t>
            </a:r>
            <a:r>
              <a:rPr lang="es-MX" sz="2000" dirty="0" smtClean="0"/>
              <a:t>, descuento;</a:t>
            </a:r>
          </a:p>
          <a:p>
            <a:pPr marL="64008" indent="0">
              <a:buNone/>
            </a:pPr>
            <a:r>
              <a:rPr lang="es-MX" sz="2000" dirty="0" err="1" smtClean="0"/>
              <a:t>main</a:t>
            </a:r>
            <a:r>
              <a:rPr lang="es-MX" sz="2000" dirty="0" smtClean="0"/>
              <a:t>(){</a:t>
            </a:r>
          </a:p>
          <a:p>
            <a:pPr marL="64008" indent="0">
              <a:buNone/>
            </a:pPr>
            <a:r>
              <a:rPr lang="es-MX" sz="2000" dirty="0" smtClean="0"/>
              <a:t>//instrucciones//</a:t>
            </a:r>
          </a:p>
          <a:p>
            <a:pPr marL="64008" indent="0">
              <a:buNone/>
            </a:pPr>
            <a:r>
              <a:rPr lang="es-MX" sz="2000" dirty="0" smtClean="0"/>
              <a:t>}</a:t>
            </a:r>
          </a:p>
          <a:p>
            <a:pPr marL="64008" indent="0">
              <a:buNone/>
            </a:pPr>
            <a:r>
              <a:rPr lang="es-MX" sz="2000" dirty="0" err="1"/>
              <a:t>r</a:t>
            </a:r>
            <a:r>
              <a:rPr lang="es-MX" sz="2000" dirty="0" err="1" smtClean="0"/>
              <a:t>eturn</a:t>
            </a:r>
            <a:r>
              <a:rPr lang="es-MX" sz="2000" dirty="0" smtClean="0"/>
              <a:t>(0) </a:t>
            </a:r>
            <a:endParaRPr lang="es-MX" sz="2000" dirty="0"/>
          </a:p>
        </p:txBody>
      </p:sp>
    </p:spTree>
    <p:extLst>
      <p:ext uri="{BB962C8B-B14F-4D97-AF65-F5344CB8AC3E}">
        <p14:creationId xmlns:p14="http://schemas.microsoft.com/office/powerpoint/2010/main" val="6387804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344</TotalTime>
  <Words>875</Words>
  <Application>Microsoft Office PowerPoint</Application>
  <PresentationFormat>Presentación en pantalla (4:3)</PresentationFormat>
  <Paragraphs>129</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Brío</vt:lpstr>
      <vt:lpstr>UNIDAD 1</vt:lpstr>
      <vt:lpstr>1.1 Estructura de un programa en c</vt:lpstr>
      <vt:lpstr>1.1.1    ENTRADA Y SALIDA  Se refiere a las operaciones que se producen en el teclado y en la pantalla de la computadora. En C no hay palabras claves para realizar las acciones de Entrada/Salida, estas se hacen mediante el uso de las funciones de la biblioteca estándar (stadio.h). putchar(): Imprime un carácter en la pantalla, en la posición actual del cursor. Algunas variaciones: getche(): Aparece el Eco getch():No aparece el ecoestas instrucciones se encuentran en la biblioteca conio.h</vt:lpstr>
      <vt:lpstr>Presentación de PowerPoint</vt:lpstr>
      <vt:lpstr>Presentación de PowerPoint</vt:lpstr>
      <vt:lpstr>1.2  USO DE VARIABLES Y CONSTANTES</vt:lpstr>
      <vt:lpstr>Presentación de PowerPoint</vt:lpstr>
      <vt:lpstr>Presentación de PowerPoint</vt:lpstr>
      <vt:lpstr>Presentación de PowerPoint</vt:lpstr>
      <vt:lpstr>Presentación de PowerPoint</vt:lpstr>
      <vt:lpstr>Presentación de PowerPoint</vt:lpstr>
      <vt:lpstr>1.3 CREACIÓN DE UN CODIGO FUENTE, EJECUTABLE Y OBJETO</vt:lpstr>
      <vt:lpstr>Presentación de PowerPoint</vt:lpstr>
      <vt:lpstr>Presentación de PowerPoint</vt:lpstr>
      <vt:lpstr>1.4  OPERADORES</vt:lpstr>
      <vt:lpstr>Presentación de PowerPoint</vt:lpstr>
      <vt:lpstr>Presentación de PowerPoint</vt:lpstr>
      <vt:lpstr>Presentación de PowerPoint</vt:lpstr>
      <vt:lpstr>Presentación de PowerPoint</vt:lpstr>
      <vt:lpstr>Presentación de PowerPoint</vt:lpstr>
      <vt:lpstr>1.5  EXPRECIONES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dc:title>
  <dc:creator>Gerardo VL</dc:creator>
  <cp:lastModifiedBy>Dell</cp:lastModifiedBy>
  <cp:revision>29</cp:revision>
  <dcterms:created xsi:type="dcterms:W3CDTF">2017-10-11T03:51:35Z</dcterms:created>
  <dcterms:modified xsi:type="dcterms:W3CDTF">2017-10-13T04:07:49Z</dcterms:modified>
</cp:coreProperties>
</file>