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6" r:id="rId4"/>
    <p:sldId id="267" r:id="rId5"/>
    <p:sldId id="271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88707"/>
  </p:normalViewPr>
  <p:slideViewPr>
    <p:cSldViewPr snapToGrid="0" snapToObjects="1">
      <p:cViewPr varScale="1">
        <p:scale>
          <a:sx n="101" d="100"/>
          <a:sy n="101" d="100"/>
        </p:scale>
        <p:origin x="12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CFC0-DA5F-394B-81BF-0860AD0CD0C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CFEA-F14C-8747-843A-59A22AF42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CFEA-F14C-8747-843A-59A22AF42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909A-AB7D-3D4F-94B1-83A8EA49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DD4D-16D5-C24A-ADBE-C67E2783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7C70-B25C-514B-B45F-951D58F0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4458-917A-2041-AD19-E9B72829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6B2B-BB87-FC4E-8310-4B9C1540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CF2B-EF91-BE4D-90E8-B53E6868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A0D4-870B-8742-B8CB-A43F92FA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8395-10D3-FF4E-9BC7-8123F1F0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AB18-A100-5341-918B-DCBA21A0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7AEA-C7A0-2B41-BD31-964F1BD3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356B1-1F8D-184D-8809-EE7B891F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321A-E763-D947-9EB6-363516F54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DEC2-3676-EA46-8811-5C16374A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B84F-512E-2147-8055-F165763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F0C3-C94E-064E-BFB3-8283C4B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1EE0-1530-2C44-8E02-A648EE4D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DB19-FEDE-004F-A389-979E28AA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4927-EDAE-F849-B625-EFCA91D3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1282-8767-AD4C-94B0-6200ECEA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00E1-7A44-124D-948F-CD6F1B73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E1AB-B657-D445-806D-AB2E5DC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D78E-0848-CF45-8119-7C23B729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23C-F2C1-C447-95E1-F31B32ED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D430-17E6-5044-8B24-6E34F75D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88A8-B3CA-A14D-BF0D-7B607696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AB6-8650-6B41-9D30-9B88A8F4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9E6-C346-3D49-A2B3-BF35B72E9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4C688-DFD9-1C4D-9AFA-1478400C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8320D-B6D8-B84C-B9F9-2497F1E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8F78-A8CC-EC4A-A3AA-56D542DD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A95F-1F89-6044-8F46-B0EE3417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23C6-5F7E-2B40-B2B0-CA49E146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AACDD-7A5A-8E49-B630-65EB3BB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E1A1D-FCF9-6043-B3CA-921DB5D2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9DAC4-5702-154A-9695-DE5537F9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A59FD-9160-934F-B7EE-D6D710552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0FF5B-DCC3-D44B-B08D-823450A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63109-5C14-2A45-A6F8-1C11BF8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43E54-9CBE-984D-AC95-867D6712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A374-C88A-7F46-A826-3E3F249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440C0-806C-3042-BF76-86FB34DF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2B53-CCCA-4346-B138-DB3626E4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C5BEA-1A64-9349-BA70-0956C62A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3D811-C663-F04F-93E3-9B9877F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0F39F-371A-0B4D-944E-16B47109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A2324-58F6-F848-A4F0-9C53DB89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17E-65B4-1C49-A9D0-1C16B200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A6D5-E9EA-5047-8091-1C50EB04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C0390-6632-C14C-A2BD-3C69B7CF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DE5C3-587F-804F-AF1D-CC51E58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DC2A-F1DC-E84D-9BAF-2DC021C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1F46-6771-1D49-896B-E4245F42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D143-8729-A04A-B29A-5DC70B54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AAE3-4E4D-2649-9CF3-5E5D071B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5D8BF-39AB-1E41-8DBD-473F2D0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F021-820B-0C4F-AC19-FF67BCE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DFE2-8C3E-F44C-B7EC-84E9B2ED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5DB0-DB1B-AB40-AC0C-7626901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C27A-BA29-8B47-A486-B03E876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7D8A-71DE-4B46-A1F1-A55D3107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CD1F-8CE7-0542-8E51-10B0F7660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93BC-57E8-334F-9B2C-D30D65EE977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C746-D7FB-8045-870B-BECE08F9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CA78-AC57-174C-894B-797899463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27D4-3A83-CD47-AF4A-3DF549AF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1031"/>
            <a:ext cx="12192000" cy="23876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Self Regulation of Alpha Waves as Difficulty Control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B8C1-5704-9B47-9FB8-1B49F717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46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Next Condensed" panose="020B0506020202020204" pitchFamily="34" charset="0"/>
              </a:rPr>
              <a:t>CS 491-591: Brain-Computer Interface</a:t>
            </a:r>
            <a:br>
              <a:rPr lang="en-US" sz="3000" dirty="0">
                <a:latin typeface="Avenir Next Condensed" panose="020B0506020202020204" pitchFamily="34" charset="0"/>
              </a:rPr>
            </a:br>
            <a:endParaRPr lang="en-US" sz="3000" dirty="0">
              <a:latin typeface="Avenir Next Condensed" panose="020B0506020202020204" pitchFamily="34" charset="0"/>
            </a:endParaRPr>
          </a:p>
          <a:p>
            <a:r>
              <a:rPr lang="en-US" dirty="0">
                <a:latin typeface="Avenir Next Condensed" panose="020B0506020202020204" pitchFamily="34" charset="0"/>
              </a:rPr>
              <a:t>Noah Gershmel | Jack </a:t>
            </a:r>
            <a:r>
              <a:rPr lang="en-US" dirty="0" err="1">
                <a:latin typeface="Avenir Next Condensed" panose="020B0506020202020204" pitchFamily="34" charset="0"/>
              </a:rPr>
              <a:t>Hawblitzel</a:t>
            </a:r>
            <a:r>
              <a:rPr lang="en-US" dirty="0">
                <a:latin typeface="Avenir Next Condensed" panose="020B0506020202020204" pitchFamily="34" charset="0"/>
              </a:rPr>
              <a:t> | </a:t>
            </a:r>
            <a:r>
              <a:rPr lang="en-US" dirty="0" err="1">
                <a:latin typeface="Avenir Next Condensed" panose="020B0506020202020204" pitchFamily="34" charset="0"/>
              </a:rPr>
              <a:t>Elysse</a:t>
            </a:r>
            <a:r>
              <a:rPr lang="en-US" dirty="0">
                <a:latin typeface="Avenir Next Condensed" panose="020B0506020202020204" pitchFamily="34" charset="0"/>
              </a:rPr>
              <a:t> Kimmel</a:t>
            </a:r>
          </a:p>
          <a:p>
            <a:endParaRPr lang="en-US" dirty="0">
              <a:latin typeface="Avenir Next Condensed" panose="020B0506020202020204" pitchFamily="34" charset="0"/>
            </a:endParaRPr>
          </a:p>
          <a:p>
            <a:endParaRPr lang="en-US" dirty="0">
              <a:latin typeface="Avenir Next Condensed" panose="020B0506020202020204" pitchFamily="34" charset="0"/>
            </a:endParaRPr>
          </a:p>
          <a:p>
            <a:endParaRPr lang="en-US" dirty="0">
              <a:latin typeface="Avenir Next Condensed" panose="020B0506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8746D-EC2D-E641-AA34-0293F369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Create an engaging game while training your mind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Focus need for regulation around stressors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Remaining calm in high stress situations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Extend training beyond video games</a:t>
            </a:r>
          </a:p>
          <a:p>
            <a:pPr marL="0" indent="0">
              <a:buNone/>
            </a:pPr>
            <a:endParaRPr lang="en-US" sz="3200" dirty="0">
              <a:latin typeface="Avenir Next Condense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BCI for Games: A ‘State of the Art’ Survey, </a:t>
            </a:r>
          </a:p>
          <a:p>
            <a:pPr lvl="1"/>
            <a:r>
              <a:rPr lang="en-US" sz="2000" dirty="0" err="1"/>
              <a:t>Nijholt</a:t>
            </a:r>
            <a:r>
              <a:rPr lang="en-US" sz="2000" dirty="0"/>
              <a:t>, A. (2008)</a:t>
            </a:r>
          </a:p>
          <a:p>
            <a:pPr lvl="1"/>
            <a:r>
              <a:rPr lang="en-US" sz="2000" dirty="0">
                <a:latin typeface="Avenir Next Condensed" panose="020B0506020202020204" pitchFamily="34" charset="0"/>
                <a:ea typeface="+mj-ea"/>
                <a:cs typeface="+mj-cs"/>
              </a:rPr>
              <a:t>Early adoption of BCI through games</a:t>
            </a:r>
          </a:p>
          <a:p>
            <a:r>
              <a:rPr lang="en-US" sz="3200" dirty="0"/>
              <a:t>EEG-based continuous control of a game using a 3 channel motor imagery BCI: BCI game </a:t>
            </a:r>
          </a:p>
          <a:p>
            <a:pPr lvl="1"/>
            <a:r>
              <a:rPr lang="en-US" sz="2200" dirty="0"/>
              <a:t>Coyle, D., Garcia, J., </a:t>
            </a:r>
            <a:r>
              <a:rPr lang="en-US" sz="2200" dirty="0" err="1"/>
              <a:t>Satti</a:t>
            </a:r>
            <a:r>
              <a:rPr lang="en-US" sz="2200" dirty="0"/>
              <a:t>, A. R., &amp; </a:t>
            </a:r>
            <a:r>
              <a:rPr lang="en-US" sz="2200" dirty="0" err="1"/>
              <a:t>McGinnity</a:t>
            </a:r>
            <a:r>
              <a:rPr lang="en-US" sz="2200" dirty="0"/>
              <a:t>, T. M. (2011)</a:t>
            </a:r>
          </a:p>
          <a:p>
            <a:pPr lvl="1"/>
            <a:r>
              <a:rPr lang="en-US" sz="2200" dirty="0"/>
              <a:t>Use of normal distribution to smooth values</a:t>
            </a:r>
          </a:p>
          <a:p>
            <a:r>
              <a:rPr lang="en-US" sz="3200" dirty="0"/>
              <a:t>Experiencing BCI Control in a Popular Computer Game</a:t>
            </a:r>
          </a:p>
          <a:p>
            <a:pPr lvl="1"/>
            <a:r>
              <a:rPr lang="en-US" sz="2000" dirty="0"/>
              <a:t>H., Bose, D. P., Poel, M., &amp; </a:t>
            </a:r>
            <a:r>
              <a:rPr lang="en-US" sz="2000" dirty="0" err="1"/>
              <a:t>Nijholt</a:t>
            </a:r>
            <a:r>
              <a:rPr lang="en-US" sz="2000" dirty="0"/>
              <a:t>, A. (2013)</a:t>
            </a:r>
          </a:p>
          <a:p>
            <a:pPr lvl="1"/>
            <a:r>
              <a:rPr lang="en-US" sz="2000" dirty="0"/>
              <a:t>Participants willing to use BCI for extended periods of time</a:t>
            </a:r>
          </a:p>
          <a:p>
            <a:r>
              <a:rPr lang="en-US" dirty="0"/>
              <a:t>Recognizing Frustration of Drivers From Face Video Recordings and Brain Activation Measurements With Functional Near-Infrared Spectroscopy</a:t>
            </a:r>
          </a:p>
          <a:p>
            <a:pPr lvl="1"/>
            <a:r>
              <a:rPr lang="en-US" sz="2000" dirty="0" err="1"/>
              <a:t>Ihme</a:t>
            </a:r>
            <a:r>
              <a:rPr lang="en-US" sz="2000" dirty="0"/>
              <a:t> K, </a:t>
            </a:r>
            <a:r>
              <a:rPr lang="en-US" sz="2000" dirty="0" err="1"/>
              <a:t>Unni</a:t>
            </a:r>
            <a:r>
              <a:rPr lang="en-US" sz="2000" dirty="0"/>
              <a:t> A, Zhang M, Rieger JW and </a:t>
            </a:r>
            <a:r>
              <a:rPr lang="en-US" sz="2000" dirty="0" err="1"/>
              <a:t>Jipp</a:t>
            </a:r>
            <a:r>
              <a:rPr lang="en-US" sz="2000" dirty="0"/>
              <a:t> M (2018)</a:t>
            </a:r>
          </a:p>
          <a:p>
            <a:pPr lvl="1"/>
            <a:r>
              <a:rPr lang="en-US" sz="2000" dirty="0"/>
              <a:t>Games create recognizable frustration in EEG from video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 waves as relaxation state</a:t>
            </a:r>
          </a:p>
          <a:p>
            <a:r>
              <a:rPr lang="en-US" dirty="0"/>
              <a:t>EEG using FP1, FP2 with A1 and A2 as reference</a:t>
            </a:r>
          </a:p>
          <a:p>
            <a:r>
              <a:rPr lang="en-US" dirty="0"/>
              <a:t>Frontal Lobe targeted </a:t>
            </a:r>
          </a:p>
          <a:p>
            <a:r>
              <a:rPr lang="en-US" dirty="0"/>
              <a:t>Feedback through enemy movement and text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EFF47-1DED-452F-95D3-EC16DD1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43" y="1537422"/>
            <a:ext cx="8390283" cy="4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the browser-BCI</a:t>
            </a:r>
          </a:p>
          <a:p>
            <a:r>
              <a:rPr lang="en-US" dirty="0"/>
              <a:t>Sliding average</a:t>
            </a:r>
          </a:p>
          <a:p>
            <a:r>
              <a:rPr lang="en-US" dirty="0"/>
              <a:t>Chrome Bluetooth over web</a:t>
            </a:r>
          </a:p>
          <a:p>
            <a:r>
              <a:rPr lang="en-US" dirty="0" err="1"/>
              <a:t>OpenBCI</a:t>
            </a:r>
            <a:r>
              <a:rPr lang="en-US" dirty="0"/>
              <a:t> Headset</a:t>
            </a:r>
          </a:p>
          <a:p>
            <a:r>
              <a:rPr lang="en-US" dirty="0"/>
              <a:t>WebGL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4E56B-D264-4FE2-ACE2-A69F09F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400174"/>
            <a:ext cx="4988201" cy="49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on web limited to chrome</a:t>
            </a:r>
          </a:p>
          <a:p>
            <a:r>
              <a:rPr lang="en-US" dirty="0"/>
              <a:t>Smoothly changing the difficulty</a:t>
            </a:r>
          </a:p>
          <a:p>
            <a:r>
              <a:rPr lang="en-US" dirty="0"/>
              <a:t>Maintaining easy to read code for all the game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quality graphics and GUI for engagement</a:t>
            </a:r>
          </a:p>
          <a:p>
            <a:r>
              <a:rPr lang="en-US" dirty="0"/>
              <a:t>Selection of scenarios</a:t>
            </a:r>
          </a:p>
          <a:p>
            <a:r>
              <a:rPr lang="en-US" dirty="0"/>
              <a:t>Logging of self regulation skill</a:t>
            </a:r>
          </a:p>
          <a:p>
            <a:r>
              <a:rPr lang="en-US" dirty="0"/>
              <a:t>Support for other headsets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282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Condensed</vt:lpstr>
      <vt:lpstr>Avenir Next Condensed Medium</vt:lpstr>
      <vt:lpstr>Calibri</vt:lpstr>
      <vt:lpstr>Calibri Light</vt:lpstr>
      <vt:lpstr>Office Theme</vt:lpstr>
      <vt:lpstr>Self Regulation of Alpha Waves as Difficulty Control In Video Games</vt:lpstr>
      <vt:lpstr>Introduction</vt:lpstr>
      <vt:lpstr>Previous Work</vt:lpstr>
      <vt:lpstr>Approach</vt:lpstr>
      <vt:lpstr>Approach</vt:lpstr>
      <vt:lpstr>System Design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Crawford, Chris S.</dc:creator>
  <cp:lastModifiedBy>Garret Gershmel</cp:lastModifiedBy>
  <cp:revision>40</cp:revision>
  <dcterms:created xsi:type="dcterms:W3CDTF">2019-04-06T02:00:21Z</dcterms:created>
  <dcterms:modified xsi:type="dcterms:W3CDTF">2019-04-25T13:49:00Z</dcterms:modified>
</cp:coreProperties>
</file>