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6" r:id="rId9"/>
    <p:sldId id="267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660"/>
  </p:normalViewPr>
  <p:slideViewPr>
    <p:cSldViewPr>
      <p:cViewPr varScale="1">
        <p:scale>
          <a:sx n="85" d="100"/>
          <a:sy n="85" d="100"/>
        </p:scale>
        <p:origin x="154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24.03.2019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24.03.2019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24.03.2019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24.03.2019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24.03.2019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24.03.2019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24.03.2019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24.03.2019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24.03.2019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24.03.2019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24.03.2019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24.03.2019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0C3D2E1-48CC-4BE1-B619-0B68E96B25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14" r="8287" b="1"/>
          <a:stretch/>
        </p:blipFill>
        <p:spPr>
          <a:xfrm>
            <a:off x="20" y="10"/>
            <a:ext cx="9143980" cy="50000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F28D5B-2926-4FE4-BF22-EA37C737E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02E941BD-027E-419D-A57B-79D61423B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333" y="4606470"/>
            <a:ext cx="575734" cy="57513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Объект 5">
            <a:extLst>
              <a:ext uri="{FF2B5EF4-FFF2-40B4-BE49-F238E27FC236}">
                <a16:creationId xmlns:a16="http://schemas.microsoft.com/office/drawing/2014/main" id="{CD9B531E-0382-4C57-B657-8629EB0EE9CA}"/>
              </a:ext>
            </a:extLst>
          </p:cNvPr>
          <p:cNvSpPr txBox="1">
            <a:spLocks/>
          </p:cNvSpPr>
          <p:nvPr/>
        </p:nvSpPr>
        <p:spPr>
          <a:xfrm>
            <a:off x="689339" y="4797152"/>
            <a:ext cx="7765322" cy="15841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/>
              <a:t>Название команды: </a:t>
            </a:r>
            <a:r>
              <a:rPr lang="en-US" sz="2400" b="1" dirty="0" err="1"/>
              <a:t>HackerCats</a:t>
            </a:r>
            <a:endParaRPr lang="ru-RU" sz="2400" b="1" dirty="0"/>
          </a:p>
          <a:p>
            <a:r>
              <a:rPr lang="ru-RU" sz="2400" b="1" dirty="0"/>
              <a:t>Название проекта: Алиса ДЕЙСТВИТЕЛЬНО умный помощник</a:t>
            </a:r>
          </a:p>
          <a:p>
            <a:r>
              <a:rPr lang="ru-RU" sz="2400" b="1" dirty="0"/>
              <a:t>Название кейса: Применение технологии Алиса в сервисах МТС</a:t>
            </a:r>
          </a:p>
        </p:txBody>
      </p:sp>
    </p:spTree>
    <p:extLst>
      <p:ext uri="{BB962C8B-B14F-4D97-AF65-F5344CB8AC3E}">
        <p14:creationId xmlns:p14="http://schemas.microsoft.com/office/powerpoint/2010/main" val="3273162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390866-D6B0-40B6-8418-202E84F51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978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B28C0E-3BA4-4E22-BCEE-96567849C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437112"/>
            <a:ext cx="8229600" cy="2016224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Есть решения, но не популяризованы</a:t>
            </a:r>
          </a:p>
          <a:p>
            <a:r>
              <a:rPr lang="ru-RU" dirty="0"/>
              <a:t>Не приходят новые клиенты, высокая конкуренция</a:t>
            </a:r>
          </a:p>
          <a:p>
            <a:r>
              <a:rPr lang="ru-RU" dirty="0"/>
              <a:t>Отсутствие полной интеграции сервисов в функционал Алисы</a:t>
            </a:r>
          </a:p>
          <a:p>
            <a:r>
              <a:rPr lang="ru-RU" dirty="0"/>
              <a:t>Нет функции «запоминания пользователя»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16EE51D-8754-4601-8279-8DFF5258DC15}"/>
              </a:ext>
            </a:extLst>
          </p:cNvPr>
          <p:cNvSpPr/>
          <p:nvPr/>
        </p:nvSpPr>
        <p:spPr>
          <a:xfrm>
            <a:off x="395536" y="985699"/>
            <a:ext cx="874846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2800" dirty="0"/>
              <a:t>Связанность голосового помощника Алиса с сервисами имеющихся крупных компаний.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A483A97-B9A7-425C-BBE6-1A42E71CA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922955"/>
            <a:ext cx="53530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04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CE38289-18DA-4FB2-B24F-A9C162FD2B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618"/>
          <a:stretch/>
        </p:blipFill>
        <p:spPr>
          <a:xfrm>
            <a:off x="23802" y="-278625"/>
            <a:ext cx="9143980" cy="4666928"/>
          </a:xfrm>
          <a:prstGeom prst="rect">
            <a:avLst/>
          </a:prstGeom>
        </p:spPr>
      </p:pic>
      <p:pic>
        <p:nvPicPr>
          <p:cNvPr id="26" name="Picture 22">
            <a:extLst>
              <a:ext uri="{FF2B5EF4-FFF2-40B4-BE49-F238E27FC236}">
                <a16:creationId xmlns:a16="http://schemas.microsoft.com/office/drawing/2014/main" id="{EE09A529-E47C-4634-BB98-0A9526C3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569C1A01-6FB5-43CE-ADCC-936728AC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200" y="4388303"/>
            <a:ext cx="618067" cy="70298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2F108A-D9C2-4603-B00C-9BA90B65E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4516693"/>
            <a:ext cx="3766337" cy="1509931"/>
          </a:xfrm>
        </p:spPr>
        <p:txBody>
          <a:bodyPr>
            <a:normAutofit/>
          </a:bodyPr>
          <a:lstStyle/>
          <a:p>
            <a:r>
              <a:rPr lang="ru-RU" sz="3500" dirty="0">
                <a:solidFill>
                  <a:srgbClr val="000000"/>
                </a:solidFill>
              </a:rPr>
              <a:t>Конкурентные преимущества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A5A80D-9FE5-422C-89B1-1C4AF08E7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3928" y="4221089"/>
            <a:ext cx="5040559" cy="252028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1800" dirty="0">
                <a:solidFill>
                  <a:srgbClr val="000000"/>
                </a:solidFill>
              </a:rPr>
              <a:t>Свободные ниши для развития и настройки диалогов в сервисе</a:t>
            </a:r>
          </a:p>
          <a:p>
            <a:pPr>
              <a:lnSpc>
                <a:spcPct val="90000"/>
              </a:lnSpc>
            </a:pPr>
            <a:r>
              <a:rPr lang="ru-RU" sz="1800" dirty="0">
                <a:solidFill>
                  <a:srgbClr val="000000"/>
                </a:solidFill>
              </a:rPr>
              <a:t>Развитие платного контента </a:t>
            </a:r>
          </a:p>
          <a:p>
            <a:pPr>
              <a:lnSpc>
                <a:spcPct val="90000"/>
              </a:lnSpc>
            </a:pPr>
            <a:r>
              <a:rPr lang="ru-RU" sz="1800" dirty="0">
                <a:solidFill>
                  <a:srgbClr val="000000"/>
                </a:solidFill>
              </a:rPr>
              <a:t>Формирование рынка продаж по определенной компании только для пользователей Алисы</a:t>
            </a:r>
          </a:p>
          <a:p>
            <a:pPr>
              <a:lnSpc>
                <a:spcPct val="90000"/>
              </a:lnSpc>
            </a:pPr>
            <a:r>
              <a:rPr lang="ru-RU" sz="1800" dirty="0">
                <a:solidFill>
                  <a:srgbClr val="000000"/>
                </a:solidFill>
              </a:rPr>
              <a:t>Выгодно всем: Алисе, </a:t>
            </a:r>
            <a:r>
              <a:rPr lang="ru-RU" sz="1800" dirty="0" err="1">
                <a:solidFill>
                  <a:srgbClr val="000000"/>
                </a:solidFill>
              </a:rPr>
              <a:t>МТСу</a:t>
            </a:r>
            <a:r>
              <a:rPr lang="ru-RU" sz="1800" dirty="0">
                <a:solidFill>
                  <a:srgbClr val="000000"/>
                </a:solidFill>
              </a:rPr>
              <a:t> </a:t>
            </a:r>
            <a:r>
              <a:rPr lang="ru-RU" sz="1800">
                <a:solidFill>
                  <a:srgbClr val="000000"/>
                </a:solidFill>
              </a:rPr>
              <a:t>и пользователям.</a:t>
            </a:r>
            <a:endParaRPr lang="ru-RU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93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F53EDD-B3EA-4780-81AA-A27369026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Целевая аудитория</a:t>
            </a:r>
          </a:p>
        </p:txBody>
      </p:sp>
      <p:pic>
        <p:nvPicPr>
          <p:cNvPr id="1026" name="Picture 2" descr="https://secl.com.ua/other-images/article/article_serious_design_of_the_serious_websites/04.jpg">
            <a:extLst>
              <a:ext uri="{FF2B5EF4-FFF2-40B4-BE49-F238E27FC236}">
                <a16:creationId xmlns:a16="http://schemas.microsoft.com/office/drawing/2014/main" id="{E0919101-A55B-45F3-81DF-ABD6D7A4F2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759" y="1399914"/>
            <a:ext cx="4572000" cy="490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2172ED2E-F965-4E54-91F0-71B0B4E7FD42}"/>
              </a:ext>
            </a:extLst>
          </p:cNvPr>
          <p:cNvSpPr txBox="1">
            <a:spLocks/>
          </p:cNvSpPr>
          <p:nvPr/>
        </p:nvSpPr>
        <p:spPr>
          <a:xfrm>
            <a:off x="4589760" y="1417638"/>
            <a:ext cx="4257683" cy="5010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Крупные организации с интеграцией развлекательных сервисов в рамках телеком услуг</a:t>
            </a:r>
          </a:p>
          <a:p>
            <a:r>
              <a:rPr lang="ru-RU" dirty="0"/>
              <a:t>Крупные рекламные сервисы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8856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AC43FA9-7F53-4BD3-B359-C4DECD4B2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002" y="5715000"/>
            <a:ext cx="3788155" cy="8367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/>
              <a:t>Руки постоянно заняты</a:t>
            </a:r>
            <a:endParaRPr lang="ru-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6CE8A6FA-A613-4C47-B4FE-A46184A83BB4}"/>
              </a:ext>
            </a:extLst>
          </p:cNvPr>
          <p:cNvSpPr txBox="1">
            <a:spLocks/>
          </p:cNvSpPr>
          <p:nvPr/>
        </p:nvSpPr>
        <p:spPr>
          <a:xfrm>
            <a:off x="611560" y="5746650"/>
            <a:ext cx="3788155" cy="8367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dirty="0"/>
              <a:t>Хочу смотреть любимый фильм</a:t>
            </a:r>
          </a:p>
        </p:txBody>
      </p:sp>
      <p:pic>
        <p:nvPicPr>
          <p:cNvPr id="8" name="Picture 4" descr="ÐÐ°ÑÑÐ¸Ð½ÐºÐ¸ Ð¿Ð¾ Ð·Ð°Ð¿ÑÐ¾ÑÑ Ð¿Ð°Ð¿Ð° ÑÑÑÐ°Ð»">
            <a:extLst>
              <a:ext uri="{FF2B5EF4-FFF2-40B4-BE49-F238E27FC236}">
                <a16:creationId xmlns:a16="http://schemas.microsoft.com/office/drawing/2014/main" id="{AD2B8709-03A0-4F0A-8DD3-E682EB35F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51059"/>
            <a:ext cx="3321053" cy="474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ÐÐ°ÑÑÐ¸Ð½ÐºÐ¸ Ð¿Ð¾ Ð·Ð°Ð¿ÑÐ¾ÑÑ Ð¼Ð°Ð¼Ð° Ð³Ð¾ÑÐ¾Ð²Ð¸Ñ">
            <a:extLst>
              <a:ext uri="{FF2B5EF4-FFF2-40B4-BE49-F238E27FC236}">
                <a16:creationId xmlns:a16="http://schemas.microsoft.com/office/drawing/2014/main" id="{705D7A9B-3C30-447A-89EF-60D10D7C1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782" y="724644"/>
            <a:ext cx="300037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039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4" descr="http://virtuni.education.zp.ua/info_cpu/sites/default/files/01.jpg">
            <a:extLst>
              <a:ext uri="{FF2B5EF4-FFF2-40B4-BE49-F238E27FC236}">
                <a16:creationId xmlns:a16="http://schemas.microsoft.com/office/drawing/2014/main" id="{EB21D5CA-4F8E-4D81-B1FD-E711306F86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21" r="1" b="35721"/>
          <a:stretch/>
        </p:blipFill>
        <p:spPr bwMode="auto">
          <a:xfrm>
            <a:off x="-1456" y="10"/>
            <a:ext cx="4716957" cy="3382726"/>
          </a:xfrm>
          <a:custGeom>
            <a:avLst/>
            <a:gdLst>
              <a:gd name="connsiteX0" fmla="*/ 253815 w 5061985"/>
              <a:gd name="connsiteY0" fmla="*/ 0 h 3630170"/>
              <a:gd name="connsiteX1" fmla="*/ 4808170 w 5061985"/>
              <a:gd name="connsiteY1" fmla="*/ 0 h 3630170"/>
              <a:gd name="connsiteX2" fmla="*/ 4863087 w 5061985"/>
              <a:gd name="connsiteY2" fmla="*/ 114001 h 3630170"/>
              <a:gd name="connsiteX3" fmla="*/ 5061985 w 5061985"/>
              <a:gd name="connsiteY3" fmla="*/ 1099178 h 3630170"/>
              <a:gd name="connsiteX4" fmla="*/ 2530993 w 5061985"/>
              <a:gd name="connsiteY4" fmla="*/ 3630170 h 3630170"/>
              <a:gd name="connsiteX5" fmla="*/ 0 w 5061985"/>
              <a:gd name="connsiteY5" fmla="*/ 1099178 h 3630170"/>
              <a:gd name="connsiteX6" fmla="*/ 198898 w 5061985"/>
              <a:gd name="connsiteY6" fmla="*/ 114001 h 363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61985" h="3630170">
                <a:moveTo>
                  <a:pt x="253815" y="0"/>
                </a:moveTo>
                <a:lnTo>
                  <a:pt x="4808170" y="0"/>
                </a:lnTo>
                <a:lnTo>
                  <a:pt x="4863087" y="114001"/>
                </a:lnTo>
                <a:cubicBezTo>
                  <a:pt x="4991162" y="416805"/>
                  <a:pt x="5061985" y="749721"/>
                  <a:pt x="5061985" y="1099178"/>
                </a:cubicBezTo>
                <a:cubicBezTo>
                  <a:pt x="5061985" y="2497007"/>
                  <a:pt x="3928821" y="3630170"/>
                  <a:pt x="2530993" y="3630170"/>
                </a:cubicBezTo>
                <a:cubicBezTo>
                  <a:pt x="1133164" y="3630170"/>
                  <a:pt x="0" y="2497007"/>
                  <a:pt x="0" y="1099178"/>
                </a:cubicBezTo>
                <a:cubicBezTo>
                  <a:pt x="0" y="749721"/>
                  <a:pt x="70823" y="416805"/>
                  <a:pt x="198898" y="114001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ÐÐ°ÑÑÐ¸Ð½ÐºÐ¸ Ð¿Ð¾ Ð·Ð°Ð¿ÑÐ¾ÑÑ ÑÐµÐ±ÑÐ½Ð¾Ðº 4 Ð³Ð¾Ð´Ð°">
            <a:extLst>
              <a:ext uri="{FF2B5EF4-FFF2-40B4-BE49-F238E27FC236}">
                <a16:creationId xmlns:a16="http://schemas.microsoft.com/office/drawing/2014/main" id="{B57DB285-60E7-453D-B573-DDFBE6098B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98" r="9483" b="2"/>
          <a:stretch/>
        </p:blipFill>
        <p:spPr bwMode="auto">
          <a:xfrm>
            <a:off x="3849320" y="710531"/>
            <a:ext cx="5294679" cy="6145051"/>
          </a:xfrm>
          <a:custGeom>
            <a:avLst/>
            <a:gdLst>
              <a:gd name="connsiteX0" fmla="*/ 3479124 w 5294678"/>
              <a:gd name="connsiteY0" fmla="*/ 0 h 6145051"/>
              <a:gd name="connsiteX1" fmla="*/ 5137482 w 5294678"/>
              <a:gd name="connsiteY1" fmla="*/ 419912 h 6145051"/>
              <a:gd name="connsiteX2" fmla="*/ 5294678 w 5294678"/>
              <a:gd name="connsiteY2" fmla="*/ 515411 h 6145051"/>
              <a:gd name="connsiteX3" fmla="*/ 5294678 w 5294678"/>
              <a:gd name="connsiteY3" fmla="*/ 6145051 h 6145051"/>
              <a:gd name="connsiteX4" fmla="*/ 1245466 w 5294678"/>
              <a:gd name="connsiteY4" fmla="*/ 6145051 h 6145051"/>
              <a:gd name="connsiteX5" fmla="*/ 1019012 w 5294678"/>
              <a:gd name="connsiteY5" fmla="*/ 5939236 h 6145051"/>
              <a:gd name="connsiteX6" fmla="*/ 0 w 5294678"/>
              <a:gd name="connsiteY6" fmla="*/ 3479124 h 6145051"/>
              <a:gd name="connsiteX7" fmla="*/ 3479124 w 5294678"/>
              <a:gd name="connsiteY7" fmla="*/ 0 h 6145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94678" h="6145051">
                <a:moveTo>
                  <a:pt x="3479124" y="0"/>
                </a:moveTo>
                <a:cubicBezTo>
                  <a:pt x="4079583" y="0"/>
                  <a:pt x="4644513" y="152115"/>
                  <a:pt x="5137482" y="419912"/>
                </a:cubicBezTo>
                <a:lnTo>
                  <a:pt x="5294678" y="515411"/>
                </a:lnTo>
                <a:lnTo>
                  <a:pt x="5294678" y="6145051"/>
                </a:lnTo>
                <a:lnTo>
                  <a:pt x="1245466" y="6145051"/>
                </a:lnTo>
                <a:lnTo>
                  <a:pt x="1019012" y="5939236"/>
                </a:lnTo>
                <a:cubicBezTo>
                  <a:pt x="389414" y="5309639"/>
                  <a:pt x="0" y="4439858"/>
                  <a:pt x="0" y="3479124"/>
                </a:cubicBezTo>
                <a:cubicBezTo>
                  <a:pt x="0" y="1557657"/>
                  <a:pt x="1557657" y="0"/>
                  <a:pt x="3479124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6D104383-AD7E-45AE-BEBC-A74A7E336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0"/>
          <a:stretch/>
        </p:blipFill>
        <p:spPr>
          <a:xfrm flipH="1"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B1C698F-EBEC-45F6-8A92-5727A46BC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580" y="3475265"/>
            <a:ext cx="4459934" cy="10896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685800">
              <a:lnSpc>
                <a:spcPct val="90000"/>
              </a:lnSpc>
            </a:pPr>
            <a:r>
              <a:rPr lang="ru-RU" sz="33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Я люблю спорт, но не люблю записывать</a:t>
            </a:r>
            <a:endParaRPr lang="en-US" sz="3300" kern="12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C43FA9-7F53-4BD3-B359-C4DECD4B2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39" y="5832907"/>
            <a:ext cx="4459652" cy="629123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0" indent="0" algn="ctr" defTabSz="685800">
              <a:lnSpc>
                <a:spcPct val="90000"/>
              </a:lnSpc>
              <a:spcBef>
                <a:spcPts val="750"/>
              </a:spcBef>
              <a:buNone/>
            </a:pPr>
            <a:r>
              <a:rPr lang="en-US" sz="3600" kern="1200" dirty="0" err="1">
                <a:solidFill>
                  <a:srgbClr val="000000"/>
                </a:solidFill>
                <a:latin typeface="+mn-lt"/>
                <a:ea typeface="+mn-ea"/>
                <a:cs typeface="+mn-cs"/>
              </a:rPr>
              <a:t>Не</a:t>
            </a:r>
            <a:r>
              <a:rPr lang="en-US" sz="3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600" kern="1200" dirty="0" err="1">
                <a:solidFill>
                  <a:srgbClr val="000000"/>
                </a:solidFill>
                <a:latin typeface="+mn-lt"/>
                <a:ea typeface="+mn-ea"/>
                <a:cs typeface="+mn-cs"/>
              </a:rPr>
              <a:t>хочу</a:t>
            </a:r>
            <a:r>
              <a:rPr lang="en-US" sz="3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600" kern="1200" dirty="0" err="1">
                <a:solidFill>
                  <a:srgbClr val="000000"/>
                </a:solidFill>
                <a:latin typeface="+mn-lt"/>
                <a:ea typeface="+mn-ea"/>
                <a:cs typeface="+mn-cs"/>
              </a:rPr>
              <a:t>ложит</a:t>
            </a:r>
            <a:r>
              <a:rPr lang="ru-RU" sz="3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ь</a:t>
            </a:r>
            <a:r>
              <a:rPr lang="en-US" sz="3600" kern="1200" dirty="0" err="1">
                <a:solidFill>
                  <a:srgbClr val="000000"/>
                </a:solidFill>
                <a:latin typeface="+mn-lt"/>
                <a:ea typeface="+mn-ea"/>
                <a:cs typeface="+mn-cs"/>
              </a:rPr>
              <a:t>ся</a:t>
            </a:r>
            <a:r>
              <a:rPr lang="en-US" sz="3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600" kern="1200" dirty="0" err="1">
                <a:solidFill>
                  <a:srgbClr val="000000"/>
                </a:solidFill>
                <a:latin typeface="+mn-lt"/>
                <a:ea typeface="+mn-ea"/>
                <a:cs typeface="+mn-cs"/>
              </a:rPr>
              <a:t>спа</a:t>
            </a:r>
            <a:r>
              <a:rPr lang="ru-RU" sz="3600" kern="1200" dirty="0" err="1">
                <a:solidFill>
                  <a:srgbClr val="000000"/>
                </a:solidFill>
                <a:latin typeface="+mn-lt"/>
                <a:ea typeface="+mn-ea"/>
                <a:cs typeface="+mn-cs"/>
              </a:rPr>
              <a:t>ааааа</a:t>
            </a:r>
            <a:r>
              <a:rPr lang="ru-RU" sz="3600" dirty="0" err="1">
                <a:solidFill>
                  <a:srgbClr val="000000"/>
                </a:solidFill>
              </a:rPr>
              <a:t>т</a:t>
            </a:r>
            <a:r>
              <a:rPr lang="en-US" sz="3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ь</a:t>
            </a:r>
          </a:p>
        </p:txBody>
      </p:sp>
    </p:spTree>
    <p:extLst>
      <p:ext uri="{BB962C8B-B14F-4D97-AF65-F5344CB8AC3E}">
        <p14:creationId xmlns:p14="http://schemas.microsoft.com/office/powerpoint/2010/main" val="285678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C5B9CD-AE24-45E7-B938-0CF5DD769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9332" y="4928180"/>
            <a:ext cx="2640841" cy="1286354"/>
          </a:xfrm>
        </p:spPr>
        <p:txBody>
          <a:bodyPr>
            <a:normAutofit/>
          </a:bodyPr>
          <a:lstStyle/>
          <a:p>
            <a:pPr algn="r"/>
            <a:r>
              <a:rPr lang="ru-RU" sz="3300"/>
              <a:t>Реализация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DF8AE6E-38CD-4B2A-8E02-F099DD30E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2594" y="629042"/>
            <a:ext cx="912912" cy="8595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80" name="Picture 12" descr="https://teletype.in/files/85/859bdea6-8fa3-434f-bbf5-2cb2c1b35d8c.jpeg">
            <a:extLst>
              <a:ext uri="{FF2B5EF4-FFF2-40B4-BE49-F238E27FC236}">
                <a16:creationId xmlns:a16="http://schemas.microsoft.com/office/drawing/2014/main" id="{E15B7A69-6D3A-44C0-AAEA-D0B82CA13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34" y="742789"/>
            <a:ext cx="632042" cy="63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Right Triangle 100">
            <a:extLst>
              <a:ext uri="{FF2B5EF4-FFF2-40B4-BE49-F238E27FC236}">
                <a16:creationId xmlns:a16="http://schemas.microsoft.com/office/drawing/2014/main" id="{23293907-0F26-4752-BCD0-3AC2C5026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2762" y="635538"/>
            <a:ext cx="510306" cy="84974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CA07809-FD84-4293-BEDA-C920BB2A1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7264" y="8853"/>
            <a:ext cx="1182114" cy="14793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98" name="Picture 30" descr="https://im0-tub-ru.yandex.net/i?id=40e9999f7079fc9f2c64a8f27d278cbe&amp;n=13">
            <a:extLst>
              <a:ext uri="{FF2B5EF4-FFF2-40B4-BE49-F238E27FC236}">
                <a16:creationId xmlns:a16="http://schemas.microsoft.com/office/drawing/2014/main" id="{A68E7E64-EE91-4DEB-AAD8-F6F23F85B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914" y="278911"/>
            <a:ext cx="944756" cy="94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Right Triangle 104">
            <a:extLst>
              <a:ext uri="{FF2B5EF4-FFF2-40B4-BE49-F238E27FC236}">
                <a16:creationId xmlns:a16="http://schemas.microsoft.com/office/drawing/2014/main" id="{A06D4B98-7FBD-4771-9C71-AE026D670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2722" y="-1"/>
            <a:ext cx="819195" cy="147936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E32D174-F8A9-4FF0-8888-1B4F5E184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8052" y="621519"/>
            <a:ext cx="3024378" cy="220370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69201C5-687E-46FB-BA72-23BA40BFE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830" y="2848090"/>
            <a:ext cx="1754306" cy="34160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339141A8-FDFD-4ABE-A499-72C9669F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64157" y="1286480"/>
            <a:ext cx="1371600" cy="1767583"/>
          </a:xfrm>
          <a:custGeom>
            <a:avLst/>
            <a:gdLst>
              <a:gd name="connsiteX0" fmla="*/ 0 w 1371600"/>
              <a:gd name="connsiteY0" fmla="*/ 0 h 2356777"/>
              <a:gd name="connsiteX1" fmla="*/ 0 w 1371600"/>
              <a:gd name="connsiteY1" fmla="*/ 1216152 h 2356777"/>
              <a:gd name="connsiteX2" fmla="*/ 4495 w 1371600"/>
              <a:gd name="connsiteY2" fmla="*/ 1216152 h 2356777"/>
              <a:gd name="connsiteX3" fmla="*/ 4495 w 1371600"/>
              <a:gd name="connsiteY3" fmla="*/ 2356777 h 2356777"/>
              <a:gd name="connsiteX4" fmla="*/ 1367105 w 1371600"/>
              <a:gd name="connsiteY4" fmla="*/ 2356777 h 2356777"/>
              <a:gd name="connsiteX5" fmla="*/ 1367105 w 1371600"/>
              <a:gd name="connsiteY5" fmla="*/ 1216152 h 2356777"/>
              <a:gd name="connsiteX6" fmla="*/ 1371600 w 1371600"/>
              <a:gd name="connsiteY6" fmla="*/ 1216152 h 2356777"/>
              <a:gd name="connsiteX7" fmla="*/ 1367105 w 1371600"/>
              <a:gd name="connsiteY7" fmla="*/ 1212166 h 2356777"/>
              <a:gd name="connsiteX8" fmla="*/ 1367105 w 1371600"/>
              <a:gd name="connsiteY8" fmla="*/ 1210176 h 2356777"/>
              <a:gd name="connsiteX9" fmla="*/ 1364860 w 1371600"/>
              <a:gd name="connsiteY9" fmla="*/ 1210176 h 23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1600" h="2356777">
                <a:moveTo>
                  <a:pt x="0" y="0"/>
                </a:moveTo>
                <a:lnTo>
                  <a:pt x="0" y="1216152"/>
                </a:lnTo>
                <a:lnTo>
                  <a:pt x="4495" y="1216152"/>
                </a:lnTo>
                <a:lnTo>
                  <a:pt x="4495" y="2356777"/>
                </a:lnTo>
                <a:lnTo>
                  <a:pt x="1367105" y="2356777"/>
                </a:lnTo>
                <a:lnTo>
                  <a:pt x="1367105" y="1216152"/>
                </a:lnTo>
                <a:lnTo>
                  <a:pt x="1371600" y="1216152"/>
                </a:lnTo>
                <a:lnTo>
                  <a:pt x="1367105" y="1212166"/>
                </a:lnTo>
                <a:lnTo>
                  <a:pt x="1367105" y="1210176"/>
                </a:lnTo>
                <a:lnTo>
                  <a:pt x="1364860" y="121017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A439E11-755A-4258-859D-56A6B6AFC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33779" y="1485831"/>
            <a:ext cx="1493203" cy="13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http://tods-blog.com.ua/wp-content/uploads/2017/09/reg22.jpg">
            <a:extLst>
              <a:ext uri="{FF2B5EF4-FFF2-40B4-BE49-F238E27FC236}">
                <a16:creationId xmlns:a16="http://schemas.microsoft.com/office/drawing/2014/main" id="{3F186966-9710-4BB9-A773-559B127B0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305" y="1664561"/>
            <a:ext cx="1255609" cy="100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Right Triangle 114">
            <a:extLst>
              <a:ext uri="{FF2B5EF4-FFF2-40B4-BE49-F238E27FC236}">
                <a16:creationId xmlns:a16="http://schemas.microsoft.com/office/drawing/2014/main" id="{E916EF49-F958-4F28-A999-F8FA8D09A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405121" y="2437565"/>
            <a:ext cx="244200" cy="406635"/>
          </a:xfrm>
          <a:prstGeom prst="rtTriangle">
            <a:avLst/>
          </a:prstGeom>
          <a:solidFill>
            <a:srgbClr val="FFE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190" name="Picture 22" descr="http://bezwindowsa.ru/wp-content/uploads/2018/07/yandeks-alisa-dlya-windows.jpg">
            <a:extLst>
              <a:ext uri="{FF2B5EF4-FFF2-40B4-BE49-F238E27FC236}">
                <a16:creationId xmlns:a16="http://schemas.microsoft.com/office/drawing/2014/main" id="{FBD13D16-538C-4920-90E3-BD9BBA193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014" y="835434"/>
            <a:ext cx="2787015" cy="1797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Right Triangle 116">
            <a:extLst>
              <a:ext uri="{FF2B5EF4-FFF2-40B4-BE49-F238E27FC236}">
                <a16:creationId xmlns:a16="http://schemas.microsoft.com/office/drawing/2014/main" id="{A7665D74-DFEA-412C-928C-F090E6708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702799" y="3379588"/>
            <a:ext cx="1881096" cy="819195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E84BD56-679D-4E0C-9C9B-D694ABF07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4425" y="2843319"/>
            <a:ext cx="2606040" cy="18836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ight Triangle 120">
            <a:extLst>
              <a:ext uri="{FF2B5EF4-FFF2-40B4-BE49-F238E27FC236}">
                <a16:creationId xmlns:a16="http://schemas.microsoft.com/office/drawing/2014/main" id="{2335FEDF-EF88-4E68-9CF7-5A72EF32A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20326" y="1488222"/>
            <a:ext cx="819195" cy="1364098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03DB71A4-74AA-406D-9553-61C0C6D236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20819" y="1481744"/>
            <a:ext cx="1168347" cy="1362456"/>
          </a:xfrm>
          <a:custGeom>
            <a:avLst/>
            <a:gdLst>
              <a:gd name="connsiteX0" fmla="*/ 0 w 1557796"/>
              <a:gd name="connsiteY0" fmla="*/ 0 h 1362456"/>
              <a:gd name="connsiteX1" fmla="*/ 1557796 w 1557796"/>
              <a:gd name="connsiteY1" fmla="*/ 0 h 1362456"/>
              <a:gd name="connsiteX2" fmla="*/ 1557796 w 1557796"/>
              <a:gd name="connsiteY2" fmla="*/ 1362456 h 1362456"/>
              <a:gd name="connsiteX3" fmla="*/ 1090945 w 1557796"/>
              <a:gd name="connsiteY3" fmla="*/ 1362456 h 1362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7796" h="1362456">
                <a:moveTo>
                  <a:pt x="0" y="0"/>
                </a:moveTo>
                <a:lnTo>
                  <a:pt x="1557796" y="0"/>
                </a:lnTo>
                <a:lnTo>
                  <a:pt x="1557796" y="1362456"/>
                </a:lnTo>
                <a:lnTo>
                  <a:pt x="1090945" y="136245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5" name="Right Triangle 124">
            <a:extLst>
              <a:ext uri="{FF2B5EF4-FFF2-40B4-BE49-F238E27FC236}">
                <a16:creationId xmlns:a16="http://schemas.microsoft.com/office/drawing/2014/main" id="{DA9994C2-211B-4BF6-B6A0-D67471594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7264" y="1480102"/>
            <a:ext cx="819195" cy="1364098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192" name="Picture 24" descr="https://pp.userapi.com/c636716/v636716749/6100b/WLWBFaywgxU.jpg">
            <a:extLst>
              <a:ext uri="{FF2B5EF4-FFF2-40B4-BE49-F238E27FC236}">
                <a16:creationId xmlns:a16="http://schemas.microsoft.com/office/drawing/2014/main" id="{DA234CD2-4F4F-4B39-854C-F1DCE3F56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35" y="3820744"/>
            <a:ext cx="1524162" cy="152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 descr="http://yahya-gilany.com/img/stack/json.png">
            <a:extLst>
              <a:ext uri="{FF2B5EF4-FFF2-40B4-BE49-F238E27FC236}">
                <a16:creationId xmlns:a16="http://schemas.microsoft.com/office/drawing/2014/main" id="{9E2C398A-F596-4984-800B-70615D476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646" y="2979485"/>
            <a:ext cx="2230217" cy="161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Right Triangle 126">
            <a:extLst>
              <a:ext uri="{FF2B5EF4-FFF2-40B4-BE49-F238E27FC236}">
                <a16:creationId xmlns:a16="http://schemas.microsoft.com/office/drawing/2014/main" id="{837A7BE2-DF08-4ECE-A520-13927DBF4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900281" y="5087080"/>
            <a:ext cx="1495517" cy="837806"/>
          </a:xfrm>
          <a:prstGeom prst="rtTriangle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BFFAF4-9D44-4629-860E-CD13EB0C1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1472" y="3153048"/>
            <a:ext cx="2779933" cy="3061485"/>
          </a:xfrm>
        </p:spPr>
        <p:txBody>
          <a:bodyPr anchor="ctr">
            <a:normAutofit/>
          </a:bodyPr>
          <a:lstStyle/>
          <a:p>
            <a:r>
              <a:rPr lang="ru-RU" sz="1600"/>
              <a:t>Домен </a:t>
            </a:r>
            <a:r>
              <a:rPr lang="en-US" sz="1600"/>
              <a:t>hackercats.ru</a:t>
            </a:r>
          </a:p>
          <a:p>
            <a:r>
              <a:rPr lang="ru-RU" sz="1600"/>
              <a:t>Яндекс облако + </a:t>
            </a:r>
            <a:r>
              <a:rPr lang="en-US" sz="1600"/>
              <a:t>OS Linux</a:t>
            </a:r>
            <a:endParaRPr lang="ru-RU" sz="1600"/>
          </a:p>
          <a:p>
            <a:r>
              <a:rPr lang="ru-RU" sz="1600"/>
              <a:t>Сертификат </a:t>
            </a:r>
            <a:r>
              <a:rPr lang="en-US" sz="1600"/>
              <a:t>SSL</a:t>
            </a:r>
            <a:r>
              <a:rPr lang="ru-RU" sz="1600"/>
              <a:t> (для шифрования данных)</a:t>
            </a:r>
          </a:p>
          <a:p>
            <a:r>
              <a:rPr lang="ru-RU" sz="1600"/>
              <a:t>Взаимодействие с сервисами в </a:t>
            </a:r>
            <a:r>
              <a:rPr lang="en-US" sz="1600"/>
              <a:t>JSON</a:t>
            </a:r>
            <a:endParaRPr lang="ru-RU" sz="1600"/>
          </a:p>
          <a:p>
            <a:r>
              <a:rPr lang="ru-RU" sz="1600"/>
              <a:t> Многоплатформенный язык </a:t>
            </a:r>
            <a:r>
              <a:rPr lang="en-US" sz="1600"/>
              <a:t>Python</a:t>
            </a:r>
          </a:p>
        </p:txBody>
      </p:sp>
      <p:sp>
        <p:nvSpPr>
          <p:cNvPr id="5" name="AutoShape 6" descr="https://cdn.bitrix24.ru/b8244759/landing/8c9/8c9d42ade58f9bd72cb600a15ad62642/python_logo_notextsvg_mq7wlht.png">
            <a:extLst>
              <a:ext uri="{FF2B5EF4-FFF2-40B4-BE49-F238E27FC236}">
                <a16:creationId xmlns:a16="http://schemas.microsoft.com/office/drawing/2014/main" id="{38AF66DD-0890-4CFF-A3D5-EEA49E0AE9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8" descr="https://im0-tub-ru.yandex.net/i?id=1bc33e25b16f0d948fb3070ece3330d7&amp;n=13">
            <a:extLst>
              <a:ext uri="{FF2B5EF4-FFF2-40B4-BE49-F238E27FC236}">
                <a16:creationId xmlns:a16="http://schemas.microsoft.com/office/drawing/2014/main" id="{9AD92253-A5CF-4CAA-9ED6-745C60A76F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10" descr="https://im0-tub-ru.yandex.net/i?id=2bc262f89e8c52f8033ecff20ee463f3&amp;n=13">
            <a:extLst>
              <a:ext uri="{FF2B5EF4-FFF2-40B4-BE49-F238E27FC236}">
                <a16:creationId xmlns:a16="http://schemas.microsoft.com/office/drawing/2014/main" id="{A0C2422A-6F51-4AAA-B9D7-E0EC641304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3581400"/>
            <a:ext cx="45719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18" descr="https://ai-golos.ru/wp-content/uploads/2018/09/alisa-ot-yandeks.png">
            <a:extLst>
              <a:ext uri="{FF2B5EF4-FFF2-40B4-BE49-F238E27FC236}">
                <a16:creationId xmlns:a16="http://schemas.microsoft.com/office/drawing/2014/main" id="{B75BB7BE-9CA9-43A4-BE09-320CA0B663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20" descr="https://ai-golos.ru/wp-content/uploads/2018/09/alisa-ot-yandeks.png">
            <a:extLst>
              <a:ext uri="{FF2B5EF4-FFF2-40B4-BE49-F238E27FC236}">
                <a16:creationId xmlns:a16="http://schemas.microsoft.com/office/drawing/2014/main" id="{A67ED537-FBEC-413F-9437-0648F0EE6C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3733800"/>
            <a:ext cx="304800" cy="861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9080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Облако 23">
            <a:extLst>
              <a:ext uri="{FF2B5EF4-FFF2-40B4-BE49-F238E27FC236}">
                <a16:creationId xmlns:a16="http://schemas.microsoft.com/office/drawing/2014/main" id="{47DEDD9D-A559-4C6D-A528-EF3282F1C873}"/>
              </a:ext>
            </a:extLst>
          </p:cNvPr>
          <p:cNvSpPr/>
          <p:nvPr/>
        </p:nvSpPr>
        <p:spPr>
          <a:xfrm>
            <a:off x="4301349" y="1167333"/>
            <a:ext cx="2154622" cy="1198028"/>
          </a:xfrm>
          <a:prstGeom prst="cloud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5B23840-B6F1-4768-BF9E-1637C3ABB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59" y="2498834"/>
            <a:ext cx="1121569" cy="218598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075D85D-5257-4B6D-AE21-7053E3519A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481" y="2616707"/>
            <a:ext cx="1893094" cy="195024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E4679D6-C3E3-4275-96A5-361BFCEB1B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497" y="1279144"/>
            <a:ext cx="2889795" cy="940424"/>
          </a:xfrm>
          <a:prstGeom prst="rect">
            <a:avLst/>
          </a:prstGeom>
        </p:spPr>
      </p:pic>
      <p:sp>
        <p:nvSpPr>
          <p:cNvPr id="2" name="Стрелка: влево-вправо 1">
            <a:extLst>
              <a:ext uri="{FF2B5EF4-FFF2-40B4-BE49-F238E27FC236}">
                <a16:creationId xmlns:a16="http://schemas.microsoft.com/office/drawing/2014/main" id="{36F7F246-9D8F-4891-B713-72DDA333DE77}"/>
              </a:ext>
            </a:extLst>
          </p:cNvPr>
          <p:cNvSpPr/>
          <p:nvPr/>
        </p:nvSpPr>
        <p:spPr>
          <a:xfrm>
            <a:off x="1295385" y="3429001"/>
            <a:ext cx="656975" cy="1682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6" name="Стрелка: изогнутая 5">
            <a:extLst>
              <a:ext uri="{FF2B5EF4-FFF2-40B4-BE49-F238E27FC236}">
                <a16:creationId xmlns:a16="http://schemas.microsoft.com/office/drawing/2014/main" id="{097996DE-25B1-473C-92E2-5D20304A7F26}"/>
              </a:ext>
            </a:extLst>
          </p:cNvPr>
          <p:cNvSpPr/>
          <p:nvPr/>
        </p:nvSpPr>
        <p:spPr>
          <a:xfrm>
            <a:off x="3776682" y="1487155"/>
            <a:ext cx="302420" cy="195024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>
              <a:solidFill>
                <a:schemeClr val="tx1"/>
              </a:solidFill>
            </a:endParaRPr>
          </a:p>
        </p:txBody>
      </p:sp>
      <p:sp>
        <p:nvSpPr>
          <p:cNvPr id="19" name="Стрелка: изогнутая 18">
            <a:extLst>
              <a:ext uri="{FF2B5EF4-FFF2-40B4-BE49-F238E27FC236}">
                <a16:creationId xmlns:a16="http://schemas.microsoft.com/office/drawing/2014/main" id="{5927E958-5A31-427F-8102-20ACC8422FCF}"/>
              </a:ext>
            </a:extLst>
          </p:cNvPr>
          <p:cNvSpPr/>
          <p:nvPr/>
        </p:nvSpPr>
        <p:spPr>
          <a:xfrm rot="10800000" flipH="1">
            <a:off x="3776682" y="3513413"/>
            <a:ext cx="272291" cy="167635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3EB779-9A37-4876-9355-D3CD193AC066}"/>
              </a:ext>
            </a:extLst>
          </p:cNvPr>
          <p:cNvSpPr txBox="1"/>
          <p:nvPr/>
        </p:nvSpPr>
        <p:spPr>
          <a:xfrm>
            <a:off x="4353499" y="1243125"/>
            <a:ext cx="210247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b="1" dirty="0">
                <a:latin typeface="Algerian" panose="04020705040A02060702" pitchFamily="82" charset="0"/>
              </a:rPr>
              <a:t>Service</a:t>
            </a:r>
            <a:br>
              <a:rPr lang="ru-RU" sz="2300" b="1" dirty="0"/>
            </a:br>
            <a:r>
              <a:rPr lang="en-US" sz="2300" b="1" dirty="0">
                <a:latin typeface="Algerian" panose="04020705040A02060702" pitchFamily="82" charset="0"/>
              </a:rPr>
              <a:t>HackerCats</a:t>
            </a:r>
            <a:endParaRPr lang="ru-RU" sz="2300" b="1" dirty="0"/>
          </a:p>
        </p:txBody>
      </p:sp>
      <p:sp>
        <p:nvSpPr>
          <p:cNvPr id="35" name="Облако 34">
            <a:extLst>
              <a:ext uri="{FF2B5EF4-FFF2-40B4-BE49-F238E27FC236}">
                <a16:creationId xmlns:a16="http://schemas.microsoft.com/office/drawing/2014/main" id="{53A7D7E5-1BB8-4CED-B6FB-E77B382A3E3E}"/>
              </a:ext>
            </a:extLst>
          </p:cNvPr>
          <p:cNvSpPr/>
          <p:nvPr/>
        </p:nvSpPr>
        <p:spPr>
          <a:xfrm>
            <a:off x="4301349" y="4416848"/>
            <a:ext cx="2154622" cy="1198028"/>
          </a:xfrm>
          <a:prstGeom prst="cloud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4D036D-D171-4CD7-AFB8-0F867401E4FD}"/>
              </a:ext>
            </a:extLst>
          </p:cNvPr>
          <p:cNvSpPr txBox="1"/>
          <p:nvPr/>
        </p:nvSpPr>
        <p:spPr>
          <a:xfrm>
            <a:off x="4353499" y="4492640"/>
            <a:ext cx="210247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b="1" dirty="0">
                <a:latin typeface="Algerian" panose="04020705040A02060702" pitchFamily="82" charset="0"/>
              </a:rPr>
              <a:t>Service</a:t>
            </a:r>
            <a:br>
              <a:rPr lang="ru-RU" sz="2300" b="1" dirty="0"/>
            </a:br>
            <a:r>
              <a:rPr lang="en-US" sz="2300" b="1" dirty="0">
                <a:latin typeface="Algerian" panose="04020705040A02060702" pitchFamily="82" charset="0"/>
              </a:rPr>
              <a:t>HackerCats</a:t>
            </a:r>
            <a:endParaRPr lang="ru-RU" sz="2300" b="1" dirty="0"/>
          </a:p>
        </p:txBody>
      </p:sp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97FD9EF5-86FD-463F-A5CB-592E4DA7E253}"/>
              </a:ext>
            </a:extLst>
          </p:cNvPr>
          <p:cNvSpPr/>
          <p:nvPr/>
        </p:nvSpPr>
        <p:spPr>
          <a:xfrm>
            <a:off x="3516085" y="3384661"/>
            <a:ext cx="656975" cy="168215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20" name="Стрелка: вправо 19">
            <a:extLst>
              <a:ext uri="{FF2B5EF4-FFF2-40B4-BE49-F238E27FC236}">
                <a16:creationId xmlns:a16="http://schemas.microsoft.com/office/drawing/2014/main" id="{A3EEC33E-9022-4BB5-B9B3-3C09CE89EBBC}"/>
              </a:ext>
            </a:extLst>
          </p:cNvPr>
          <p:cNvSpPr/>
          <p:nvPr/>
        </p:nvSpPr>
        <p:spPr>
          <a:xfrm>
            <a:off x="6508591" y="1635181"/>
            <a:ext cx="413189" cy="216945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54187CF-61E4-48B6-9A87-25B3DDAE3D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497" y="2958788"/>
            <a:ext cx="2889795" cy="940424"/>
          </a:xfrm>
          <a:prstGeom prst="rect">
            <a:avLst/>
          </a:prstGeom>
        </p:spPr>
      </p:pic>
      <p:sp>
        <p:nvSpPr>
          <p:cNvPr id="26" name="Стрелка: вправо 25">
            <a:extLst>
              <a:ext uri="{FF2B5EF4-FFF2-40B4-BE49-F238E27FC236}">
                <a16:creationId xmlns:a16="http://schemas.microsoft.com/office/drawing/2014/main" id="{1848766D-26C1-4432-B7EF-83057641C020}"/>
              </a:ext>
            </a:extLst>
          </p:cNvPr>
          <p:cNvSpPr/>
          <p:nvPr/>
        </p:nvSpPr>
        <p:spPr>
          <a:xfrm>
            <a:off x="6508591" y="3314825"/>
            <a:ext cx="413189" cy="216945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76DF751-D051-4F86-8B0F-49BE5F7A74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497" y="4461917"/>
            <a:ext cx="2889795" cy="940424"/>
          </a:xfrm>
          <a:prstGeom prst="rect">
            <a:avLst/>
          </a:prstGeom>
        </p:spPr>
      </p:pic>
      <p:sp>
        <p:nvSpPr>
          <p:cNvPr id="28" name="Стрелка: вправо 27">
            <a:extLst>
              <a:ext uri="{FF2B5EF4-FFF2-40B4-BE49-F238E27FC236}">
                <a16:creationId xmlns:a16="http://schemas.microsoft.com/office/drawing/2014/main" id="{B45EE9F6-23D2-475A-AE52-84017D3FCCCE}"/>
              </a:ext>
            </a:extLst>
          </p:cNvPr>
          <p:cNvSpPr/>
          <p:nvPr/>
        </p:nvSpPr>
        <p:spPr>
          <a:xfrm>
            <a:off x="6508591" y="4817954"/>
            <a:ext cx="413189" cy="216945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29" name="Облако 28">
            <a:extLst>
              <a:ext uri="{FF2B5EF4-FFF2-40B4-BE49-F238E27FC236}">
                <a16:creationId xmlns:a16="http://schemas.microsoft.com/office/drawing/2014/main" id="{78A6EB34-C730-427D-9999-359F34642A0A}"/>
              </a:ext>
            </a:extLst>
          </p:cNvPr>
          <p:cNvSpPr/>
          <p:nvPr/>
        </p:nvSpPr>
        <p:spPr>
          <a:xfrm>
            <a:off x="4301349" y="2972026"/>
            <a:ext cx="2154622" cy="1198028"/>
          </a:xfrm>
          <a:prstGeom prst="cloud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5ED35C8-9E94-4D52-9BC9-8030DD696C85}"/>
              </a:ext>
            </a:extLst>
          </p:cNvPr>
          <p:cNvSpPr txBox="1"/>
          <p:nvPr/>
        </p:nvSpPr>
        <p:spPr>
          <a:xfrm>
            <a:off x="4353499" y="3047817"/>
            <a:ext cx="210247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b="1" dirty="0">
                <a:latin typeface="Algerian" panose="04020705040A02060702" pitchFamily="82" charset="0"/>
              </a:rPr>
              <a:t>Service</a:t>
            </a:r>
            <a:br>
              <a:rPr lang="ru-RU" sz="2300" b="1" dirty="0"/>
            </a:br>
            <a:r>
              <a:rPr lang="en-US" sz="2300" b="1" dirty="0">
                <a:latin typeface="Algerian" panose="04020705040A02060702" pitchFamily="82" charset="0"/>
              </a:rPr>
              <a:t>HackerCats</a:t>
            </a:r>
            <a:endParaRPr lang="ru-RU" sz="2300" b="1" dirty="0"/>
          </a:p>
        </p:txBody>
      </p:sp>
    </p:spTree>
    <p:extLst>
      <p:ext uri="{BB962C8B-B14F-4D97-AF65-F5344CB8AC3E}">
        <p14:creationId xmlns:p14="http://schemas.microsoft.com/office/powerpoint/2010/main" val="1188743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970F8FB-2FE6-42A0-8AC5-54DAAD5E3493}"/>
              </a:ext>
            </a:extLst>
          </p:cNvPr>
          <p:cNvSpPr/>
          <p:nvPr/>
        </p:nvSpPr>
        <p:spPr>
          <a:xfrm>
            <a:off x="526309" y="332656"/>
            <a:ext cx="80913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ru-RU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Благодарим за внимание!</a:t>
            </a:r>
            <a:endParaRPr lang="ru-RU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B723678-AA0E-4CB4-8922-BCF24C831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53" y="1255986"/>
            <a:ext cx="3781425" cy="553402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FF45AA4-2860-481D-AC6E-4838E9FCC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700808"/>
            <a:ext cx="3881231" cy="2520280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CD42754-495B-4781-AF16-2367B5CCE497}"/>
              </a:ext>
            </a:extLst>
          </p:cNvPr>
          <p:cNvSpPr/>
          <p:nvPr/>
        </p:nvSpPr>
        <p:spPr>
          <a:xfrm>
            <a:off x="4572000" y="5661248"/>
            <a:ext cx="4258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https://github.com/gershprunger/hackaton</a:t>
            </a:r>
          </a:p>
        </p:txBody>
      </p:sp>
    </p:spTree>
    <p:extLst>
      <p:ext uri="{BB962C8B-B14F-4D97-AF65-F5344CB8AC3E}">
        <p14:creationId xmlns:p14="http://schemas.microsoft.com/office/powerpoint/2010/main" val="30614864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170</Words>
  <Application>Microsoft Office PowerPoint</Application>
  <PresentationFormat>Экран (4:3)</PresentationFormat>
  <Paragraphs>34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Algerian</vt:lpstr>
      <vt:lpstr>Arial</vt:lpstr>
      <vt:lpstr>Calibri</vt:lpstr>
      <vt:lpstr>Тема Office</vt:lpstr>
      <vt:lpstr>Презентация PowerPoint</vt:lpstr>
      <vt:lpstr>Проблема</vt:lpstr>
      <vt:lpstr>Конкурентные преимущества</vt:lpstr>
      <vt:lpstr>Целевая аудитория</vt:lpstr>
      <vt:lpstr>Презентация PowerPoint</vt:lpstr>
      <vt:lpstr>Я люблю спорт, но не люблю записывать</vt:lpstr>
      <vt:lpstr>Реализация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Байков Максим Ринатович</dc:creator>
  <cp:lastModifiedBy>Байков Максим Ринатович</cp:lastModifiedBy>
  <cp:revision>6</cp:revision>
  <dcterms:created xsi:type="dcterms:W3CDTF">2019-03-24T10:29:18Z</dcterms:created>
  <dcterms:modified xsi:type="dcterms:W3CDTF">2019-03-24T11:10:42Z</dcterms:modified>
</cp:coreProperties>
</file>