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6619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64100"/>
            <a:ext cx="11029615" cy="44947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6983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752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Preferred locations for a tourism </a:t>
            </a:r>
            <a:r>
              <a:rPr lang="en-GB" dirty="0" smtClean="0"/>
              <a:t>business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Gerhard Basson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447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GB" dirty="0"/>
              <a:t>Of interest: </a:t>
            </a:r>
          </a:p>
          <a:p>
            <a:pPr lvl="1"/>
            <a:r>
              <a:rPr lang="en-GB" dirty="0"/>
              <a:t>Properties available in </a:t>
            </a:r>
            <a:r>
              <a:rPr lang="en-GB" b="1" i="1" dirty="0"/>
              <a:t>Wynberg</a:t>
            </a:r>
            <a:r>
              <a:rPr lang="en-GB" dirty="0"/>
              <a:t> (average price of R 3 710 000) and </a:t>
            </a:r>
            <a:r>
              <a:rPr lang="en-GB" b="1" i="1" dirty="0"/>
              <a:t>Rondebosch</a:t>
            </a:r>
            <a:r>
              <a:rPr lang="en-GB" dirty="0"/>
              <a:t> (average price of R 4 200 000) should be considered first. </a:t>
            </a:r>
          </a:p>
          <a:p>
            <a:pPr lvl="1"/>
            <a:r>
              <a:rPr lang="en-GB" dirty="0"/>
              <a:t>Properties in </a:t>
            </a:r>
            <a:r>
              <a:rPr lang="en-GB" u="sng" dirty="0"/>
              <a:t>Woodstock</a:t>
            </a:r>
            <a:r>
              <a:rPr lang="en-GB" dirty="0"/>
              <a:t> and </a:t>
            </a:r>
            <a:r>
              <a:rPr lang="en-GB" u="sng" dirty="0"/>
              <a:t>Observatory</a:t>
            </a:r>
            <a:r>
              <a:rPr lang="en-GB" dirty="0"/>
              <a:t> seems a good choice as to their closer proximity to the city centre, but at a higher price (average price of R 8 500 000).</a:t>
            </a:r>
          </a:p>
          <a:p>
            <a:pPr lvl="0"/>
            <a:r>
              <a:rPr lang="en-GB" dirty="0"/>
              <a:t>Possible interest:</a:t>
            </a:r>
          </a:p>
          <a:p>
            <a:pPr lvl="1"/>
            <a:r>
              <a:rPr lang="en-GB" dirty="0"/>
              <a:t>The properties in </a:t>
            </a:r>
            <a:r>
              <a:rPr lang="en-GB" i="1" dirty="0"/>
              <a:t>Cape Town City Centre </a:t>
            </a:r>
            <a:r>
              <a:rPr lang="en-GB" dirty="0"/>
              <a:t>comes with a high price tag, but are closer to all the venues. This should be considered last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Property </a:t>
            </a:r>
            <a:r>
              <a:rPr lang="en-GB" dirty="0"/>
              <a:t>in </a:t>
            </a:r>
            <a:r>
              <a:rPr lang="en-GB" dirty="0" smtClean="0"/>
              <a:t>Plumstead does not have a price (POA), but this could be good for negotiation.</a:t>
            </a:r>
          </a:p>
          <a:p>
            <a:pPr lvl="0"/>
            <a:r>
              <a:rPr lang="en-GB" dirty="0"/>
              <a:t>Not of interest:</a:t>
            </a:r>
          </a:p>
          <a:p>
            <a:pPr lvl="1"/>
            <a:r>
              <a:rPr lang="en-GB" dirty="0"/>
              <a:t>Properties in Westlake, although at a lower average price (R 2 030 000), are further away from the city centre and does not seem to be close to major routes.</a:t>
            </a:r>
          </a:p>
          <a:p>
            <a:pPr lvl="1"/>
            <a:r>
              <a:rPr lang="en-GB" dirty="0"/>
              <a:t>Properties in Capricorn seem to be an outlier: high price tag and further from the city centre</a:t>
            </a:r>
            <a:r>
              <a:rPr lang="en-GB" dirty="0" smtClean="0"/>
              <a:t>.</a:t>
            </a:r>
            <a:endParaRPr lang="en-GB" dirty="0"/>
          </a:p>
          <a:p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ZA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71200" y="2205143"/>
            <a:ext cx="5339609" cy="3678765"/>
            <a:chOff x="451590" y="1463673"/>
            <a:chExt cx="6948277" cy="4986867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51590" y="1463673"/>
              <a:ext cx="6948277" cy="498686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360367" y="2109265"/>
              <a:ext cx="903630" cy="29205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none">
              <a:spAutoFit/>
            </a:bodyPr>
            <a:lstStyle/>
            <a:p>
              <a:r>
                <a:rPr lang="en-GB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Woodstock</a:t>
              </a:r>
              <a:endParaRPr lang="en-ZA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0094" y="2614341"/>
              <a:ext cx="964122" cy="45893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none">
              <a:spAutoFit/>
            </a:bodyPr>
            <a:lstStyle/>
            <a:p>
              <a:r>
                <a:rPr lang="en-GB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Cape Town </a:t>
              </a:r>
              <a:r>
                <a:rPr lang="en-GB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GB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City </a:t>
              </a:r>
              <a:r>
                <a:rPr lang="en-GB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Centre</a:t>
              </a:r>
              <a:endParaRPr lang="en-ZA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69184" y="2483803"/>
              <a:ext cx="970380" cy="29205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none">
              <a:spAutoFit/>
            </a:bodyPr>
            <a:lstStyle/>
            <a:p>
              <a:r>
                <a:rPr lang="en-GB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Observatory</a:t>
              </a:r>
              <a:endParaRPr lang="en-ZA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03466" y="3989938"/>
              <a:ext cx="776388" cy="29205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none">
              <a:spAutoFit/>
            </a:bodyPr>
            <a:lstStyle/>
            <a:p>
              <a:r>
                <a:rPr lang="en-GB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Wynberg</a:t>
              </a:r>
              <a:endParaRPr lang="en-ZA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81393" y="4496282"/>
              <a:ext cx="874427" cy="29205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none">
              <a:spAutoFit/>
            </a:bodyPr>
            <a:lstStyle/>
            <a:p>
              <a:r>
                <a:rPr lang="en-GB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Plumstead</a:t>
              </a:r>
              <a:endParaRPr lang="en-ZA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4125" y="5698549"/>
              <a:ext cx="790989" cy="29205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none">
              <a:spAutoFit/>
            </a:bodyPr>
            <a:lstStyle/>
            <a:p>
              <a:r>
                <a:rPr lang="en-GB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Westlake</a:t>
              </a:r>
              <a:endParaRPr lang="en-ZA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55708" y="5601521"/>
              <a:ext cx="820192" cy="29205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none">
              <a:spAutoFit/>
            </a:bodyPr>
            <a:lstStyle/>
            <a:p>
              <a:r>
                <a:rPr lang="en-GB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Capricorn</a:t>
              </a:r>
              <a:endParaRPr lang="en-ZA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01669" y="3060647"/>
              <a:ext cx="995411" cy="29205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none">
              <a:spAutoFit/>
            </a:bodyPr>
            <a:lstStyle/>
            <a:p>
              <a:r>
                <a:rPr lang="en-GB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Rondebosch</a:t>
              </a:r>
              <a:endParaRPr lang="en-ZA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365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major cities are marketed based on their tourism potential. </a:t>
            </a:r>
            <a:endParaRPr lang="en-GB" dirty="0" smtClean="0"/>
          </a:p>
          <a:p>
            <a:r>
              <a:rPr lang="en-GB" dirty="0" smtClean="0"/>
              <a:t>Some </a:t>
            </a:r>
            <a:r>
              <a:rPr lang="en-GB" dirty="0"/>
              <a:t>of these places are only known by the locals. </a:t>
            </a:r>
            <a:endParaRPr lang="en-GB" dirty="0" smtClean="0"/>
          </a:p>
          <a:p>
            <a:r>
              <a:rPr lang="en-GB" dirty="0" smtClean="0"/>
              <a:t>If </a:t>
            </a:r>
            <a:r>
              <a:rPr lang="en-GB" dirty="0"/>
              <a:t>a person wants to start a tourism business (or an existing tourism company wants to expand), it would be wise to have a premises in close proximity to tourism </a:t>
            </a:r>
            <a:r>
              <a:rPr lang="en-GB" dirty="0" smtClean="0"/>
              <a:t>venues, </a:t>
            </a:r>
            <a:r>
              <a:rPr lang="en-GB" dirty="0"/>
              <a:t>so that you can also play the role of tourist guide.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7972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Combining Data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website advertising commercial properties for sale in Cape Town is used to obtain information about the location, neighbourhood and selling price. </a:t>
            </a:r>
          </a:p>
          <a:p>
            <a:r>
              <a:rPr lang="en-GB" dirty="0"/>
              <a:t>Taking the centre of Cape Town as a starting point, data is obtained from Foursquare about points of interest near Cape Town within a 50 Km radius. The name, location, distance from city centre and popularity index is obtained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89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Commercial Properties for </a:t>
            </a:r>
            <a:r>
              <a:rPr lang="en-ZA" dirty="0"/>
              <a:t>sale per Neighbourhood</a:t>
            </a: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451590" y="1463673"/>
            <a:ext cx="6948277" cy="4986867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40420"/>
              </p:ext>
            </p:extLst>
          </p:nvPr>
        </p:nvGraphicFramePr>
        <p:xfrm>
          <a:off x="7399866" y="1463664"/>
          <a:ext cx="4361387" cy="42682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68432">
                  <a:extLst>
                    <a:ext uri="{9D8B030D-6E8A-4147-A177-3AD203B41FA5}">
                      <a16:colId xmlns:a16="http://schemas.microsoft.com/office/drawing/2014/main" val="842710943"/>
                    </a:ext>
                  </a:extLst>
                </a:gridCol>
                <a:gridCol w="1296459">
                  <a:extLst>
                    <a:ext uri="{9D8B030D-6E8A-4147-A177-3AD203B41FA5}">
                      <a16:colId xmlns:a16="http://schemas.microsoft.com/office/drawing/2014/main" val="1105360379"/>
                    </a:ext>
                  </a:extLst>
                </a:gridCol>
                <a:gridCol w="814918">
                  <a:extLst>
                    <a:ext uri="{9D8B030D-6E8A-4147-A177-3AD203B41FA5}">
                      <a16:colId xmlns:a16="http://schemas.microsoft.com/office/drawing/2014/main" val="1036853512"/>
                    </a:ext>
                  </a:extLst>
                </a:gridCol>
                <a:gridCol w="781578">
                  <a:extLst>
                    <a:ext uri="{9D8B030D-6E8A-4147-A177-3AD203B41FA5}">
                      <a16:colId xmlns:a16="http://schemas.microsoft.com/office/drawing/2014/main" val="1035168374"/>
                    </a:ext>
                  </a:extLst>
                </a:gridCol>
              </a:tblGrid>
              <a:tr h="285162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Neighbourhood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0967985"/>
                  </a:ext>
                </a:extLst>
              </a:tr>
              <a:tr h="147466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Riebeek Street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 Town City Centre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 Town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647053"/>
                  </a:ext>
                </a:extLst>
              </a:tr>
              <a:tr h="147466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Riebeek Street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 Town City Centre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 Town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26848000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2299595"/>
                  </a:ext>
                </a:extLst>
              </a:tr>
              <a:tr h="147466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Riebeek Street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 Town City Centre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 Town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4376960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5518678"/>
                  </a:ext>
                </a:extLst>
              </a:tr>
              <a:tr h="147466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255 Long Street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 Town City Centre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 Town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347654"/>
                  </a:ext>
                </a:extLst>
              </a:tr>
              <a:tr h="147466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Shortmarket 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 Town City Centre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 Town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3596179"/>
                  </a:ext>
                </a:extLst>
              </a:tr>
              <a:tr h="14746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Colosseum 3 St Georges Mall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 Town City Centre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 Town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3750000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0300425"/>
                  </a:ext>
                </a:extLst>
              </a:tr>
              <a:tr h="259639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 Capricorn Drive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Capricorn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 Town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4774957"/>
                  </a:ext>
                </a:extLst>
              </a:tr>
              <a:tr h="259639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443 Main Road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Observatory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 Town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203824"/>
                  </a:ext>
                </a:extLst>
              </a:tr>
              <a:tr h="147466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 Main Road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Plumstead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 Town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4892525"/>
                  </a:ext>
                </a:extLst>
              </a:tr>
              <a:tr h="259639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Station Road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Rondebosch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 Town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3684668"/>
                  </a:ext>
                </a:extLst>
              </a:tr>
              <a:tr h="147466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Station Road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Rondebosch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 Town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5005964"/>
                  </a:ext>
                </a:extLst>
              </a:tr>
              <a:tr h="259639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C11 Westlake Square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Westlake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 Town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765007"/>
                  </a:ext>
                </a:extLst>
              </a:tr>
              <a:tr h="147466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D17 Westlake Square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Westlake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 Town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5768887"/>
                  </a:ext>
                </a:extLst>
              </a:tr>
              <a:tr h="259639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 Westlake Square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Westlake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 Town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4007260"/>
                  </a:ext>
                </a:extLst>
              </a:tr>
              <a:tr h="259639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F2 Bell Crescent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Westlake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 Town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4777476"/>
                  </a:ext>
                </a:extLst>
              </a:tr>
              <a:tr h="147466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F2 Bell Crescent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Westlake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 Town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3420000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224926"/>
                  </a:ext>
                </a:extLst>
              </a:tr>
              <a:tr h="259639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F2 Bell Crescent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Westlake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 Town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288065"/>
                  </a:ext>
                </a:extLst>
              </a:tr>
              <a:tr h="259639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Victoria Road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Woodstock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 Town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518139"/>
                  </a:ext>
                </a:extLst>
              </a:tr>
              <a:tr h="147466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Riverstone Road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Wynberg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 Town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545180"/>
                  </a:ext>
                </a:extLst>
              </a:tr>
              <a:tr h="147466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Innis Road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Wynberg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 Town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5250000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755214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60368" y="2109265"/>
            <a:ext cx="941733" cy="27699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rgbClr val="000000"/>
                </a:solidFill>
                <a:latin typeface="Helvetica Neue"/>
              </a:rPr>
              <a:t>Woodstock</a:t>
            </a:r>
            <a:endParaRPr lang="en-ZA" sz="1200" dirty="0"/>
          </a:p>
        </p:txBody>
      </p:sp>
      <p:sp>
        <p:nvSpPr>
          <p:cNvPr id="12" name="Rectangle 11"/>
          <p:cNvSpPr/>
          <p:nvPr/>
        </p:nvSpPr>
        <p:spPr>
          <a:xfrm>
            <a:off x="1970094" y="2614341"/>
            <a:ext cx="992003" cy="4616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Helvetica Neue"/>
              </a:rPr>
              <a:t>Cape Town </a:t>
            </a:r>
            <a:r>
              <a:rPr lang="en-GB" sz="1200" dirty="0" smtClean="0">
                <a:solidFill>
                  <a:srgbClr val="000000"/>
                </a:solidFill>
                <a:latin typeface="Helvetica Neue"/>
              </a:rPr>
              <a:t/>
            </a:r>
            <a:br>
              <a:rPr lang="en-GB" sz="1200" dirty="0" smtClean="0">
                <a:solidFill>
                  <a:srgbClr val="000000"/>
                </a:solidFill>
                <a:latin typeface="Helvetica Neue"/>
              </a:rPr>
            </a:br>
            <a:r>
              <a:rPr lang="en-GB" sz="1200" dirty="0" smtClean="0">
                <a:solidFill>
                  <a:srgbClr val="000000"/>
                </a:solidFill>
                <a:latin typeface="Helvetica Neue"/>
              </a:rPr>
              <a:t>City </a:t>
            </a:r>
            <a:r>
              <a:rPr lang="en-GB" sz="1200" dirty="0">
                <a:solidFill>
                  <a:srgbClr val="000000"/>
                </a:solidFill>
                <a:latin typeface="Helvetica Neue"/>
              </a:rPr>
              <a:t>Centre</a:t>
            </a:r>
            <a:endParaRPr lang="en-ZA" sz="1200" dirty="0"/>
          </a:p>
        </p:txBody>
      </p:sp>
      <p:sp>
        <p:nvSpPr>
          <p:cNvPr id="13" name="Rectangle 12"/>
          <p:cNvSpPr/>
          <p:nvPr/>
        </p:nvSpPr>
        <p:spPr>
          <a:xfrm>
            <a:off x="3569183" y="2483803"/>
            <a:ext cx="1021433" cy="27699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Helvetica Neue"/>
              </a:rPr>
              <a:t>Observatory</a:t>
            </a:r>
            <a:endParaRPr lang="en-ZA" sz="1200" dirty="0"/>
          </a:p>
        </p:txBody>
      </p:sp>
      <p:sp>
        <p:nvSpPr>
          <p:cNvPr id="16" name="Rectangle 15"/>
          <p:cNvSpPr/>
          <p:nvPr/>
        </p:nvSpPr>
        <p:spPr>
          <a:xfrm>
            <a:off x="3903466" y="3989938"/>
            <a:ext cx="797270" cy="27699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Helvetica Neue"/>
              </a:rPr>
              <a:t>Wynberg</a:t>
            </a:r>
            <a:endParaRPr lang="en-ZA" sz="1200" dirty="0"/>
          </a:p>
        </p:txBody>
      </p:sp>
      <p:sp>
        <p:nvSpPr>
          <p:cNvPr id="17" name="Rectangle 16"/>
          <p:cNvSpPr/>
          <p:nvPr/>
        </p:nvSpPr>
        <p:spPr>
          <a:xfrm>
            <a:off x="3681393" y="4496282"/>
            <a:ext cx="909223" cy="27699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Helvetica Neue"/>
              </a:rPr>
              <a:t>Plumstead</a:t>
            </a:r>
            <a:endParaRPr lang="en-ZA" sz="1200" dirty="0"/>
          </a:p>
        </p:txBody>
      </p:sp>
      <p:sp>
        <p:nvSpPr>
          <p:cNvPr id="18" name="Rectangle 17"/>
          <p:cNvSpPr/>
          <p:nvPr/>
        </p:nvSpPr>
        <p:spPr>
          <a:xfrm>
            <a:off x="1844126" y="5698549"/>
            <a:ext cx="813492" cy="27699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Helvetica Neue"/>
              </a:rPr>
              <a:t>Westlake</a:t>
            </a:r>
            <a:endParaRPr lang="en-ZA" sz="1200" dirty="0"/>
          </a:p>
        </p:txBody>
      </p:sp>
      <p:sp>
        <p:nvSpPr>
          <p:cNvPr id="19" name="Rectangle 18"/>
          <p:cNvSpPr/>
          <p:nvPr/>
        </p:nvSpPr>
        <p:spPr>
          <a:xfrm>
            <a:off x="3755708" y="5601522"/>
            <a:ext cx="848309" cy="27699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Helvetica Neue"/>
              </a:rPr>
              <a:t>Capricorn</a:t>
            </a:r>
            <a:endParaRPr lang="en-ZA" sz="1200" dirty="0"/>
          </a:p>
        </p:txBody>
      </p:sp>
      <p:sp>
        <p:nvSpPr>
          <p:cNvPr id="20" name="Rectangle 19"/>
          <p:cNvSpPr/>
          <p:nvPr/>
        </p:nvSpPr>
        <p:spPr>
          <a:xfrm>
            <a:off x="3801668" y="3060647"/>
            <a:ext cx="1043876" cy="27699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rgbClr val="000000"/>
                </a:solidFill>
                <a:latin typeface="Helvetica Neue"/>
              </a:rPr>
              <a:t>Rondebosch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14709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41" y="1472133"/>
            <a:ext cx="6493944" cy="499534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Points of interest superimposed on property locations</a:t>
            </a:r>
            <a:endParaRPr lang="en-ZA" dirty="0"/>
          </a:p>
        </p:txBody>
      </p:sp>
      <p:sp>
        <p:nvSpPr>
          <p:cNvPr id="11" name="Rectangle 10"/>
          <p:cNvSpPr/>
          <p:nvPr/>
        </p:nvSpPr>
        <p:spPr>
          <a:xfrm>
            <a:off x="2005551" y="2953223"/>
            <a:ext cx="755335" cy="2308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GB" sz="900" dirty="0" smtClean="0">
                <a:solidFill>
                  <a:srgbClr val="000000"/>
                </a:solidFill>
                <a:latin typeface="Helvetica Neue"/>
              </a:rPr>
              <a:t>Woodstock</a:t>
            </a:r>
            <a:endParaRPr lang="en-ZA" sz="900" dirty="0"/>
          </a:p>
        </p:txBody>
      </p:sp>
      <p:sp>
        <p:nvSpPr>
          <p:cNvPr id="12" name="Rectangle 11"/>
          <p:cNvSpPr/>
          <p:nvPr/>
        </p:nvSpPr>
        <p:spPr>
          <a:xfrm>
            <a:off x="909127" y="2500441"/>
            <a:ext cx="80663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GB" sz="900" dirty="0">
                <a:solidFill>
                  <a:srgbClr val="000000"/>
                </a:solidFill>
                <a:latin typeface="Helvetica Neue"/>
              </a:rPr>
              <a:t>Cape Town </a:t>
            </a:r>
            <a:r>
              <a:rPr lang="en-GB" sz="900" dirty="0" smtClean="0">
                <a:solidFill>
                  <a:srgbClr val="000000"/>
                </a:solidFill>
                <a:latin typeface="Helvetica Neue"/>
              </a:rPr>
              <a:t/>
            </a:r>
            <a:br>
              <a:rPr lang="en-GB" sz="900" dirty="0" smtClean="0">
                <a:solidFill>
                  <a:srgbClr val="000000"/>
                </a:solidFill>
                <a:latin typeface="Helvetica Neue"/>
              </a:rPr>
            </a:br>
            <a:r>
              <a:rPr lang="en-GB" sz="900" dirty="0" smtClean="0">
                <a:solidFill>
                  <a:srgbClr val="000000"/>
                </a:solidFill>
                <a:latin typeface="Helvetica Neue"/>
              </a:rPr>
              <a:t>City </a:t>
            </a:r>
            <a:r>
              <a:rPr lang="en-GB" sz="900" dirty="0">
                <a:solidFill>
                  <a:srgbClr val="000000"/>
                </a:solidFill>
                <a:latin typeface="Helvetica Neue"/>
              </a:rPr>
              <a:t>Centre</a:t>
            </a:r>
            <a:endParaRPr lang="en-ZA" sz="900" dirty="0"/>
          </a:p>
        </p:txBody>
      </p:sp>
      <p:sp>
        <p:nvSpPr>
          <p:cNvPr id="13" name="Rectangle 12"/>
          <p:cNvSpPr/>
          <p:nvPr/>
        </p:nvSpPr>
        <p:spPr>
          <a:xfrm>
            <a:off x="2119642" y="3213307"/>
            <a:ext cx="813043" cy="2308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GB" sz="900" dirty="0">
                <a:solidFill>
                  <a:srgbClr val="000000"/>
                </a:solidFill>
                <a:latin typeface="Helvetica Neue"/>
              </a:rPr>
              <a:t>Observatory</a:t>
            </a:r>
            <a:endParaRPr lang="en-ZA" sz="900" dirty="0"/>
          </a:p>
        </p:txBody>
      </p:sp>
      <p:sp>
        <p:nvSpPr>
          <p:cNvPr id="16" name="Rectangle 15"/>
          <p:cNvSpPr/>
          <p:nvPr/>
        </p:nvSpPr>
        <p:spPr>
          <a:xfrm>
            <a:off x="2281228" y="4076159"/>
            <a:ext cx="646331" cy="2308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GB" sz="900" dirty="0">
                <a:solidFill>
                  <a:srgbClr val="000000"/>
                </a:solidFill>
                <a:latin typeface="Helvetica Neue"/>
              </a:rPr>
              <a:t>Wynberg</a:t>
            </a:r>
            <a:endParaRPr lang="en-ZA" sz="900" dirty="0"/>
          </a:p>
        </p:txBody>
      </p:sp>
      <p:sp>
        <p:nvSpPr>
          <p:cNvPr id="17" name="Rectangle 16"/>
          <p:cNvSpPr/>
          <p:nvPr/>
        </p:nvSpPr>
        <p:spPr>
          <a:xfrm>
            <a:off x="2197872" y="4379325"/>
            <a:ext cx="729687" cy="2308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GB" sz="900" dirty="0">
                <a:solidFill>
                  <a:srgbClr val="000000"/>
                </a:solidFill>
                <a:latin typeface="Helvetica Neue"/>
              </a:rPr>
              <a:t>Plumstead</a:t>
            </a:r>
            <a:endParaRPr lang="en-ZA" sz="900" dirty="0"/>
          </a:p>
        </p:txBody>
      </p:sp>
      <p:sp>
        <p:nvSpPr>
          <p:cNvPr id="18" name="Rectangle 17"/>
          <p:cNvSpPr/>
          <p:nvPr/>
        </p:nvSpPr>
        <p:spPr>
          <a:xfrm>
            <a:off x="1071135" y="4611698"/>
            <a:ext cx="659155" cy="2308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GB" sz="900" dirty="0">
                <a:solidFill>
                  <a:srgbClr val="000000"/>
                </a:solidFill>
                <a:latin typeface="Helvetica Neue"/>
              </a:rPr>
              <a:t>Westlake</a:t>
            </a:r>
            <a:endParaRPr lang="en-ZA" sz="900" dirty="0"/>
          </a:p>
        </p:txBody>
      </p:sp>
      <p:sp>
        <p:nvSpPr>
          <p:cNvPr id="19" name="Rectangle 18"/>
          <p:cNvSpPr/>
          <p:nvPr/>
        </p:nvSpPr>
        <p:spPr>
          <a:xfrm>
            <a:off x="2373409" y="5135855"/>
            <a:ext cx="684803" cy="2308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GB" sz="900" dirty="0">
                <a:solidFill>
                  <a:srgbClr val="000000"/>
                </a:solidFill>
                <a:latin typeface="Helvetica Neue"/>
              </a:rPr>
              <a:t>Capricorn</a:t>
            </a:r>
            <a:endParaRPr lang="en-ZA" sz="900" dirty="0"/>
          </a:p>
        </p:txBody>
      </p:sp>
      <p:sp>
        <p:nvSpPr>
          <p:cNvPr id="3" name="Rectangle 2"/>
          <p:cNvSpPr/>
          <p:nvPr/>
        </p:nvSpPr>
        <p:spPr>
          <a:xfrm>
            <a:off x="7154333" y="1552642"/>
            <a:ext cx="4597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properties in the city centre are also closest to the most points of interest</a:t>
            </a:r>
            <a:endParaRPr lang="en-ZA" dirty="0"/>
          </a:p>
        </p:txBody>
      </p:sp>
      <p:sp>
        <p:nvSpPr>
          <p:cNvPr id="14" name="Rectangle 13"/>
          <p:cNvSpPr/>
          <p:nvPr/>
        </p:nvSpPr>
        <p:spPr>
          <a:xfrm>
            <a:off x="2200614" y="3579211"/>
            <a:ext cx="832279" cy="2308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GB" sz="900" dirty="0" smtClean="0">
                <a:solidFill>
                  <a:srgbClr val="000000"/>
                </a:solidFill>
                <a:latin typeface="Helvetica Neue"/>
              </a:rPr>
              <a:t>Rondebosch</a:t>
            </a:r>
            <a:endParaRPr lang="en-ZA" sz="900" dirty="0"/>
          </a:p>
        </p:txBody>
      </p:sp>
    </p:spTree>
    <p:extLst>
      <p:ext uri="{BB962C8B-B14F-4D97-AF65-F5344CB8AC3E}">
        <p14:creationId xmlns:p14="http://schemas.microsoft.com/office/powerpoint/2010/main" val="167511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Venue </a:t>
            </a:r>
            <a:r>
              <a:rPr lang="en-ZA" dirty="0" smtClean="0"/>
              <a:t>distance from City Centre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2467" y="1514475"/>
            <a:ext cx="3528483" cy="245427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853121" y="1532414"/>
            <a:ext cx="4746095" cy="48726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20067" y="1929342"/>
            <a:ext cx="990600" cy="44757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Oval 4"/>
          <p:cNvSpPr/>
          <p:nvPr/>
        </p:nvSpPr>
        <p:spPr>
          <a:xfrm>
            <a:off x="4351867" y="5375275"/>
            <a:ext cx="558800" cy="21166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8661386" y="1628686"/>
            <a:ext cx="35253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</a:t>
            </a:r>
            <a:r>
              <a:rPr lang="en-US" dirty="0"/>
              <a:t>venues are less than 3 </a:t>
            </a:r>
            <a:r>
              <a:rPr lang="en-US" dirty="0" smtClean="0"/>
              <a:t>Km (30 000m) </a:t>
            </a:r>
            <a:r>
              <a:rPr lang="en-US" dirty="0"/>
              <a:t>away from the city centre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average distance to social venues and hotels are closer to the centre (hotels at 2.694 km). </a:t>
            </a:r>
          </a:p>
        </p:txBody>
      </p:sp>
      <p:sp>
        <p:nvSpPr>
          <p:cNvPr id="9" name="Oval 8"/>
          <p:cNvSpPr/>
          <p:nvPr/>
        </p:nvSpPr>
        <p:spPr>
          <a:xfrm>
            <a:off x="7952317" y="5375275"/>
            <a:ext cx="558800" cy="21166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1768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Average Price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38137" y="1395412"/>
            <a:ext cx="3343275" cy="244792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83485"/>
              </p:ext>
            </p:extLst>
          </p:nvPr>
        </p:nvGraphicFramePr>
        <p:xfrm>
          <a:off x="3867149" y="1395412"/>
          <a:ext cx="2857501" cy="3171825"/>
        </p:xfrm>
        <a:graphic>
          <a:graphicData uri="http://schemas.openxmlformats.org/drawingml/2006/table">
            <a:tbl>
              <a:tblPr/>
              <a:tblGrid>
                <a:gridCol w="1922749">
                  <a:extLst>
                    <a:ext uri="{9D8B030D-6E8A-4147-A177-3AD203B41FA5}">
                      <a16:colId xmlns:a16="http://schemas.microsoft.com/office/drawing/2014/main" val="3319855708"/>
                    </a:ext>
                  </a:extLst>
                </a:gridCol>
                <a:gridCol w="934752">
                  <a:extLst>
                    <a:ext uri="{9D8B030D-6E8A-4147-A177-3AD203B41FA5}">
                      <a16:colId xmlns:a16="http://schemas.microsoft.com/office/drawing/2014/main" val="3989907767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Neighbourhood</a:t>
                      </a:r>
                      <a:endParaRPr lang="en-GB" sz="1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  <a:endParaRPr lang="en-Z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106" marR="88106" marT="44053" marB="44053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8212408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Plumstead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538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Westlake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2030000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95792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Wynberg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3710000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248878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Rondebosch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4200000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10545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Observatory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8500000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438638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Woodstock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8500000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71196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Cape Town City Centre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13969160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63027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Capricorn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21000000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197398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910386" y="1510010"/>
            <a:ext cx="4786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more properties priced towards the lower half (ignoring the 0) than in the higher 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half.</a:t>
            </a: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 in the city centre or priced on the higher end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7214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Discussion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The commercial properties in the centre of the city are closest to important points of interest, such as hotels (if one needs to meet with the tourists or provide transport).</a:t>
            </a:r>
          </a:p>
          <a:p>
            <a:pPr lvl="0"/>
            <a:r>
              <a:rPr lang="en-GB" dirty="0"/>
              <a:t>As one can expect, the properties in the City Centre are priced higher.</a:t>
            </a:r>
          </a:p>
          <a:p>
            <a:pPr lvl="0"/>
            <a:r>
              <a:rPr lang="en-GB" dirty="0" smtClean="0"/>
              <a:t>If </a:t>
            </a:r>
            <a:r>
              <a:rPr lang="en-GB" dirty="0"/>
              <a:t>one can arrange transport intelligently (such as collaborating with transportation companies), the proximity of the property should not be a problem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87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disclaimer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Aspects </a:t>
            </a:r>
            <a:r>
              <a:rPr lang="en-US" dirty="0"/>
              <a:t>such as the size of the property, access to major routes and accessibility for patrons are not taken into </a:t>
            </a:r>
            <a:r>
              <a:rPr lang="en-US" dirty="0" smtClean="0"/>
              <a:t>account.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545139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56</TotalTime>
  <Words>752</Words>
  <Application>Microsoft Office PowerPoint</Application>
  <PresentationFormat>Widescreen</PresentationFormat>
  <Paragraphs>160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 MT</vt:lpstr>
      <vt:lpstr>Helvetica Neue</vt:lpstr>
      <vt:lpstr>Times New Roman</vt:lpstr>
      <vt:lpstr>Wingdings 2</vt:lpstr>
      <vt:lpstr>Dividend</vt:lpstr>
      <vt:lpstr>Preferred locations for a tourism business</vt:lpstr>
      <vt:lpstr>Introduction</vt:lpstr>
      <vt:lpstr>Combining Data</vt:lpstr>
      <vt:lpstr>Commercial Properties for sale per Neighbourhood</vt:lpstr>
      <vt:lpstr>Points of interest superimposed on property locations</vt:lpstr>
      <vt:lpstr>Venue distance from City Centre</vt:lpstr>
      <vt:lpstr>Average Price</vt:lpstr>
      <vt:lpstr>Discussion</vt:lpstr>
      <vt:lpstr>disclaimer</vt:lpstr>
      <vt:lpstr>conclusion</vt:lpstr>
    </vt:vector>
  </TitlesOfParts>
  <Company>Liebengroup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Preferred locations for a tourism business</dc:title>
  <dc:creator>Gerhard Basson</dc:creator>
  <cp:lastModifiedBy>Gerhard Basson</cp:lastModifiedBy>
  <cp:revision>11</cp:revision>
  <dcterms:created xsi:type="dcterms:W3CDTF">2020-03-25T21:22:12Z</dcterms:created>
  <dcterms:modified xsi:type="dcterms:W3CDTF">2020-03-25T22:18:42Z</dcterms:modified>
</cp:coreProperties>
</file>