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D15"/>
    <a:srgbClr val="B12318"/>
    <a:srgbClr val="000000"/>
    <a:srgbClr val="1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7"/>
    <p:restoredTop sz="94683"/>
  </p:normalViewPr>
  <p:slideViewPr>
    <p:cSldViewPr snapToGrid="0">
      <p:cViewPr varScale="1">
        <p:scale>
          <a:sx n="139" d="100"/>
          <a:sy n="139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1B3C8-F9F5-E949-BCB0-F61D5A9B8598}" type="datetimeFigureOut">
              <a:rPr lang="en-US" smtClean="0"/>
              <a:t>3/29/24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819FF-927D-024F-8664-4337307D2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52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819FF-927D-024F-8664-4337307D2C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42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819FF-927D-024F-8664-4337307D2C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67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819FF-927D-024F-8664-4337307D2C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18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819FF-927D-024F-8664-4337307D2C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65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819FF-927D-024F-8664-4337307D2C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30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819FF-927D-024F-8664-4337307D2C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64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819FF-927D-024F-8664-4337307D2C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0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819FF-927D-024F-8664-4337307D2C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57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819FF-927D-024F-8664-4337307D2C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1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819FF-927D-024F-8664-4337307D2C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44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819FF-927D-024F-8664-4337307D2C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25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819FF-927D-024F-8664-4337307D2C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06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819FF-927D-024F-8664-4337307D2C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59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819FF-927D-024F-8664-4337307D2C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19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819FF-927D-024F-8664-4337307D2C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01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819FF-927D-024F-8664-4337307D2C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75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819FF-927D-024F-8664-4337307D2C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1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819FF-927D-024F-8664-4337307D2C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15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CDF89-7821-0F4D-65F4-211D49193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27E65-9258-C468-3DAD-86BB07B05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9F1FC-8AA6-00BA-7DAC-821F9088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E44A-E080-3F48-B98A-57AF56BE830A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168E0-138A-A811-8D9E-587F4AB2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54002-61D7-EA2D-54CB-427CAFD5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466C-EE09-FA46-9BA8-79AFB264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A2180-E512-1C62-0286-737D8B40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7E34A-1F1B-83F8-85DE-1DF2B54E0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5211C-C0F5-4252-9DA4-12A45791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E44A-E080-3F48-B98A-57AF56BE830A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749EF-113E-2DF9-0603-513475C9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0E572-15E0-6A2C-9BBE-A9F94F92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466C-EE09-FA46-9BA8-79AFB264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EFDF53-5434-41E6-1F74-87EABA964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EA7FD-A215-1415-C1A9-87A6C18CB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D3CB1-E59A-8870-2C19-3603B5D4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E44A-E080-3F48-B98A-57AF56BE830A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B5705-33BA-9A85-18E4-2D580BF0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ED361-CC31-1FA4-F816-3059E801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466C-EE09-FA46-9BA8-79AFB264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6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9E905-FC0F-79CF-1247-67B537B6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DDA07-DCAC-06C7-44E0-B85B00484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B1EB8-C44D-9A8F-A26C-D97D60CA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E44A-E080-3F48-B98A-57AF56BE830A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B6347-D4E2-B547-BC71-74385919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D8C4F-AFE5-4DA5-8B5F-1BB480AA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466C-EE09-FA46-9BA8-79AFB264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2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89A5-419F-076C-14FD-25DFAE57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9DF9D-66E0-FBCB-A164-39D186AB9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377E2-93D9-4CAD-897C-438AEB9A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E44A-E080-3F48-B98A-57AF56BE830A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4B99E-8FEF-3D0A-0DE3-AF7DB6DDC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F044A-1D85-1695-7D3B-32E0989A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466C-EE09-FA46-9BA8-79AFB264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4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9749-1A08-7B72-1920-DAA50F50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4FF2A-EF16-7A8F-57EA-2057137F0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8D14-C1CE-1177-A7E3-EED2E5C56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F094F-16B8-99AD-D012-47B25D87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E44A-E080-3F48-B98A-57AF56BE830A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6BF63-3067-36F6-CD7A-BBCFE0F7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C8BDC-55A8-F1A9-16A6-0B7A7177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466C-EE09-FA46-9BA8-79AFB264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1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2F72-2AB1-DD46-1175-7B525BBA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157F8-84E3-ADD5-6069-63CBB7DA1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09D8B-093D-FE33-1C61-A0DB9FACF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5CA85-50EE-CA6E-6F14-7A1133C6F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E32D7-7347-186B-130F-E39C218AF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11B41-6671-0877-4143-BBF101E8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E44A-E080-3F48-B98A-57AF56BE830A}" type="datetimeFigureOut">
              <a:rPr lang="en-US" smtClean="0"/>
              <a:t>3/29/24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CD725-09EB-D300-76FE-A43FC459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1E5FB-B67C-2DD9-976A-DECA6D11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466C-EE09-FA46-9BA8-79AFB264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2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D110-2DC5-3303-9B3A-EE2676F2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DEC8D8-E58D-6C51-EE81-0090F619D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E44A-E080-3F48-B98A-57AF56BE830A}" type="datetimeFigureOut">
              <a:rPr lang="en-US" smtClean="0"/>
              <a:t>3/29/24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1A21E-EC69-D037-A452-BE4EF49B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9AB08-C887-B916-1EC4-92D0A65A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466C-EE09-FA46-9BA8-79AFB264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FB8CB-02BF-849E-1749-1EA2FFEC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E44A-E080-3F48-B98A-57AF56BE830A}" type="datetimeFigureOut">
              <a:rPr lang="en-US" smtClean="0"/>
              <a:t>3/29/24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7C7E5-EEE7-C1B9-C3BB-E9DC55C26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06DEF-48A4-002A-0DC4-EE87483C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466C-EE09-FA46-9BA8-79AFB264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3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6ADE-63B7-8012-FAEA-499A955D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D791D-F1D7-02A7-1997-229A027E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C8B8E-A75F-C5D1-2C57-360AED18A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F32D6-809E-1C15-9480-D99A9372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E44A-E080-3F48-B98A-57AF56BE830A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0F481-C0ED-97F5-AACB-BEEE6564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D10BA-22E0-E749-79F9-B2166543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466C-EE09-FA46-9BA8-79AFB264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5226-1236-8296-F780-8219717E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BE133-DFD0-D810-E6F0-EAD815DC2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A249A-6198-645E-6864-BB7B761E1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9BCC6-BC9E-A743-6B2C-B5179241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E44A-E080-3F48-B98A-57AF56BE830A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96BFB-591D-C37D-6EA3-B765F6D9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7EAE5-32AE-BF86-4A2D-71DF6A8B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466C-EE09-FA46-9BA8-79AFB264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8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47000">
              <a:schemeClr val="tx1"/>
            </a:gs>
            <a:gs pos="83000">
              <a:srgbClr val="941D15"/>
            </a:gs>
            <a:gs pos="99000">
              <a:srgbClr val="B12318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7EFDC8-FF99-5335-CA62-9DA45BED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55A70-6F82-0639-CA3D-5BCC5B145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310C3-8608-395B-5C59-BCB5A9480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CE44A-E080-3F48-B98A-57AF56BE830A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61DEC-E3E0-8BAF-4EF8-94F93C6D2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E4751-B24B-EFB3-703F-067801E4A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A466C-EE09-FA46-9BA8-79AFB264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3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0AA034A-7B99-B97A-781A-4F8D24881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3828" y="3761469"/>
            <a:ext cx="6044339" cy="1655762"/>
          </a:xfrm>
        </p:spPr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  <a:latin typeface="Netflix Sans" panose="020B0703020202020204" pitchFamily="34" charset="0"/>
              </a:rPr>
              <a:t>H1 2023 Insights &amp; Recommendations</a:t>
            </a:r>
          </a:p>
          <a:p>
            <a:r>
              <a:rPr lang="en-US" dirty="0">
                <a:solidFill>
                  <a:schemeClr val="bg1"/>
                </a:solidFill>
                <a:latin typeface="Netflix Sans Light" panose="020B0503020202020204" pitchFamily="34" charset="0"/>
              </a:rPr>
              <a:t>Engagement </a:t>
            </a:r>
            <a:r>
              <a:rPr lang="en-US" dirty="0">
                <a:solidFill>
                  <a:schemeClr val="bg1"/>
                </a:solidFill>
                <a:latin typeface="Netflix Sans Light" panose="020B0503020202020204" pitchFamily="34" charset="0"/>
              </a:rPr>
              <a:t>Analysis</a:t>
            </a:r>
            <a:endParaRPr lang="en-US" sz="2400" dirty="0">
              <a:solidFill>
                <a:schemeClr val="bg1"/>
              </a:solidFill>
              <a:latin typeface="Netflix Sans Light" panose="020B0503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Netflix Sans Light" panose="020B0503020202020204" pitchFamily="34" charset="0"/>
              </a:rPr>
              <a:t>Andrew Gerson – Data Team</a:t>
            </a:r>
            <a:endParaRPr lang="en-US" dirty="0">
              <a:latin typeface="Netflix Sans Light" panose="020B0503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28CDA-E0D2-2D6C-7E34-8D72B0941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971" y="1845733"/>
            <a:ext cx="4798055" cy="201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75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3A3F-3C75-8798-01EB-F8789679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418832" cy="132556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  <a:latin typeface="Netflix Sans Medium" panose="020B0703020202020204" pitchFamily="34" charset="0"/>
              </a:rPr>
              <a:t>Films experience significant diminishing returns, but hit shows remain popular.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28CDA-E0D2-2D6C-7E34-8D72B0941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611" y="216053"/>
            <a:ext cx="3865967" cy="16237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2B2F5A-3C1B-BD14-6F42-4FC4EEBB8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026" y="2483583"/>
            <a:ext cx="4632958" cy="40092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435776-215F-15BB-8840-4CD48EB522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480" y="2472938"/>
            <a:ext cx="4623818" cy="40199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9EFD73-C883-C5CD-35CA-2AEC5078B946}"/>
              </a:ext>
            </a:extLst>
          </p:cNvPr>
          <p:cNvSpPr txBox="1"/>
          <p:nvPr/>
        </p:nvSpPr>
        <p:spPr>
          <a:xfrm>
            <a:off x="838200" y="1839759"/>
            <a:ext cx="9592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Netflix Sans Light" panose="020B0503020202020204" pitchFamily="34" charset="0"/>
              </a:rPr>
              <a:t>Although films receive much higher peak viewership on Netflix, TV shows don’t drop off as sharply and display greater longevity as time passes from the release of each season. </a:t>
            </a:r>
          </a:p>
        </p:txBody>
      </p:sp>
    </p:spTree>
    <p:extLst>
      <p:ext uri="{BB962C8B-B14F-4D97-AF65-F5344CB8AC3E}">
        <p14:creationId xmlns:p14="http://schemas.microsoft.com/office/powerpoint/2010/main" val="575617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3A3F-3C75-8798-01EB-F8789679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688" y="2766218"/>
            <a:ext cx="567862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Netflix Sans" panose="020B0703020202020204" pitchFamily="34" charset="0"/>
              </a:rPr>
              <a:t>Recommendations and Next Steps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28CDA-E0D2-2D6C-7E34-8D72B0941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611" y="216053"/>
            <a:ext cx="3865967" cy="162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36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3A3F-3C75-8798-01EB-F8789679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Netflix Sans" panose="020B0703020202020204" pitchFamily="34" charset="0"/>
              </a:rPr>
              <a:t>Recommendations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C3385-C06B-0E28-09D7-1027A430B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Netflix Sans Medium" panose="020B0703020202020204" pitchFamily="34" charset="0"/>
              </a:rPr>
              <a:t>A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Netflix Sans Medium" panose="020B0703020202020204" pitchFamily="34" charset="0"/>
              </a:rPr>
              <a:t>cquire recently released crime &amp; action flicks: 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1600" b="0" i="0" dirty="0">
                <a:solidFill>
                  <a:schemeClr val="bg1"/>
                </a:solidFill>
                <a:latin typeface="Netflix Sans Light" panose="020B0503020202020204" pitchFamily="34" charset="0"/>
              </a:rPr>
              <a:t>After less than a month on Netflix, most films fall </a:t>
            </a:r>
            <a:r>
              <a:rPr lang="en-US" sz="1600" dirty="0">
                <a:solidFill>
                  <a:schemeClr val="bg1"/>
                </a:solidFill>
                <a:latin typeface="Netflix Sans Medium" panose="020B0703020202020204" pitchFamily="34" charset="0"/>
              </a:rPr>
              <a:t>below 1M views per day. 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Netflix Sans Light" panose="020B0503020202020204" pitchFamily="34" charset="0"/>
              </a:rPr>
              <a:t>Lower costs by acquiring titles that just finished their theatrical runs. </a:t>
            </a:r>
          </a:p>
          <a:p>
            <a:pPr marL="457200" lvl="1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en-US" sz="2000" u="none" strike="noStrike" dirty="0">
              <a:solidFill>
                <a:schemeClr val="bg1"/>
              </a:solidFill>
              <a:effectLst/>
              <a:latin typeface="Netflix Sans Light" panose="020B0503020202020204" pitchFamily="34" charset="0"/>
            </a:endParaRP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Netflix Sans Medium" panose="020B0703020202020204" pitchFamily="34" charset="0"/>
              </a:rPr>
              <a:t>Continue to partner with stars: 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Netflix Sans Light" panose="020B0503020202020204" pitchFamily="34" charset="0"/>
              </a:rPr>
              <a:t>C</a:t>
            </a:r>
            <a:r>
              <a:rPr lang="en-US" sz="1600" b="0" i="0" dirty="0">
                <a:solidFill>
                  <a:schemeClr val="bg1"/>
                </a:solidFill>
                <a:latin typeface="Netflix Sans Light" panose="020B0503020202020204" pitchFamily="34" charset="0"/>
              </a:rPr>
              <a:t>ast high-level actors to promote films and drive engagement.</a:t>
            </a:r>
          </a:p>
          <a:p>
            <a:pPr marL="457200" lvl="1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en-US" sz="2000" b="0" i="0" u="none" strike="noStrike" dirty="0">
              <a:solidFill>
                <a:schemeClr val="bg1"/>
              </a:solidFill>
              <a:effectLst/>
              <a:latin typeface="Netflix Sans Medium" panose="020B0703020202020204" pitchFamily="34" charset="0"/>
            </a:endParaRP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Netflix Sans Medium" panose="020B0703020202020204" pitchFamily="34" charset="0"/>
              </a:rPr>
              <a:t>Renew existing shows and adapt IP for television: 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Netflix Sans Light" panose="020B0503020202020204" pitchFamily="34" charset="0"/>
              </a:rPr>
              <a:t>Focus on projects that benefit from prior audience awareness. 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Netflix Sans Light" panose="020B0503020202020204" pitchFamily="34" charset="0"/>
              </a:rPr>
              <a:t>New seasons of existing shows help retain current subscribers.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Netflix Sans Light" panose="020B0503020202020204" pitchFamily="34" charset="0"/>
              </a:rPr>
              <a:t>IP and infamous true crime stories catch pre-existing fans.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  <a:latin typeface="Netflix Sans Light" panose="020B0503020202020204" pitchFamily="34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Netflix Sans Medium" panose="020B0703020202020204" pitchFamily="34" charset="0"/>
              </a:rPr>
              <a:t>Increase children’s content production: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Netflix Sans Light" panose="020B0503020202020204" pitchFamily="34" charset="0"/>
              </a:rPr>
              <a:t>Make Netflix a parent’s best option for entertaining their kids.</a:t>
            </a:r>
          </a:p>
          <a:p>
            <a:pPr marL="0" indent="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dirty="0">
              <a:solidFill>
                <a:schemeClr val="bg1"/>
              </a:solidFill>
              <a:effectLst/>
              <a:latin typeface="Netflix Sans Medium" panose="020B0703020202020204" pitchFamily="34" charset="0"/>
            </a:endParaRP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Netflix Sans Medium" panose="020B0703020202020204" pitchFamily="34" charset="0"/>
              </a:rPr>
              <a:t>License classic sitcom and crime shows:  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Netflix Sans Light" panose="020B0503020202020204" pitchFamily="34" charset="0"/>
              </a:rPr>
              <a:t>The aforementioned 8 hits account for nearly </a:t>
            </a:r>
            <a:r>
              <a:rPr lang="en-US" sz="1600" b="1" dirty="0">
                <a:solidFill>
                  <a:schemeClr val="bg1"/>
                </a:solidFill>
                <a:latin typeface="NETFLIX SANS MEDIUM" panose="020B0703020202020204" pitchFamily="34" charset="0"/>
              </a:rPr>
              <a:t>350M views (11% of grand total)</a:t>
            </a:r>
            <a:r>
              <a:rPr lang="en-US" sz="1600" dirty="0">
                <a:solidFill>
                  <a:schemeClr val="bg1"/>
                </a:solidFill>
                <a:latin typeface="Netflix Sans Light" panose="020B0503020202020204" pitchFamily="34" charset="0"/>
              </a:rPr>
              <a:t>. 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Netflix Sans Light" panose="020B0503020202020204" pitchFamily="34" charset="0"/>
              </a:rPr>
              <a:t>Increasing availability will prevent churn.  </a:t>
            </a:r>
            <a:endParaRPr lang="en-US" sz="1600" b="0" i="0" u="none" strike="noStrike" dirty="0">
              <a:solidFill>
                <a:schemeClr val="bg1"/>
              </a:solidFill>
              <a:effectLst/>
              <a:latin typeface="Netflix Sans Medium" panose="020B0703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bg1"/>
              </a:solidFill>
              <a:latin typeface="Netflix Sans Medium" panose="020B0703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28CDA-E0D2-2D6C-7E34-8D72B0941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611" y="216053"/>
            <a:ext cx="3865967" cy="162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97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3A3F-3C75-8798-01EB-F8789679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Netflix Sans" panose="020B0703020202020204" pitchFamily="34" charset="0"/>
              </a:rPr>
              <a:t>Next Steps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C3385-C06B-0E28-09D7-1027A430B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Netflix Sans Medium" panose="020B0703020202020204" pitchFamily="34" charset="0"/>
              </a:rPr>
              <a:t>Improve data quality:</a:t>
            </a:r>
            <a:endParaRPr lang="en-US" sz="2000" b="0" i="0" u="none" strike="noStrike" dirty="0">
              <a:solidFill>
                <a:schemeClr val="bg1"/>
              </a:solidFill>
              <a:effectLst/>
              <a:latin typeface="Netflix Sans Medium" panose="020B0703020202020204" pitchFamily="34" charset="0"/>
            </a:endParaRP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1600" b="0" i="0" dirty="0">
                <a:solidFill>
                  <a:schemeClr val="bg1"/>
                </a:solidFill>
                <a:latin typeface="Netflix Sans Light" panose="020B0503020202020204" pitchFamily="34" charset="0"/>
              </a:rPr>
              <a:t>Obtain retention data to better understand allocation of hours viewed across titles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Netflix Sans Light" panose="020B0503020202020204" pitchFamily="34" charset="0"/>
              </a:rPr>
              <a:t>Incorporate global &amp; regional availability</a:t>
            </a:r>
          </a:p>
          <a:p>
            <a:pPr marL="457200" lvl="1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en-US" sz="2000" u="none" strike="noStrike" dirty="0">
              <a:solidFill>
                <a:schemeClr val="bg1"/>
              </a:solidFill>
              <a:effectLst/>
              <a:latin typeface="Netflix Sans Light" panose="020B0503020202020204" pitchFamily="34" charset="0"/>
            </a:endParaRP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Netflix Sans Medium" panose="020B0703020202020204" pitchFamily="34" charset="0"/>
              </a:rPr>
              <a:t>Include additional dimensions: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1600" b="0" i="0" dirty="0">
                <a:solidFill>
                  <a:schemeClr val="bg1"/>
                </a:solidFill>
                <a:latin typeface="Netflix Sans Light" panose="020B0503020202020204" pitchFamily="34" charset="0"/>
              </a:rPr>
              <a:t>Segment viewing by genres</a:t>
            </a:r>
            <a:endParaRPr lang="en-US" sz="1600" dirty="0">
              <a:solidFill>
                <a:schemeClr val="bg1"/>
              </a:solidFill>
              <a:latin typeface="Netflix Sans Light" panose="020B0503020202020204" pitchFamily="34" charset="0"/>
            </a:endParaRP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Netflix Sans Light" panose="020B0503020202020204" pitchFamily="34" charset="0"/>
              </a:rPr>
              <a:t>Explore language data and investigate relationship with viewership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Netflix Sans Light" panose="020B0503020202020204" pitchFamily="34" charset="0"/>
              </a:rPr>
              <a:t>Mix in marketing spend</a:t>
            </a:r>
          </a:p>
          <a:p>
            <a:pPr marL="457200" lvl="1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bg1"/>
              </a:solidFill>
              <a:latin typeface="Netflix Sans Light" panose="020B0503020202020204" pitchFamily="34" charset="0"/>
            </a:endParaRP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Netflix Sans Medium" panose="020B0703020202020204" pitchFamily="34" charset="0"/>
              </a:rPr>
              <a:t>Investigate less successful titles: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1600" b="0" i="0" dirty="0">
                <a:solidFill>
                  <a:schemeClr val="bg1"/>
                </a:solidFill>
                <a:latin typeface="Netflix Sans Light" panose="020B0503020202020204" pitchFamily="34" charset="0"/>
              </a:rPr>
              <a:t>Understand why certain Netflix originals weren’t as popular</a:t>
            </a:r>
            <a:endParaRPr lang="en-US" sz="1600" dirty="0">
              <a:solidFill>
                <a:schemeClr val="bg1"/>
              </a:solidFill>
              <a:latin typeface="Netflix Sans Light" panose="020B0503020202020204" pitchFamily="34" charset="0"/>
            </a:endParaRPr>
          </a:p>
          <a:p>
            <a:pPr marL="457200" lvl="1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bg1"/>
              </a:solidFill>
              <a:latin typeface="Netflix Sans Light" panose="020B0503020202020204" pitchFamily="34" charset="0"/>
            </a:endParaRP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Netflix Sans Medium" panose="020B0703020202020204" pitchFamily="34" charset="0"/>
              </a:rPr>
              <a:t>Finalize Tableau dashboard: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1600" b="0" i="0" dirty="0">
                <a:solidFill>
                  <a:schemeClr val="bg1"/>
                </a:solidFill>
                <a:latin typeface="Netflix Sans Light" panose="020B0503020202020204" pitchFamily="34" charset="0"/>
              </a:rPr>
              <a:t>Develop and dive into the Tableau dashboard with the strategy team for further insights and recommendations</a:t>
            </a:r>
            <a:endParaRPr lang="en-US" sz="1600" dirty="0">
              <a:solidFill>
                <a:schemeClr val="bg1"/>
              </a:solidFill>
              <a:latin typeface="Netflix Sans Light" panose="020B0503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bg1"/>
              </a:solidFill>
              <a:latin typeface="Netflix Sans Medium" panose="020B0703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28CDA-E0D2-2D6C-7E34-8D72B0941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611" y="216053"/>
            <a:ext cx="3865967" cy="162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1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3A3F-3C75-8798-01EB-F8789679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688" y="2766218"/>
            <a:ext cx="5678624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Netflix Sans" panose="020B0703020202020204" pitchFamily="34" charset="0"/>
              </a:rPr>
              <a:t>Appendix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28CDA-E0D2-2D6C-7E34-8D72B0941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611" y="216053"/>
            <a:ext cx="3865967" cy="162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56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3A3F-3C75-8798-01EB-F8789679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Netflix Sans" panose="020B0703020202020204" pitchFamily="34" charset="0"/>
              </a:rPr>
              <a:t>Technical Process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C3385-C06B-0E28-09D7-1027A430B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8911"/>
          </a:xfrm>
        </p:spPr>
        <p:txBody>
          <a:bodyPr>
            <a:normAutofit/>
          </a:bodyPr>
          <a:lstStyle/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Netflix Sans Medium" panose="020B0703020202020204" pitchFamily="34" charset="0"/>
              </a:rPr>
              <a:t>Dataset stats:</a:t>
            </a:r>
            <a:endParaRPr lang="en-US" sz="2000" b="0" i="0" u="none" strike="noStrike" dirty="0">
              <a:solidFill>
                <a:schemeClr val="bg1"/>
              </a:solidFill>
              <a:effectLst/>
              <a:latin typeface="Netflix Sans Medium" panose="020B0703020202020204" pitchFamily="34" charset="0"/>
            </a:endParaRP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1600" b="0" i="0" dirty="0">
                <a:solidFill>
                  <a:schemeClr val="bg1"/>
                </a:solidFill>
                <a:latin typeface="Netflix Sans Light" panose="020B0503020202020204" pitchFamily="34" charset="0"/>
              </a:rPr>
              <a:t>18,214 unique titles present in the raw dataset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chemeClr val="bg1"/>
                </a:solidFill>
                <a:effectLst/>
                <a:latin typeface="Netflix Sans Light" panose="020B0503020202020204" pitchFamily="34" charset="0"/>
              </a:rPr>
              <a:t>Top</a:t>
            </a:r>
            <a:r>
              <a:rPr lang="en-US" sz="1600" dirty="0">
                <a:solidFill>
                  <a:schemeClr val="bg1"/>
                </a:solidFill>
                <a:latin typeface="Netflix Sans Light" panose="020B0503020202020204" pitchFamily="34" charset="0"/>
              </a:rPr>
              <a:t> 500 titles by hours viewed were analyzed</a:t>
            </a:r>
          </a:p>
          <a:p>
            <a:pPr marL="457200" lvl="1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en-US" sz="2000" u="none" strike="noStrike" dirty="0">
              <a:solidFill>
                <a:schemeClr val="bg1"/>
              </a:solidFill>
              <a:effectLst/>
              <a:latin typeface="Netflix Sans Light" panose="020B0503020202020204" pitchFamily="34" charset="0"/>
            </a:endParaRP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Netflix Sans Medium" panose="020B0703020202020204" pitchFamily="34" charset="0"/>
              </a:rPr>
              <a:t>Data points available: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Netflix Sans Light" panose="020B0503020202020204" pitchFamily="34" charset="0"/>
              </a:rPr>
              <a:t>Within raw data</a:t>
            </a:r>
          </a:p>
          <a:p>
            <a:pPr lvl="2" fontAlgn="base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Netflix Sans Light" panose="020B0503020202020204" pitchFamily="34" charset="0"/>
              </a:rPr>
              <a:t> title, hours viewed, release date, global availability, produced by Netflix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1800" i="0" dirty="0">
                <a:solidFill>
                  <a:schemeClr val="bg1"/>
                </a:solidFill>
                <a:latin typeface="Netflix Sans Light" panose="020B0503020202020204" pitchFamily="34" charset="0"/>
              </a:rPr>
              <a:t>Scraped from IMDB</a:t>
            </a:r>
          </a:p>
          <a:p>
            <a:pPr lvl="2" fontAlgn="base">
              <a:lnSpc>
                <a:spcPct val="100000"/>
              </a:lnSpc>
              <a:spcBef>
                <a:spcPts val="0"/>
              </a:spcBef>
            </a:pPr>
            <a:r>
              <a:rPr lang="en-US" sz="1600" i="0" dirty="0">
                <a:solidFill>
                  <a:schemeClr val="bg1"/>
                </a:solidFill>
                <a:latin typeface="Netflix Sans Light" panose="020B0503020202020204" pitchFamily="34" charset="0"/>
              </a:rPr>
              <a:t>genres, languages spoken, episode count, prod. company country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  <a:latin typeface="Netflix Sans Light" panose="020B0503020202020204" pitchFamily="34" charset="0"/>
              </a:rPr>
              <a:t>Calculated</a:t>
            </a:r>
          </a:p>
          <a:p>
            <a:pPr lvl="2" fontAlgn="base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Netflix Sans Light" panose="020B0503020202020204" pitchFamily="34" charset="0"/>
              </a:rPr>
              <a:t>total views, views per day, views per episode, watch rate, rankings</a:t>
            </a:r>
          </a:p>
          <a:p>
            <a:pPr marL="914400" lvl="2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en-US" sz="2000" b="0" i="0" u="none" strike="noStrike" dirty="0">
              <a:solidFill>
                <a:schemeClr val="bg1"/>
              </a:solidFill>
              <a:effectLst/>
              <a:latin typeface="Netflix Sans Medium" panose="020B0703020202020204" pitchFamily="34" charset="0"/>
            </a:endParaRP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Netflix Sans Medium" panose="020B0703020202020204" pitchFamily="34" charset="0"/>
              </a:rPr>
              <a:t>Technical Process: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Netflix Sans Light" panose="020B0503020202020204" pitchFamily="34" charset="0"/>
              </a:rPr>
              <a:t>Loaded</a:t>
            </a:r>
            <a:r>
              <a:rPr lang="en-US" sz="1600" dirty="0">
                <a:solidFill>
                  <a:schemeClr val="bg1"/>
                </a:solidFill>
                <a:latin typeface="Netflix Sans Light" panose="020B0503020202020204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Netflix Sans Light" panose="020B0503020202020204" pitchFamily="34" charset="0"/>
              </a:rPr>
              <a:t>data into Python, scraped and joined IMDB data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Netflix Sans Light" panose="020B0503020202020204" pitchFamily="34" charset="0"/>
              </a:rPr>
              <a:t>Queried data and calculated statistics in </a:t>
            </a:r>
            <a:r>
              <a:rPr lang="en-US" sz="1600" dirty="0" err="1">
                <a:solidFill>
                  <a:schemeClr val="bg1"/>
                </a:solidFill>
                <a:latin typeface="Netflix Sans Light" panose="020B0503020202020204" pitchFamily="34" charset="0"/>
              </a:rPr>
              <a:t>BigQuery</a:t>
            </a:r>
            <a:endParaRPr lang="en-US" sz="1600" dirty="0">
              <a:solidFill>
                <a:schemeClr val="bg1"/>
              </a:solidFill>
              <a:latin typeface="Netflix Sans Light" panose="020B0503020202020204" pitchFamily="34" charset="0"/>
            </a:endParaRP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Netflix Sans Light" panose="020B0503020202020204" pitchFamily="34" charset="0"/>
              </a:rPr>
              <a:t>Created</a:t>
            </a:r>
            <a:r>
              <a:rPr lang="en-US" sz="1600" dirty="0">
                <a:solidFill>
                  <a:schemeClr val="bg1"/>
                </a:solidFill>
                <a:latin typeface="Netflix Sans Light" panose="020B0503020202020204" pitchFamily="34" charset="0"/>
              </a:rPr>
              <a:t> dashboard in Tableau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28CDA-E0D2-2D6C-7E34-8D72B0941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611" y="216053"/>
            <a:ext cx="3865967" cy="162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56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3A3F-3C75-8798-01EB-F8789679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Netflix Sans" panose="020B0703020202020204" pitchFamily="34" charset="0"/>
              </a:rPr>
              <a:t>Caveats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C3385-C06B-0E28-09D7-1027A430B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8911"/>
          </a:xfrm>
        </p:spPr>
        <p:txBody>
          <a:bodyPr>
            <a:normAutofit/>
          </a:bodyPr>
          <a:lstStyle/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Netflix Sans Medium" panose="020B0703020202020204" pitchFamily="34" charset="0"/>
              </a:rPr>
              <a:t>Assumptions</a:t>
            </a:r>
            <a:endParaRPr lang="en-US" sz="2000" b="0" i="0" u="none" strike="noStrike" dirty="0">
              <a:solidFill>
                <a:schemeClr val="bg1"/>
              </a:solidFill>
              <a:effectLst/>
              <a:latin typeface="Netflix Sans Medium" panose="020B0703020202020204" pitchFamily="34" charset="0"/>
            </a:endParaRP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1600" b="0" i="0" dirty="0">
                <a:solidFill>
                  <a:schemeClr val="bg1"/>
                </a:solidFill>
                <a:latin typeface="Netflix Sans Light" panose="020B0503020202020204" pitchFamily="34" charset="0"/>
              </a:rPr>
              <a:t>240m global Netflix subscribers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1600" b="0" i="0" dirty="0">
                <a:solidFill>
                  <a:schemeClr val="bg1"/>
                </a:solidFill>
                <a:latin typeface="Netflix Sans Light" panose="020B0503020202020204" pitchFamily="34" charset="0"/>
              </a:rPr>
              <a:t>Netflix rounded each title to the nearest 100k hours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chemeClr val="bg1"/>
                </a:solidFill>
                <a:effectLst/>
                <a:latin typeface="Netflix Sans Light" panose="020B0503020202020204" pitchFamily="34" charset="0"/>
              </a:rPr>
              <a:t>Titles without release dates were avail for the max. 180 days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Netflix Sans Light" panose="020B0503020202020204" pitchFamily="34" charset="0"/>
              </a:rPr>
              <a:t>Every hour contributes to a complete viewing of a title (i.e., no partial viewings)</a:t>
            </a:r>
            <a:endParaRPr lang="en-US" sz="1600" u="none" strike="noStrike" dirty="0">
              <a:solidFill>
                <a:schemeClr val="bg1"/>
              </a:solidFill>
              <a:effectLst/>
              <a:latin typeface="Netflix Sans Light" panose="020B0503020202020204" pitchFamily="34" charset="0"/>
            </a:endParaRP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endParaRPr lang="en-US" sz="2000" u="none" strike="noStrike" dirty="0">
              <a:solidFill>
                <a:schemeClr val="bg1"/>
              </a:solidFill>
              <a:effectLst/>
              <a:latin typeface="Netflix Sans Light" panose="020B0503020202020204" pitchFamily="34" charset="0"/>
            </a:endParaRP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Netflix Sans Medium" panose="020B0703020202020204" pitchFamily="34" charset="0"/>
              </a:rPr>
              <a:t>Missing/Inconsistent Data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Netflix Sans Light" panose="020B0503020202020204" pitchFamily="34" charset="0"/>
              </a:rPr>
              <a:t>Little Angel Vol. 1 &amp; 2 did not have IMDB pages and were excluded from Top 500 analysis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Netflix Sans Light" panose="020B0503020202020204" pitchFamily="34" charset="0"/>
              </a:rPr>
              <a:t>Runtimes on IMDB were sometimes imprecise </a:t>
            </a:r>
          </a:p>
          <a:p>
            <a:pPr marL="457200" lvl="1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en-US" sz="2000" b="0" i="0" u="none" strike="noStrike" dirty="0">
              <a:solidFill>
                <a:schemeClr val="bg1"/>
              </a:solidFill>
              <a:effectLst/>
              <a:latin typeface="Netflix Sans Medium" panose="020B0703020202020204" pitchFamily="34" charset="0"/>
            </a:endParaRP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Netflix Sans Medium" panose="020B0703020202020204" pitchFamily="34" charset="0"/>
              </a:rPr>
              <a:t>Data Validation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Netflix Sans Light" panose="020B0503020202020204" pitchFamily="34" charset="0"/>
              </a:rPr>
              <a:t>Python package for IMDB scraping did not always scrape correct title</a:t>
            </a:r>
          </a:p>
          <a:p>
            <a:pPr lvl="2" fontAlgn="base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Netflix Sans Light" panose="020B0503020202020204" pitchFamily="34" charset="0"/>
              </a:rPr>
              <a:t>11 titles required manual input of IMDB ID#, 21 titles required manual respelling 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Netflix Sans Light" panose="020B0503020202020204" pitchFamily="34" charset="0"/>
              </a:rPr>
              <a:t>Python package broke after initial Top 500 scrape</a:t>
            </a:r>
          </a:p>
          <a:p>
            <a:pPr lvl="2" fontAlgn="base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Netflix Sans Light" panose="020B0503020202020204" pitchFamily="34" charset="0"/>
              </a:rPr>
              <a:t>Analysis below Top 500 is not currently possible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28CDA-E0D2-2D6C-7E34-8D72B0941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611" y="216053"/>
            <a:ext cx="3865967" cy="162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62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3A3F-3C75-8798-01EB-F8789679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Netflix Sans" panose="020B0703020202020204" pitchFamily="34" charset="0"/>
              </a:rPr>
              <a:t>Additional Data – Top 10 Seasons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28CDA-E0D2-2D6C-7E34-8D72B0941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611" y="216053"/>
            <a:ext cx="3865967" cy="16237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FE3551-2D61-3F29-8F76-0D1A7F71B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490" y="1593734"/>
            <a:ext cx="6259121" cy="50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04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3A3F-3C75-8798-01EB-F8789679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Netflix Sans" panose="020B0703020202020204" pitchFamily="34" charset="0"/>
              </a:rPr>
              <a:t>Additional Data – Top 30 </a:t>
            </a:r>
            <a:br>
              <a:rPr lang="en-US" sz="3600" b="1" dirty="0">
                <a:solidFill>
                  <a:schemeClr val="bg1"/>
                </a:solidFill>
                <a:latin typeface="Netflix Sans" panose="020B0703020202020204" pitchFamily="34" charset="0"/>
              </a:rPr>
            </a:br>
            <a:r>
              <a:rPr lang="en-US" sz="3600" b="1" dirty="0">
                <a:solidFill>
                  <a:schemeClr val="bg1"/>
                </a:solidFill>
                <a:latin typeface="Netflix Sans" panose="020B0703020202020204" pitchFamily="34" charset="0"/>
              </a:rPr>
              <a:t>Recurring Shows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28CDA-E0D2-2D6C-7E34-8D72B0941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611" y="216053"/>
            <a:ext cx="3865967" cy="16237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C89AA6-FC35-2B06-C6FC-FBDDA1FCF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289" y="1690688"/>
            <a:ext cx="6130322" cy="492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0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3A3F-3C75-8798-01EB-F8789679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Netflix Sans" panose="020B0703020202020204" pitchFamily="34" charset="0"/>
              </a:rPr>
              <a:t>Table of Contents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C3385-C06B-0E28-09D7-1027A430B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Netflix Sans Medium" panose="020B0703020202020204" pitchFamily="34" charset="0"/>
              </a:rPr>
              <a:t>Overview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Netflix Sans Medium" panose="020B0703020202020204" pitchFamily="34" charset="0"/>
              </a:rPr>
              <a:t>Context &amp; Key Metrics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Netflix Sans Medium" panose="020B0703020202020204" pitchFamily="34" charset="0"/>
              </a:rPr>
              <a:t>Insights 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Netflix Sans Medium" panose="020B0703020202020204" pitchFamily="34" charset="0"/>
              </a:rPr>
              <a:t>Recommendations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Netflix Sans Medium" panose="020B0703020202020204" pitchFamily="34" charset="0"/>
              </a:rPr>
              <a:t>Appendix 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Netflix Sans Medium" panose="020B0703020202020204" pitchFamily="34" charset="0"/>
              </a:rPr>
              <a:t>Technical Process, Caveats &amp; Additional Data</a:t>
            </a:r>
            <a:endParaRPr lang="en-US" sz="2000" b="0" i="0" u="none" strike="noStrike" dirty="0">
              <a:solidFill>
                <a:schemeClr val="bg1"/>
              </a:solidFill>
              <a:effectLst/>
              <a:latin typeface="Netflix Sans Medium" panose="020B0703020202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Netflix Sans Medium" panose="020B0703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28CDA-E0D2-2D6C-7E34-8D72B0941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611" y="216053"/>
            <a:ext cx="3865967" cy="162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7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3A3F-3C75-8798-01EB-F8789679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920" y="2766218"/>
            <a:ext cx="341416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Netflix Sans" panose="020B0703020202020204" pitchFamily="34" charset="0"/>
              </a:rPr>
              <a:t>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28CDA-E0D2-2D6C-7E34-8D72B0941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611" y="216053"/>
            <a:ext cx="3865967" cy="162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3A3F-3C75-8798-01EB-F8789679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Netflix Sans" panose="020B0703020202020204" pitchFamily="34" charset="0"/>
              </a:rPr>
              <a:t>Context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C3385-C06B-0E28-09D7-1027A430B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01712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Netflix Sans Medium" panose="020B0703020202020204" pitchFamily="34" charset="0"/>
              </a:rPr>
              <a:t>Project Aim: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Netflix Sans Light" panose="020B0503020202020204" pitchFamily="34" charset="0"/>
              </a:rPr>
              <a:t>Analyze the performance of the Top 500 titles during H1 2023 </a:t>
            </a:r>
          </a:p>
          <a:p>
            <a:pPr lvl="2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  <a:latin typeface="Netflix Sans Light" panose="020B0503020202020204" pitchFamily="34" charset="0"/>
              </a:rPr>
              <a:t>83 Films, 417 TV seasons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Netflix Sans Light" panose="020B0503020202020204" pitchFamily="34" charset="0"/>
              </a:rPr>
              <a:t>Provide recommendations for future acquisitions and project development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Netflix Sans Medium" panose="020B0703020202020204" pitchFamily="34" charset="0"/>
              </a:rPr>
              <a:t>Objectives: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Netflix Sans Light" panose="020B0503020202020204" pitchFamily="34" charset="0"/>
              </a:rPr>
              <a:t>Drive new signups</a:t>
            </a:r>
            <a:endParaRPr lang="en-US" sz="2000" dirty="0">
              <a:solidFill>
                <a:schemeClr val="bg1"/>
              </a:solidFill>
              <a:latin typeface="Netflix Sans Light" panose="020B0503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Netflix Sans Light" panose="020B0503020202020204" pitchFamily="34" charset="0"/>
              </a:rPr>
              <a:t>Retain existing subscribers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Netflix Sans Light" panose="020B0503020202020204" pitchFamily="34" charset="0"/>
              </a:rPr>
              <a:t>Increase brand awareness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28CDA-E0D2-2D6C-7E34-8D72B0941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611" y="216053"/>
            <a:ext cx="3865967" cy="162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2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8C1C5E3-7B57-FDC0-0837-8B4803377DED}"/>
              </a:ext>
            </a:extLst>
          </p:cNvPr>
          <p:cNvSpPr txBox="1"/>
          <p:nvPr/>
        </p:nvSpPr>
        <p:spPr>
          <a:xfrm>
            <a:off x="6096000" y="2445071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Netflix Sans Light" panose="020B0503020202020204" pitchFamily="34" charset="0"/>
              </a:rPr>
              <a:t>N</a:t>
            </a:r>
            <a:r>
              <a:rPr lang="en-US" sz="1800" dirty="0">
                <a:solidFill>
                  <a:schemeClr val="bg1"/>
                </a:solidFill>
                <a:latin typeface="Netflix Sans Light" panose="020B0503020202020204" pitchFamily="34" charset="0"/>
              </a:rPr>
              <a:t>umber of times a title was viewed for each day available (max 180 days).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B3A3F-3C75-8798-01EB-F8789679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Netflix Sans" panose="020B0703020202020204" pitchFamily="34" charset="0"/>
              </a:rPr>
              <a:t>Key Metrics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28CDA-E0D2-2D6C-7E34-8D72B0941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611" y="216053"/>
            <a:ext cx="3865967" cy="16237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170448-D4DF-5708-4C57-B200252984CF}"/>
              </a:ext>
            </a:extLst>
          </p:cNvPr>
          <p:cNvSpPr txBox="1"/>
          <p:nvPr/>
        </p:nvSpPr>
        <p:spPr>
          <a:xfrm>
            <a:off x="939114" y="1983406"/>
            <a:ext cx="505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Netflix Sans Medium" panose="020B0703020202020204" pitchFamily="34" charset="0"/>
              </a:rPr>
              <a:t>Total Views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2A49B-611F-FAFC-A8CE-F582A8AEB9D1}"/>
              </a:ext>
            </a:extLst>
          </p:cNvPr>
          <p:cNvSpPr txBox="1"/>
          <p:nvPr/>
        </p:nvSpPr>
        <p:spPr>
          <a:xfrm>
            <a:off x="6096000" y="2004658"/>
            <a:ext cx="536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Netflix Sans Medium" panose="020B0703020202020204" pitchFamily="34" charset="0"/>
              </a:rPr>
              <a:t>Views Per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A62625-3DAC-8BA1-E2CF-2097E835C02E}"/>
              </a:ext>
            </a:extLst>
          </p:cNvPr>
          <p:cNvSpPr txBox="1"/>
          <p:nvPr/>
        </p:nvSpPr>
        <p:spPr>
          <a:xfrm>
            <a:off x="3569043" y="3938118"/>
            <a:ext cx="505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Netflix Sans Medium" panose="020B0703020202020204" pitchFamily="34" charset="0"/>
              </a:rPr>
              <a:t>Watch Rate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D58019-FF6C-1175-A891-F43EFAA7C4CE}"/>
              </a:ext>
            </a:extLst>
          </p:cNvPr>
          <p:cNvSpPr txBox="1"/>
          <p:nvPr/>
        </p:nvSpPr>
        <p:spPr>
          <a:xfrm>
            <a:off x="838200" y="2445071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Netflix Sans Light" panose="020B0503020202020204" pitchFamily="34" charset="0"/>
              </a:rPr>
              <a:t>N</a:t>
            </a:r>
            <a:r>
              <a:rPr lang="en-US" sz="1800" dirty="0">
                <a:solidFill>
                  <a:schemeClr val="bg1"/>
                </a:solidFill>
                <a:latin typeface="Netflix Sans Light" panose="020B0503020202020204" pitchFamily="34" charset="0"/>
              </a:rPr>
              <a:t>umber of times a title was viewed from start to finish.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Netflix Sans Light" panose="020B0503020202020204" pitchFamily="34" charset="0"/>
              </a:rPr>
              <a:t>For TV, 1 view represents a viewing of every episode within that season.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07A256-F62A-444B-1836-ED442A4BF1EF}"/>
              </a:ext>
            </a:extLst>
          </p:cNvPr>
          <p:cNvSpPr txBox="1"/>
          <p:nvPr/>
        </p:nvSpPr>
        <p:spPr>
          <a:xfrm>
            <a:off x="3569043" y="4413706"/>
            <a:ext cx="5053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Netflix Sans Light" panose="020B0503020202020204" pitchFamily="34" charset="0"/>
              </a:rPr>
              <a:t>P</a:t>
            </a:r>
            <a:r>
              <a:rPr lang="en-US" sz="1800" dirty="0">
                <a:solidFill>
                  <a:schemeClr val="bg1"/>
                </a:solidFill>
                <a:latin typeface="Netflix Sans Light" panose="020B0503020202020204" pitchFamily="34" charset="0"/>
              </a:rPr>
              <a:t>ercentage of 240m global subscribers who watche</a:t>
            </a:r>
            <a:r>
              <a:rPr lang="en-US" dirty="0">
                <a:solidFill>
                  <a:schemeClr val="bg1"/>
                </a:solidFill>
                <a:latin typeface="Netflix Sans Light" panose="020B0503020202020204" pitchFamily="34" charset="0"/>
              </a:rPr>
              <a:t>d.</a:t>
            </a:r>
            <a:endParaRPr lang="en-US" sz="1800" dirty="0">
              <a:solidFill>
                <a:schemeClr val="bg1"/>
              </a:solidFill>
              <a:latin typeface="Netflix Sans Ligh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77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3A3F-3C75-8798-01EB-F8789679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Netflix Sans" panose="020B0703020202020204" pitchFamily="34" charset="0"/>
              </a:rPr>
              <a:t>Key Metrics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28CDA-E0D2-2D6C-7E34-8D72B0941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611" y="216053"/>
            <a:ext cx="3865967" cy="16237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170448-D4DF-5708-4C57-B200252984CF}"/>
              </a:ext>
            </a:extLst>
          </p:cNvPr>
          <p:cNvSpPr txBox="1"/>
          <p:nvPr/>
        </p:nvSpPr>
        <p:spPr>
          <a:xfrm>
            <a:off x="838200" y="1718149"/>
            <a:ext cx="4725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Netflix Sans Medium" panose="020B0703020202020204" pitchFamily="34" charset="0"/>
              </a:rPr>
              <a:t>Total Views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2A49B-611F-FAFC-A8CE-F582A8AEB9D1}"/>
              </a:ext>
            </a:extLst>
          </p:cNvPr>
          <p:cNvSpPr txBox="1"/>
          <p:nvPr/>
        </p:nvSpPr>
        <p:spPr>
          <a:xfrm>
            <a:off x="6095999" y="1718149"/>
            <a:ext cx="536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Netflix Sans Medium" panose="020B0703020202020204" pitchFamily="34" charset="0"/>
              </a:rPr>
              <a:t>Views Per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A62625-3DAC-8BA1-E2CF-2097E835C02E}"/>
              </a:ext>
            </a:extLst>
          </p:cNvPr>
          <p:cNvSpPr txBox="1"/>
          <p:nvPr/>
        </p:nvSpPr>
        <p:spPr>
          <a:xfrm>
            <a:off x="3529267" y="4344307"/>
            <a:ext cx="4725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Netflix Sans Medium" panose="020B0703020202020204" pitchFamily="34" charset="0"/>
              </a:rPr>
              <a:t>Watch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2C1E1-B61E-1645-B91C-9D993948004A}"/>
              </a:ext>
            </a:extLst>
          </p:cNvPr>
          <p:cNvSpPr txBox="1"/>
          <p:nvPr/>
        </p:nvSpPr>
        <p:spPr>
          <a:xfrm>
            <a:off x="3201047" y="4805972"/>
            <a:ext cx="5358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tflix Sans Light" panose="020B0503020202020204" pitchFamily="34" charset="0"/>
                <a:ea typeface="+mn-ea"/>
                <a:cs typeface="+mn-cs"/>
              </a:rPr>
              <a:t>Film average: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tflix Sans" panose="020B0703020202020204" pitchFamily="34" charset="0"/>
                <a:ea typeface="+mn-ea"/>
                <a:cs typeface="+mn-cs"/>
              </a:rPr>
              <a:t>15.6% </a:t>
            </a:r>
            <a:r>
              <a:rPr kumimoji="0" lang="en-US" sz="18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tflix Sans Light" panose="020B0503020202020204" pitchFamily="34" charset="0"/>
              </a:rPr>
              <a:t>of subscribers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white"/>
                </a:solidFill>
                <a:latin typeface="Netflix Sans Light" panose="020B0503020202020204" pitchFamily="34" charset="0"/>
              </a:rPr>
              <a:t>High: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tflix Sans" panose="020B0703020202020204" pitchFamily="34" charset="0"/>
                <a:ea typeface="+mn-ea"/>
                <a:cs typeface="+mn-cs"/>
              </a:rPr>
              <a:t>54.3%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white"/>
                </a:solidFill>
                <a:latin typeface="Netflix Sans Light" panose="020B0503020202020204" pitchFamily="34" charset="0"/>
              </a:rPr>
              <a:t>Low: </a:t>
            </a:r>
            <a:r>
              <a:rPr lang="en-US" b="1" dirty="0">
                <a:solidFill>
                  <a:prstClr val="white"/>
                </a:solidFill>
                <a:latin typeface="Netflix Sans" panose="020B0703020202020204" pitchFamily="34" charset="0"/>
              </a:rPr>
              <a:t>6.9%</a:t>
            </a:r>
            <a:endParaRPr kumimoji="0" lang="en-US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tflix Sans Light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tflix Sans Light" panose="020B0503020202020204" pitchFamily="34" charset="0"/>
                <a:ea typeface="+mn-ea"/>
                <a:cs typeface="+mn-cs"/>
              </a:rPr>
              <a:t>TV average: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tflix Sans" panose="020B0703020202020204" pitchFamily="34" charset="0"/>
                <a:ea typeface="+mn-ea"/>
                <a:cs typeface="+mn-cs"/>
              </a:rPr>
              <a:t>4.37%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white"/>
                </a:solidFill>
                <a:latin typeface="Netflix Sans Light" panose="020B0503020202020204" pitchFamily="34" charset="0"/>
              </a:rPr>
              <a:t>High: </a:t>
            </a:r>
            <a:r>
              <a:rPr lang="en-US" b="1" dirty="0">
                <a:solidFill>
                  <a:prstClr val="white"/>
                </a:solidFill>
                <a:latin typeface="Netflix Sans" panose="020B0703020202020204" pitchFamily="34" charset="0"/>
              </a:rPr>
              <a:t>41.6%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white"/>
                </a:solidFill>
                <a:latin typeface="Netflix Sans Light" panose="020B0503020202020204" pitchFamily="34" charset="0"/>
              </a:rPr>
              <a:t>Low: </a:t>
            </a: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tflix Sans" panose="020B0703020202020204" pitchFamily="34" charset="0"/>
              </a:rPr>
              <a:t>0.0%</a:t>
            </a:r>
            <a:endParaRPr kumimoji="0" lang="en-US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tflix Sans Light" panose="020B05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20A238-C045-5615-7EE8-AD67C79AC2F5}"/>
              </a:ext>
            </a:extLst>
          </p:cNvPr>
          <p:cNvSpPr txBox="1"/>
          <p:nvPr/>
        </p:nvSpPr>
        <p:spPr>
          <a:xfrm>
            <a:off x="758685" y="2285520"/>
            <a:ext cx="53583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Netflix Sans Light" panose="020B0503020202020204" pitchFamily="34" charset="0"/>
              </a:rPr>
              <a:t>Combined, total views: </a:t>
            </a:r>
            <a:r>
              <a:rPr lang="en-US" b="1" dirty="0">
                <a:solidFill>
                  <a:schemeClr val="bg1"/>
                </a:solidFill>
                <a:latin typeface="NETFLIX SANS MEDIUM" panose="020B0703020202020204" pitchFamily="34" charset="0"/>
              </a:rPr>
              <a:t>3.12B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Netflix Sans Light" panose="020B0503020202020204" pitchFamily="34" charset="0"/>
              </a:rPr>
              <a:t>Film average: </a:t>
            </a:r>
            <a:r>
              <a:rPr lang="en-US" b="1" dirty="0">
                <a:solidFill>
                  <a:schemeClr val="bg1"/>
                </a:solidFill>
                <a:latin typeface="Netflix Sans" panose="020B0703020202020204" pitchFamily="34" charset="0"/>
              </a:rPr>
              <a:t>37.5M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Netflix Sans Light" panose="020B0503020202020204" pitchFamily="34" charset="0"/>
              </a:rPr>
              <a:t>High: </a:t>
            </a:r>
            <a:r>
              <a:rPr lang="en-US" b="1" dirty="0">
                <a:solidFill>
                  <a:schemeClr val="bg1"/>
                </a:solidFill>
                <a:latin typeface="Netflix Sans" panose="020B0703020202020204" pitchFamily="34" charset="0"/>
              </a:rPr>
              <a:t>130.4M</a:t>
            </a:r>
            <a:r>
              <a:rPr lang="en-US" dirty="0">
                <a:solidFill>
                  <a:schemeClr val="bg1"/>
                </a:solidFill>
                <a:latin typeface="Netflix Sans Light" panose="020B050302020202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Netflix Sans Light" panose="020B0503020202020204" pitchFamily="34" charset="0"/>
              </a:rPr>
              <a:t>Low: </a:t>
            </a:r>
            <a:r>
              <a:rPr lang="en-US" b="1" dirty="0">
                <a:solidFill>
                  <a:schemeClr val="bg1"/>
                </a:solidFill>
                <a:latin typeface="Netflix Sans" panose="020B0703020202020204" pitchFamily="34" charset="0"/>
              </a:rPr>
              <a:t>16.6M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Netflix Sans Light" panose="020B0503020202020204" pitchFamily="34" charset="0"/>
              </a:rPr>
              <a:t>TV average: </a:t>
            </a:r>
            <a:r>
              <a:rPr lang="en-US" b="1" dirty="0">
                <a:solidFill>
                  <a:schemeClr val="bg1"/>
                </a:solidFill>
                <a:latin typeface="Netflix Sans" panose="020B0703020202020204" pitchFamily="34" charset="0"/>
              </a:rPr>
              <a:t>10.5M </a:t>
            </a:r>
            <a:r>
              <a:rPr lang="en-US" dirty="0">
                <a:solidFill>
                  <a:schemeClr val="bg1"/>
                </a:solidFill>
                <a:latin typeface="Netflix Sans Light" panose="020B0503020202020204" pitchFamily="34" charset="0"/>
              </a:rPr>
              <a:t>per season</a:t>
            </a:r>
            <a:r>
              <a:rPr lang="en-US" b="1" dirty="0">
                <a:solidFill>
                  <a:schemeClr val="bg1"/>
                </a:solidFill>
                <a:latin typeface="Netflix Sans" panose="020B070302020202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Netflix Sans Light" panose="020B0503020202020204" pitchFamily="34" charset="0"/>
              </a:rPr>
              <a:t>High: </a:t>
            </a:r>
            <a:r>
              <a:rPr lang="en-US" b="1" dirty="0">
                <a:solidFill>
                  <a:schemeClr val="bg1"/>
                </a:solidFill>
                <a:latin typeface="Netflix Sans" panose="020B0703020202020204" pitchFamily="34" charset="0"/>
              </a:rPr>
              <a:t>99.8M</a:t>
            </a:r>
            <a:r>
              <a:rPr lang="en-US" dirty="0">
                <a:solidFill>
                  <a:schemeClr val="bg1"/>
                </a:solidFill>
                <a:latin typeface="Netflix Sans Light" panose="020B050302020202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Netflix Sans Light" panose="020B0503020202020204" pitchFamily="34" charset="0"/>
              </a:rPr>
              <a:t>Low: </a:t>
            </a:r>
            <a:r>
              <a:rPr lang="en-US" b="1" dirty="0">
                <a:solidFill>
                  <a:schemeClr val="bg1"/>
                </a:solidFill>
                <a:latin typeface="Netflix Sans" panose="020B0703020202020204" pitchFamily="34" charset="0"/>
              </a:rPr>
              <a:t>0.1M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B4032C-7903-F5AF-2E05-75D1910BD00F}"/>
              </a:ext>
            </a:extLst>
          </p:cNvPr>
          <p:cNvSpPr txBox="1"/>
          <p:nvPr/>
        </p:nvSpPr>
        <p:spPr>
          <a:xfrm>
            <a:off x="6117069" y="2285520"/>
            <a:ext cx="53583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Netflix Sans Light" panose="020B0503020202020204" pitchFamily="34" charset="0"/>
              </a:rPr>
              <a:t>Film average: </a:t>
            </a:r>
            <a:r>
              <a:rPr lang="en-US" b="1" dirty="0">
                <a:solidFill>
                  <a:schemeClr val="bg1"/>
                </a:solidFill>
                <a:latin typeface="Netflix Sans" panose="020B0703020202020204" pitchFamily="34" charset="0"/>
              </a:rPr>
              <a:t>0.4M </a:t>
            </a:r>
            <a:endParaRPr lang="en-US" b="1" dirty="0">
              <a:solidFill>
                <a:schemeClr val="bg1"/>
              </a:solidFill>
              <a:latin typeface="Netflix Sans Light" panose="020B0503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Netflix Sans Light" panose="020B0503020202020204" pitchFamily="34" charset="0"/>
              </a:rPr>
              <a:t>High: </a:t>
            </a:r>
            <a:r>
              <a:rPr lang="en-US" b="1" dirty="0">
                <a:solidFill>
                  <a:schemeClr val="bg1"/>
                </a:solidFill>
                <a:latin typeface="Netflix Sans" panose="020B0703020202020204" pitchFamily="34" charset="0"/>
              </a:rPr>
              <a:t>7.09M</a:t>
            </a:r>
            <a:endParaRPr lang="en-US" dirty="0">
              <a:solidFill>
                <a:schemeClr val="bg1"/>
              </a:solidFill>
              <a:latin typeface="Netflix Sans Light" panose="020B0503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Netflix Sans Light" panose="020B0503020202020204" pitchFamily="34" charset="0"/>
              </a:rPr>
              <a:t>Low: </a:t>
            </a:r>
            <a:r>
              <a:rPr lang="en-US" b="1" dirty="0">
                <a:solidFill>
                  <a:schemeClr val="bg1"/>
                </a:solidFill>
                <a:latin typeface="Netflix Sans" panose="020B0703020202020204" pitchFamily="34" charset="0"/>
              </a:rPr>
              <a:t>0.09M</a:t>
            </a:r>
            <a:endParaRPr lang="en-US" dirty="0">
              <a:solidFill>
                <a:schemeClr val="bg1"/>
              </a:solidFill>
              <a:latin typeface="Netflix Sans Medium" panose="020B07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Netflix Sans Light" panose="020B0503020202020204" pitchFamily="34" charset="0"/>
              </a:rPr>
              <a:t>TV average: </a:t>
            </a:r>
            <a:r>
              <a:rPr lang="en-US" b="1" dirty="0">
                <a:solidFill>
                  <a:schemeClr val="bg1"/>
                </a:solidFill>
                <a:latin typeface="Netflix Sans" panose="020B0703020202020204" pitchFamily="34" charset="0"/>
              </a:rPr>
              <a:t>0.1M</a:t>
            </a:r>
            <a:endParaRPr lang="en-US" b="1" dirty="0">
              <a:solidFill>
                <a:schemeClr val="bg1"/>
              </a:solidFill>
              <a:latin typeface="Netflix Sans Light" panose="020B0503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Netflix Sans Light" panose="020B0503020202020204" pitchFamily="34" charset="0"/>
              </a:rPr>
              <a:t>High: </a:t>
            </a:r>
            <a:r>
              <a:rPr lang="en-US" b="1" dirty="0">
                <a:solidFill>
                  <a:schemeClr val="bg1"/>
                </a:solidFill>
                <a:latin typeface="Netflix Sans" panose="020B0703020202020204" pitchFamily="34" charset="0"/>
              </a:rPr>
              <a:t>1.81M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Netflix Sans Light" panose="020B0503020202020204" pitchFamily="34" charset="0"/>
              </a:rPr>
              <a:t>Low: </a:t>
            </a:r>
            <a:r>
              <a:rPr lang="en-US" b="1" dirty="0">
                <a:solidFill>
                  <a:schemeClr val="bg1"/>
                </a:solidFill>
                <a:latin typeface="Netflix Sans" panose="020B0703020202020204" pitchFamily="34" charset="0"/>
              </a:rPr>
              <a:t>493 (not a typo!)</a:t>
            </a:r>
            <a:endParaRPr lang="en-US" dirty="0">
              <a:solidFill>
                <a:schemeClr val="bg1"/>
              </a:solidFill>
              <a:latin typeface="Netflix Sans Ligh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79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3A3F-3C75-8798-01EB-F8789679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920" y="2766218"/>
            <a:ext cx="341416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Netflix Sans" panose="020B0703020202020204" pitchFamily="34" charset="0"/>
              </a:rPr>
              <a:t>Insights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28CDA-E0D2-2D6C-7E34-8D72B0941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611" y="216053"/>
            <a:ext cx="3865967" cy="162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4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3A3F-3C75-8798-01EB-F8789679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86344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Netflix Sans Medium" panose="020B0703020202020204" pitchFamily="34" charset="0"/>
              </a:rPr>
              <a:t>Netflix Original action &amp; crime </a:t>
            </a:r>
            <a:br>
              <a:rPr lang="en-US" sz="3600" dirty="0">
                <a:solidFill>
                  <a:schemeClr val="bg1"/>
                </a:solidFill>
                <a:latin typeface="Netflix Sans Medium" panose="020B0703020202020204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Netflix Sans Medium" panose="020B0703020202020204" pitchFamily="34" charset="0"/>
              </a:rPr>
              <a:t>films drove engagement.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28CDA-E0D2-2D6C-7E34-8D72B0941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611" y="216053"/>
            <a:ext cx="3865967" cy="16237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AC951A-BBB9-1649-4728-D4DB8CD0BF48}"/>
              </a:ext>
            </a:extLst>
          </p:cNvPr>
          <p:cNvSpPr txBox="1"/>
          <p:nvPr/>
        </p:nvSpPr>
        <p:spPr>
          <a:xfrm>
            <a:off x="838200" y="1839758"/>
            <a:ext cx="65405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Netflix Sans Light" panose="020B0503020202020204" pitchFamily="34" charset="0"/>
              </a:rPr>
              <a:t>THE MOTHER was the most popular title overall, with </a:t>
            </a:r>
            <a:r>
              <a:rPr lang="en-US" b="1" dirty="0">
                <a:solidFill>
                  <a:schemeClr val="bg1"/>
                </a:solidFill>
                <a:latin typeface="NETFLIX SANS MEDIUM" panose="020B0703020202020204" pitchFamily="34" charset="0"/>
              </a:rPr>
              <a:t>130.4M views in just 49 days</a:t>
            </a:r>
            <a:r>
              <a:rPr lang="en-US" dirty="0">
                <a:solidFill>
                  <a:schemeClr val="bg1"/>
                </a:solidFill>
                <a:latin typeface="Netflix Sans Light" panose="020B0503020202020204" pitchFamily="34" charset="0"/>
              </a:rPr>
              <a:t>.</a:t>
            </a:r>
          </a:p>
          <a:p>
            <a:endParaRPr lang="en-US" dirty="0">
              <a:solidFill>
                <a:schemeClr val="bg1"/>
              </a:solidFill>
              <a:latin typeface="Netflix Sans Light" panose="020B0503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Netflix Sans Light" panose="020B0503020202020204" pitchFamily="34" charset="0"/>
              </a:rPr>
              <a:t>Of the Top 10 films, </a:t>
            </a:r>
            <a:r>
              <a:rPr lang="en-US" b="1" dirty="0">
                <a:solidFill>
                  <a:schemeClr val="bg1"/>
                </a:solidFill>
                <a:latin typeface="NETFLIX SANS MEDIUM" panose="020B0703020202020204" pitchFamily="34" charset="0"/>
              </a:rPr>
              <a:t>8 are classified as action or crime </a:t>
            </a:r>
            <a:r>
              <a:rPr lang="en-US" dirty="0">
                <a:solidFill>
                  <a:schemeClr val="bg1"/>
                </a:solidFill>
                <a:latin typeface="Netflix Sans Light" panose="020B0503020202020204" pitchFamily="34" charset="0"/>
              </a:rPr>
              <a:t>films (the remaining 2 are rom-coms) .</a:t>
            </a:r>
          </a:p>
          <a:p>
            <a:endParaRPr lang="en-US" dirty="0">
              <a:solidFill>
                <a:schemeClr val="bg1"/>
              </a:solidFill>
              <a:latin typeface="Netflix Sans Light" panose="020B0503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Netflix Sans Light" panose="020B0503020202020204" pitchFamily="34" charset="0"/>
              </a:rPr>
              <a:t>WE HAVE A GHOST and AKA (a French Film) were the only films not to feature a well-known star in the cast.</a:t>
            </a:r>
          </a:p>
          <a:p>
            <a:endParaRPr lang="en-US" dirty="0">
              <a:solidFill>
                <a:schemeClr val="bg1"/>
              </a:solidFill>
              <a:latin typeface="Netflix Sans Light" panose="020B0503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Netflix Sans Light" panose="020B0503020202020204" pitchFamily="34" charset="0"/>
              </a:rPr>
              <a:t>MINIONS was the only acquisition in the Top 10. </a:t>
            </a:r>
            <a:r>
              <a:rPr lang="en-US" b="1" dirty="0">
                <a:solidFill>
                  <a:schemeClr val="bg1"/>
                </a:solidFill>
                <a:latin typeface="NETFLIX SANS MEDIUM" panose="020B0703020202020204" pitchFamily="34" charset="0"/>
              </a:rPr>
              <a:t>Every other film was produced by Netflix.</a:t>
            </a:r>
          </a:p>
          <a:p>
            <a:endParaRPr lang="en-US" dirty="0">
              <a:solidFill>
                <a:schemeClr val="bg1"/>
              </a:solidFill>
              <a:latin typeface="Netflix Sans Light" panose="020B0503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Netflix Sans Light" panose="020B0503020202020204" pitchFamily="34" charset="0"/>
              </a:rPr>
              <a:t>Only 2 of the Top 10 were on Netflix for the duration of H1.</a:t>
            </a:r>
          </a:p>
          <a:p>
            <a:endParaRPr lang="en-US" dirty="0">
              <a:solidFill>
                <a:schemeClr val="bg1"/>
              </a:solidFill>
              <a:latin typeface="Netflix Sans Light" panose="020B0503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Netflix Sans Light" panose="020B0503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DAAB20-514D-A944-9D2C-2009FC57B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740" y="1690688"/>
            <a:ext cx="481326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2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B3AF08-9FFF-8DA9-C044-AC91415F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39" y="1690688"/>
            <a:ext cx="4348145" cy="4917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8B3A3F-3C75-8798-01EB-F8789679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427976" cy="132556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  <a:latin typeface="Netflix Sans Medium" panose="020B0703020202020204" pitchFamily="34" charset="0"/>
              </a:rPr>
              <a:t>Children’s programming, well-established series, and massive hits drew TV viewership.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28CDA-E0D2-2D6C-7E34-8D72B0941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611" y="216053"/>
            <a:ext cx="3865967" cy="16237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AC951A-BBB9-1649-4728-D4DB8CD0BF48}"/>
              </a:ext>
            </a:extLst>
          </p:cNvPr>
          <p:cNvSpPr txBox="1"/>
          <p:nvPr/>
        </p:nvSpPr>
        <p:spPr>
          <a:xfrm>
            <a:off x="838199" y="1839759"/>
            <a:ext cx="65405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Netflix Sans Light" panose="020B0503020202020204" pitchFamily="34" charset="0"/>
              </a:rPr>
              <a:t>Combining all seasons, </a:t>
            </a:r>
            <a:r>
              <a:rPr lang="en-US" dirty="0" err="1">
                <a:solidFill>
                  <a:schemeClr val="bg1"/>
                </a:solidFill>
                <a:latin typeface="Netflix Sans Light" panose="020B0503020202020204" pitchFamily="34" charset="0"/>
              </a:rPr>
              <a:t>Cocomelon</a:t>
            </a:r>
            <a:r>
              <a:rPr lang="en-US" dirty="0">
                <a:solidFill>
                  <a:schemeClr val="bg1"/>
                </a:solidFill>
                <a:latin typeface="Netflix Sans Light" panose="020B0503020202020204" pitchFamily="34" charset="0"/>
              </a:rPr>
              <a:t> accumulated over </a:t>
            </a:r>
            <a:r>
              <a:rPr lang="en-US" b="1" dirty="0">
                <a:solidFill>
                  <a:schemeClr val="bg1"/>
                </a:solidFill>
                <a:latin typeface="NETFLIX SANS MEDIUM" panose="020B0703020202020204" pitchFamily="34" charset="0"/>
              </a:rPr>
              <a:t>200M views. </a:t>
            </a:r>
            <a:r>
              <a:rPr lang="en-US" dirty="0">
                <a:solidFill>
                  <a:schemeClr val="bg1"/>
                </a:solidFill>
                <a:latin typeface="Netflix Sans Light" panose="020B0503020202020204" pitchFamily="34" charset="0"/>
              </a:rPr>
              <a:t>Children’s shows in the top 10 are responsible for </a:t>
            </a:r>
            <a:r>
              <a:rPr lang="en-US" b="1" dirty="0">
                <a:solidFill>
                  <a:schemeClr val="bg1"/>
                </a:solidFill>
                <a:latin typeface="NETFLIX SANS MEDIUM" panose="020B0703020202020204" pitchFamily="34" charset="0"/>
              </a:rPr>
              <a:t>over 350M views.</a:t>
            </a:r>
            <a:br>
              <a:rPr lang="en-US" b="1" dirty="0">
                <a:solidFill>
                  <a:schemeClr val="bg1"/>
                </a:solidFill>
                <a:latin typeface="NETFLIX SANS MEDIUM" panose="020B0703020202020204" pitchFamily="34" charset="0"/>
              </a:rPr>
            </a:br>
            <a:endParaRPr lang="en-US" dirty="0">
              <a:solidFill>
                <a:schemeClr val="bg1"/>
              </a:solidFill>
              <a:latin typeface="Netflix Sans Light" panose="020B0503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Netflix Sans Light" panose="020B0503020202020204" pitchFamily="34" charset="0"/>
              </a:rPr>
              <a:t>3 of the Top 10 are shows in their 1</a:t>
            </a:r>
            <a:r>
              <a:rPr lang="en-US" baseline="30000" dirty="0">
                <a:solidFill>
                  <a:schemeClr val="bg1"/>
                </a:solidFill>
                <a:latin typeface="Netflix Sans Light" panose="020B0503020202020204" pitchFamily="34" charset="0"/>
              </a:rPr>
              <a:t>st</a:t>
            </a:r>
            <a:r>
              <a:rPr lang="en-US" dirty="0">
                <a:solidFill>
                  <a:schemeClr val="bg1"/>
                </a:solidFill>
                <a:latin typeface="Netflix Sans Light" panose="020B0503020202020204" pitchFamily="34" charset="0"/>
              </a:rPr>
              <a:t> season, and each occupies a different genre space and target audience. These seasons have</a:t>
            </a:r>
            <a:r>
              <a:rPr lang="en-US" dirty="0">
                <a:solidFill>
                  <a:schemeClr val="bg1"/>
                </a:solidFill>
                <a:latin typeface="Netflix Sans Medium" panose="020B0703020202020204" pitchFamily="34" charset="0"/>
              </a:rPr>
              <a:t> viewership equivalent to an above-average film.</a:t>
            </a:r>
          </a:p>
          <a:p>
            <a:endParaRPr lang="en-US" dirty="0">
              <a:solidFill>
                <a:schemeClr val="bg1"/>
              </a:solidFill>
              <a:latin typeface="Netflix Sans Light" panose="020B0503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Netflix Sans Light" panose="020B0503020202020204" pitchFamily="34" charset="0"/>
              </a:rPr>
              <a:t>The Night Agent is the only Top 10 show that premiered in  2023 and was not based on pre-existing IP.</a:t>
            </a:r>
          </a:p>
          <a:p>
            <a:endParaRPr lang="en-US" dirty="0">
              <a:solidFill>
                <a:schemeClr val="bg1"/>
              </a:solidFill>
              <a:latin typeface="Netflix Sans Light" panose="020B0503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Netflix Sans Light" panose="020B0503020202020204" pitchFamily="34" charset="0"/>
              </a:rPr>
              <a:t>Outside of the Top 10, multiple true crime and sports documentaries performed well in daily viewing metrics. </a:t>
            </a:r>
          </a:p>
          <a:p>
            <a:endParaRPr lang="en-US" dirty="0">
              <a:solidFill>
                <a:schemeClr val="bg1"/>
              </a:solidFill>
              <a:latin typeface="Netflix Sans Light" panose="020B0503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Netflix Sans Light" panose="020B0503020202020204" pitchFamily="34" charset="0"/>
              </a:rPr>
              <a:t>Within the top 30 shows with multiple seasons, </a:t>
            </a:r>
            <a:r>
              <a:rPr lang="en-US" dirty="0">
                <a:solidFill>
                  <a:schemeClr val="bg1"/>
                </a:solidFill>
                <a:latin typeface="Netflix Sans Medium" panose="020B0703020202020204" pitchFamily="34" charset="0"/>
              </a:rPr>
              <a:t>8 were hit shows acquired from linear networks</a:t>
            </a:r>
            <a:r>
              <a:rPr lang="en-US" dirty="0">
                <a:solidFill>
                  <a:schemeClr val="bg1"/>
                </a:solidFill>
                <a:latin typeface="Netflix Sans Light" panose="020B0503020202020204" pitchFamily="34" charset="0"/>
              </a:rPr>
              <a:t> (NBC, USA, AMC, etc.)</a:t>
            </a:r>
          </a:p>
        </p:txBody>
      </p:sp>
    </p:spTree>
    <p:extLst>
      <p:ext uri="{BB962C8B-B14F-4D97-AF65-F5344CB8AC3E}">
        <p14:creationId xmlns:p14="http://schemas.microsoft.com/office/powerpoint/2010/main" val="232488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{4EC1942C-52AF-D445-ABB5-EB9780220BBF}tf10001062</Template>
  <TotalTime>1309</TotalTime>
  <Words>975</Words>
  <Application>Microsoft Macintosh PowerPoint</Application>
  <PresentationFormat>Widescreen</PresentationFormat>
  <Paragraphs>162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Netflix Sans</vt:lpstr>
      <vt:lpstr>NETFLIX SANS LIGHT</vt:lpstr>
      <vt:lpstr>NETFLIX SANS LIGHT</vt:lpstr>
      <vt:lpstr>Netflix Sans Medium</vt:lpstr>
      <vt:lpstr>Netflix Sans Medium</vt:lpstr>
      <vt:lpstr>Office Theme</vt:lpstr>
      <vt:lpstr>PowerPoint Presentation</vt:lpstr>
      <vt:lpstr>Table of Contents</vt:lpstr>
      <vt:lpstr>Overview</vt:lpstr>
      <vt:lpstr>Context</vt:lpstr>
      <vt:lpstr>Key Metrics</vt:lpstr>
      <vt:lpstr>Key Metrics</vt:lpstr>
      <vt:lpstr>Insights</vt:lpstr>
      <vt:lpstr>Netflix Original action &amp; crime  films drove engagement.</vt:lpstr>
      <vt:lpstr>Children’s programming, well-established series, and massive hits drew TV viewership.</vt:lpstr>
      <vt:lpstr>Films experience significant diminishing returns, but hit shows remain popular.</vt:lpstr>
      <vt:lpstr>Recommendations and Next Steps</vt:lpstr>
      <vt:lpstr>Recommendations</vt:lpstr>
      <vt:lpstr>Next Steps</vt:lpstr>
      <vt:lpstr>Appendix</vt:lpstr>
      <vt:lpstr>Technical Process</vt:lpstr>
      <vt:lpstr>Caveats</vt:lpstr>
      <vt:lpstr>Additional Data – Top 10 Seasons</vt:lpstr>
      <vt:lpstr>Additional Data – Top 30  Recurring Shows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asdfasdf</dc:title>
  <dc:creator>Microsoft Office User</dc:creator>
  <cp:lastModifiedBy>Microsoft Office User</cp:lastModifiedBy>
  <cp:revision>110</cp:revision>
  <dcterms:created xsi:type="dcterms:W3CDTF">2024-03-29T18:35:39Z</dcterms:created>
  <dcterms:modified xsi:type="dcterms:W3CDTF">2024-03-30T16:26:01Z</dcterms:modified>
</cp:coreProperties>
</file>