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2918400" cy="32918400"/>
  <p:notesSz cx="7004050" cy="9290050"/>
  <p:defaultText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4676" autoAdjust="0"/>
  </p:normalViewPr>
  <p:slideViewPr>
    <p:cSldViewPr>
      <p:cViewPr varScale="1">
        <p:scale>
          <a:sx n="34" d="100"/>
          <a:sy n="34" d="100"/>
        </p:scale>
        <p:origin x="320" y="584"/>
      </p:cViewPr>
      <p:guideLst>
        <p:guide orient="horz" pos="10368"/>
        <p:guide pos="10368"/>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rich>
          <a:bodyPr/>
          <a:lstStyle/>
          <a:p>
            <a:pPr>
              <a:defRPr/>
            </a:pPr>
            <a:r>
              <a:rPr lang="en-US" dirty="0"/>
              <a:t>Top</a:t>
            </a:r>
            <a:r>
              <a:rPr lang="en-US" baseline="0" dirty="0"/>
              <a:t> 5 Crimes in SF (Thousands)</a:t>
            </a:r>
            <a:endParaRPr lang="en-US" dirty="0"/>
          </a:p>
        </c:rich>
      </c:tx>
      <c:overlay val="0"/>
    </c:title>
    <c:autoTitleDeleted val="0"/>
    <c:plotArea>
      <c:layout/>
      <c:barChart>
        <c:barDir val="col"/>
        <c:grouping val="clustered"/>
        <c:varyColors val="0"/>
        <c:ser>
          <c:idx val="0"/>
          <c:order val="0"/>
          <c:tx>
            <c:strRef>
              <c:f>Sheet1!$B$1</c:f>
              <c:strCache>
                <c:ptCount val="1"/>
                <c:pt idx="0">
                  <c:v>Number of crimes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Larceny Theft</c:v>
                </c:pt>
                <c:pt idx="1">
                  <c:v>Other Miscellaneous</c:v>
                </c:pt>
                <c:pt idx="2">
                  <c:v>Malicious Mischief</c:v>
                </c:pt>
                <c:pt idx="3">
                  <c:v>Assault</c:v>
                </c:pt>
                <c:pt idx="4">
                  <c:v>Non-Criminal</c:v>
                </c:pt>
              </c:strCache>
            </c:strRef>
          </c:cat>
          <c:val>
            <c:numRef>
              <c:f>Sheet1!$B$2:$B$6</c:f>
              <c:numCache>
                <c:formatCode>General</c:formatCode>
                <c:ptCount val="5"/>
                <c:pt idx="0">
                  <c:v>270</c:v>
                </c:pt>
                <c:pt idx="1">
                  <c:v>62</c:v>
                </c:pt>
                <c:pt idx="2">
                  <c:v>62</c:v>
                </c:pt>
                <c:pt idx="3">
                  <c:v>57</c:v>
                </c:pt>
                <c:pt idx="4">
                  <c:v>53</c:v>
                </c:pt>
              </c:numCache>
            </c:numRef>
          </c:val>
          <c:extLst>
            <c:ext xmlns:c16="http://schemas.microsoft.com/office/drawing/2014/chart" uri="{C3380CC4-5D6E-409C-BE32-E72D297353CC}">
              <c16:uniqueId val="{00000000-7611-9C44-B9BA-4BFF82228858}"/>
            </c:ext>
          </c:extLst>
        </c:ser>
        <c:dLbls>
          <c:showLegendKey val="0"/>
          <c:showVal val="0"/>
          <c:showCatName val="0"/>
          <c:showSerName val="0"/>
          <c:showPercent val="0"/>
          <c:showBubbleSize val="0"/>
        </c:dLbls>
        <c:gapWidth val="150"/>
        <c:axId val="94583040"/>
        <c:axId val="94584832"/>
      </c:barChart>
      <c:catAx>
        <c:axId val="94583040"/>
        <c:scaling>
          <c:orientation val="minMax"/>
        </c:scaling>
        <c:delete val="0"/>
        <c:axPos val="b"/>
        <c:numFmt formatCode="General" sourceLinked="0"/>
        <c:majorTickMark val="out"/>
        <c:minorTickMark val="none"/>
        <c:tickLblPos val="nextTo"/>
        <c:crossAx val="94584832"/>
        <c:crosses val="autoZero"/>
        <c:auto val="1"/>
        <c:lblAlgn val="ctr"/>
        <c:lblOffset val="100"/>
        <c:noMultiLvlLbl val="0"/>
      </c:catAx>
      <c:valAx>
        <c:axId val="94584832"/>
        <c:scaling>
          <c:orientation val="minMax"/>
        </c:scaling>
        <c:delete val="0"/>
        <c:axPos val="l"/>
        <c:majorGridlines/>
        <c:numFmt formatCode="General" sourceLinked="1"/>
        <c:majorTickMark val="out"/>
        <c:minorTickMark val="none"/>
        <c:tickLblPos val="nextTo"/>
        <c:crossAx val="94583040"/>
        <c:crosses val="autoZero"/>
        <c:crossBetween val="between"/>
      </c:valAx>
    </c:plotArea>
    <c:legend>
      <c:legendPos val="r"/>
      <c:overlay val="0"/>
    </c:legend>
    <c:plotVisOnly val="1"/>
    <c:dispBlanksAs val="gap"/>
    <c:showDLblsOverMax val="0"/>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32278320"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6" name="Rectangle 15"/>
          <p:cNvSpPr/>
          <p:nvPr userDrawn="1"/>
        </p:nvSpPr>
        <p:spPr>
          <a:xfrm>
            <a:off x="-2" y="0"/>
            <a:ext cx="64008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7" name="Rectangle 16"/>
          <p:cNvSpPr/>
          <p:nvPr userDrawn="1"/>
        </p:nvSpPr>
        <p:spPr>
          <a:xfrm>
            <a:off x="0" y="0"/>
            <a:ext cx="32918400" cy="41148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8" name="Rectangle 17"/>
          <p:cNvSpPr/>
          <p:nvPr userDrawn="1"/>
        </p:nvSpPr>
        <p:spPr>
          <a:xfrm>
            <a:off x="0" y="28803600"/>
            <a:ext cx="32918400" cy="41148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endParaRPr lang="en-US" dirty="0"/>
          </a:p>
        </p:txBody>
      </p:sp>
      <p:sp>
        <p:nvSpPr>
          <p:cNvPr id="19" name="Instructions"/>
          <p:cNvSpPr/>
          <p:nvPr userDrawn="1"/>
        </p:nvSpPr>
        <p:spPr>
          <a:xfrm>
            <a:off x="-10287000" y="0"/>
            <a:ext cx="960120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71421" tIns="171421" rIns="171421" bIns="171421"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rgbClr val="7F7F7F"/>
                </a:solidFill>
                <a:latin typeface="Calibri" pitchFamily="34" charset="0"/>
                <a:cs typeface="Calibri" panose="020F0502020204030204" pitchFamily="34" charset="0"/>
              </a:rPr>
              <a:t>Poster Print Size:</a:t>
            </a:r>
            <a:endParaRPr sz="7200" dirty="0">
              <a:solidFill>
                <a:srgbClr val="7F7F7F"/>
              </a:solidFill>
              <a:latin typeface="Calibri" pitchFamily="34" charset="0"/>
              <a:cs typeface="Calibri" panose="020F0502020204030204" pitchFamily="34" charset="0"/>
            </a:endParaRP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This poster template is 36” high by 36” wide. It can be used to print any poster with a 1:1 aspect ratio.</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Placeholders</a:t>
            </a:r>
            <a:r>
              <a:rPr sz="7200" dirty="0">
                <a:solidFill>
                  <a:srgbClr val="7F7F7F"/>
                </a:solidFill>
                <a:latin typeface="Calibri" pitchFamily="34" charset="0"/>
                <a:cs typeface="Calibri" panose="020F0502020204030204" pitchFamily="34" charset="0"/>
              </a:rPr>
              <a:t>:</a:t>
            </a:r>
          </a:p>
          <a:p>
            <a:pPr lvl="0">
              <a:spcBef>
                <a:spcPts val="0"/>
              </a:spcBef>
              <a:spcAft>
                <a:spcPts val="1800"/>
              </a:spcAft>
            </a:pPr>
            <a:r>
              <a:rPr sz="4900" dirty="0">
                <a:solidFill>
                  <a:srgbClr val="7F7F7F"/>
                </a:solidFill>
                <a:latin typeface="Calibri" pitchFamily="34" charset="0"/>
                <a:cs typeface="Calibri" panose="020F0502020204030204" pitchFamily="34" charset="0"/>
              </a:rPr>
              <a:t>The </a:t>
            </a:r>
            <a:r>
              <a:rPr lang="en-US" sz="4900" dirty="0">
                <a:solidFill>
                  <a:srgbClr val="7F7F7F"/>
                </a:solidFill>
                <a:latin typeface="Calibri" pitchFamily="34" charset="0"/>
                <a:cs typeface="Calibri" panose="020F0502020204030204" pitchFamily="34" charset="0"/>
              </a:rPr>
              <a:t>various elements included</a:t>
            </a:r>
            <a:r>
              <a:rPr sz="4900" dirty="0">
                <a:solidFill>
                  <a:srgbClr val="7F7F7F"/>
                </a:solidFill>
                <a:latin typeface="Calibri" pitchFamily="34" charset="0"/>
                <a:cs typeface="Calibri" panose="020F0502020204030204" pitchFamily="34" charset="0"/>
              </a:rPr>
              <a:t> in this </a:t>
            </a:r>
            <a:r>
              <a:rPr lang="en-US" sz="4900" dirty="0">
                <a:solidFill>
                  <a:srgbClr val="7F7F7F"/>
                </a:solidFill>
                <a:latin typeface="Calibri" pitchFamily="34" charset="0"/>
                <a:cs typeface="Calibri" panose="020F0502020204030204" pitchFamily="34" charset="0"/>
              </a:rPr>
              <a:t>poster are ones</a:t>
            </a:r>
            <a:r>
              <a:rPr lang="en-US" sz="4900" baseline="0" dirty="0">
                <a:solidFill>
                  <a:srgbClr val="7F7F7F"/>
                </a:solidFill>
                <a:latin typeface="Calibri" pitchFamily="34" charset="0"/>
                <a:cs typeface="Calibri" panose="020F0502020204030204" pitchFamily="34" charset="0"/>
              </a:rPr>
              <a:t> we often see in medical, research, and scientific posters.</a:t>
            </a:r>
            <a:r>
              <a:rPr sz="4900" dirty="0">
                <a:solidFill>
                  <a:srgbClr val="7F7F7F"/>
                </a:solidFill>
                <a:latin typeface="Calibri" pitchFamily="34" charset="0"/>
                <a:cs typeface="Calibri" panose="020F0502020204030204" pitchFamily="34" charset="0"/>
              </a:rPr>
              <a:t> </a:t>
            </a:r>
            <a:r>
              <a:rPr lang="en-US" sz="4900" dirty="0">
                <a:solidFill>
                  <a:srgbClr val="7F7F7F"/>
                </a:solidFill>
                <a:latin typeface="Calibri" pitchFamily="34" charset="0"/>
                <a:cs typeface="Calibri" panose="020F0502020204030204" pitchFamily="34" charset="0"/>
              </a:rPr>
              <a:t>Feel</a:t>
            </a:r>
            <a:r>
              <a:rPr lang="en-US" sz="4900"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800"/>
              </a:spcAft>
            </a:pPr>
            <a:r>
              <a:rPr lang="en-US" sz="7200" dirty="0">
                <a:solidFill>
                  <a:srgbClr val="7F7F7F"/>
                </a:solidFill>
                <a:latin typeface="Calibri" pitchFamily="34" charset="0"/>
                <a:cs typeface="Calibri" panose="020F0502020204030204" pitchFamily="34" charset="0"/>
              </a:rPr>
              <a:t>Image</a:t>
            </a:r>
            <a:r>
              <a:rPr lang="en-US" sz="7200" baseline="0" dirty="0">
                <a:solidFill>
                  <a:srgbClr val="7F7F7F"/>
                </a:solidFill>
                <a:latin typeface="Calibri" pitchFamily="34" charset="0"/>
                <a:cs typeface="Calibri" panose="020F0502020204030204" pitchFamily="34" charset="0"/>
              </a:rPr>
              <a:t> Quality</a:t>
            </a:r>
            <a:r>
              <a:rPr lang="en-US" sz="7200" dirty="0">
                <a:solidFill>
                  <a:srgbClr val="7F7F7F"/>
                </a:solidFill>
                <a:latin typeface="Calibri" pitchFamily="34" charset="0"/>
                <a:cs typeface="Calibri" panose="020F0502020204030204" pitchFamily="34" charset="0"/>
              </a:rPr>
              <a:t>:</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You can place digital photos or logo art in your poster file by selecting the </a:t>
            </a:r>
            <a:r>
              <a:rPr lang="en-US" sz="4900" b="1" dirty="0">
                <a:solidFill>
                  <a:srgbClr val="7F7F7F"/>
                </a:solidFill>
                <a:latin typeface="Calibri" pitchFamily="34" charset="0"/>
                <a:cs typeface="Calibri" panose="020F0502020204030204" pitchFamily="34" charset="0"/>
              </a:rPr>
              <a:t>Insert, Picture</a:t>
            </a:r>
            <a:r>
              <a:rPr lang="en-US" sz="4900"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900" b="1" dirty="0">
                <a:solidFill>
                  <a:srgbClr val="7F7F7F"/>
                </a:solidFill>
                <a:latin typeface="Calibri" pitchFamily="34" charset="0"/>
                <a:cs typeface="Calibri" panose="020F0502020204030204" pitchFamily="34" charset="0"/>
              </a:rPr>
              <a:t>150-200 pixels per inch in their final printed size</a:t>
            </a:r>
            <a:r>
              <a:rPr lang="en-US" sz="4900" dirty="0">
                <a:solidFill>
                  <a:srgbClr val="7F7F7F"/>
                </a:solidFill>
                <a:latin typeface="Calibri" pitchFamily="34" charset="0"/>
                <a:cs typeface="Calibri" panose="020F0502020204030204" pitchFamily="34" charset="0"/>
              </a:rPr>
              <a:t>. For instance, a 1600 x 1200 pixel</a:t>
            </a:r>
            <a:r>
              <a:rPr lang="en-US" sz="4900" baseline="0" dirty="0">
                <a:solidFill>
                  <a:srgbClr val="7F7F7F"/>
                </a:solidFill>
                <a:latin typeface="Calibri" pitchFamily="34" charset="0"/>
                <a:cs typeface="Calibri" panose="020F0502020204030204" pitchFamily="34" charset="0"/>
              </a:rPr>
              <a:t> photo will usually look fine up to </a:t>
            </a:r>
            <a:r>
              <a:rPr lang="en-US" sz="4900" dirty="0">
                <a:solidFill>
                  <a:srgbClr val="7F7F7F"/>
                </a:solidFill>
                <a:latin typeface="Calibri" pitchFamily="34" charset="0"/>
                <a:cs typeface="Calibri" panose="020F0502020204030204" pitchFamily="34" charset="0"/>
              </a:rPr>
              <a:t>8“-10” wide on your printed poster.</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800"/>
              </a:spcAft>
            </a:pPr>
            <a:r>
              <a:rPr lang="en-US" sz="4900"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800"/>
              </a:spcAft>
            </a:pPr>
            <a:br>
              <a:rPr lang="en-US" sz="3600" dirty="0">
                <a:solidFill>
                  <a:srgbClr val="7F7F7F"/>
                </a:solidFill>
                <a:latin typeface="Calibri" pitchFamily="34" charset="0"/>
                <a:cs typeface="Calibri" panose="020F0502020204030204" pitchFamily="34" charset="0"/>
              </a:rPr>
            </a:br>
            <a:r>
              <a:rPr lang="en-US" sz="3600"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33604200" y="0"/>
            <a:ext cx="9601200" cy="32918400"/>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Change</a:t>
              </a:r>
              <a:r>
                <a:rPr lang="en-US" sz="7200" baseline="0" dirty="0">
                  <a:solidFill>
                    <a:schemeClr val="bg1">
                      <a:lumMod val="50000"/>
                    </a:schemeClr>
                  </a:solidFill>
                  <a:latin typeface="Calibri" pitchFamily="34" charset="0"/>
                  <a:cs typeface="Calibri" panose="020F0502020204030204" pitchFamily="34" charset="0"/>
                </a:rPr>
                <a:t> Color Theme</a:t>
              </a:r>
              <a:r>
                <a:rPr lang="en-US" sz="7200" dirty="0">
                  <a:solidFill>
                    <a:schemeClr val="bg1">
                      <a:lumMod val="50000"/>
                    </a:schemeClr>
                  </a:solidFill>
                  <a:latin typeface="Calibri" pitchFamily="34" charset="0"/>
                  <a:cs typeface="Calibri" panose="020F0502020204030204" pitchFamily="34" charset="0"/>
                </a:rPr>
                <a:t>:</a:t>
              </a:r>
              <a:endParaRPr sz="720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900"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To change the color theme, select the </a:t>
              </a:r>
              <a:r>
                <a:rPr lang="en-US" sz="4900" b="1" baseline="0" dirty="0">
                  <a:solidFill>
                    <a:schemeClr val="bg1">
                      <a:lumMod val="50000"/>
                    </a:schemeClr>
                  </a:solidFill>
                  <a:latin typeface="Calibri" pitchFamily="34" charset="0"/>
                  <a:cs typeface="Calibri" panose="020F0502020204030204" pitchFamily="34" charset="0"/>
                </a:rPr>
                <a:t>Design</a:t>
              </a:r>
              <a:r>
                <a:rPr lang="en-US" sz="4900" baseline="0" dirty="0">
                  <a:solidFill>
                    <a:schemeClr val="bg1">
                      <a:lumMod val="50000"/>
                    </a:schemeClr>
                  </a:solidFill>
                  <a:latin typeface="Calibri" pitchFamily="34" charset="0"/>
                  <a:cs typeface="Calibri" panose="020F0502020204030204" pitchFamily="34" charset="0"/>
                </a:rPr>
                <a:t> tab, then select the </a:t>
              </a:r>
              <a:r>
                <a:rPr lang="en-US" sz="4900" b="1" baseline="0" dirty="0">
                  <a:solidFill>
                    <a:schemeClr val="bg1">
                      <a:lumMod val="50000"/>
                    </a:schemeClr>
                  </a:solidFill>
                  <a:latin typeface="Calibri" pitchFamily="34" charset="0"/>
                  <a:cs typeface="Calibri" panose="020F0502020204030204" pitchFamily="34" charset="0"/>
                </a:rPr>
                <a:t>Colors</a:t>
              </a:r>
              <a:r>
                <a:rPr lang="en-US" sz="4900"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endParaRPr lang="en-US" sz="4900" baseline="0" dirty="0">
                <a:solidFill>
                  <a:schemeClr val="bg1">
                    <a:lumMod val="50000"/>
                  </a:schemeClr>
                </a:solidFill>
                <a:latin typeface="Calibri" pitchFamily="34" charset="0"/>
                <a:cs typeface="Calibri" panose="020F0502020204030204" pitchFamily="34" charset="0"/>
              </a:endParaRP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800"/>
                </a:spcAft>
              </a:pPr>
              <a:r>
                <a:rPr lang="en-US" sz="7200"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800"/>
                </a:spcAft>
              </a:pPr>
              <a:r>
                <a:rPr lang="en-US" sz="4900" dirty="0">
                  <a:solidFill>
                    <a:schemeClr val="bg1">
                      <a:lumMod val="50000"/>
                    </a:schemeClr>
                  </a:solidFill>
                  <a:latin typeface="Calibri" pitchFamily="34" charset="0"/>
                  <a:cs typeface="Calibri" panose="020F0502020204030204" pitchFamily="34" charset="0"/>
                </a:rPr>
                <a:t>Once your poster file is ready, visit</a:t>
              </a:r>
              <a:r>
                <a:rPr lang="en-US" sz="4900" baseline="0" dirty="0">
                  <a:solidFill>
                    <a:schemeClr val="bg1">
                      <a:lumMod val="50000"/>
                    </a:schemeClr>
                  </a:solidFill>
                  <a:latin typeface="Calibri" pitchFamily="34" charset="0"/>
                  <a:cs typeface="Calibri" panose="020F0502020204030204" pitchFamily="34" charset="0"/>
                </a:rPr>
                <a:t> </a:t>
              </a:r>
              <a:r>
                <a:rPr lang="en-US" sz="4900" b="1" baseline="0" dirty="0">
                  <a:solidFill>
                    <a:schemeClr val="bg1">
                      <a:lumMod val="50000"/>
                    </a:schemeClr>
                  </a:solidFill>
                  <a:latin typeface="Calibri" pitchFamily="34" charset="0"/>
                  <a:cs typeface="Calibri" panose="020F0502020204030204" pitchFamily="34" charset="0"/>
                </a:rPr>
                <a:t>www.genigraphics.com</a:t>
              </a:r>
              <a:r>
                <a:rPr lang="en-US" sz="4900"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800"/>
                </a:spcAft>
              </a:pPr>
              <a:r>
                <a:rPr lang="en-US" sz="4900"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900"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900" baseline="0" dirty="0">
                  <a:solidFill>
                    <a:schemeClr val="bg1">
                      <a:lumMod val="50000"/>
                    </a:schemeClr>
                  </a:solidFill>
                  <a:latin typeface="Calibri" pitchFamily="34" charset="0"/>
                  <a:cs typeface="Calibri" panose="020F0502020204030204" pitchFamily="34" charset="0"/>
                </a:rPr>
                <a:t>US and Canada:  1-800-790-4001</a:t>
              </a:r>
              <a:br>
                <a:rPr lang="en-US" sz="4900" baseline="0" dirty="0">
                  <a:solidFill>
                    <a:schemeClr val="bg1">
                      <a:lumMod val="50000"/>
                    </a:schemeClr>
                  </a:solidFill>
                  <a:latin typeface="Calibri" pitchFamily="34" charset="0"/>
                  <a:cs typeface="Calibri" panose="020F0502020204030204" pitchFamily="34" charset="0"/>
                </a:rPr>
              </a:br>
              <a:r>
                <a:rPr lang="en-US" sz="4900"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br>
                <a:rPr lang="en-US" sz="3600" dirty="0">
                  <a:solidFill>
                    <a:schemeClr val="bg1">
                      <a:lumMod val="50000"/>
                    </a:schemeClr>
                  </a:solidFill>
                  <a:latin typeface="Calibri" pitchFamily="34" charset="0"/>
                  <a:cs typeface="Calibri" panose="020F0502020204030204" pitchFamily="34" charset="0"/>
                </a:rPr>
              </a:br>
              <a:r>
                <a:rPr lang="en-US" sz="3600"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7432000" y="32613600"/>
            <a:ext cx="5297435" cy="185928"/>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12/23/24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1318262"/>
            <a:ext cx="29626560" cy="5486400"/>
          </a:xfrm>
          <a:prstGeom prst="rect">
            <a:avLst/>
          </a:prstGeom>
        </p:spPr>
        <p:txBody>
          <a:bodyPr vert="horz" lIns="329128" tIns="164564" rIns="329128" bIns="164564" rtlCol="0" anchor="ctr">
            <a:normAutofit/>
          </a:bodyPr>
          <a:lstStyle/>
          <a:p>
            <a:r>
              <a:rPr lang="en-US" dirty="0"/>
              <a:t>Click to edit Master title style</a:t>
            </a:r>
          </a:p>
        </p:txBody>
      </p:sp>
      <p:sp>
        <p:nvSpPr>
          <p:cNvPr id="3" name="Text Placeholder 2"/>
          <p:cNvSpPr>
            <a:spLocks noGrp="1"/>
          </p:cNvSpPr>
          <p:nvPr>
            <p:ph type="body" idx="1"/>
          </p:nvPr>
        </p:nvSpPr>
        <p:spPr>
          <a:xfrm>
            <a:off x="1645920" y="7680963"/>
            <a:ext cx="29626560" cy="21724623"/>
          </a:xfrm>
          <a:prstGeom prst="rect">
            <a:avLst/>
          </a:prstGeom>
        </p:spPr>
        <p:txBody>
          <a:bodyPr vert="horz" lIns="329128" tIns="164564" rIns="329128" bIns="164564"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45920" y="30510483"/>
            <a:ext cx="7680960" cy="1752600"/>
          </a:xfrm>
          <a:prstGeom prst="rect">
            <a:avLst/>
          </a:prstGeom>
        </p:spPr>
        <p:txBody>
          <a:bodyPr vert="horz" lIns="329128" tIns="164564" rIns="329128" bIns="164564" rtlCol="0" anchor="ctr"/>
          <a:lstStyle>
            <a:lvl1pPr algn="l">
              <a:defRPr sz="4400">
                <a:solidFill>
                  <a:schemeClr val="tx1">
                    <a:tint val="75000"/>
                  </a:schemeClr>
                </a:solidFill>
              </a:defRPr>
            </a:lvl1pPr>
          </a:lstStyle>
          <a:p>
            <a:fld id="{985D6BDF-9D0E-4E2B-85B8-D8F4790360C9}" type="datetimeFigureOut">
              <a:rPr lang="en-US" smtClean="0"/>
              <a:t>12/23/24</a:t>
            </a:fld>
            <a:endParaRPr lang="en-US" dirty="0"/>
          </a:p>
        </p:txBody>
      </p:sp>
      <p:sp>
        <p:nvSpPr>
          <p:cNvPr id="5" name="Footer Placeholder 4"/>
          <p:cNvSpPr>
            <a:spLocks noGrp="1"/>
          </p:cNvSpPr>
          <p:nvPr>
            <p:ph type="ftr" sz="quarter" idx="3"/>
          </p:nvPr>
        </p:nvSpPr>
        <p:spPr>
          <a:xfrm>
            <a:off x="11247120" y="30510483"/>
            <a:ext cx="10424160" cy="1752600"/>
          </a:xfrm>
          <a:prstGeom prst="rect">
            <a:avLst/>
          </a:prstGeom>
        </p:spPr>
        <p:txBody>
          <a:bodyPr vert="horz" lIns="329128" tIns="164564" rIns="329128" bIns="164564" rtlCol="0" anchor="ctr"/>
          <a:lstStyle>
            <a:lvl1pPr algn="ctr">
              <a:defRPr sz="4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591520" y="30510483"/>
            <a:ext cx="7680960" cy="1752600"/>
          </a:xfrm>
          <a:prstGeom prst="rect">
            <a:avLst/>
          </a:prstGeom>
        </p:spPr>
        <p:txBody>
          <a:bodyPr vert="horz" lIns="329128" tIns="164564" rIns="329128" bIns="164564" rtlCol="0" anchor="ctr"/>
          <a:lstStyle>
            <a:lvl1pPr algn="r">
              <a:defRPr sz="440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279" rtl="0" eaLnBrk="1" latinLnBrk="0" hangingPunct="1">
        <a:spcBef>
          <a:spcPct val="0"/>
        </a:spcBef>
        <a:buNone/>
        <a:defRPr sz="6000" kern="1200">
          <a:solidFill>
            <a:schemeClr val="tx1"/>
          </a:solidFill>
          <a:latin typeface="+mj-lt"/>
          <a:ea typeface="+mj-ea"/>
          <a:cs typeface="+mj-cs"/>
        </a:defRPr>
      </a:lvl1pPr>
    </p:titleStyle>
    <p:bodyStyle>
      <a:lvl1pPr marL="342842"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683"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525"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366"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209" indent="-342842" algn="l" defTabSz="329127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101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6658"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2297"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87936" indent="-822820" algn="l" defTabSz="3291279"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279" rtl="0" eaLnBrk="1" latinLnBrk="0" hangingPunct="1">
        <a:defRPr sz="6400" kern="1200">
          <a:solidFill>
            <a:schemeClr val="tx1"/>
          </a:solidFill>
          <a:latin typeface="+mn-lt"/>
          <a:ea typeface="+mn-ea"/>
          <a:cs typeface="+mn-cs"/>
        </a:defRPr>
      </a:lvl1pPr>
      <a:lvl2pPr marL="1645640" algn="l" defTabSz="3291279" rtl="0" eaLnBrk="1" latinLnBrk="0" hangingPunct="1">
        <a:defRPr sz="6400" kern="1200">
          <a:solidFill>
            <a:schemeClr val="tx1"/>
          </a:solidFill>
          <a:latin typeface="+mn-lt"/>
          <a:ea typeface="+mn-ea"/>
          <a:cs typeface="+mn-cs"/>
        </a:defRPr>
      </a:lvl2pPr>
      <a:lvl3pPr marL="3291279" algn="l" defTabSz="3291279" rtl="0" eaLnBrk="1" latinLnBrk="0" hangingPunct="1">
        <a:defRPr sz="6400" kern="1200">
          <a:solidFill>
            <a:schemeClr val="tx1"/>
          </a:solidFill>
          <a:latin typeface="+mn-lt"/>
          <a:ea typeface="+mn-ea"/>
          <a:cs typeface="+mn-cs"/>
        </a:defRPr>
      </a:lvl3pPr>
      <a:lvl4pPr marL="4936919" algn="l" defTabSz="3291279" rtl="0" eaLnBrk="1" latinLnBrk="0" hangingPunct="1">
        <a:defRPr sz="6400" kern="1200">
          <a:solidFill>
            <a:schemeClr val="tx1"/>
          </a:solidFill>
          <a:latin typeface="+mn-lt"/>
          <a:ea typeface="+mn-ea"/>
          <a:cs typeface="+mn-cs"/>
        </a:defRPr>
      </a:lvl4pPr>
      <a:lvl5pPr marL="6582559" algn="l" defTabSz="3291279" rtl="0" eaLnBrk="1" latinLnBrk="0" hangingPunct="1">
        <a:defRPr sz="6400" kern="1200">
          <a:solidFill>
            <a:schemeClr val="tx1"/>
          </a:solidFill>
          <a:latin typeface="+mn-lt"/>
          <a:ea typeface="+mn-ea"/>
          <a:cs typeface="+mn-cs"/>
        </a:defRPr>
      </a:lvl5pPr>
      <a:lvl6pPr marL="8228198" algn="l" defTabSz="3291279" rtl="0" eaLnBrk="1" latinLnBrk="0" hangingPunct="1">
        <a:defRPr sz="6400" kern="1200">
          <a:solidFill>
            <a:schemeClr val="tx1"/>
          </a:solidFill>
          <a:latin typeface="+mn-lt"/>
          <a:ea typeface="+mn-ea"/>
          <a:cs typeface="+mn-cs"/>
        </a:defRPr>
      </a:lvl6pPr>
      <a:lvl7pPr marL="9873837" algn="l" defTabSz="3291279" rtl="0" eaLnBrk="1" latinLnBrk="0" hangingPunct="1">
        <a:defRPr sz="6400" kern="1200">
          <a:solidFill>
            <a:schemeClr val="tx1"/>
          </a:solidFill>
          <a:latin typeface="+mn-lt"/>
          <a:ea typeface="+mn-ea"/>
          <a:cs typeface="+mn-cs"/>
        </a:defRPr>
      </a:lvl7pPr>
      <a:lvl8pPr marL="11519478" algn="l" defTabSz="3291279" rtl="0" eaLnBrk="1" latinLnBrk="0" hangingPunct="1">
        <a:defRPr sz="6400" kern="1200">
          <a:solidFill>
            <a:schemeClr val="tx1"/>
          </a:solidFill>
          <a:latin typeface="+mn-lt"/>
          <a:ea typeface="+mn-ea"/>
          <a:cs typeface="+mn-cs"/>
        </a:defRPr>
      </a:lvl8pPr>
      <a:lvl9pPr marL="13165118" algn="l" defTabSz="3291279" rtl="0" eaLnBrk="1" latinLnBrk="0" hangingPunct="1">
        <a:defRPr sz="6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hyperlink" Target="https://data.census.gov/table/ACSST5Y2022.S0101?g=050XX00US06075$0600000" TargetMode="External"/><Relationship Id="rId7" Type="http://schemas.openxmlformats.org/officeDocument/2006/relationships/hyperlink" Target="https://data.census.gov/table/GEOINFO2023.GEOINFO?g=050XX00US06075$0600000" TargetMode="External"/><Relationship Id="rId2" Type="http://schemas.openxmlformats.org/officeDocument/2006/relationships/hyperlink" Target="https://github.com/gerson-moralesd/portfolio/blob/main/assets/files/Population%20Growth%20and%20Crime%20Trends%20in%20San%20Francisco.pdf" TargetMode="Externa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data.sfgov.org/Public-Safety/Police-Department-Incident-Reports-Historical-2003/tmnf-yvry/about_data" TargetMode="External"/><Relationship Id="rId4" Type="http://schemas.openxmlformats.org/officeDocument/2006/relationships/hyperlink" Target="https://data.sfgov.org/Public-Safety/Police-Department-Incident-Reports-2018-to-Present/wg3w-h783/about_data" TargetMode="External"/><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5486400" y="547419"/>
            <a:ext cx="21945600" cy="170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342842" rIns="137137" bIns="342842"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600" b="1" dirty="0">
                <a:solidFill>
                  <a:schemeClr val="accent3">
                    <a:lumMod val="20000"/>
                    <a:lumOff val="80000"/>
                  </a:schemeClr>
                </a:solidFill>
                <a:latin typeface="+mn-lt"/>
              </a:rPr>
              <a:t>Population Growth and Crime Trends in San Francisco</a:t>
            </a:r>
          </a:p>
        </p:txBody>
      </p:sp>
      <p:sp>
        <p:nvSpPr>
          <p:cNvPr id="5" name="Text Box 123"/>
          <p:cNvSpPr txBox="1">
            <a:spLocks noChangeArrowheads="1"/>
          </p:cNvSpPr>
          <p:nvPr/>
        </p:nvSpPr>
        <p:spPr bwMode="auto">
          <a:xfrm>
            <a:off x="5486400" y="2400300"/>
            <a:ext cx="219456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37" tIns="137137" rIns="137137" bIns="13713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00" dirty="0">
                <a:solidFill>
                  <a:schemeClr val="accent3">
                    <a:lumMod val="20000"/>
                    <a:lumOff val="80000"/>
                  </a:schemeClr>
                </a:solidFill>
                <a:latin typeface="+mn-lt"/>
              </a:rPr>
              <a:t>Anagha Niravane, Gerson Morales, Sankalp NV, Patrick Connor, Amgad Al-Zamkan</a:t>
            </a:r>
            <a:endParaRPr lang="en-US" sz="4000" baseline="30000" dirty="0">
              <a:solidFill>
                <a:schemeClr val="accent3">
                  <a:lumMod val="20000"/>
                  <a:lumOff val="80000"/>
                </a:schemeClr>
              </a:solidFill>
              <a:latin typeface="+mn-lt"/>
            </a:endParaRPr>
          </a:p>
          <a:p>
            <a:pPr algn="ctr" eaLnBrk="1" hangingPunct="1"/>
            <a:r>
              <a:rPr lang="en-US" sz="4000" dirty="0">
                <a:solidFill>
                  <a:schemeClr val="accent3">
                    <a:lumMod val="20000"/>
                    <a:lumOff val="80000"/>
                  </a:schemeClr>
                </a:solidFill>
                <a:latin typeface="+mn-lt"/>
              </a:rPr>
              <a:t>University of California, Berkeley</a:t>
            </a:r>
          </a:p>
        </p:txBody>
      </p:sp>
      <p:sp>
        <p:nvSpPr>
          <p:cNvPr id="24" name="TextBox 23"/>
          <p:cNvSpPr txBox="1"/>
          <p:nvPr/>
        </p:nvSpPr>
        <p:spPr>
          <a:xfrm>
            <a:off x="1280160" y="30038039"/>
            <a:ext cx="138540" cy="500125"/>
          </a:xfrm>
          <a:prstGeom prst="rect">
            <a:avLst/>
          </a:prstGeom>
          <a:solidFill>
            <a:schemeClr val="accent1">
              <a:lumMod val="40000"/>
              <a:lumOff val="60000"/>
            </a:schemeClr>
          </a:solidFill>
        </p:spPr>
        <p:txBody>
          <a:bodyPr wrap="none" lIns="68568" tIns="34284" rIns="68568" bIns="34284" rtlCol="0">
            <a:spAutoFit/>
          </a:bodyPr>
          <a:lstStyle/>
          <a:p>
            <a:endParaRPr lang="en-US" sz="2800" dirty="0"/>
          </a:p>
        </p:txBody>
      </p:sp>
      <p:sp>
        <p:nvSpPr>
          <p:cNvPr id="25" name="TextBox 24"/>
          <p:cNvSpPr txBox="1"/>
          <p:nvPr/>
        </p:nvSpPr>
        <p:spPr>
          <a:xfrm>
            <a:off x="1280160" y="29146502"/>
            <a:ext cx="6739128" cy="746346"/>
          </a:xfrm>
          <a:prstGeom prst="rect">
            <a:avLst/>
          </a:prstGeom>
          <a:noFill/>
        </p:spPr>
        <p:txBody>
          <a:bodyPr wrap="none" lIns="68568" tIns="34284" rIns="68568" bIns="34284" rtlCol="0">
            <a:spAutoFit/>
          </a:bodyPr>
          <a:lstStyle/>
          <a:p>
            <a:r>
              <a:rPr lang="en-US" sz="4400" b="1" dirty="0">
                <a:hlinkClick r:id="rId2"/>
              </a:rPr>
              <a:t>Click here to read the report</a:t>
            </a:r>
            <a:endParaRPr lang="en-US" sz="4400" b="1" dirty="0"/>
          </a:p>
        </p:txBody>
      </p:sp>
      <p:sp>
        <p:nvSpPr>
          <p:cNvPr id="10" name="Text Box 189"/>
          <p:cNvSpPr txBox="1">
            <a:spLocks noChangeArrowheads="1"/>
          </p:cNvSpPr>
          <p:nvPr/>
        </p:nvSpPr>
        <p:spPr bwMode="auto">
          <a:xfrm>
            <a:off x="128016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b="0" i="0" u="none" strike="noStrike" dirty="0">
                <a:solidFill>
                  <a:srgbClr val="000000"/>
                </a:solidFill>
                <a:effectLst/>
                <a:latin typeface="+mn-lt"/>
              </a:rPr>
              <a:t>As populations grow, communities face increased demands for housing, transportation, and public services. When these demands outpace development, social challenges such as high crime rates may arise. </a:t>
            </a:r>
          </a:p>
          <a:p>
            <a:pPr eaLnBrk="1" hangingPunct="1"/>
            <a:endParaRPr lang="en-US" sz="2800" dirty="0">
              <a:solidFill>
                <a:srgbClr val="000000"/>
              </a:solidFill>
              <a:latin typeface="+mn-lt"/>
            </a:endParaRPr>
          </a:p>
          <a:p>
            <a:pPr eaLnBrk="1" hangingPunct="1"/>
            <a:r>
              <a:rPr lang="en-US" sz="2800" b="0" i="0" u="none" strike="noStrike" dirty="0">
                <a:solidFill>
                  <a:srgbClr val="000000"/>
                </a:solidFill>
                <a:effectLst/>
                <a:latin typeface="+mn-lt"/>
              </a:rPr>
              <a:t>This project examines the relationship between population growth and crime in San Francisco. </a:t>
            </a:r>
            <a:r>
              <a:rPr lang="en-US" sz="2800" dirty="0">
                <a:solidFill>
                  <a:srgbClr val="000000"/>
                </a:solidFill>
                <a:latin typeface="+mn-lt"/>
              </a:rPr>
              <a:t>By</a:t>
            </a:r>
            <a:r>
              <a:rPr lang="en-US" sz="2800" b="0" i="0" u="none" strike="noStrike" dirty="0">
                <a:solidFill>
                  <a:srgbClr val="000000"/>
                </a:solidFill>
                <a:effectLst/>
                <a:latin typeface="+mn-lt"/>
              </a:rPr>
              <a:t> analyzing trends and applying machine learning models, we identified key patterns influencing crime, including temporal, geographic, and demographic factors. Our findings aim to start discussions about </a:t>
            </a:r>
            <a:r>
              <a:rPr lang="en-US" sz="2800" dirty="0">
                <a:solidFill>
                  <a:srgbClr val="000000"/>
                </a:solidFill>
                <a:latin typeface="+mn-lt"/>
              </a:rPr>
              <a:t>new </a:t>
            </a:r>
            <a:r>
              <a:rPr lang="en-US" sz="2800" b="0" i="0" u="none" strike="noStrike" dirty="0">
                <a:solidFill>
                  <a:srgbClr val="000000"/>
                </a:solidFill>
                <a:effectLst/>
                <a:latin typeface="+mn-lt"/>
              </a:rPr>
              <a:t>policies to enhance resource allocation, improve response times, and support preventative measures in high-risk areas. These insights aim to guide urban planners and law enforcement in addressing crime effectively and proactively.</a:t>
            </a:r>
            <a:endParaRPr lang="en-US" sz="2800" dirty="0">
              <a:latin typeface="+mn-lt"/>
            </a:endParaRPr>
          </a:p>
        </p:txBody>
      </p:sp>
      <p:sp>
        <p:nvSpPr>
          <p:cNvPr id="32" name="Rectangle 31"/>
          <p:cNvSpPr/>
          <p:nvPr/>
        </p:nvSpPr>
        <p:spPr>
          <a:xfrm>
            <a:off x="128016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Abstract</a:t>
            </a:r>
          </a:p>
        </p:txBody>
      </p:sp>
      <p:sp>
        <p:nvSpPr>
          <p:cNvPr id="33" name="Rectangle 32"/>
          <p:cNvSpPr/>
          <p:nvPr/>
        </p:nvSpPr>
        <p:spPr>
          <a:xfrm>
            <a:off x="1280160" y="126873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Motivation</a:t>
            </a:r>
          </a:p>
        </p:txBody>
      </p:sp>
      <p:sp>
        <p:nvSpPr>
          <p:cNvPr id="13" name="Text Box 192"/>
          <p:cNvSpPr txBox="1">
            <a:spLocks noChangeArrowheads="1"/>
          </p:cNvSpPr>
          <p:nvPr/>
        </p:nvSpPr>
        <p:spPr bwMode="auto">
          <a:xfrm>
            <a:off x="11612880" y="5486400"/>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The most dangerous neighborhoods by crime count are Soma-Potrero-Mission Bay and Western Addition-Buena Vista-Eureka. Meanwhile, the Richmond-Presidio-Marina and Downtown-Northeast neighborhoods report fewer crimes in San Francisco County.</a:t>
            </a:r>
          </a:p>
          <a:p>
            <a:pPr eaLnBrk="1" hangingPunct="1"/>
            <a:r>
              <a:rPr lang="en-US" sz="2800" dirty="0">
                <a:latin typeface="Calibri" pitchFamily="34" charset="0"/>
              </a:rPr>
              <a:t>On the other hand, the top crime by count in the city is Larceny Theft, while Assault and Non-Criminal crimes such as local ordinance violations are less frequent</a:t>
            </a:r>
          </a:p>
          <a:p>
            <a:pPr eaLnBrk="1" hangingPunct="1"/>
            <a:endParaRPr lang="en-US" sz="2800" dirty="0">
              <a:latin typeface="Calibri" pitchFamily="34" charset="0"/>
            </a:endParaRPr>
          </a:p>
          <a:p>
            <a:pPr eaLnBrk="1" hangingPunct="1"/>
            <a:r>
              <a:rPr lang="en-US" sz="2800" dirty="0">
                <a:latin typeface="Calibri" pitchFamily="34" charset="0"/>
              </a:rPr>
              <a:t>We also noticed some dataset limitations. Specifically, that neighborhood-specific tagging, such as demographics, was only available for years 2020-2022, which strictly limits our scope with respect to analyzing crime by neighborhood.</a:t>
            </a:r>
          </a:p>
          <a:p>
            <a:pPr eaLnBrk="1" hangingPunct="1"/>
            <a:endParaRPr lang="en-US" sz="2800" dirty="0">
              <a:latin typeface="Calibri" pitchFamily="34" charset="0"/>
            </a:endParaRPr>
          </a:p>
        </p:txBody>
      </p:sp>
      <p:sp>
        <p:nvSpPr>
          <p:cNvPr id="34" name="Rectangle 33"/>
          <p:cNvSpPr/>
          <p:nvPr/>
        </p:nvSpPr>
        <p:spPr>
          <a:xfrm>
            <a:off x="1161288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Exploratory Data Analysis</a:t>
            </a:r>
          </a:p>
        </p:txBody>
      </p:sp>
      <p:sp>
        <p:nvSpPr>
          <p:cNvPr id="14" name="Text Box 193"/>
          <p:cNvSpPr txBox="1">
            <a:spLocks noChangeArrowheads="1"/>
          </p:cNvSpPr>
          <p:nvPr/>
        </p:nvSpPr>
        <p:spPr bwMode="auto">
          <a:xfrm>
            <a:off x="21920741" y="21259800"/>
            <a:ext cx="9692640" cy="674026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After analyzing our final models, we believe that policy makers and police departments could benefit from our insights. Some neighborhoods have a higher crime rate than others and therefore should receive a higher allocation of law-enforcement, as well as preventative social services.</a:t>
            </a:r>
          </a:p>
          <a:p>
            <a:pPr eaLnBrk="1" hangingPunct="1"/>
            <a:endParaRPr lang="en-US" sz="2800" dirty="0">
              <a:latin typeface="Calibri" pitchFamily="34" charset="0"/>
            </a:endParaRPr>
          </a:p>
          <a:p>
            <a:pPr eaLnBrk="1" hangingPunct="1"/>
            <a:r>
              <a:rPr lang="en-US" sz="2800" dirty="0">
                <a:latin typeface="Calibri" pitchFamily="34" charset="0"/>
              </a:rPr>
              <a:t>Some policies and recommendations that could be implemented after sharing our results could be:</a:t>
            </a:r>
          </a:p>
          <a:p>
            <a:pPr marL="514350" indent="-514350" eaLnBrk="1" hangingPunct="1">
              <a:buAutoNum type="arabicPeriod"/>
            </a:pPr>
            <a:r>
              <a:rPr lang="en-US" sz="2800" dirty="0">
                <a:latin typeface="Calibri" pitchFamily="34" charset="0"/>
              </a:rPr>
              <a:t>Increasing the severity of the charges for frequent violent crimes as a deterrent.</a:t>
            </a:r>
          </a:p>
          <a:p>
            <a:pPr marL="514350" indent="-514350" eaLnBrk="1" hangingPunct="1">
              <a:buAutoNum type="arabicPeriod"/>
            </a:pPr>
            <a:r>
              <a:rPr lang="en-US" sz="2800" dirty="0">
                <a:latin typeface="Calibri" pitchFamily="34" charset="0"/>
              </a:rPr>
              <a:t>Expanding police presence in unsafe neighborhoods during times of the day when crimes are expected to increase (model #4)</a:t>
            </a:r>
          </a:p>
          <a:p>
            <a:pPr marL="514350" indent="-514350" eaLnBrk="1" hangingPunct="1">
              <a:buAutoNum type="arabicPeriod"/>
            </a:pPr>
            <a:r>
              <a:rPr lang="en-US" sz="2800" dirty="0">
                <a:latin typeface="Calibri" pitchFamily="34" charset="0"/>
              </a:rPr>
              <a:t>Creating social programs catered towards specific demographic neighborhoods (model #3).</a:t>
            </a:r>
          </a:p>
        </p:txBody>
      </p:sp>
      <p:sp>
        <p:nvSpPr>
          <p:cNvPr id="36" name="Rectangle 35"/>
          <p:cNvSpPr/>
          <p:nvPr/>
        </p:nvSpPr>
        <p:spPr>
          <a:xfrm>
            <a:off x="21920741" y="20574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Impact</a:t>
            </a:r>
          </a:p>
        </p:txBody>
      </p:sp>
      <p:sp>
        <p:nvSpPr>
          <p:cNvPr id="11" name="Text Box 190"/>
          <p:cNvSpPr txBox="1">
            <a:spLocks noChangeArrowheads="1"/>
          </p:cNvSpPr>
          <p:nvPr/>
        </p:nvSpPr>
        <p:spPr bwMode="auto">
          <a:xfrm>
            <a:off x="1280160" y="13373102"/>
            <a:ext cx="9692640" cy="6309373"/>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mn-lt"/>
              </a:rPr>
              <a:t>In areas where population growth outpaces the development of basic resources, stress can occur, potentially leading to social issues, including increased crime.</a:t>
            </a:r>
          </a:p>
          <a:p>
            <a:pPr eaLnBrk="1" hangingPunct="1"/>
            <a:endParaRPr lang="en-US" sz="2800" dirty="0">
              <a:latin typeface="+mn-lt"/>
            </a:endParaRPr>
          </a:p>
          <a:p>
            <a:pPr eaLnBrk="1" hangingPunct="1"/>
            <a:r>
              <a:rPr lang="en-US" sz="2800" dirty="0">
                <a:latin typeface="+mn-lt"/>
              </a:rPr>
              <a:t>By analyzing the relationship between population growth and crime, urban planners and local governments can better anticipate areas that might need additional investment in infrastructure, public services, and safety measures before issues escalate. </a:t>
            </a:r>
          </a:p>
          <a:p>
            <a:pPr eaLnBrk="1" hangingPunct="1"/>
            <a:endParaRPr lang="en-US" sz="2800" dirty="0">
              <a:latin typeface="+mn-lt"/>
            </a:endParaRPr>
          </a:p>
          <a:p>
            <a:pPr eaLnBrk="1" hangingPunct="1"/>
            <a:r>
              <a:rPr lang="en-US" sz="2800" dirty="0">
                <a:latin typeface="+mn-lt"/>
              </a:rPr>
              <a:t>The data sources for this project were:</a:t>
            </a:r>
          </a:p>
          <a:p>
            <a:pPr eaLnBrk="1" hangingPunct="1"/>
            <a:r>
              <a:rPr lang="en-US" sz="2800" dirty="0">
                <a:latin typeface="+mn-lt"/>
                <a:hlinkClick r:id="rId3"/>
              </a:rPr>
              <a:t>San Francisco Pop. and Demographic Census Data (2010-2022)</a:t>
            </a:r>
            <a:endParaRPr lang="en-US" sz="2800" dirty="0">
              <a:latin typeface="+mn-lt"/>
            </a:endParaRPr>
          </a:p>
          <a:p>
            <a:pPr eaLnBrk="1" hangingPunct="1"/>
            <a:r>
              <a:rPr lang="en-US" sz="2800" dirty="0">
                <a:latin typeface="+mn-lt"/>
                <a:hlinkClick r:id="rId4"/>
              </a:rPr>
              <a:t>Police Department Incident Reports: 2018 to Present</a:t>
            </a:r>
            <a:endParaRPr lang="en-US" sz="2800" dirty="0">
              <a:latin typeface="+mn-lt"/>
            </a:endParaRPr>
          </a:p>
          <a:p>
            <a:pPr eaLnBrk="1" hangingPunct="1"/>
            <a:r>
              <a:rPr lang="en-US" sz="2800" dirty="0">
                <a:latin typeface="+mn-lt"/>
                <a:hlinkClick r:id="rId5"/>
              </a:rPr>
              <a:t>Police Department Incident Reports: Historical 2003 to May 2018</a:t>
            </a:r>
            <a:endParaRPr lang="en-US" sz="2800" dirty="0">
              <a:latin typeface="+mn-lt"/>
            </a:endParaRPr>
          </a:p>
        </p:txBody>
      </p:sp>
      <p:sp>
        <p:nvSpPr>
          <p:cNvPr id="30" name="Rectangle 265"/>
          <p:cNvSpPr>
            <a:spLocks noChangeAspect="1" noChangeArrowheads="1"/>
          </p:cNvSpPr>
          <p:nvPr/>
        </p:nvSpPr>
        <p:spPr bwMode="auto">
          <a:xfrm>
            <a:off x="914400" y="1097280"/>
            <a:ext cx="2436477" cy="1828800"/>
          </a:xfrm>
          <a:prstGeom prst="rect">
            <a:avLst/>
          </a:prstGeom>
          <a:blipFill>
            <a:blip r:embed="rId6">
              <a:extLst>
                <a:ext uri="{28A0092B-C50C-407E-A947-70E740481C1C}">
                  <a14:useLocalDpi xmlns:a14="http://schemas.microsoft.com/office/drawing/2010/main" val="0"/>
                </a:ext>
              </a:extLst>
            </a:blip>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endParaRPr lang="en-US" sz="1800" b="1" dirty="0">
              <a:latin typeface="Calibri" pitchFamily="34" charset="0"/>
            </a:endParaRPr>
          </a:p>
        </p:txBody>
      </p:sp>
      <p:sp>
        <p:nvSpPr>
          <p:cNvPr id="31" name="Rectangle 265"/>
          <p:cNvSpPr>
            <a:spLocks noChangeAspect="1" noChangeArrowheads="1"/>
          </p:cNvSpPr>
          <p:nvPr/>
        </p:nvSpPr>
        <p:spPr bwMode="auto">
          <a:xfrm>
            <a:off x="29562552" y="1097280"/>
            <a:ext cx="2436477" cy="1828800"/>
          </a:xfrm>
          <a:prstGeom prst="rect">
            <a:avLst/>
          </a:prstGeom>
          <a:blipFill>
            <a:blip r:embed="rId6">
              <a:extLst>
                <a:ext uri="{28A0092B-C50C-407E-A947-70E740481C1C}">
                  <a14:useLocalDpi xmlns:a14="http://schemas.microsoft.com/office/drawing/2010/main" val="0"/>
                </a:ext>
              </a:extLst>
            </a:blip>
            <a:stretch>
              <a:fillRect/>
            </a:stretch>
          </a:bli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3814" tIns="41907" rIns="83814" bIns="41907" anchor="ctr"/>
          <a:lstStyle/>
          <a:p>
            <a:pPr algn="ctr" defTabSz="4022725"/>
            <a:endParaRPr lang="en-US" sz="1800" b="1" dirty="0">
              <a:latin typeface="Calibri" pitchFamily="34" charset="0"/>
            </a:endParaRPr>
          </a:p>
        </p:txBody>
      </p:sp>
      <p:sp>
        <p:nvSpPr>
          <p:cNvPr id="7" name="Text Box 193">
            <a:extLst>
              <a:ext uri="{FF2B5EF4-FFF2-40B4-BE49-F238E27FC236}">
                <a16:creationId xmlns:a16="http://schemas.microsoft.com/office/drawing/2014/main" id="{2B8C79B3-247F-022B-625B-30C3FE8D1725}"/>
              </a:ext>
            </a:extLst>
          </p:cNvPr>
          <p:cNvSpPr txBox="1">
            <a:spLocks noChangeArrowheads="1"/>
          </p:cNvSpPr>
          <p:nvPr/>
        </p:nvSpPr>
        <p:spPr bwMode="auto">
          <a:xfrm>
            <a:off x="1296783" y="21259800"/>
            <a:ext cx="9692640" cy="6740260"/>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514350" indent="-514350" eaLnBrk="1" hangingPunct="1">
              <a:buAutoNum type="arabicPeriod"/>
            </a:pPr>
            <a:r>
              <a:rPr lang="en-US" sz="2800" dirty="0">
                <a:latin typeface="Calibri" pitchFamily="34" charset="0"/>
              </a:rPr>
              <a:t>Geospatial: To align the geographic regions from each data source, the crime locations are mapped to the nearest </a:t>
            </a:r>
            <a:r>
              <a:rPr lang="en-US" sz="2800" dirty="0">
                <a:latin typeface="Calibri" pitchFamily="34" charset="0"/>
                <a:hlinkClick r:id="rId7"/>
              </a:rPr>
              <a:t>San Francisco neighborhood</a:t>
            </a:r>
            <a:r>
              <a:rPr lang="en-US" sz="2800" dirty="0">
                <a:latin typeface="Calibri" pitchFamily="34" charset="0"/>
              </a:rPr>
              <a:t> from the Census dataset.</a:t>
            </a:r>
          </a:p>
          <a:p>
            <a:pPr marL="514350" indent="-514350" eaLnBrk="1" hangingPunct="1">
              <a:buAutoNum type="arabicPeriod"/>
            </a:pPr>
            <a:r>
              <a:rPr lang="en-US" sz="2800" dirty="0">
                <a:latin typeface="Calibri" pitchFamily="34" charset="0"/>
              </a:rPr>
              <a:t>Time Feature: The Incident Datetime column is processed into more meaningful features – year, whether it is a weekend or weekday, categorizing hours of the day with expected criminal patterns (e.g. higher crime rates at night). ‘Incident hour’ and ‘incident month’ were encoded as their sine and cosine values in order to preserve the cyclical nature of time.</a:t>
            </a:r>
          </a:p>
          <a:p>
            <a:pPr marL="514350" indent="-514350" eaLnBrk="1" hangingPunct="1">
              <a:buAutoNum type="arabicPeriod"/>
            </a:pPr>
            <a:r>
              <a:rPr lang="en-US" sz="2800" dirty="0">
                <a:latin typeface="Calibri" pitchFamily="34" charset="0"/>
              </a:rPr>
              <a:t>Crime categorization: Aggregation for incidents involving multiple types of crimes (approx. 100), which were Label and One-Hot encoded.</a:t>
            </a:r>
          </a:p>
          <a:p>
            <a:pPr marL="514350" indent="-514350" eaLnBrk="1" hangingPunct="1">
              <a:buAutoNum type="arabicPeriod"/>
            </a:pPr>
            <a:r>
              <a:rPr lang="en-US" sz="2800" dirty="0">
                <a:latin typeface="Calibri" pitchFamily="34" charset="0"/>
              </a:rPr>
              <a:t>General Cleaning: Null-handling, removal of duplicate values, and sanity and completeness checks.</a:t>
            </a:r>
          </a:p>
        </p:txBody>
      </p:sp>
      <p:sp>
        <p:nvSpPr>
          <p:cNvPr id="8" name="Rectangle 7">
            <a:extLst>
              <a:ext uri="{FF2B5EF4-FFF2-40B4-BE49-F238E27FC236}">
                <a16:creationId xmlns:a16="http://schemas.microsoft.com/office/drawing/2014/main" id="{EB0108C9-4408-1B17-CDBA-8D1776BD7704}"/>
              </a:ext>
            </a:extLst>
          </p:cNvPr>
          <p:cNvSpPr/>
          <p:nvPr/>
        </p:nvSpPr>
        <p:spPr>
          <a:xfrm>
            <a:off x="1296783" y="205740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Data Cleaning</a:t>
            </a:r>
          </a:p>
        </p:txBody>
      </p:sp>
      <p:sp>
        <p:nvSpPr>
          <p:cNvPr id="9" name="Text Box 194">
            <a:extLst>
              <a:ext uri="{FF2B5EF4-FFF2-40B4-BE49-F238E27FC236}">
                <a16:creationId xmlns:a16="http://schemas.microsoft.com/office/drawing/2014/main" id="{DC830708-DDF5-1688-F514-4EF294845AE2}"/>
              </a:ext>
            </a:extLst>
          </p:cNvPr>
          <p:cNvSpPr txBox="1">
            <a:spLocks noChangeArrowheads="1"/>
          </p:cNvSpPr>
          <p:nvPr/>
        </p:nvSpPr>
        <p:spPr bwMode="auto">
          <a:xfrm>
            <a:off x="21945600" y="5486400"/>
            <a:ext cx="9692640" cy="14065342"/>
          </a:xfrm>
          <a:prstGeom prst="rect">
            <a:avLst/>
          </a:prstGeom>
          <a:solidFill>
            <a:schemeClr val="bg1"/>
          </a:solidFill>
          <a:ln w="12700">
            <a:solidFill>
              <a:schemeClr val="accent1">
                <a:lumMod val="75000"/>
              </a:schemeClr>
            </a:solidFill>
          </a:ln>
          <a:effectLst/>
        </p:spPr>
        <p:txBody>
          <a:bodyPr lIns="137137" tIns="137137" rIns="137137" bIns="137137">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eaLnBrk="1" hangingPunct="1"/>
            <a:r>
              <a:rPr lang="en-US" sz="2800" dirty="0">
                <a:latin typeface="Calibri" pitchFamily="34" charset="0"/>
              </a:rPr>
              <a:t>We built 5 analytical models, each trying to answer a different question. For model #1, the goal was to use the properties of the logistic regression model to inform police response policy decisions. After variable selection, we found that only drug-related crimes were statistically significant in predicting if a response time would exceed 24 hours.</a:t>
            </a:r>
          </a:p>
          <a:p>
            <a:pPr eaLnBrk="1" hangingPunct="1"/>
            <a:endParaRPr lang="en-US" sz="2800" dirty="0">
              <a:latin typeface="Calibri" pitchFamily="34" charset="0"/>
            </a:endParaRPr>
          </a:p>
          <a:p>
            <a:pPr eaLnBrk="1" hangingPunct="1"/>
            <a:r>
              <a:rPr lang="en-US" sz="2800" dirty="0">
                <a:latin typeface="Calibri" pitchFamily="34" charset="0"/>
              </a:rPr>
              <a:t>We used Random Forest Regression model for #2, where we trained on the aggregated crime data, incorporating temporal features such as monthly and hourly cycles, as well as encoded neighborhoods. This model explained 70% of the variance in crime counts and reduced prediction error. Similarly for model #3, we used the aggregated crime data but this time incorporating new features such as demographic information, to predict the number of crimes per neighborhood.</a:t>
            </a:r>
          </a:p>
          <a:p>
            <a:pPr eaLnBrk="1" hangingPunct="1"/>
            <a:endParaRPr lang="en-US" sz="2800" dirty="0">
              <a:latin typeface="Calibri" pitchFamily="34" charset="0"/>
            </a:endParaRPr>
          </a:p>
          <a:p>
            <a:pPr eaLnBrk="1" hangingPunct="1"/>
            <a:r>
              <a:rPr lang="en-US" sz="2800" dirty="0">
                <a:latin typeface="Calibri" pitchFamily="34" charset="0"/>
              </a:rPr>
              <a:t>To enhance law enforcement’s capacity to prevent violent crimes by optimizing resource allocation and coverage in critical areas, we explored machine learning techniques including Random Forest, LightGBM and XGBoost, incorporating hyperparameter tuning for improved performance (model #4). XGBoost demonstrated the highest accuracy and was selected to predict the occurrence of violent crimes.</a:t>
            </a:r>
          </a:p>
          <a:p>
            <a:pPr eaLnBrk="1" hangingPunct="1"/>
            <a:endParaRPr lang="en-US" sz="2800" dirty="0">
              <a:latin typeface="Calibri" pitchFamily="34" charset="0"/>
            </a:endParaRPr>
          </a:p>
          <a:p>
            <a:pPr eaLnBrk="1" hangingPunct="1"/>
            <a:r>
              <a:rPr lang="en-US" sz="2800" dirty="0">
                <a:latin typeface="Calibri" pitchFamily="34" charset="0"/>
              </a:rPr>
              <a:t>Finally, in another logistic regression model, our team identified statistically significant categories of crimes that can be used to predict whether a case will be closed. Feature analysis of the significant categories show that sexual and financial crimes are mor likely to result in a case closure, whereas property, drug, traffic and other miscellaneous crimes are less likely to result in a case closure.</a:t>
            </a:r>
          </a:p>
        </p:txBody>
      </p:sp>
      <p:sp>
        <p:nvSpPr>
          <p:cNvPr id="16" name="Rectangle 15">
            <a:extLst>
              <a:ext uri="{FF2B5EF4-FFF2-40B4-BE49-F238E27FC236}">
                <a16:creationId xmlns:a16="http://schemas.microsoft.com/office/drawing/2014/main" id="{B446EFEE-3E94-04DC-6939-45AEEA082491}"/>
              </a:ext>
            </a:extLst>
          </p:cNvPr>
          <p:cNvSpPr/>
          <p:nvPr/>
        </p:nvSpPr>
        <p:spPr>
          <a:xfrm>
            <a:off x="21945600" y="4800600"/>
            <a:ext cx="9692640"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lIns="68568" tIns="34284" rIns="68568" bIns="34284" rtlCol="0" anchor="ctr"/>
          <a:lstStyle/>
          <a:p>
            <a:pPr algn="ctr"/>
            <a:r>
              <a:rPr lang="en-US" sz="4400" b="1" dirty="0">
                <a:solidFill>
                  <a:schemeClr val="accent3">
                    <a:lumMod val="20000"/>
                    <a:lumOff val="80000"/>
                  </a:schemeClr>
                </a:solidFill>
              </a:rPr>
              <a:t>Results</a:t>
            </a:r>
          </a:p>
        </p:txBody>
      </p:sp>
      <p:graphicFrame>
        <p:nvGraphicFramePr>
          <p:cNvPr id="17" name="Chart 16">
            <a:extLst>
              <a:ext uri="{FF2B5EF4-FFF2-40B4-BE49-F238E27FC236}">
                <a16:creationId xmlns:a16="http://schemas.microsoft.com/office/drawing/2014/main" id="{2325424A-71D6-728B-8324-BF6C2F807A97}"/>
              </a:ext>
            </a:extLst>
          </p:cNvPr>
          <p:cNvGraphicFramePr/>
          <p:nvPr>
            <p:extLst>
              <p:ext uri="{D42A27DB-BD31-4B8C-83A1-F6EECF244321}">
                <p14:modId xmlns:p14="http://schemas.microsoft.com/office/powerpoint/2010/main" val="2712873361"/>
              </p:ext>
            </p:extLst>
          </p:nvPr>
        </p:nvGraphicFramePr>
        <p:xfrm>
          <a:off x="11680984" y="12577658"/>
          <a:ext cx="9563359" cy="6555455"/>
        </p:xfrm>
        <a:graphic>
          <a:graphicData uri="http://schemas.openxmlformats.org/drawingml/2006/chart">
            <c:chart xmlns:c="http://schemas.openxmlformats.org/drawingml/2006/chart" xmlns:r="http://schemas.openxmlformats.org/officeDocument/2006/relationships" r:id="rId8"/>
          </a:graphicData>
        </a:graphic>
      </p:graphicFrame>
      <p:sp>
        <p:nvSpPr>
          <p:cNvPr id="18" name="Text Box 180">
            <a:extLst>
              <a:ext uri="{FF2B5EF4-FFF2-40B4-BE49-F238E27FC236}">
                <a16:creationId xmlns:a16="http://schemas.microsoft.com/office/drawing/2014/main" id="{397F8865-BF08-01FC-F78F-920A6CF86AAD}"/>
              </a:ext>
            </a:extLst>
          </p:cNvPr>
          <p:cNvSpPr txBox="1">
            <a:spLocks noChangeArrowheads="1"/>
          </p:cNvSpPr>
          <p:nvPr/>
        </p:nvSpPr>
        <p:spPr bwMode="auto">
          <a:xfrm>
            <a:off x="11680984" y="19353545"/>
            <a:ext cx="4638746"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Chart 1.</a:t>
            </a:r>
            <a:r>
              <a:rPr lang="en-US" sz="2400" dirty="0">
                <a:latin typeface="Calibri" pitchFamily="34" charset="0"/>
              </a:rPr>
              <a:t> Top Crimes in San Francisco</a:t>
            </a:r>
          </a:p>
        </p:txBody>
      </p:sp>
      <mc:AlternateContent xmlns:mc="http://schemas.openxmlformats.org/markup-compatibility/2006" xmlns:a14="http://schemas.microsoft.com/office/drawing/2010/main">
        <mc:Choice Requires="a14">
          <p:graphicFrame>
            <p:nvGraphicFramePr>
              <p:cNvPr id="19" name="Content Placeholder 114" descr="Sample table with 4 columns, 7 rows." title="Sample Table">
                <a:extLst>
                  <a:ext uri="{FF2B5EF4-FFF2-40B4-BE49-F238E27FC236}">
                    <a16:creationId xmlns:a16="http://schemas.microsoft.com/office/drawing/2014/main" id="{7A69F488-30C8-E90A-C8B4-D16D9313350A}"/>
                  </a:ext>
                </a:extLst>
              </p:cNvPr>
              <p:cNvGraphicFramePr>
                <a:graphicFrameLocks/>
              </p:cNvGraphicFramePr>
              <p:nvPr>
                <p:extLst>
                  <p:ext uri="{D42A27DB-BD31-4B8C-83A1-F6EECF244321}">
                    <p14:modId xmlns:p14="http://schemas.microsoft.com/office/powerpoint/2010/main" val="2728680326"/>
                  </p:ext>
                </p:extLst>
              </p:nvPr>
            </p:nvGraphicFramePr>
            <p:xfrm>
              <a:off x="11595403" y="21069287"/>
              <a:ext cx="9692640" cy="5234825"/>
            </p:xfrm>
            <a:graphic>
              <a:graphicData uri="http://schemas.openxmlformats.org/drawingml/2006/table">
                <a:tbl>
                  <a:tblPr firstRow="1" bandRow="1">
                    <a:tableStyleId>{F5AB1C69-6EDB-4FF4-983F-18BD219EF322}</a:tableStyleId>
                  </a:tblPr>
                  <a:tblGrid>
                    <a:gridCol w="4254197">
                      <a:extLst>
                        <a:ext uri="{9D8B030D-6E8A-4147-A177-3AD203B41FA5}">
                          <a16:colId xmlns:a16="http://schemas.microsoft.com/office/drawing/2014/main" val="20000"/>
                        </a:ext>
                      </a:extLst>
                    </a:gridCol>
                    <a:gridCol w="1905000">
                      <a:extLst>
                        <a:ext uri="{9D8B030D-6E8A-4147-A177-3AD203B41FA5}">
                          <a16:colId xmlns:a16="http://schemas.microsoft.com/office/drawing/2014/main" val="1775321938"/>
                        </a:ext>
                      </a:extLst>
                    </a:gridCol>
                    <a:gridCol w="1676400">
                      <a:extLst>
                        <a:ext uri="{9D8B030D-6E8A-4147-A177-3AD203B41FA5}">
                          <a16:colId xmlns:a16="http://schemas.microsoft.com/office/drawing/2014/main" val="20001"/>
                        </a:ext>
                      </a:extLst>
                    </a:gridCol>
                    <a:gridCol w="1857043">
                      <a:extLst>
                        <a:ext uri="{9D8B030D-6E8A-4147-A177-3AD203B41FA5}">
                          <a16:colId xmlns:a16="http://schemas.microsoft.com/office/drawing/2014/main" val="20002"/>
                        </a:ext>
                      </a:extLst>
                    </a:gridCol>
                  </a:tblGrid>
                  <a:tr h="777125">
                    <a:tc>
                      <a:txBody>
                        <a:bodyPr/>
                        <a:lstStyle/>
                        <a:p>
                          <a:r>
                            <a:rPr lang="en-US" sz="2700" dirty="0"/>
                            <a:t>Name</a:t>
                          </a:r>
                        </a:p>
                      </a:txBody>
                      <a:tcPr marT="34290" marB="34290" anchor="ctr">
                        <a:solidFill>
                          <a:schemeClr val="accent1">
                            <a:lumMod val="75000"/>
                          </a:schemeClr>
                        </a:solidFill>
                      </a:tcPr>
                    </a:tc>
                    <a:tc>
                      <a:txBody>
                        <a:bodyPr/>
                        <a:lstStyle/>
                        <a:p>
                          <a:pPr algn="ctr"/>
                          <a:r>
                            <a:rPr lang="en-US" sz="2700" dirty="0"/>
                            <a:t>Model</a:t>
                          </a:r>
                        </a:p>
                      </a:txBody>
                      <a:tcPr marT="34290" marB="34290" anchor="ctr">
                        <a:solidFill>
                          <a:schemeClr val="accent1">
                            <a:lumMod val="75000"/>
                          </a:schemeClr>
                        </a:solidFill>
                      </a:tcPr>
                    </a:tc>
                    <a:tc>
                      <a:txBody>
                        <a:bodyPr/>
                        <a:lstStyle/>
                        <a:p>
                          <a:pPr algn="ctr"/>
                          <a:r>
                            <a:rPr lang="en-US" sz="2700" dirty="0"/>
                            <a:t>Baseline</a:t>
                          </a:r>
                        </a:p>
                      </a:txBody>
                      <a:tcPr marT="34290" marB="34290" anchor="ctr">
                        <a:solidFill>
                          <a:schemeClr val="accent1">
                            <a:lumMod val="75000"/>
                          </a:schemeClr>
                        </a:solidFill>
                      </a:tcPr>
                    </a:tc>
                    <a:tc>
                      <a:txBody>
                        <a:bodyPr/>
                        <a:lstStyle/>
                        <a:p>
                          <a:pPr algn="ctr"/>
                          <a:r>
                            <a:rPr lang="en-US" sz="2700" dirty="0"/>
                            <a:t>Model</a:t>
                          </a:r>
                        </a:p>
                      </a:txBody>
                      <a:tcPr marT="34290" marB="34290" anchor="ctr">
                        <a:solidFill>
                          <a:schemeClr val="accent1">
                            <a:lumMod val="75000"/>
                          </a:schemeClr>
                        </a:solidFill>
                      </a:tcPr>
                    </a:tc>
                    <a:extLst>
                      <a:ext uri="{0D108BD9-81ED-4DB2-BD59-A6C34878D82A}">
                        <a16:rowId xmlns:a16="http://schemas.microsoft.com/office/drawing/2014/main" val="10000"/>
                      </a:ext>
                    </a:extLst>
                  </a:tr>
                  <a:tr h="777125">
                    <a:tc>
                      <a:txBody>
                        <a:bodyPr/>
                        <a:lstStyle/>
                        <a:p>
                          <a:r>
                            <a:rPr lang="en-US" sz="2700" dirty="0"/>
                            <a:t>#1 Analyzing Police Response Times</a:t>
                          </a:r>
                        </a:p>
                      </a:txBody>
                      <a:tcPr marT="34290" marB="34290" anchor="ctr"/>
                    </a:tc>
                    <a:tc>
                      <a:txBody>
                        <a:bodyPr/>
                        <a:lstStyle/>
                        <a:p>
                          <a:pPr algn="ctr"/>
                          <a:r>
                            <a:rPr lang="en-US" sz="2700" dirty="0"/>
                            <a:t>Logistic Regression</a:t>
                          </a:r>
                        </a:p>
                      </a:txBody>
                      <a:tcPr marT="34290" marB="34290" anchor="ctr"/>
                    </a:tc>
                    <a:tc>
                      <a:txBody>
                        <a:bodyPr/>
                        <a:lstStyle/>
                        <a:p>
                          <a:pPr algn="ctr"/>
                          <a:r>
                            <a:rPr lang="en-US" sz="2700" dirty="0"/>
                            <a:t>72.39% (accuracy)</a:t>
                          </a:r>
                        </a:p>
                      </a:txBody>
                      <a:tcPr marT="34290" marB="34290" anchor="ctr"/>
                    </a:tc>
                    <a:tc>
                      <a:txBody>
                        <a:bodyPr/>
                        <a:lstStyle/>
                        <a:p>
                          <a:pPr algn="ctr"/>
                          <a:r>
                            <a:rPr lang="en-US" sz="2700" dirty="0"/>
                            <a:t>72.39%</a:t>
                          </a:r>
                        </a:p>
                        <a:p>
                          <a:pPr algn="ctr"/>
                          <a:r>
                            <a:rPr lang="en-US" sz="2700" dirty="0"/>
                            <a:t>(accuracy)</a:t>
                          </a:r>
                        </a:p>
                      </a:txBody>
                      <a:tcPr marT="34290" marB="34290" anchor="ctr"/>
                    </a:tc>
                    <a:extLst>
                      <a:ext uri="{0D108BD9-81ED-4DB2-BD59-A6C34878D82A}">
                        <a16:rowId xmlns:a16="http://schemas.microsoft.com/office/drawing/2014/main" val="10001"/>
                      </a:ext>
                    </a:extLst>
                  </a:tr>
                  <a:tr h="777125">
                    <a:tc>
                      <a:txBody>
                        <a:bodyPr/>
                        <a:lstStyle/>
                        <a:p>
                          <a:r>
                            <a:rPr lang="en-US" sz="2700" dirty="0"/>
                            <a:t>#2 Predicting Yearly Crime Counts by Neighborhood</a:t>
                          </a:r>
                        </a:p>
                      </a:txBody>
                      <a:tcPr marT="34290" marB="34290" anchor="ctr"/>
                    </a:tc>
                    <a:tc>
                      <a:txBody>
                        <a:bodyPr/>
                        <a:lstStyle/>
                        <a:p>
                          <a:pPr algn="ctr"/>
                          <a:r>
                            <a:rPr lang="en-US" sz="2700" dirty="0"/>
                            <a:t>Random Forest</a:t>
                          </a:r>
                        </a:p>
                      </a:txBody>
                      <a:tcPr marT="34290" marB="34290" anchor="ctr"/>
                    </a:tc>
                    <a:tc>
                      <a:txBody>
                        <a:bodyPr/>
                        <a:lstStyle/>
                        <a:p>
                          <a:pPr algn="ctr"/>
                          <a:r>
                            <a:rPr lang="en-US" sz="2700" dirty="0"/>
                            <a:t>64.7%</a:t>
                          </a:r>
                        </a:p>
                        <a:p>
                          <a:pPr algn="ctr"/>
                          <a:r>
                            <a:rPr lang="en-US" sz="2700" dirty="0"/>
                            <a:t>(</a:t>
                          </a:r>
                          <a14:m>
                            <m:oMath xmlns:m="http://schemas.openxmlformats.org/officeDocument/2006/math">
                              <m:sSup>
                                <m:sSupPr>
                                  <m:ctrlPr>
                                    <a:rPr lang="en-US" sz="2700" i="1" smtClean="0">
                                      <a:latin typeface="Cambria Math" panose="02040503050406030204" pitchFamily="18" charset="0"/>
                                    </a:rPr>
                                  </m:ctrlPr>
                                </m:sSupPr>
                                <m:e>
                                  <m:r>
                                    <a:rPr lang="en-US" sz="2700" b="0" i="1" smtClean="0">
                                      <a:latin typeface="Cambria Math" panose="02040503050406030204" pitchFamily="18" charset="0"/>
                                    </a:rPr>
                                    <m:t>𝑅</m:t>
                                  </m:r>
                                </m:e>
                                <m:sup>
                                  <m:r>
                                    <a:rPr lang="en-US" sz="2700" b="0" i="1" smtClean="0">
                                      <a:latin typeface="Cambria Math" panose="02040503050406030204" pitchFamily="18" charset="0"/>
                                    </a:rPr>
                                    <m:t>2</m:t>
                                  </m:r>
                                </m:sup>
                              </m:sSup>
                              <m:r>
                                <a:rPr lang="en-US" sz="2700" b="0" i="1" smtClean="0">
                                  <a:latin typeface="Cambria Math" panose="02040503050406030204" pitchFamily="18" charset="0"/>
                                </a:rPr>
                                <m:t>)</m:t>
                              </m:r>
                            </m:oMath>
                          </a14:m>
                          <a:endParaRPr lang="en-US" sz="2700" dirty="0"/>
                        </a:p>
                      </a:txBody>
                      <a:tcPr marT="34290" marB="34290" anchor="ctr"/>
                    </a:tc>
                    <a:tc>
                      <a:txBody>
                        <a:bodyPr/>
                        <a:lstStyle/>
                        <a:p>
                          <a:pPr marL="0" marR="0" lvl="0" indent="0" algn="ctr" defTabSz="3291279" rtl="0" eaLnBrk="1" fontAlgn="auto" latinLnBrk="0" hangingPunct="1">
                            <a:lnSpc>
                              <a:spcPct val="100000"/>
                            </a:lnSpc>
                            <a:spcBef>
                              <a:spcPts val="0"/>
                            </a:spcBef>
                            <a:spcAft>
                              <a:spcPts val="0"/>
                            </a:spcAft>
                            <a:buClrTx/>
                            <a:buSzTx/>
                            <a:buFontTx/>
                            <a:buNone/>
                            <a:tabLst/>
                            <a:defRPr/>
                          </a:pPr>
                          <a:r>
                            <a:rPr lang="en-US" sz="2700" dirty="0"/>
                            <a:t>70.5%</a:t>
                          </a:r>
                          <a:br>
                            <a:rPr lang="en-US" sz="2700" dirty="0"/>
                          </a:br>
                          <a:r>
                            <a:rPr lang="en-US" sz="2700" dirty="0"/>
                            <a:t>(</a:t>
                          </a:r>
                          <a14:m>
                            <m:oMath xmlns:m="http://schemas.openxmlformats.org/officeDocument/2006/math">
                              <m:sSup>
                                <m:sSupPr>
                                  <m:ctrlPr>
                                    <a:rPr lang="en-US" sz="2700" i="1" smtClean="0">
                                      <a:latin typeface="Cambria Math" panose="02040503050406030204" pitchFamily="18" charset="0"/>
                                    </a:rPr>
                                  </m:ctrlPr>
                                </m:sSupPr>
                                <m:e>
                                  <m:r>
                                    <a:rPr lang="en-US" sz="2700" b="0" i="1" smtClean="0">
                                      <a:latin typeface="Cambria Math" panose="02040503050406030204" pitchFamily="18" charset="0"/>
                                    </a:rPr>
                                    <m:t>𝑅</m:t>
                                  </m:r>
                                </m:e>
                                <m:sup>
                                  <m:r>
                                    <a:rPr lang="en-US" sz="2700" b="0" i="1" smtClean="0">
                                      <a:latin typeface="Cambria Math" panose="02040503050406030204" pitchFamily="18" charset="0"/>
                                    </a:rPr>
                                    <m:t>2</m:t>
                                  </m:r>
                                </m:sup>
                              </m:sSup>
                              <m:r>
                                <a:rPr lang="en-US" sz="2700" b="0" i="1" smtClean="0">
                                  <a:latin typeface="Cambria Math" panose="02040503050406030204" pitchFamily="18" charset="0"/>
                                </a:rPr>
                                <m:t>)</m:t>
                              </m:r>
                            </m:oMath>
                          </a14:m>
                          <a:endParaRPr lang="en-US" sz="2700" dirty="0"/>
                        </a:p>
                      </a:txBody>
                      <a:tcPr marT="34290" marB="34290" anchor="ctr"/>
                    </a:tc>
                    <a:extLst>
                      <a:ext uri="{0D108BD9-81ED-4DB2-BD59-A6C34878D82A}">
                        <a16:rowId xmlns:a16="http://schemas.microsoft.com/office/drawing/2014/main" val="10002"/>
                      </a:ext>
                    </a:extLst>
                  </a:tr>
                  <a:tr h="777125">
                    <a:tc>
                      <a:txBody>
                        <a:bodyPr/>
                        <a:lstStyle/>
                        <a:p>
                          <a:r>
                            <a:rPr lang="en-US" sz="2700" dirty="0"/>
                            <a:t>#3 Predicting the Number of Crimes per Neighborhood</a:t>
                          </a:r>
                        </a:p>
                      </a:txBody>
                      <a:tcPr marT="34290" marB="34290" anchor="ctr"/>
                    </a:tc>
                    <a:tc>
                      <a:txBody>
                        <a:bodyPr/>
                        <a:lstStyle/>
                        <a:p>
                          <a:pPr algn="ctr"/>
                          <a:r>
                            <a:rPr lang="en-US" sz="2700" dirty="0"/>
                            <a:t>Random Forest</a:t>
                          </a:r>
                        </a:p>
                      </a:txBody>
                      <a:tcPr marT="34290" marB="34290" anchor="ctr"/>
                    </a:tc>
                    <a:tc>
                      <a:txBody>
                        <a:bodyPr/>
                        <a:lstStyle/>
                        <a:p>
                          <a:pPr algn="ctr"/>
                          <a:r>
                            <a:rPr lang="en-US" sz="2700" dirty="0"/>
                            <a:t>14%</a:t>
                          </a:r>
                        </a:p>
                        <a:p>
                          <a:pPr algn="ctr"/>
                          <a:r>
                            <a:rPr lang="en-US" sz="2700" dirty="0"/>
                            <a:t>(accuracy)</a:t>
                          </a:r>
                        </a:p>
                      </a:txBody>
                      <a:tcPr marT="34290" marB="34290" anchor="ctr"/>
                    </a:tc>
                    <a:tc>
                      <a:txBody>
                        <a:bodyPr/>
                        <a:lstStyle/>
                        <a:p>
                          <a:pPr algn="ctr"/>
                          <a:r>
                            <a:rPr lang="en-US" sz="2700" dirty="0"/>
                            <a:t>51%</a:t>
                          </a:r>
                          <a:br>
                            <a:rPr lang="en-US" sz="2700" dirty="0"/>
                          </a:br>
                          <a:r>
                            <a:rPr lang="en-US" sz="2700" dirty="0"/>
                            <a:t>(accuracy)</a:t>
                          </a:r>
                        </a:p>
                      </a:txBody>
                      <a:tcPr marT="34290" marB="34290" anchor="ctr"/>
                    </a:tc>
                    <a:extLst>
                      <a:ext uri="{0D108BD9-81ED-4DB2-BD59-A6C34878D82A}">
                        <a16:rowId xmlns:a16="http://schemas.microsoft.com/office/drawing/2014/main" val="10003"/>
                      </a:ext>
                    </a:extLst>
                  </a:tr>
                  <a:tr h="777125">
                    <a:tc>
                      <a:txBody>
                        <a:bodyPr/>
                        <a:lstStyle/>
                        <a:p>
                          <a:r>
                            <a:rPr lang="en-US" sz="2700" dirty="0"/>
                            <a:t>#4 Predicting Occurrences of Violent Crimes</a:t>
                          </a:r>
                        </a:p>
                      </a:txBody>
                      <a:tcPr marT="34290" marB="34290" anchor="ctr"/>
                    </a:tc>
                    <a:tc>
                      <a:txBody>
                        <a:bodyPr/>
                        <a:lstStyle/>
                        <a:p>
                          <a:pPr algn="ctr"/>
                          <a:r>
                            <a:rPr lang="en-US" sz="2700" dirty="0"/>
                            <a:t>XGBoost</a:t>
                          </a:r>
                        </a:p>
                      </a:txBody>
                      <a:tcPr marT="34290" marB="34290" anchor="ctr"/>
                    </a:tc>
                    <a:tc>
                      <a:txBody>
                        <a:bodyPr/>
                        <a:lstStyle/>
                        <a:p>
                          <a:pPr algn="ctr"/>
                          <a:r>
                            <a:rPr lang="en-US" sz="2700" dirty="0"/>
                            <a:t>91.55%</a:t>
                          </a:r>
                        </a:p>
                        <a:p>
                          <a:pPr algn="ctr"/>
                          <a:r>
                            <a:rPr lang="en-US" sz="2700" dirty="0"/>
                            <a:t>(accuracy)</a:t>
                          </a:r>
                        </a:p>
                      </a:txBody>
                      <a:tcPr marT="34290" marB="34290" anchor="ctr"/>
                    </a:tc>
                    <a:tc>
                      <a:txBody>
                        <a:bodyPr/>
                        <a:lstStyle/>
                        <a:p>
                          <a:pPr algn="ctr"/>
                          <a:r>
                            <a:rPr lang="en-US" sz="2700" dirty="0"/>
                            <a:t>95.64%</a:t>
                          </a:r>
                        </a:p>
                        <a:p>
                          <a:pPr algn="ctr"/>
                          <a:r>
                            <a:rPr lang="en-US" sz="2700" dirty="0"/>
                            <a:t>(accuracy)</a:t>
                          </a:r>
                        </a:p>
                      </a:txBody>
                      <a:tcPr marT="34290" marB="34290" anchor="ctr"/>
                    </a:tc>
                    <a:extLst>
                      <a:ext uri="{0D108BD9-81ED-4DB2-BD59-A6C34878D82A}">
                        <a16:rowId xmlns:a16="http://schemas.microsoft.com/office/drawing/2014/main" val="10004"/>
                      </a:ext>
                    </a:extLst>
                  </a:tr>
                  <a:tr h="777125">
                    <a:tc>
                      <a:txBody>
                        <a:bodyPr/>
                        <a:lstStyle/>
                        <a:p>
                          <a:r>
                            <a:rPr lang="en-US" sz="2700" dirty="0"/>
                            <a:t>#5 Predicting Case Closure</a:t>
                          </a:r>
                        </a:p>
                      </a:txBody>
                      <a:tcPr marT="34290" marB="34290" anchor="ctr"/>
                    </a:tc>
                    <a:tc>
                      <a:txBody>
                        <a:bodyPr/>
                        <a:lstStyle/>
                        <a:p>
                          <a:pPr algn="ctr"/>
                          <a:r>
                            <a:rPr lang="en-US" sz="2700" dirty="0"/>
                            <a:t>Logistic Regression</a:t>
                          </a:r>
                        </a:p>
                      </a:txBody>
                      <a:tcPr marT="34290" marB="34290" anchor="ctr"/>
                    </a:tc>
                    <a:tc>
                      <a:txBody>
                        <a:bodyPr/>
                        <a:lstStyle/>
                        <a:p>
                          <a:pPr algn="ctr"/>
                          <a:r>
                            <a:rPr lang="en-US" sz="2700" dirty="0"/>
                            <a:t>NA</a:t>
                          </a:r>
                        </a:p>
                      </a:txBody>
                      <a:tcPr marT="34290" marB="34290" anchor="ctr"/>
                    </a:tc>
                    <a:tc>
                      <a:txBody>
                        <a:bodyPr/>
                        <a:lstStyle/>
                        <a:p>
                          <a:pPr algn="ctr"/>
                          <a:r>
                            <a:rPr lang="en-US" sz="2700" dirty="0"/>
                            <a:t>99.5%</a:t>
                          </a:r>
                        </a:p>
                        <a:p>
                          <a:pPr algn="ctr"/>
                          <a:r>
                            <a:rPr lang="en-US" sz="2700" dirty="0"/>
                            <a:t>(accuracy)</a:t>
                          </a:r>
                        </a:p>
                      </a:txBody>
                      <a:tcPr marT="34290" marB="34290" anchor="ctr"/>
                    </a:tc>
                    <a:extLst>
                      <a:ext uri="{0D108BD9-81ED-4DB2-BD59-A6C34878D82A}">
                        <a16:rowId xmlns:a16="http://schemas.microsoft.com/office/drawing/2014/main" val="10005"/>
                      </a:ext>
                    </a:extLst>
                  </a:tr>
                </a:tbl>
              </a:graphicData>
            </a:graphic>
          </p:graphicFrame>
        </mc:Choice>
        <mc:Fallback xmlns="">
          <p:graphicFrame>
            <p:nvGraphicFramePr>
              <p:cNvPr id="19" name="Content Placeholder 114" descr="Sample table with 4 columns, 7 rows." title="Sample Table">
                <a:extLst>
                  <a:ext uri="{FF2B5EF4-FFF2-40B4-BE49-F238E27FC236}">
                    <a16:creationId xmlns:a16="http://schemas.microsoft.com/office/drawing/2014/main" id="{7A69F488-30C8-E90A-C8B4-D16D9313350A}"/>
                  </a:ext>
                </a:extLst>
              </p:cNvPr>
              <p:cNvGraphicFramePr>
                <a:graphicFrameLocks/>
              </p:cNvGraphicFramePr>
              <p:nvPr>
                <p:extLst>
                  <p:ext uri="{D42A27DB-BD31-4B8C-83A1-F6EECF244321}">
                    <p14:modId xmlns:p14="http://schemas.microsoft.com/office/powerpoint/2010/main" val="2728680326"/>
                  </p:ext>
                </p:extLst>
              </p:nvPr>
            </p:nvGraphicFramePr>
            <p:xfrm>
              <a:off x="11595403" y="21069287"/>
              <a:ext cx="9692640" cy="5234825"/>
            </p:xfrm>
            <a:graphic>
              <a:graphicData uri="http://schemas.openxmlformats.org/drawingml/2006/table">
                <a:tbl>
                  <a:tblPr firstRow="1" bandRow="1">
                    <a:tableStyleId>{F5AB1C69-6EDB-4FF4-983F-18BD219EF322}</a:tableStyleId>
                  </a:tblPr>
                  <a:tblGrid>
                    <a:gridCol w="4254197">
                      <a:extLst>
                        <a:ext uri="{9D8B030D-6E8A-4147-A177-3AD203B41FA5}">
                          <a16:colId xmlns:a16="http://schemas.microsoft.com/office/drawing/2014/main" val="20000"/>
                        </a:ext>
                      </a:extLst>
                    </a:gridCol>
                    <a:gridCol w="1905000">
                      <a:extLst>
                        <a:ext uri="{9D8B030D-6E8A-4147-A177-3AD203B41FA5}">
                          <a16:colId xmlns:a16="http://schemas.microsoft.com/office/drawing/2014/main" val="1775321938"/>
                        </a:ext>
                      </a:extLst>
                    </a:gridCol>
                    <a:gridCol w="1676400">
                      <a:extLst>
                        <a:ext uri="{9D8B030D-6E8A-4147-A177-3AD203B41FA5}">
                          <a16:colId xmlns:a16="http://schemas.microsoft.com/office/drawing/2014/main" val="20001"/>
                        </a:ext>
                      </a:extLst>
                    </a:gridCol>
                    <a:gridCol w="1857043">
                      <a:extLst>
                        <a:ext uri="{9D8B030D-6E8A-4147-A177-3AD203B41FA5}">
                          <a16:colId xmlns:a16="http://schemas.microsoft.com/office/drawing/2014/main" val="20002"/>
                        </a:ext>
                      </a:extLst>
                    </a:gridCol>
                  </a:tblGrid>
                  <a:tr h="777125">
                    <a:tc>
                      <a:txBody>
                        <a:bodyPr/>
                        <a:lstStyle/>
                        <a:p>
                          <a:r>
                            <a:rPr lang="en-US" sz="2700" dirty="0"/>
                            <a:t>Name</a:t>
                          </a:r>
                        </a:p>
                      </a:txBody>
                      <a:tcPr marT="34290" marB="34290" anchor="ctr">
                        <a:solidFill>
                          <a:schemeClr val="accent1">
                            <a:lumMod val="75000"/>
                          </a:schemeClr>
                        </a:solidFill>
                      </a:tcPr>
                    </a:tc>
                    <a:tc>
                      <a:txBody>
                        <a:bodyPr/>
                        <a:lstStyle/>
                        <a:p>
                          <a:pPr algn="ctr"/>
                          <a:r>
                            <a:rPr lang="en-US" sz="2700" dirty="0"/>
                            <a:t>Model</a:t>
                          </a:r>
                        </a:p>
                      </a:txBody>
                      <a:tcPr marT="34290" marB="34290" anchor="ctr">
                        <a:solidFill>
                          <a:schemeClr val="accent1">
                            <a:lumMod val="75000"/>
                          </a:schemeClr>
                        </a:solidFill>
                      </a:tcPr>
                    </a:tc>
                    <a:tc>
                      <a:txBody>
                        <a:bodyPr/>
                        <a:lstStyle/>
                        <a:p>
                          <a:pPr algn="ctr"/>
                          <a:r>
                            <a:rPr lang="en-US" sz="2700" dirty="0"/>
                            <a:t>Baseline</a:t>
                          </a:r>
                        </a:p>
                      </a:txBody>
                      <a:tcPr marT="34290" marB="34290" anchor="ctr">
                        <a:solidFill>
                          <a:schemeClr val="accent1">
                            <a:lumMod val="75000"/>
                          </a:schemeClr>
                        </a:solidFill>
                      </a:tcPr>
                    </a:tc>
                    <a:tc>
                      <a:txBody>
                        <a:bodyPr/>
                        <a:lstStyle/>
                        <a:p>
                          <a:pPr algn="ctr"/>
                          <a:r>
                            <a:rPr lang="en-US" sz="2700" dirty="0"/>
                            <a:t>Model</a:t>
                          </a:r>
                        </a:p>
                      </a:txBody>
                      <a:tcPr marT="34290" marB="34290" anchor="ctr">
                        <a:solidFill>
                          <a:schemeClr val="accent1">
                            <a:lumMod val="75000"/>
                          </a:schemeClr>
                        </a:solidFill>
                      </a:tcPr>
                    </a:tc>
                    <a:extLst>
                      <a:ext uri="{0D108BD9-81ED-4DB2-BD59-A6C34878D82A}">
                        <a16:rowId xmlns:a16="http://schemas.microsoft.com/office/drawing/2014/main" val="10000"/>
                      </a:ext>
                    </a:extLst>
                  </a:tr>
                  <a:tr h="891540">
                    <a:tc>
                      <a:txBody>
                        <a:bodyPr/>
                        <a:lstStyle/>
                        <a:p>
                          <a:r>
                            <a:rPr lang="en-US" sz="2700" dirty="0"/>
                            <a:t>#1 Analyzing Police Response Times</a:t>
                          </a:r>
                        </a:p>
                      </a:txBody>
                      <a:tcPr marT="34290" marB="34290" anchor="ctr"/>
                    </a:tc>
                    <a:tc>
                      <a:txBody>
                        <a:bodyPr/>
                        <a:lstStyle/>
                        <a:p>
                          <a:pPr algn="ctr"/>
                          <a:r>
                            <a:rPr lang="en-US" sz="2700" dirty="0"/>
                            <a:t>Logistic Regression</a:t>
                          </a:r>
                        </a:p>
                      </a:txBody>
                      <a:tcPr marT="34290" marB="34290" anchor="ctr"/>
                    </a:tc>
                    <a:tc>
                      <a:txBody>
                        <a:bodyPr/>
                        <a:lstStyle/>
                        <a:p>
                          <a:pPr algn="ctr"/>
                          <a:r>
                            <a:rPr lang="en-US" sz="2700" dirty="0"/>
                            <a:t>72.39% (accuracy)</a:t>
                          </a:r>
                        </a:p>
                      </a:txBody>
                      <a:tcPr marT="34290" marB="34290" anchor="ctr"/>
                    </a:tc>
                    <a:tc>
                      <a:txBody>
                        <a:bodyPr/>
                        <a:lstStyle/>
                        <a:p>
                          <a:pPr algn="ctr"/>
                          <a:r>
                            <a:rPr lang="en-US" sz="2700" dirty="0"/>
                            <a:t>72.39%</a:t>
                          </a:r>
                        </a:p>
                        <a:p>
                          <a:pPr algn="ctr"/>
                          <a:r>
                            <a:rPr lang="en-US" sz="2700" dirty="0"/>
                            <a:t>(accuracy)</a:t>
                          </a:r>
                        </a:p>
                      </a:txBody>
                      <a:tcPr marT="34290" marB="34290" anchor="ctr"/>
                    </a:tc>
                    <a:extLst>
                      <a:ext uri="{0D108BD9-81ED-4DB2-BD59-A6C34878D82A}">
                        <a16:rowId xmlns:a16="http://schemas.microsoft.com/office/drawing/2014/main" val="10001"/>
                      </a:ext>
                    </a:extLst>
                  </a:tr>
                  <a:tr h="891540">
                    <a:tc>
                      <a:txBody>
                        <a:bodyPr/>
                        <a:lstStyle/>
                        <a:p>
                          <a:r>
                            <a:rPr lang="en-US" sz="2700" dirty="0"/>
                            <a:t>#2 Predicting Yearly Crime Counts by Neighborhood</a:t>
                          </a:r>
                        </a:p>
                      </a:txBody>
                      <a:tcPr marT="34290" marB="34290" anchor="ctr"/>
                    </a:tc>
                    <a:tc>
                      <a:txBody>
                        <a:bodyPr/>
                        <a:lstStyle/>
                        <a:p>
                          <a:pPr algn="ctr"/>
                          <a:r>
                            <a:rPr lang="en-US" sz="2700" dirty="0"/>
                            <a:t>Random Forest</a:t>
                          </a:r>
                        </a:p>
                      </a:txBody>
                      <a:tcPr marT="34290" marB="34290" anchor="ctr"/>
                    </a:tc>
                    <a:tc>
                      <a:txBody>
                        <a:bodyPr/>
                        <a:lstStyle/>
                        <a:p>
                          <a:endParaRPr lang="en-US"/>
                        </a:p>
                      </a:txBody>
                      <a:tcPr marT="34290" marB="34290" anchor="ctr">
                        <a:blipFill>
                          <a:blip r:embed="rId9"/>
                          <a:stretch>
                            <a:fillRect l="-365414" t="-188571" r="-111278" b="-322857"/>
                          </a:stretch>
                        </a:blipFill>
                      </a:tcPr>
                    </a:tc>
                    <a:tc>
                      <a:txBody>
                        <a:bodyPr/>
                        <a:lstStyle/>
                        <a:p>
                          <a:endParaRPr lang="en-US"/>
                        </a:p>
                      </a:txBody>
                      <a:tcPr marT="34290" marB="34290" anchor="ctr">
                        <a:blipFill>
                          <a:blip r:embed="rId9"/>
                          <a:stretch>
                            <a:fillRect l="-423973" t="-188571" r="-1370" b="-322857"/>
                          </a:stretch>
                        </a:blipFill>
                      </a:tcPr>
                    </a:tc>
                    <a:extLst>
                      <a:ext uri="{0D108BD9-81ED-4DB2-BD59-A6C34878D82A}">
                        <a16:rowId xmlns:a16="http://schemas.microsoft.com/office/drawing/2014/main" val="10002"/>
                      </a:ext>
                    </a:extLst>
                  </a:tr>
                  <a:tr h="891540">
                    <a:tc>
                      <a:txBody>
                        <a:bodyPr/>
                        <a:lstStyle/>
                        <a:p>
                          <a:r>
                            <a:rPr lang="en-US" sz="2700" dirty="0"/>
                            <a:t>#3 Predicting the Number of Crimes per Neighborhood</a:t>
                          </a:r>
                        </a:p>
                      </a:txBody>
                      <a:tcPr marT="34290" marB="34290" anchor="ctr"/>
                    </a:tc>
                    <a:tc>
                      <a:txBody>
                        <a:bodyPr/>
                        <a:lstStyle/>
                        <a:p>
                          <a:pPr algn="ctr"/>
                          <a:r>
                            <a:rPr lang="en-US" sz="2700" dirty="0"/>
                            <a:t>Random Forest</a:t>
                          </a:r>
                        </a:p>
                      </a:txBody>
                      <a:tcPr marT="34290" marB="34290" anchor="ctr"/>
                    </a:tc>
                    <a:tc>
                      <a:txBody>
                        <a:bodyPr/>
                        <a:lstStyle/>
                        <a:p>
                          <a:pPr algn="ctr"/>
                          <a:r>
                            <a:rPr lang="en-US" sz="2700" dirty="0"/>
                            <a:t>14%</a:t>
                          </a:r>
                        </a:p>
                        <a:p>
                          <a:pPr algn="ctr"/>
                          <a:r>
                            <a:rPr lang="en-US" sz="2700" dirty="0"/>
                            <a:t>(accuracy)</a:t>
                          </a:r>
                        </a:p>
                      </a:txBody>
                      <a:tcPr marT="34290" marB="34290" anchor="ctr"/>
                    </a:tc>
                    <a:tc>
                      <a:txBody>
                        <a:bodyPr/>
                        <a:lstStyle/>
                        <a:p>
                          <a:pPr algn="ctr"/>
                          <a:r>
                            <a:rPr lang="en-US" sz="2700" dirty="0"/>
                            <a:t>51%</a:t>
                          </a:r>
                          <a:br>
                            <a:rPr lang="en-US" sz="2700" dirty="0"/>
                          </a:br>
                          <a:r>
                            <a:rPr lang="en-US" sz="2700" dirty="0"/>
                            <a:t>(accuracy)</a:t>
                          </a:r>
                        </a:p>
                      </a:txBody>
                      <a:tcPr marT="34290" marB="34290" anchor="ctr"/>
                    </a:tc>
                    <a:extLst>
                      <a:ext uri="{0D108BD9-81ED-4DB2-BD59-A6C34878D82A}">
                        <a16:rowId xmlns:a16="http://schemas.microsoft.com/office/drawing/2014/main" val="10003"/>
                      </a:ext>
                    </a:extLst>
                  </a:tr>
                  <a:tr h="891540">
                    <a:tc>
                      <a:txBody>
                        <a:bodyPr/>
                        <a:lstStyle/>
                        <a:p>
                          <a:r>
                            <a:rPr lang="en-US" sz="2700" dirty="0"/>
                            <a:t>#4 Predicting Occurrences of Violent Crimes</a:t>
                          </a:r>
                        </a:p>
                      </a:txBody>
                      <a:tcPr marT="34290" marB="34290" anchor="ctr"/>
                    </a:tc>
                    <a:tc>
                      <a:txBody>
                        <a:bodyPr/>
                        <a:lstStyle/>
                        <a:p>
                          <a:pPr algn="ctr"/>
                          <a:r>
                            <a:rPr lang="en-US" sz="2700" dirty="0"/>
                            <a:t>XGBoost</a:t>
                          </a:r>
                        </a:p>
                      </a:txBody>
                      <a:tcPr marT="34290" marB="34290" anchor="ctr"/>
                    </a:tc>
                    <a:tc>
                      <a:txBody>
                        <a:bodyPr/>
                        <a:lstStyle/>
                        <a:p>
                          <a:pPr algn="ctr"/>
                          <a:r>
                            <a:rPr lang="en-US" sz="2700" dirty="0"/>
                            <a:t>91.55%</a:t>
                          </a:r>
                        </a:p>
                        <a:p>
                          <a:pPr algn="ctr"/>
                          <a:r>
                            <a:rPr lang="en-US" sz="2700" dirty="0"/>
                            <a:t>(accuracy)</a:t>
                          </a:r>
                        </a:p>
                      </a:txBody>
                      <a:tcPr marT="34290" marB="34290" anchor="ctr"/>
                    </a:tc>
                    <a:tc>
                      <a:txBody>
                        <a:bodyPr/>
                        <a:lstStyle/>
                        <a:p>
                          <a:pPr algn="ctr"/>
                          <a:r>
                            <a:rPr lang="en-US" sz="2700" dirty="0"/>
                            <a:t>95.64%</a:t>
                          </a:r>
                        </a:p>
                        <a:p>
                          <a:pPr algn="ctr"/>
                          <a:r>
                            <a:rPr lang="en-US" sz="2700" dirty="0"/>
                            <a:t>(accuracy)</a:t>
                          </a:r>
                        </a:p>
                      </a:txBody>
                      <a:tcPr marT="34290" marB="34290" anchor="ctr"/>
                    </a:tc>
                    <a:extLst>
                      <a:ext uri="{0D108BD9-81ED-4DB2-BD59-A6C34878D82A}">
                        <a16:rowId xmlns:a16="http://schemas.microsoft.com/office/drawing/2014/main" val="10004"/>
                      </a:ext>
                    </a:extLst>
                  </a:tr>
                  <a:tr h="891540">
                    <a:tc>
                      <a:txBody>
                        <a:bodyPr/>
                        <a:lstStyle/>
                        <a:p>
                          <a:r>
                            <a:rPr lang="en-US" sz="2700" dirty="0"/>
                            <a:t>#5 Predicting Case Closure</a:t>
                          </a:r>
                        </a:p>
                      </a:txBody>
                      <a:tcPr marT="34290" marB="34290" anchor="ctr"/>
                    </a:tc>
                    <a:tc>
                      <a:txBody>
                        <a:bodyPr/>
                        <a:lstStyle/>
                        <a:p>
                          <a:pPr algn="ctr"/>
                          <a:r>
                            <a:rPr lang="en-US" sz="2700" dirty="0"/>
                            <a:t>Logistic Regression</a:t>
                          </a:r>
                        </a:p>
                      </a:txBody>
                      <a:tcPr marT="34290" marB="34290" anchor="ctr"/>
                    </a:tc>
                    <a:tc>
                      <a:txBody>
                        <a:bodyPr/>
                        <a:lstStyle/>
                        <a:p>
                          <a:pPr algn="ctr"/>
                          <a:r>
                            <a:rPr lang="en-US" sz="2700" dirty="0"/>
                            <a:t>NA</a:t>
                          </a:r>
                        </a:p>
                      </a:txBody>
                      <a:tcPr marT="34290" marB="34290" anchor="ctr"/>
                    </a:tc>
                    <a:tc>
                      <a:txBody>
                        <a:bodyPr/>
                        <a:lstStyle/>
                        <a:p>
                          <a:pPr algn="ctr"/>
                          <a:r>
                            <a:rPr lang="en-US" sz="2700" dirty="0"/>
                            <a:t>99.5%</a:t>
                          </a:r>
                        </a:p>
                        <a:p>
                          <a:pPr algn="ctr"/>
                          <a:r>
                            <a:rPr lang="en-US" sz="2700" dirty="0"/>
                            <a:t>(accuracy)</a:t>
                          </a:r>
                        </a:p>
                      </a:txBody>
                      <a:tcPr marT="34290" marB="34290" anchor="ctr"/>
                    </a:tc>
                    <a:extLst>
                      <a:ext uri="{0D108BD9-81ED-4DB2-BD59-A6C34878D82A}">
                        <a16:rowId xmlns:a16="http://schemas.microsoft.com/office/drawing/2014/main" val="10005"/>
                      </a:ext>
                    </a:extLst>
                  </a:tr>
                </a:tbl>
              </a:graphicData>
            </a:graphic>
          </p:graphicFrame>
        </mc:Fallback>
      </mc:AlternateContent>
      <p:sp>
        <p:nvSpPr>
          <p:cNvPr id="20" name="Text Box 180">
            <a:extLst>
              <a:ext uri="{FF2B5EF4-FFF2-40B4-BE49-F238E27FC236}">
                <a16:creationId xmlns:a16="http://schemas.microsoft.com/office/drawing/2014/main" id="{B7096CDD-8450-9650-597B-0202E450761D}"/>
              </a:ext>
            </a:extLst>
          </p:cNvPr>
          <p:cNvSpPr txBox="1">
            <a:spLocks noChangeArrowheads="1"/>
          </p:cNvSpPr>
          <p:nvPr/>
        </p:nvSpPr>
        <p:spPr bwMode="auto">
          <a:xfrm>
            <a:off x="11543827" y="20574000"/>
            <a:ext cx="3733818" cy="4385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68" tIns="34284" rIns="68568" bIns="34284">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2400" b="1" dirty="0">
                <a:latin typeface="Calibri" pitchFamily="34" charset="0"/>
              </a:rPr>
              <a:t>Table 1.</a:t>
            </a:r>
            <a:r>
              <a:rPr lang="en-US" sz="2400" dirty="0">
                <a:latin typeface="Calibri" pitchFamily="34" charset="0"/>
              </a:rPr>
              <a:t> Model comparison.</a:t>
            </a:r>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2885</TotalTime>
  <Words>995</Words>
  <Application>Microsoft Macintosh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Cambria Math</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36x36</dc:title>
  <dc:creator>Jay Larson</dc:creator>
  <dc:description>Quality poster printing
www.genigraphics.com
1-800-790-4001</dc:description>
  <cp:lastModifiedBy>Gerson Aaron Morales Deras</cp:lastModifiedBy>
  <cp:revision>77</cp:revision>
  <cp:lastPrinted>2013-02-12T02:21:55Z</cp:lastPrinted>
  <dcterms:created xsi:type="dcterms:W3CDTF">2013-02-10T21:14:48Z</dcterms:created>
  <dcterms:modified xsi:type="dcterms:W3CDTF">2024-12-24T02:25:27Z</dcterms:modified>
</cp:coreProperties>
</file>