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4" r:id="rId37"/>
    <p:sldId id="305" r:id="rId38"/>
    <p:sldId id="306" r:id="rId39"/>
    <p:sldId id="307" r:id="rId40"/>
    <p:sldId id="316" r:id="rId41"/>
    <p:sldId id="318" r:id="rId42"/>
    <p:sldId id="319" r:id="rId43"/>
    <p:sldId id="324" r:id="rId44"/>
    <p:sldId id="325" r:id="rId45"/>
    <p:sldId id="326" r:id="rId46"/>
    <p:sldId id="327" r:id="rId47"/>
    <p:sldId id="328" r:id="rId48"/>
    <p:sldId id="329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7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9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2991-E4B9-4B0A-B524-A8DCDADE088E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0509-4B5F-471C-AC41-1D890D35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err="1">
                <a:solidFill>
                  <a:schemeClr val="accent1"/>
                </a:solidFill>
              </a:rPr>
              <a:t>PostgreSQL</a:t>
            </a:r>
            <a:endParaRPr lang="pt-BR" sz="9600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gerson@cotemig.com.br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63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24000" y="1491050"/>
            <a:ext cx="7549116" cy="56878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Operadores permitem comparações de acordo com o que for necessário. Principais operadores: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r>
              <a:rPr lang="pt-BR" altLang="en-US" sz="2800" dirty="0">
                <a:solidFill>
                  <a:srgbClr val="2C3C43"/>
                </a:solidFill>
              </a:rPr>
              <a:t>	=, &lt; , &gt; &lt;= , &gt;= , &lt;&gt; , != 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</a:p>
          <a:p>
            <a:pPr lvl="1">
              <a:spcBef>
                <a:spcPts val="600"/>
              </a:spcBef>
            </a:pPr>
            <a:endParaRPr lang="pt-BR" altLang="en-US" sz="14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>
                <a:solidFill>
                  <a:srgbClr val="2C3C43"/>
                </a:solidFill>
              </a:rPr>
              <a:t>Exemplos</a:t>
            </a: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length</a:t>
            </a:r>
            <a:r>
              <a:rPr lang="pt-BR" altLang="en-US" i="1" dirty="0">
                <a:solidFill>
                  <a:srgbClr val="2C3C43"/>
                </a:solidFill>
              </a:rPr>
              <a:t> &gt;= 120</a:t>
            </a:r>
          </a:p>
          <a:p>
            <a:pPr marL="914400" lvl="1" indent="-457200" algn="ctr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rating &lt;&gt; 'NC-17'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Operadores de comparação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188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96996"/>
            <a:ext cx="7549116" cy="5481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Podemos comparar dados por intervalo com o operador BETWEEN … AND…</a:t>
            </a:r>
          </a:p>
          <a:p>
            <a:pPr lvl="1">
              <a:spcBef>
                <a:spcPts val="600"/>
              </a:spcBef>
            </a:pPr>
            <a:endParaRPr lang="pt-BR" altLang="en-US" sz="2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000" b="1" dirty="0">
                <a:solidFill>
                  <a:srgbClr val="2C3C43"/>
                </a:solidFill>
              </a:rPr>
              <a:t>Exemplo</a:t>
            </a:r>
          </a:p>
          <a:p>
            <a:pPr lvl="1">
              <a:spcBef>
                <a:spcPts val="600"/>
              </a:spcBef>
            </a:pPr>
            <a:endParaRPr lang="pt-BR" altLang="en-US" sz="4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endParaRPr lang="pt-BR" altLang="en-US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rental_duration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BETWEEN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2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AND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4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Operador IN() permite especificar valores. </a:t>
            </a:r>
          </a:p>
          <a:p>
            <a:pPr lvl="1">
              <a:spcBef>
                <a:spcPts val="600"/>
              </a:spcBef>
            </a:pPr>
            <a:endParaRPr lang="pt-BR" altLang="en-US" sz="2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000" b="1" dirty="0">
                <a:solidFill>
                  <a:srgbClr val="2C3C43"/>
                </a:solidFill>
              </a:rPr>
              <a:t>Exemplo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5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endParaRPr lang="pt-BR" altLang="en-US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rental_rate</a:t>
            </a:r>
            <a:r>
              <a:rPr lang="pt-BR" altLang="en-US" i="1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IN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(</a:t>
            </a:r>
            <a:r>
              <a:rPr lang="pt-BR" altLang="en-US" i="1" dirty="0">
                <a:solidFill>
                  <a:srgbClr val="2C3C43"/>
                </a:solidFill>
              </a:rPr>
              <a:t>0.99</a:t>
            </a:r>
            <a:r>
              <a:rPr lang="pt-BR" altLang="en-US" i="1" dirty="0" smtClean="0">
                <a:solidFill>
                  <a:srgbClr val="2C3C43"/>
                </a:solidFill>
              </a:rPr>
              <a:t>, 2.99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BETWEEN e IN()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74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22854"/>
            <a:ext cx="7549116" cy="5556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Comparação de </a:t>
            </a:r>
            <a:r>
              <a:rPr lang="pt-BR" altLang="en-US" sz="2000" dirty="0" err="1">
                <a:solidFill>
                  <a:srgbClr val="2C3C43"/>
                </a:solidFill>
              </a:rPr>
              <a:t>strings</a:t>
            </a:r>
            <a:r>
              <a:rPr lang="pt-BR" altLang="en-US" sz="2000" dirty="0">
                <a:solidFill>
                  <a:srgbClr val="2C3C43"/>
                </a:solidFill>
              </a:rPr>
              <a:t> (cadeia de caracteres) pode ser feita parcialmente com o operador LIKE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Uso de curingas para substituir partes do texto: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b="1" dirty="0">
                <a:solidFill>
                  <a:srgbClr val="2C3C43"/>
                </a:solidFill>
              </a:rPr>
              <a:t>%</a:t>
            </a:r>
            <a:r>
              <a:rPr lang="pt-BR" altLang="en-US" sz="2000" dirty="0">
                <a:solidFill>
                  <a:srgbClr val="2C3C43"/>
                </a:solidFill>
              </a:rPr>
              <a:t> significa qualquer quantidade de caracteres (inclusive nenhum)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sz="2000" b="1" dirty="0">
                <a:solidFill>
                  <a:srgbClr val="2C3C43"/>
                </a:solidFill>
              </a:rPr>
              <a:t>_</a:t>
            </a:r>
            <a:r>
              <a:rPr lang="pt-BR" altLang="en-US" sz="2000" dirty="0">
                <a:solidFill>
                  <a:srgbClr val="2C3C43"/>
                </a:solidFill>
              </a:rPr>
              <a:t> significa exatamente um caractere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endParaRPr lang="pt-BR" altLang="en-US" sz="1100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r>
              <a:rPr lang="pt-BR" altLang="en-US" sz="2400" b="1" dirty="0">
                <a:solidFill>
                  <a:srgbClr val="2C3C43"/>
                </a:solidFill>
              </a:rPr>
              <a:t>Exemplos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LAST_NAME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LIKE</a:t>
            </a:r>
            <a:r>
              <a:rPr lang="pt-BR" altLang="en-US" i="1" dirty="0">
                <a:solidFill>
                  <a:srgbClr val="2C3C43"/>
                </a:solidFill>
              </a:rPr>
              <a:t> 'King</a:t>
            </a:r>
            <a:r>
              <a:rPr lang="pt-BR" altLang="en-US" dirty="0">
                <a:solidFill>
                  <a:srgbClr val="2C3C43"/>
                </a:solidFill>
              </a:rPr>
              <a:t>'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LAST_NAME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LIKE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'_a%'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LAST_NAME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LIKE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'%a'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LAST_NAME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LIKE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'%</a:t>
            </a:r>
            <a:r>
              <a:rPr lang="pt-BR" altLang="en-US" i="1" dirty="0" err="1">
                <a:solidFill>
                  <a:srgbClr val="2C3C43"/>
                </a:solidFill>
              </a:rPr>
              <a:t>a%a</a:t>
            </a:r>
            <a:r>
              <a:rPr lang="pt-BR" altLang="en-US" i="1" dirty="0">
                <a:solidFill>
                  <a:srgbClr val="2C3C43"/>
                </a:solidFill>
              </a:rPr>
              <a:t>%'</a:t>
            </a: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Comparação com o LIKE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215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55806"/>
            <a:ext cx="8039100" cy="552308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2C3C43"/>
                </a:solidFill>
              </a:rPr>
              <a:t>É </a:t>
            </a:r>
            <a:r>
              <a:rPr lang="en-US" altLang="en-US" sz="2000" dirty="0" err="1">
                <a:solidFill>
                  <a:srgbClr val="2C3C43"/>
                </a:solidFill>
              </a:rPr>
              <a:t>possível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combinar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mais</a:t>
            </a:r>
            <a:r>
              <a:rPr lang="en-US" altLang="en-US" sz="2000" dirty="0">
                <a:solidFill>
                  <a:srgbClr val="2C3C43"/>
                </a:solidFill>
              </a:rPr>
              <a:t> de </a:t>
            </a:r>
            <a:r>
              <a:rPr lang="en-US" altLang="en-US" sz="2000" dirty="0" err="1">
                <a:solidFill>
                  <a:srgbClr val="2C3C43"/>
                </a:solidFill>
              </a:rPr>
              <a:t>uma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condição</a:t>
            </a:r>
            <a:r>
              <a:rPr lang="en-US" altLang="en-US" sz="2000" dirty="0">
                <a:solidFill>
                  <a:srgbClr val="2C3C43"/>
                </a:solidFill>
              </a:rPr>
              <a:t> com </a:t>
            </a:r>
            <a:r>
              <a:rPr lang="en-US" altLang="en-US" sz="2000" dirty="0" err="1">
                <a:solidFill>
                  <a:srgbClr val="2C3C43"/>
                </a:solidFill>
              </a:rPr>
              <a:t>os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operadores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lógicos</a:t>
            </a:r>
            <a:r>
              <a:rPr lang="en-US" altLang="en-US" sz="2000" dirty="0">
                <a:solidFill>
                  <a:srgbClr val="2C3C43"/>
                </a:solidFill>
              </a:rPr>
              <a:t> AND, OR e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Funcionamento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semelhante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ao</a:t>
            </a:r>
            <a:r>
              <a:rPr lang="en-US" altLang="en-US" sz="2000" dirty="0">
                <a:solidFill>
                  <a:srgbClr val="2C3C43"/>
                </a:solidFill>
              </a:rPr>
              <a:t> IF de </a:t>
            </a:r>
            <a:r>
              <a:rPr lang="en-US" altLang="en-US" sz="2000" dirty="0" err="1">
                <a:solidFill>
                  <a:srgbClr val="2C3C43"/>
                </a:solidFill>
              </a:rPr>
              <a:t>uma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linguagem</a:t>
            </a:r>
            <a:r>
              <a:rPr lang="en-US" altLang="en-US" sz="2000" dirty="0">
                <a:solidFill>
                  <a:srgbClr val="2C3C43"/>
                </a:solidFill>
              </a:rPr>
              <a:t> de </a:t>
            </a:r>
            <a:r>
              <a:rPr lang="en-US" altLang="en-US" sz="2000" dirty="0" err="1">
                <a:solidFill>
                  <a:srgbClr val="2C3C43"/>
                </a:solidFill>
              </a:rPr>
              <a:t>programação</a:t>
            </a:r>
            <a:r>
              <a:rPr lang="en-US" altLang="en-US" sz="2000" dirty="0">
                <a:solidFill>
                  <a:srgbClr val="2C3C43"/>
                </a:solidFill>
              </a:rPr>
              <a:t>. </a:t>
            </a:r>
          </a:p>
          <a:p>
            <a:pPr lvl="1" algn="ctr">
              <a:spcBef>
                <a:spcPts val="600"/>
              </a:spcBef>
            </a:pPr>
            <a:endParaRPr lang="en-US" altLang="en-US" sz="14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>
                <a:solidFill>
                  <a:srgbClr val="2C3C43"/>
                </a:solidFill>
              </a:rPr>
              <a:t>Exemplos</a:t>
            </a:r>
          </a:p>
          <a:p>
            <a:pPr lvl="1" algn="ctr">
              <a:spcBef>
                <a:spcPts val="600"/>
              </a:spcBef>
            </a:pPr>
            <a:endParaRPr lang="pt-BR" altLang="en-US" sz="105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LAST_NAME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LIKE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'%a'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AND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STORE_ID = 1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LAST_NAME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LIKE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'%a'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STORE_ID = 1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 </a:t>
            </a:r>
            <a:r>
              <a:rPr lang="en-US" altLang="en-US" i="1" dirty="0">
                <a:solidFill>
                  <a:srgbClr val="2C3C43"/>
                </a:solidFill>
              </a:rPr>
              <a:t>LAST_NAME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NOT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LIKE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'%a'</a:t>
            </a: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Operadores lógicos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950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581666"/>
            <a:ext cx="8013700" cy="55972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2C3C43"/>
                </a:solidFill>
              </a:rPr>
              <a:t>Para </a:t>
            </a:r>
            <a:r>
              <a:rPr lang="en-US" altLang="en-US" sz="2000" dirty="0" err="1">
                <a:solidFill>
                  <a:srgbClr val="2C3C43"/>
                </a:solidFill>
              </a:rPr>
              <a:t>modificar</a:t>
            </a:r>
            <a:r>
              <a:rPr lang="en-US" altLang="en-US" sz="2000" dirty="0">
                <a:solidFill>
                  <a:srgbClr val="2C3C43"/>
                </a:solidFill>
              </a:rPr>
              <a:t> a </a:t>
            </a:r>
            <a:r>
              <a:rPr lang="en-US" altLang="en-US" sz="2000" dirty="0" err="1">
                <a:solidFill>
                  <a:srgbClr val="2C3C43"/>
                </a:solidFill>
              </a:rPr>
              <a:t>ordem</a:t>
            </a:r>
            <a:r>
              <a:rPr lang="en-US" altLang="en-US" sz="2000" dirty="0">
                <a:solidFill>
                  <a:srgbClr val="2C3C43"/>
                </a:solidFill>
              </a:rPr>
              <a:t> de </a:t>
            </a:r>
            <a:r>
              <a:rPr lang="en-US" altLang="en-US" sz="2000" dirty="0" err="1">
                <a:solidFill>
                  <a:srgbClr val="2C3C43"/>
                </a:solidFill>
              </a:rPr>
              <a:t>retorno</a:t>
            </a:r>
            <a:r>
              <a:rPr lang="en-US" altLang="en-US" sz="2000" dirty="0">
                <a:solidFill>
                  <a:srgbClr val="2C3C43"/>
                </a:solidFill>
              </a:rPr>
              <a:t> das </a:t>
            </a:r>
            <a:r>
              <a:rPr lang="en-US" altLang="en-US" sz="2000" dirty="0" err="1">
                <a:solidFill>
                  <a:srgbClr val="2C3C43"/>
                </a:solidFill>
              </a:rPr>
              <a:t>linhas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utilizamos</a:t>
            </a:r>
            <a:r>
              <a:rPr lang="en-US" altLang="en-US" sz="2000" dirty="0">
                <a:solidFill>
                  <a:srgbClr val="2C3C43"/>
                </a:solidFill>
              </a:rPr>
              <a:t> a </a:t>
            </a:r>
            <a:r>
              <a:rPr lang="en-US" altLang="en-US" sz="2000" dirty="0" err="1">
                <a:solidFill>
                  <a:srgbClr val="2C3C43"/>
                </a:solidFill>
              </a:rPr>
              <a:t>cláusla</a:t>
            </a:r>
            <a:r>
              <a:rPr lang="en-US" altLang="en-US" sz="2000" dirty="0">
                <a:solidFill>
                  <a:srgbClr val="2C3C43"/>
                </a:solidFill>
              </a:rPr>
              <a:t> ORDER BY e </a:t>
            </a:r>
            <a:r>
              <a:rPr lang="en-US" altLang="en-US" sz="2000" dirty="0" err="1">
                <a:solidFill>
                  <a:srgbClr val="2C3C43"/>
                </a:solidFill>
              </a:rPr>
              <a:t>indicamos</a:t>
            </a:r>
            <a:r>
              <a:rPr lang="en-US" altLang="en-US" sz="2000" dirty="0">
                <a:solidFill>
                  <a:srgbClr val="2C3C43"/>
                </a:solidFill>
              </a:rPr>
              <a:t> a(s) </a:t>
            </a:r>
            <a:r>
              <a:rPr lang="en-US" altLang="en-US" sz="2000" dirty="0" err="1">
                <a:solidFill>
                  <a:srgbClr val="2C3C43"/>
                </a:solidFill>
              </a:rPr>
              <a:t>coluna</a:t>
            </a:r>
            <a:r>
              <a:rPr lang="en-US" altLang="en-US" sz="2000" dirty="0">
                <a:solidFill>
                  <a:srgbClr val="2C3C43"/>
                </a:solidFill>
              </a:rPr>
              <a:t>(s) </a:t>
            </a:r>
            <a:r>
              <a:rPr lang="en-US" altLang="en-US" sz="2000" dirty="0" err="1">
                <a:solidFill>
                  <a:srgbClr val="2C3C43"/>
                </a:solidFill>
              </a:rPr>
              <a:t>utilizada</a:t>
            </a:r>
            <a:r>
              <a:rPr lang="en-US" altLang="en-US" sz="2000" dirty="0">
                <a:solidFill>
                  <a:srgbClr val="2C3C43"/>
                </a:solidFill>
              </a:rPr>
              <a:t>(s) </a:t>
            </a:r>
            <a:r>
              <a:rPr lang="en-US" altLang="en-US" sz="2000" dirty="0" err="1">
                <a:solidFill>
                  <a:srgbClr val="2C3C43"/>
                </a:solidFill>
              </a:rPr>
              <a:t>na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ordenação</a:t>
            </a:r>
            <a:r>
              <a:rPr lang="en-US" altLang="en-US" sz="2000" dirty="0">
                <a:solidFill>
                  <a:srgbClr val="2C3C43"/>
                </a:solidFill>
              </a:rPr>
              <a:t>. </a:t>
            </a:r>
          </a:p>
          <a:p>
            <a:pPr lvl="1">
              <a:spcBef>
                <a:spcPts val="600"/>
              </a:spcBef>
            </a:pPr>
            <a:endParaRPr lang="pt-BR" altLang="en-US" sz="10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>
                <a:solidFill>
                  <a:srgbClr val="2C3C43"/>
                </a:solidFill>
              </a:rPr>
              <a:t>Sintaxe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9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&lt;</a:t>
            </a:r>
            <a:r>
              <a:rPr lang="en-US" altLang="en-US" i="1" dirty="0" err="1">
                <a:solidFill>
                  <a:srgbClr val="2C3C43"/>
                </a:solidFill>
              </a:rPr>
              <a:t>colunas</a:t>
            </a:r>
            <a:r>
              <a:rPr lang="en-US" altLang="en-US" i="1" dirty="0">
                <a:solidFill>
                  <a:srgbClr val="2C3C43"/>
                </a:solidFill>
              </a:rPr>
              <a:t>&gt;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FROM </a:t>
            </a:r>
            <a:r>
              <a:rPr lang="en-US" altLang="en-US" i="1" dirty="0">
                <a:solidFill>
                  <a:srgbClr val="2C3C43"/>
                </a:solidFill>
              </a:rPr>
              <a:t>&lt;</a:t>
            </a:r>
            <a:r>
              <a:rPr lang="en-US" altLang="en-US" i="1" dirty="0" err="1">
                <a:solidFill>
                  <a:srgbClr val="2C3C43"/>
                </a:solidFill>
              </a:rPr>
              <a:t>tabela</a:t>
            </a:r>
            <a:r>
              <a:rPr lang="en-US" altLang="en-US" i="1" dirty="0">
                <a:solidFill>
                  <a:srgbClr val="2C3C43"/>
                </a:solidFill>
              </a:rPr>
              <a:t>&gt;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WHERE </a:t>
            </a:r>
            <a:r>
              <a:rPr lang="en-US" altLang="en-US" i="1" dirty="0">
                <a:solidFill>
                  <a:srgbClr val="2C3C43"/>
                </a:solidFill>
              </a:rPr>
              <a:t>&lt;</a:t>
            </a:r>
            <a:r>
              <a:rPr lang="en-US" altLang="en-US" i="1" dirty="0" err="1">
                <a:solidFill>
                  <a:srgbClr val="2C3C43"/>
                </a:solidFill>
              </a:rPr>
              <a:t>condição</a:t>
            </a:r>
            <a:r>
              <a:rPr lang="en-US" altLang="en-US" i="1" dirty="0">
                <a:solidFill>
                  <a:srgbClr val="2C3C43"/>
                </a:solidFill>
              </a:rPr>
              <a:t>&gt;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ORDER BY </a:t>
            </a:r>
            <a:r>
              <a:rPr lang="en-US" altLang="en-US" i="1" dirty="0">
                <a:solidFill>
                  <a:srgbClr val="2C3C43"/>
                </a:solidFill>
              </a:rPr>
              <a:t>&lt;</a:t>
            </a:r>
            <a:r>
              <a:rPr lang="en-US" altLang="en-US" i="1" dirty="0" err="1">
                <a:solidFill>
                  <a:srgbClr val="2C3C43"/>
                </a:solidFill>
              </a:rPr>
              <a:t>colunas</a:t>
            </a:r>
            <a:r>
              <a:rPr lang="en-US" altLang="en-US" i="1" dirty="0">
                <a:solidFill>
                  <a:srgbClr val="2C3C43"/>
                </a:solidFill>
              </a:rPr>
              <a:t>&gt;</a:t>
            </a:r>
          </a:p>
          <a:p>
            <a:pPr lvl="1">
              <a:spcBef>
                <a:spcPts val="600"/>
              </a:spcBef>
            </a:pPr>
            <a:endParaRPr lang="en-US" altLang="en-US" sz="8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sz="2000" b="1" dirty="0" err="1">
                <a:solidFill>
                  <a:srgbClr val="2C3C43"/>
                </a:solidFill>
              </a:rPr>
              <a:t>Exemplos</a:t>
            </a: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ORDER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BY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LAST_NAME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ORDER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BY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LAST_NAME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DESC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ORDER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BY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STORE_ID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DESC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ORDER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BY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STORE_ID, LAST_NAME</a:t>
            </a: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Ordenando resultados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132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55806"/>
            <a:ext cx="7549116" cy="552308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Sintaxe básica do comando SELECT até aqui:</a:t>
            </a:r>
          </a:p>
          <a:p>
            <a:pPr lvl="1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&lt;colunas&gt;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&lt;condições&gt;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Até agora trabalhamos com apenas uma tabela por vez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RENTAL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Podemos combinar mais de uma tabela para retornar os dados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Isso é importante porque permite acessar dados separados de acordo com a modelagem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Revisão do modelo de dados do banco </a:t>
            </a:r>
            <a:r>
              <a:rPr lang="pt-BR" altLang="en-US" dirty="0" err="1">
                <a:solidFill>
                  <a:srgbClr val="2C3C43"/>
                </a:solidFill>
              </a:rPr>
              <a:t>dvdrental</a:t>
            </a: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Dados de múltiplas tabelas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531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14616"/>
            <a:ext cx="7549116" cy="55642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Dados em múltiplas tabelas no SELECT: JOINS. 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Tipos de </a:t>
            </a:r>
            <a:r>
              <a:rPr lang="pt-BR" altLang="en-US" dirty="0" err="1">
                <a:solidFill>
                  <a:srgbClr val="2C3C43"/>
                </a:solidFill>
              </a:rPr>
              <a:t>joins</a:t>
            </a:r>
            <a:r>
              <a:rPr lang="pt-BR" altLang="en-US" dirty="0">
                <a:solidFill>
                  <a:srgbClr val="2C3C43"/>
                </a:solidFill>
              </a:rPr>
              <a:t>: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INNER JOIN: </a:t>
            </a:r>
            <a:r>
              <a:rPr lang="pt-BR" altLang="en-US" dirty="0">
                <a:solidFill>
                  <a:srgbClr val="2C3C43"/>
                </a:solidFill>
              </a:rPr>
              <a:t>valores retornados apenas quando existe a correspondência de valores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OUTER JOIN: </a:t>
            </a:r>
            <a:r>
              <a:rPr lang="pt-BR" altLang="en-US" dirty="0">
                <a:solidFill>
                  <a:srgbClr val="2C3C43"/>
                </a:solidFill>
              </a:rPr>
              <a:t>valores retornados quando existe ou não a correspondência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CROSS JOIN: </a:t>
            </a:r>
            <a:r>
              <a:rPr lang="pt-BR" altLang="en-US" dirty="0">
                <a:solidFill>
                  <a:srgbClr val="2C3C43"/>
                </a:solidFill>
              </a:rPr>
              <a:t>Mistura todas as linhas (produto cartesiano)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 err="1"/>
              <a:t>Joins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487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 err="1"/>
              <a:t>Inner</a:t>
            </a:r>
            <a:r>
              <a:rPr lang="pt-BR" altLang="en-US" sz="4000" dirty="0"/>
              <a:t> </a:t>
            </a:r>
            <a:r>
              <a:rPr lang="pt-BR" altLang="en-US" sz="4000" dirty="0" err="1"/>
              <a:t>Join</a:t>
            </a:r>
            <a:endParaRPr lang="pt-BR" sz="4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77992" y="3998446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A.pka</a:t>
            </a:r>
            <a:r>
              <a:rPr lang="en-US" dirty="0"/>
              <a:t>,  A.c1,</a:t>
            </a:r>
          </a:p>
          <a:p>
            <a:r>
              <a:rPr lang="en-US" dirty="0"/>
              <a:t>           </a:t>
            </a:r>
            <a:r>
              <a:rPr lang="en-US" dirty="0" err="1"/>
              <a:t>B.pkb</a:t>
            </a:r>
            <a:r>
              <a:rPr lang="en-US" dirty="0"/>
              <a:t>, B.c2</a:t>
            </a:r>
          </a:p>
          <a:p>
            <a:r>
              <a:rPr lang="en-US" dirty="0"/>
              <a:t>FROM A </a:t>
            </a:r>
            <a:r>
              <a:rPr lang="en-US" dirty="0">
                <a:solidFill>
                  <a:srgbClr val="00B0F0"/>
                </a:solidFill>
              </a:rPr>
              <a:t>INNER JOIN</a:t>
            </a:r>
            <a:r>
              <a:rPr lang="en-US" dirty="0"/>
              <a:t> B </a:t>
            </a:r>
          </a:p>
          <a:p>
            <a:r>
              <a:rPr lang="en-US" dirty="0"/>
              <a:t>ON A .</a:t>
            </a:r>
            <a:r>
              <a:rPr lang="en-US" dirty="0" err="1"/>
              <a:t>pka</a:t>
            </a:r>
            <a:r>
              <a:rPr lang="en-US" dirty="0"/>
              <a:t> 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57536" y="398569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A.pka</a:t>
            </a:r>
            <a:r>
              <a:rPr lang="en-US" dirty="0"/>
              <a:t>,  A.c1,</a:t>
            </a:r>
          </a:p>
          <a:p>
            <a:r>
              <a:rPr lang="en-US" dirty="0"/>
              <a:t>           </a:t>
            </a:r>
            <a:r>
              <a:rPr lang="en-US" dirty="0" err="1"/>
              <a:t>B.pkb</a:t>
            </a:r>
            <a:r>
              <a:rPr lang="en-US" dirty="0"/>
              <a:t>, B.c2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A, B </a:t>
            </a:r>
          </a:p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A .</a:t>
            </a:r>
            <a:r>
              <a:rPr lang="en-US" dirty="0" err="1"/>
              <a:t>pka</a:t>
            </a:r>
            <a:r>
              <a:rPr lang="en-US" dirty="0"/>
              <a:t> 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77992" y="361631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Forma ANSI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757536" y="36132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 </a:t>
            </a:r>
            <a:r>
              <a:rPr lang="en-US" dirty="0" err="1">
                <a:solidFill>
                  <a:srgbClr val="FF0000"/>
                </a:solidFill>
              </a:rPr>
              <a:t>não</a:t>
            </a:r>
            <a:r>
              <a:rPr lang="en-US" dirty="0">
                <a:solidFill>
                  <a:srgbClr val="FF0000"/>
                </a:solidFill>
              </a:rPr>
              <a:t> ANSI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2077992" y="1469669"/>
            <a:ext cx="7549116" cy="233130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Tipo mais comum. Conheça o relacionamento</a:t>
            </a:r>
            <a:r>
              <a:rPr lang="pt-BR" altLang="en-US" dirty="0" smtClean="0">
                <a:solidFill>
                  <a:srgbClr val="2C3C43"/>
                </a:solidFill>
              </a:rPr>
              <a:t>!</a:t>
            </a:r>
            <a:endParaRPr lang="pt-BR" altLang="en-US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 ser montado de dois modos: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Forma </a:t>
            </a:r>
            <a:r>
              <a:rPr lang="pt-BR" altLang="en-US" dirty="0">
                <a:solidFill>
                  <a:srgbClr val="0070C0"/>
                </a:solidFill>
              </a:rPr>
              <a:t>ANSI</a:t>
            </a:r>
            <a:r>
              <a:rPr lang="pt-BR" altLang="en-US" dirty="0">
                <a:solidFill>
                  <a:srgbClr val="2C3C43"/>
                </a:solidFill>
              </a:rPr>
              <a:t>: uso da cláusula JOIN Forma </a:t>
            </a:r>
            <a:r>
              <a:rPr lang="pt-BR" altLang="en-US" dirty="0">
                <a:solidFill>
                  <a:srgbClr val="FF0000"/>
                </a:solidFill>
              </a:rPr>
              <a:t>não ANSI</a:t>
            </a:r>
            <a:r>
              <a:rPr lang="pt-BR" altLang="en-US" dirty="0">
                <a:solidFill>
                  <a:srgbClr val="2C3C43"/>
                </a:solidFill>
              </a:rPr>
              <a:t>: uso da cláusula WHERE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2133599" y="231429"/>
            <a:ext cx="7975601" cy="91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 smtClean="0"/>
              <a:t>Exemplo </a:t>
            </a:r>
            <a:r>
              <a:rPr lang="pt-BR" altLang="en-US" sz="4000" dirty="0"/>
              <a:t>– Clientes e pagamentos</a:t>
            </a:r>
            <a:endParaRPr lang="pt-BR" sz="40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524000" y="73399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b="1">
              <a:solidFill>
                <a:srgbClr val="2C3C43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88238" y="1935259"/>
            <a:ext cx="4445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c.customer_id</a:t>
            </a:r>
            <a:r>
              <a:rPr lang="en-US" dirty="0"/>
              <a:t>,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p.amount</a:t>
            </a:r>
            <a:r>
              <a:rPr lang="en-US" dirty="0"/>
              <a:t>, </a:t>
            </a:r>
            <a:r>
              <a:rPr lang="en-US" dirty="0" err="1"/>
              <a:t>p.payment_date</a:t>
            </a:r>
            <a:endParaRPr lang="en-US" dirty="0"/>
          </a:p>
          <a:p>
            <a:r>
              <a:rPr lang="en-US" dirty="0"/>
              <a:t>FROM customer C </a:t>
            </a:r>
            <a:r>
              <a:rPr lang="en-US" dirty="0">
                <a:solidFill>
                  <a:srgbClr val="00B0F0"/>
                </a:solidFill>
              </a:rPr>
              <a:t>INNER JOIN </a:t>
            </a:r>
            <a:r>
              <a:rPr lang="en-US" dirty="0"/>
              <a:t>payment P </a:t>
            </a:r>
          </a:p>
          <a:p>
            <a:r>
              <a:rPr lang="en-US" dirty="0">
                <a:solidFill>
                  <a:srgbClr val="00B0F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3829" y="3514678"/>
            <a:ext cx="4479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c.customer_id, c.first_name, c.last_name, c.email, </a:t>
            </a:r>
          </a:p>
          <a:p>
            <a:r>
              <a:rPr lang="en-US"/>
              <a:t>       p.amount, p.payment_date</a:t>
            </a:r>
          </a:p>
          <a:p>
            <a:r>
              <a:rPr lang="en-US">
                <a:solidFill>
                  <a:srgbClr val="FF0000"/>
                </a:solidFill>
              </a:rPr>
              <a:t>FROM customer C, payment P</a:t>
            </a:r>
            <a:r>
              <a:rPr lang="en-US"/>
              <a:t> </a:t>
            </a:r>
          </a:p>
          <a:p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p.customer_id = c.customer_id</a:t>
            </a:r>
          </a:p>
          <a:p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2749937" y="239481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Forma ANSI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805544" y="396474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Forma não ANSI</a:t>
            </a:r>
          </a:p>
        </p:txBody>
      </p:sp>
    </p:spTree>
    <p:extLst>
      <p:ext uri="{BB962C8B-B14F-4D97-AF65-F5344CB8AC3E}">
        <p14:creationId xmlns:p14="http://schemas.microsoft.com/office/powerpoint/2010/main" val="24980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Filmes</a:t>
            </a:r>
            <a:r>
              <a:rPr lang="en-US" altLang="en-US" sz="2000" dirty="0">
                <a:solidFill>
                  <a:srgbClr val="2C3C43"/>
                </a:solidFill>
              </a:rPr>
              <a:t> que </a:t>
            </a:r>
            <a:r>
              <a:rPr lang="en-US" altLang="en-US" sz="2000" dirty="0" err="1">
                <a:solidFill>
                  <a:srgbClr val="2C3C43"/>
                </a:solidFill>
              </a:rPr>
              <a:t>foram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ou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não</a:t>
            </a:r>
            <a:r>
              <a:rPr lang="en-US" altLang="en-US" sz="2000" dirty="0">
                <a:solidFill>
                  <a:srgbClr val="2C3C43"/>
                </a:solidFill>
              </a:rPr>
              <a:t> com LEFT JOIN: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F.title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I.inventory_id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film </a:t>
            </a:r>
            <a:r>
              <a:rPr lang="en-US" altLang="en-US" dirty="0">
                <a:solidFill>
                  <a:srgbClr val="2C3C43"/>
                </a:solidFill>
              </a:rPr>
              <a:t>F </a:t>
            </a:r>
            <a:r>
              <a:rPr lang="en-US" altLang="en-US" b="1" dirty="0">
                <a:solidFill>
                  <a:srgbClr val="2C3C43"/>
                </a:solidFill>
              </a:rPr>
              <a:t>LEFT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JOIN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inventory I</a:t>
            </a: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 = </a:t>
            </a:r>
            <a:r>
              <a:rPr lang="en-US" altLang="en-US" i="1" dirty="0" err="1">
                <a:solidFill>
                  <a:srgbClr val="2C3C43"/>
                </a:solidFill>
              </a:rPr>
              <a:t>I.film_id</a:t>
            </a:r>
            <a:r>
              <a:rPr lang="en-US" altLang="en-US" i="1" dirty="0">
                <a:solidFill>
                  <a:srgbClr val="2C3C43"/>
                </a:solidFill>
              </a:rPr>
              <a:t>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Somente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filmes</a:t>
            </a:r>
            <a:r>
              <a:rPr lang="en-US" altLang="en-US" sz="2000" dirty="0">
                <a:solidFill>
                  <a:srgbClr val="2C3C43"/>
                </a:solidFill>
              </a:rPr>
              <a:t> que NÃO </a:t>
            </a:r>
            <a:r>
              <a:rPr lang="en-US" altLang="en-US" sz="2000" dirty="0" err="1">
                <a:solidFill>
                  <a:srgbClr val="2C3C43"/>
                </a:solidFill>
              </a:rPr>
              <a:t>foram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F.title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I.inventory_id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film  </a:t>
            </a:r>
            <a:r>
              <a:rPr lang="en-US" altLang="en-US" dirty="0">
                <a:solidFill>
                  <a:srgbClr val="2C3C43"/>
                </a:solidFill>
              </a:rPr>
              <a:t>F </a:t>
            </a:r>
            <a:r>
              <a:rPr lang="en-US" altLang="en-US" b="1" dirty="0">
                <a:solidFill>
                  <a:srgbClr val="2C3C43"/>
                </a:solidFill>
              </a:rPr>
              <a:t>LEFT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JOIN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inventory I</a:t>
            </a: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 = </a:t>
            </a:r>
            <a:r>
              <a:rPr lang="en-US" altLang="en-US" i="1" dirty="0" err="1">
                <a:solidFill>
                  <a:srgbClr val="2C3C43"/>
                </a:solidFill>
              </a:rPr>
              <a:t>I.film_id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I. </a:t>
            </a:r>
            <a:r>
              <a:rPr lang="en-US" altLang="en-US" i="1" dirty="0" err="1">
                <a:solidFill>
                  <a:srgbClr val="2C3C43"/>
                </a:solidFill>
              </a:rPr>
              <a:t>inventory_id</a:t>
            </a:r>
            <a:r>
              <a:rPr lang="en-US" altLang="en-US" i="1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IS NULL</a:t>
            </a:r>
          </a:p>
          <a:p>
            <a:pPr lvl="1">
              <a:spcBef>
                <a:spcPts val="600"/>
              </a:spcBef>
            </a:pPr>
            <a:endParaRPr lang="en-US" altLang="en-US" b="1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5800" y="231429"/>
            <a:ext cx="986789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/>
              <a:t>Exemplo </a:t>
            </a:r>
            <a:r>
              <a:rPr lang="pt-BR" sz="4000" dirty="0"/>
              <a:t>– Filmes alugados ou não (LEFT)</a:t>
            </a:r>
          </a:p>
        </p:txBody>
      </p:sp>
    </p:spTree>
    <p:extLst>
      <p:ext uri="{BB962C8B-B14F-4D97-AF65-F5344CB8AC3E}">
        <p14:creationId xmlns:p14="http://schemas.microsoft.com/office/powerpoint/2010/main" val="133908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24000" y="1581666"/>
            <a:ext cx="8064500" cy="55972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Usamos comandos SQL para trabalhar com o banco de </a:t>
            </a:r>
            <a:r>
              <a:rPr lang="pt-BR" altLang="en-US" sz="2000" dirty="0" smtClean="0">
                <a:solidFill>
                  <a:srgbClr val="2C3C43"/>
                </a:solidFill>
              </a:rPr>
              <a:t>dados</a:t>
            </a:r>
            <a:endParaRPr lang="pt-BR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Para se conectar no banco com o </a:t>
            </a:r>
            <a:r>
              <a:rPr lang="pt-BR" altLang="en-US" sz="2000" dirty="0" err="1">
                <a:solidFill>
                  <a:srgbClr val="2C3C43"/>
                </a:solidFill>
              </a:rPr>
              <a:t>psql</a:t>
            </a:r>
            <a:r>
              <a:rPr lang="pt-BR" altLang="en-US" sz="2000" dirty="0">
                <a:solidFill>
                  <a:srgbClr val="2C3C43"/>
                </a:solidFill>
              </a:rPr>
              <a:t> use o comando </a:t>
            </a:r>
            <a:r>
              <a:rPr lang="pt-BR" altLang="en-US" sz="2000" i="1" dirty="0">
                <a:solidFill>
                  <a:srgbClr val="2C3C43"/>
                </a:solidFill>
              </a:rPr>
              <a:t>\c </a:t>
            </a:r>
            <a:r>
              <a:rPr lang="pt-BR" altLang="en-US" sz="2000" i="1" dirty="0" smtClean="0">
                <a:solidFill>
                  <a:srgbClr val="2C3C43"/>
                </a:solidFill>
              </a:rPr>
              <a:t>&lt;banco&gt;</a:t>
            </a:r>
            <a:r>
              <a:rPr lang="pt-BR" altLang="en-US" sz="2000" dirty="0" smtClean="0">
                <a:solidFill>
                  <a:srgbClr val="2C3C43"/>
                </a:solidFill>
              </a:rPr>
              <a:t> </a:t>
            </a:r>
            <a:endParaRPr lang="pt-BR" altLang="en-US" sz="2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Para ver detalhes da tabela: </a:t>
            </a:r>
            <a:r>
              <a:rPr lang="pt-BR" altLang="en-US" sz="2000" i="1" dirty="0">
                <a:solidFill>
                  <a:srgbClr val="2C3C43"/>
                </a:solidFill>
              </a:rPr>
              <a:t>\d &lt;</a:t>
            </a:r>
            <a:r>
              <a:rPr lang="pt-BR" altLang="en-US" sz="2000" i="1" dirty="0" err="1">
                <a:solidFill>
                  <a:srgbClr val="2C3C43"/>
                </a:solidFill>
              </a:rPr>
              <a:t>nome_tabela</a:t>
            </a:r>
            <a:r>
              <a:rPr lang="pt-BR" altLang="en-US" sz="2000" i="1" dirty="0">
                <a:solidFill>
                  <a:srgbClr val="2C3C43"/>
                </a:solidFill>
              </a:rPr>
              <a:t>&gt;</a:t>
            </a:r>
            <a:endParaRPr lang="pt-BR" altLang="en-US" sz="2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	</a:t>
            </a:r>
            <a:endParaRPr lang="en-US" altLang="en-US" sz="1000" b="1" dirty="0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Lendo dados com o SELECT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532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Filmes</a:t>
            </a:r>
            <a:r>
              <a:rPr lang="en-US" altLang="en-US" sz="2000" dirty="0">
                <a:solidFill>
                  <a:srgbClr val="2C3C43"/>
                </a:solidFill>
              </a:rPr>
              <a:t> que </a:t>
            </a:r>
            <a:r>
              <a:rPr lang="en-US" altLang="en-US" sz="2000" dirty="0" err="1">
                <a:solidFill>
                  <a:srgbClr val="2C3C43"/>
                </a:solidFill>
              </a:rPr>
              <a:t>foram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ou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não</a:t>
            </a:r>
            <a:r>
              <a:rPr lang="en-US" altLang="en-US" sz="2000" dirty="0">
                <a:solidFill>
                  <a:srgbClr val="2C3C43"/>
                </a:solidFill>
              </a:rPr>
              <a:t> com RIGHT JOIN: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F.title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I.inventory_id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inventory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RIGHT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JOIN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film  F</a:t>
            </a: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 = </a:t>
            </a:r>
            <a:r>
              <a:rPr lang="en-US" altLang="en-US" i="1" dirty="0" err="1">
                <a:solidFill>
                  <a:srgbClr val="2C3C43"/>
                </a:solidFill>
              </a:rPr>
              <a:t>I.film_id</a:t>
            </a:r>
            <a:r>
              <a:rPr lang="en-US" altLang="en-US" i="1" dirty="0">
                <a:solidFill>
                  <a:srgbClr val="2C3C43"/>
                </a:solidFill>
              </a:rPr>
              <a:t>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Somente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os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filmes</a:t>
            </a:r>
            <a:r>
              <a:rPr lang="en-US" altLang="en-US" sz="2000" dirty="0">
                <a:solidFill>
                  <a:srgbClr val="2C3C43"/>
                </a:solidFill>
              </a:rPr>
              <a:t> que NÃO </a:t>
            </a:r>
            <a:r>
              <a:rPr lang="en-US" altLang="en-US" sz="2000" dirty="0" err="1">
                <a:solidFill>
                  <a:srgbClr val="2C3C43"/>
                </a:solidFill>
              </a:rPr>
              <a:t>foram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F.title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I.inventory_id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inventory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RIGHT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JOIN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film  F</a:t>
            </a: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 = </a:t>
            </a:r>
            <a:r>
              <a:rPr lang="en-US" altLang="en-US" i="1" dirty="0" err="1">
                <a:solidFill>
                  <a:srgbClr val="2C3C43"/>
                </a:solidFill>
              </a:rPr>
              <a:t>I.film_id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I. </a:t>
            </a:r>
            <a:r>
              <a:rPr lang="en-US" altLang="en-US" i="1" dirty="0" err="1">
                <a:solidFill>
                  <a:srgbClr val="2C3C43"/>
                </a:solidFill>
              </a:rPr>
              <a:t>inventory_id</a:t>
            </a:r>
            <a:r>
              <a:rPr lang="en-US" altLang="en-US" i="1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IS NULL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33599" y="231429"/>
            <a:ext cx="9309101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/>
              <a:t>Exemplo </a:t>
            </a:r>
            <a:r>
              <a:rPr lang="pt-BR" sz="4000" dirty="0"/>
              <a:t>– Filmes alugados ou não (RIGHT)</a:t>
            </a:r>
          </a:p>
        </p:txBody>
      </p:sp>
    </p:spTree>
    <p:extLst>
      <p:ext uri="{BB962C8B-B14F-4D97-AF65-F5344CB8AC3E}">
        <p14:creationId xmlns:p14="http://schemas.microsoft.com/office/powerpoint/2010/main" val="35495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73399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2000" b="1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b="1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 err="1">
                <a:solidFill>
                  <a:srgbClr val="2C3C43"/>
                </a:solidFill>
              </a:rPr>
              <a:t>Filmes</a:t>
            </a:r>
            <a:r>
              <a:rPr lang="en-US" altLang="en-US" sz="2000" dirty="0">
                <a:solidFill>
                  <a:srgbClr val="2C3C43"/>
                </a:solidFill>
              </a:rPr>
              <a:t> que </a:t>
            </a:r>
            <a:r>
              <a:rPr lang="en-US" altLang="en-US" sz="2000" dirty="0" err="1">
                <a:solidFill>
                  <a:srgbClr val="2C3C43"/>
                </a:solidFill>
              </a:rPr>
              <a:t>foram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 e </a:t>
            </a:r>
            <a:r>
              <a:rPr lang="en-US" altLang="en-US" sz="2000" dirty="0" err="1">
                <a:solidFill>
                  <a:srgbClr val="2C3C43"/>
                </a:solidFill>
              </a:rPr>
              <a:t>não</a:t>
            </a:r>
            <a:r>
              <a:rPr lang="en-US" altLang="en-US" sz="2000" dirty="0">
                <a:solidFill>
                  <a:srgbClr val="2C3C43"/>
                </a:solidFill>
              </a:rPr>
              <a:t> </a:t>
            </a:r>
            <a:r>
              <a:rPr lang="en-US" altLang="en-US" sz="2000" dirty="0" err="1">
                <a:solidFill>
                  <a:srgbClr val="2C3C43"/>
                </a:solidFill>
              </a:rPr>
              <a:t>alugados</a:t>
            </a:r>
            <a:r>
              <a:rPr lang="en-US" altLang="en-US" sz="2000" dirty="0">
                <a:solidFill>
                  <a:srgbClr val="2C3C43"/>
                </a:solidFill>
              </a:rPr>
              <a:t> com FULL JOIN: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F.title</a:t>
            </a:r>
            <a:r>
              <a:rPr lang="en-US" altLang="en-US" i="1" dirty="0">
                <a:solidFill>
                  <a:srgbClr val="2C3C43"/>
                </a:solidFill>
              </a:rPr>
              <a:t>, </a:t>
            </a:r>
            <a:r>
              <a:rPr lang="en-US" altLang="en-US" i="1" dirty="0" err="1">
                <a:solidFill>
                  <a:srgbClr val="2C3C43"/>
                </a:solidFill>
              </a:rPr>
              <a:t>I.inventory_id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 </a:t>
            </a:r>
            <a:r>
              <a:rPr lang="en-US" altLang="en-US" i="1" dirty="0">
                <a:solidFill>
                  <a:srgbClr val="2C3C43"/>
                </a:solidFill>
              </a:rPr>
              <a:t>inventory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FULL JOIN </a:t>
            </a:r>
            <a:r>
              <a:rPr lang="en-US" altLang="en-US" i="1" dirty="0">
                <a:solidFill>
                  <a:srgbClr val="2C3C43"/>
                </a:solidFill>
              </a:rPr>
              <a:t>film  F</a:t>
            </a:r>
          </a:p>
          <a:p>
            <a:pPr lvl="4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ON </a:t>
            </a:r>
            <a:r>
              <a:rPr lang="en-US" altLang="en-US" i="1" dirty="0" err="1">
                <a:solidFill>
                  <a:srgbClr val="2C3C43"/>
                </a:solidFill>
              </a:rPr>
              <a:t>F.film_id</a:t>
            </a:r>
            <a:r>
              <a:rPr lang="en-US" altLang="en-US" i="1" dirty="0">
                <a:solidFill>
                  <a:srgbClr val="2C3C43"/>
                </a:solidFill>
              </a:rPr>
              <a:t> = </a:t>
            </a:r>
            <a:r>
              <a:rPr lang="en-US" altLang="en-US" i="1" dirty="0" err="1">
                <a:solidFill>
                  <a:srgbClr val="2C3C43"/>
                </a:solidFill>
              </a:rPr>
              <a:t>I.film_id</a:t>
            </a:r>
            <a:r>
              <a:rPr lang="en-US" altLang="en-US" i="1" dirty="0">
                <a:solidFill>
                  <a:srgbClr val="2C3C43"/>
                </a:solidFill>
              </a:rPr>
              <a:t>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Nota: </a:t>
            </a:r>
            <a:r>
              <a:rPr lang="en-US" altLang="en-US" dirty="0" err="1">
                <a:solidFill>
                  <a:srgbClr val="2C3C43"/>
                </a:solidFill>
              </a:rPr>
              <a:t>nesse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exemplo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existe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duplicidade</a:t>
            </a:r>
            <a:r>
              <a:rPr lang="en-US" altLang="en-US" dirty="0">
                <a:solidFill>
                  <a:srgbClr val="2C3C43"/>
                </a:solidFill>
              </a:rPr>
              <a:t> no </a:t>
            </a:r>
            <a:r>
              <a:rPr lang="en-US" altLang="en-US" dirty="0" err="1">
                <a:solidFill>
                  <a:srgbClr val="2C3C43"/>
                </a:solidFill>
              </a:rPr>
              <a:t>resultado</a:t>
            </a: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en-US" altLang="en-US" dirty="0">
                <a:solidFill>
                  <a:srgbClr val="2C3C43"/>
                </a:solidFill>
              </a:rPr>
              <a:t>Utilize o </a:t>
            </a:r>
            <a:r>
              <a:rPr lang="en-US" altLang="en-US" dirty="0" err="1">
                <a:solidFill>
                  <a:srgbClr val="2C3C43"/>
                </a:solidFill>
              </a:rPr>
              <a:t>operador</a:t>
            </a:r>
            <a:r>
              <a:rPr lang="en-US" altLang="en-US" dirty="0">
                <a:solidFill>
                  <a:srgbClr val="2C3C43"/>
                </a:solidFill>
              </a:rPr>
              <a:t> IS NULL para remover as </a:t>
            </a:r>
            <a:r>
              <a:rPr lang="en-US" altLang="en-US" dirty="0" err="1">
                <a:solidFill>
                  <a:srgbClr val="2C3C43"/>
                </a:solidFill>
              </a:rPr>
              <a:t>linhas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indesejadas</a:t>
            </a: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71500" y="231429"/>
            <a:ext cx="1079499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/>
              <a:t>Exemplo </a:t>
            </a:r>
            <a:r>
              <a:rPr lang="pt-BR" sz="4000" dirty="0"/>
              <a:t>– Filmes alugados e não alugados (FULL)</a:t>
            </a:r>
          </a:p>
        </p:txBody>
      </p:sp>
    </p:spTree>
    <p:extLst>
      <p:ext uri="{BB962C8B-B14F-4D97-AF65-F5344CB8AC3E}">
        <p14:creationId xmlns:p14="http://schemas.microsoft.com/office/powerpoint/2010/main" val="32887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Muitas vezes queremos lidar apenas com o valor total dos dados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Esse totalizador lê várias linhas da tabela e gera um valor agregado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Agregação é muito importante para análises gerais, especialmente considerando períodos de tempo. </a:t>
            </a:r>
            <a:r>
              <a:rPr lang="pt-BR" altLang="en-US" dirty="0" err="1">
                <a:solidFill>
                  <a:srgbClr val="2C3C43"/>
                </a:solidFill>
              </a:rPr>
              <a:t>Ex</a:t>
            </a:r>
            <a:r>
              <a:rPr lang="pt-BR" altLang="en-US" dirty="0">
                <a:solidFill>
                  <a:srgbClr val="2C3C43"/>
                </a:solidFill>
              </a:rPr>
              <a:t>: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Média de vendas no mês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Maior pedido da semana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Menor quantidade de um item comprado no ano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Soma de todas as despesas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Utilizamos funções de agregação em um SELECT para calcular essa totalização de acordo com alguns critérios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 </a:t>
            </a:r>
            <a:r>
              <a:rPr lang="en-US" sz="4000" dirty="0" err="1"/>
              <a:t>Agregando</a:t>
            </a:r>
            <a:r>
              <a:rPr lang="en-US" sz="4000" dirty="0"/>
              <a:t> 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92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 sintaxe básica do SELECT até o momento: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&lt;colunas&gt;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&lt;tabelas&gt;</a:t>
            </a:r>
            <a:r>
              <a:rPr lang="pt-BR" altLang="en-US" dirty="0">
                <a:solidFill>
                  <a:srgbClr val="2C3C43"/>
                </a:solidFill>
              </a:rPr>
              <a:t> [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&lt;condições&gt;</a:t>
            </a:r>
            <a:r>
              <a:rPr lang="pt-BR" altLang="en-US" dirty="0">
                <a:solidFill>
                  <a:srgbClr val="2C3C43"/>
                </a:solidFill>
              </a:rPr>
              <a:t>] 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[</a:t>
            </a:r>
            <a:r>
              <a:rPr lang="pt-BR" altLang="en-US" b="1" dirty="0">
                <a:solidFill>
                  <a:srgbClr val="2C3C43"/>
                </a:solidFill>
              </a:rPr>
              <a:t>ORDER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&lt;colunas&gt;</a:t>
            </a:r>
            <a:r>
              <a:rPr lang="pt-BR" altLang="en-US" dirty="0">
                <a:solidFill>
                  <a:srgbClr val="2C3C43"/>
                </a:solidFill>
              </a:rPr>
              <a:t>]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Funções de agregação requerem colunas numéricas e também retornam valores numéricos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Algumas funções de agregação: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AVG()	– Média de valores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COUNT()       – Contagem de valores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MAX() 	- Valor máximo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MIN()	- Valor mínimo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SUM()	- Somatório de valores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93556" y="214954"/>
            <a:ext cx="6738552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Sintaxe e funções de agregação</a:t>
            </a:r>
          </a:p>
        </p:txBody>
      </p:sp>
    </p:spTree>
    <p:extLst>
      <p:ext uri="{BB962C8B-B14F-4D97-AF65-F5344CB8AC3E}">
        <p14:creationId xmlns:p14="http://schemas.microsoft.com/office/powerpoint/2010/main" val="2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Obtendo a média do valor gasto em todos os aluguéis: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 AVG(</a:t>
            </a:r>
            <a:r>
              <a:rPr lang="pt-BR" altLang="en-US" dirty="0">
                <a:solidFill>
                  <a:srgbClr val="2C3C43"/>
                </a:solidFill>
              </a:rPr>
              <a:t>AMOUNT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AS</a:t>
            </a:r>
            <a:r>
              <a:rPr lang="pt-BR" altLang="en-US" dirty="0">
                <a:solidFill>
                  <a:srgbClr val="2C3C43"/>
                </a:solidFill>
              </a:rPr>
              <a:t> MEDIA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PAYMENT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Obtendo a média, valores máximos e mínimos e o somatório total de gastos com aluguéis de DVDs: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 AVG(</a:t>
            </a:r>
            <a:r>
              <a:rPr lang="pt-BR" altLang="en-US" dirty="0">
                <a:solidFill>
                  <a:srgbClr val="2C3C43"/>
                </a:solidFill>
              </a:rPr>
              <a:t>AMOUNT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AS</a:t>
            </a:r>
            <a:r>
              <a:rPr lang="pt-BR" altLang="en-US" dirty="0">
                <a:solidFill>
                  <a:srgbClr val="2C3C43"/>
                </a:solidFill>
              </a:rPr>
              <a:t> MEDIA, </a:t>
            </a:r>
            <a:r>
              <a:rPr lang="pt-BR" altLang="en-US" b="1" dirty="0">
                <a:solidFill>
                  <a:srgbClr val="2C3C43"/>
                </a:solidFill>
              </a:rPr>
              <a:t>MAX(</a:t>
            </a:r>
            <a:r>
              <a:rPr lang="pt-BR" altLang="en-US" dirty="0">
                <a:solidFill>
                  <a:srgbClr val="2C3C43"/>
                </a:solidFill>
              </a:rPr>
              <a:t>AMOUNT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AS</a:t>
            </a:r>
            <a:r>
              <a:rPr lang="pt-BR" altLang="en-US" dirty="0">
                <a:solidFill>
                  <a:srgbClr val="2C3C43"/>
                </a:solidFill>
              </a:rPr>
              <a:t> MAIOR, 	</a:t>
            </a:r>
            <a:r>
              <a:rPr lang="pt-BR" altLang="en-US" b="1" dirty="0">
                <a:solidFill>
                  <a:srgbClr val="2C3C43"/>
                </a:solidFill>
              </a:rPr>
              <a:t>MIN(</a:t>
            </a:r>
            <a:r>
              <a:rPr lang="pt-BR" altLang="en-US" dirty="0">
                <a:solidFill>
                  <a:srgbClr val="2C3C43"/>
                </a:solidFill>
              </a:rPr>
              <a:t>AMOUNT</a:t>
            </a:r>
            <a:r>
              <a:rPr lang="pt-BR" altLang="en-US" b="1" dirty="0">
                <a:solidFill>
                  <a:srgbClr val="2C3C43"/>
                </a:solidFill>
              </a:rPr>
              <a:t>) AS</a:t>
            </a:r>
            <a:r>
              <a:rPr lang="pt-BR" altLang="en-US" dirty="0">
                <a:solidFill>
                  <a:srgbClr val="2C3C43"/>
                </a:solidFill>
              </a:rPr>
              <a:t> MENOR, </a:t>
            </a:r>
            <a:r>
              <a:rPr lang="pt-BR" altLang="en-US" b="1" dirty="0">
                <a:solidFill>
                  <a:srgbClr val="2C3C43"/>
                </a:solidFill>
              </a:rPr>
              <a:t>SUM(</a:t>
            </a:r>
            <a:r>
              <a:rPr lang="pt-BR" altLang="en-US" dirty="0">
                <a:solidFill>
                  <a:srgbClr val="2C3C43"/>
                </a:solidFill>
              </a:rPr>
              <a:t>AMOUNT</a:t>
            </a:r>
            <a:r>
              <a:rPr lang="pt-BR" altLang="en-US" b="1" dirty="0">
                <a:solidFill>
                  <a:srgbClr val="2C3C43"/>
                </a:solidFill>
              </a:rPr>
              <a:t>) AS</a:t>
            </a:r>
            <a:r>
              <a:rPr lang="pt-BR" altLang="en-US" dirty="0">
                <a:solidFill>
                  <a:srgbClr val="2C3C43"/>
                </a:solidFill>
              </a:rPr>
              <a:t> SOMATORIO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FROM</a:t>
            </a:r>
            <a:r>
              <a:rPr lang="pt-BR" altLang="en-US" dirty="0">
                <a:solidFill>
                  <a:srgbClr val="2C3C43"/>
                </a:solidFill>
              </a:rPr>
              <a:t> PAYMENT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911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Quantidade de alugueis: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RENTAL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Quantidade  única (sem repetição) de inventários (</a:t>
            </a:r>
            <a:r>
              <a:rPr lang="pt-BR" altLang="en-US" dirty="0" err="1">
                <a:solidFill>
                  <a:srgbClr val="2C3C43"/>
                </a:solidFill>
              </a:rPr>
              <a:t>info</a:t>
            </a:r>
            <a:r>
              <a:rPr lang="pt-BR" altLang="en-US" dirty="0">
                <a:solidFill>
                  <a:srgbClr val="2C3C43"/>
                </a:solidFill>
              </a:rPr>
              <a:t>. dos filmes alugados) </a:t>
            </a:r>
            <a:r>
              <a:rPr lang="pt-BR" altLang="en-US" dirty="0">
                <a:solidFill>
                  <a:srgbClr val="2C3C43"/>
                </a:solidFill>
                <a:sym typeface="Wingdings" panose="05000000000000000000" pitchFamily="2" charset="2"/>
              </a:rPr>
              <a:t>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use a cláusula DISTINCT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INVENTORY_ID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RENTAL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DISTINCT INVENTORY_ID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RENTAL</a:t>
            </a: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1785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Devemos tomar cuidado ao combinar funções de agregação e colunas normais no SELECT. Exemplo:</a:t>
            </a:r>
          </a:p>
          <a:p>
            <a:pPr lvl="1">
              <a:spcBef>
                <a:spcPts val="600"/>
              </a:spcBef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CUSTOMER_ID,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RENTAL </a:t>
            </a:r>
          </a:p>
          <a:p>
            <a:pPr lvl="1">
              <a:spcBef>
                <a:spcPts val="600"/>
              </a:spcBef>
            </a:pPr>
            <a:r>
              <a:rPr lang="pt-BR" altLang="en-US" i="1" dirty="0">
                <a:solidFill>
                  <a:srgbClr val="2C3C43"/>
                </a:solidFill>
              </a:rPr>
              <a:t>	-- Gera um erro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Podemos utilizar filtros (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), </a:t>
            </a:r>
            <a:r>
              <a:rPr lang="pt-BR" altLang="en-US" dirty="0" err="1">
                <a:solidFill>
                  <a:srgbClr val="2C3C43"/>
                </a:solidFill>
              </a:rPr>
              <a:t>joins</a:t>
            </a:r>
            <a:r>
              <a:rPr lang="pt-BR" altLang="en-US" dirty="0">
                <a:solidFill>
                  <a:srgbClr val="2C3C43"/>
                </a:solidFill>
              </a:rPr>
              <a:t> e ordenação (</a:t>
            </a:r>
            <a:r>
              <a:rPr lang="pt-BR" altLang="en-US" b="1" dirty="0">
                <a:solidFill>
                  <a:srgbClr val="2C3C43"/>
                </a:solidFill>
              </a:rPr>
              <a:t>ORDER BY</a:t>
            </a:r>
            <a:r>
              <a:rPr lang="pt-BR" altLang="en-US" dirty="0">
                <a:solidFill>
                  <a:srgbClr val="2C3C43"/>
                </a:solidFill>
              </a:rPr>
              <a:t>) com agregações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possível agregar por tipo, isto é, agregar de acordo com um valor </a:t>
            </a:r>
            <a:r>
              <a:rPr lang="pt-BR" altLang="en-US" dirty="0">
                <a:solidFill>
                  <a:srgbClr val="2C3C43"/>
                </a:solidFill>
                <a:sym typeface="Wingdings" panose="05000000000000000000" pitchFamily="2" charset="2"/>
              </a:rPr>
              <a:t></a:t>
            </a:r>
            <a:r>
              <a:rPr lang="pt-BR" altLang="en-US" dirty="0">
                <a:solidFill>
                  <a:srgbClr val="2C3C43"/>
                </a:solidFill>
              </a:rPr>
              <a:t> cláusula </a:t>
            </a:r>
            <a:r>
              <a:rPr lang="pt-BR" altLang="en-US" b="1" dirty="0">
                <a:solidFill>
                  <a:srgbClr val="2C3C43"/>
                </a:solidFill>
              </a:rPr>
              <a:t>GROUP BY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&lt;colunas&gt;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&lt;tabelas&gt; [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&lt;condições&gt;] 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[</a:t>
            </a:r>
            <a:r>
              <a:rPr lang="pt-BR" altLang="en-US" b="1" dirty="0">
                <a:solidFill>
                  <a:srgbClr val="2C3C43"/>
                </a:solidFill>
              </a:rPr>
              <a:t>GROUP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&lt;colunas&gt;]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[</a:t>
            </a:r>
            <a:r>
              <a:rPr lang="pt-BR" altLang="en-US" b="1" dirty="0">
                <a:solidFill>
                  <a:srgbClr val="2C3C43"/>
                </a:solidFill>
              </a:rPr>
              <a:t>ORDER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&lt;colunas&gt;]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62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GROUP BY requer todas as colunas do SELECT que não forem agregadas. Exemplo: quantidade total de aluguéis por cliente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</a:t>
            </a:r>
            <a:r>
              <a:rPr lang="pt-BR" altLang="en-US" dirty="0">
                <a:solidFill>
                  <a:srgbClr val="2C3C43"/>
                </a:solidFill>
              </a:rPr>
              <a:t>,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RENTAL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GROUP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ORDER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possível agregar por combinação de valores. </a:t>
            </a:r>
            <a:r>
              <a:rPr lang="pt-BR" altLang="en-US" dirty="0" err="1">
                <a:solidFill>
                  <a:srgbClr val="2C3C43"/>
                </a:solidFill>
              </a:rPr>
              <a:t>Ex</a:t>
            </a:r>
            <a:r>
              <a:rPr lang="pt-BR" altLang="en-US" dirty="0">
                <a:solidFill>
                  <a:srgbClr val="2C3C43"/>
                </a:solidFill>
              </a:rPr>
              <a:t>: quantidade total de aluguéis por cliente e por funcionário que o atendeu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STAFF_ID,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RENTAL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GROUP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ORDER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20782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Para filtrar linhas individuais (não agregadas), utilize o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. Exemplo: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 </a:t>
            </a:r>
            <a:r>
              <a:rPr lang="pt-BR" altLang="en-US" i="1" dirty="0">
                <a:solidFill>
                  <a:srgbClr val="2C3C43"/>
                </a:solidFill>
              </a:rPr>
              <a:t>CUSTOMER_ID,STAFF_ID,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FROM </a:t>
            </a:r>
            <a:r>
              <a:rPr lang="pt-BR" altLang="en-US" i="1" dirty="0">
                <a:solidFill>
                  <a:srgbClr val="2C3C43"/>
                </a:solidFill>
              </a:rPr>
              <a:t>RENTAL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 &lt;&gt; 10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GROUP BY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ORDER BY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Para filtrar linhas agregadas, utilize o </a:t>
            </a:r>
            <a:r>
              <a:rPr lang="pt-BR" altLang="en-US" b="1" dirty="0">
                <a:solidFill>
                  <a:srgbClr val="2C3C43"/>
                </a:solidFill>
              </a:rPr>
              <a:t>HAVING</a:t>
            </a:r>
            <a:r>
              <a:rPr lang="pt-BR" altLang="en-US" dirty="0">
                <a:solidFill>
                  <a:srgbClr val="2C3C43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STAFF_ID,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RENTAL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GROUP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HAVING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COUNT(</a:t>
            </a:r>
            <a:r>
              <a:rPr lang="pt-BR" altLang="en-US" dirty="0">
                <a:solidFill>
                  <a:srgbClr val="2C3C43"/>
                </a:solidFill>
              </a:rPr>
              <a:t>*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  <a:r>
              <a:rPr lang="pt-BR" altLang="en-US" dirty="0">
                <a:solidFill>
                  <a:srgbClr val="2C3C43"/>
                </a:solidFill>
              </a:rPr>
              <a:t> &gt; 20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ORDER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BY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CUSTOMER_ID, STAFF_ID</a:t>
            </a: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– Filtros</a:t>
            </a:r>
          </a:p>
        </p:txBody>
      </p:sp>
    </p:spTree>
    <p:extLst>
      <p:ext uri="{BB962C8B-B14F-4D97-AF65-F5344CB8AC3E}">
        <p14:creationId xmlns:p14="http://schemas.microsoft.com/office/powerpoint/2010/main" val="8725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 smtClean="0">
                <a:solidFill>
                  <a:srgbClr val="2C3C43"/>
                </a:solidFill>
              </a:rPr>
              <a:t>A </a:t>
            </a:r>
            <a:r>
              <a:rPr lang="pt-BR" altLang="en-US" dirty="0">
                <a:solidFill>
                  <a:srgbClr val="2C3C43"/>
                </a:solidFill>
              </a:rPr>
              <a:t>linguagem SQL (</a:t>
            </a:r>
            <a:r>
              <a:rPr lang="pt-BR" altLang="en-US" i="1" dirty="0" err="1">
                <a:solidFill>
                  <a:srgbClr val="2C3C43"/>
                </a:solidFill>
              </a:rPr>
              <a:t>Structured</a:t>
            </a:r>
            <a:r>
              <a:rPr lang="pt-BR" altLang="en-US" i="1" dirty="0">
                <a:solidFill>
                  <a:srgbClr val="2C3C43"/>
                </a:solidFill>
              </a:rPr>
              <a:t> Query </a:t>
            </a:r>
            <a:r>
              <a:rPr lang="pt-BR" altLang="en-US" i="1" dirty="0" err="1">
                <a:solidFill>
                  <a:srgbClr val="2C3C43"/>
                </a:solidFill>
              </a:rPr>
              <a:t>Language</a:t>
            </a:r>
            <a:r>
              <a:rPr lang="pt-BR" altLang="en-US" dirty="0">
                <a:solidFill>
                  <a:srgbClr val="2C3C43"/>
                </a:solidFill>
              </a:rPr>
              <a:t>) possui mais comandos, divididos em: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DML: </a:t>
            </a:r>
            <a:r>
              <a:rPr lang="pt-BR" altLang="en-US" dirty="0">
                <a:solidFill>
                  <a:srgbClr val="2C3C43"/>
                </a:solidFill>
              </a:rPr>
              <a:t>Data </a:t>
            </a:r>
            <a:r>
              <a:rPr lang="pt-BR" altLang="en-US" dirty="0" err="1">
                <a:solidFill>
                  <a:srgbClr val="2C3C43"/>
                </a:solidFill>
              </a:rPr>
              <a:t>Manipulation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dirty="0" err="1">
                <a:solidFill>
                  <a:srgbClr val="2C3C43"/>
                </a:solidFill>
              </a:rPr>
              <a:t>Language</a:t>
            </a:r>
            <a:r>
              <a:rPr lang="pt-BR" altLang="en-US" dirty="0">
                <a:solidFill>
                  <a:srgbClr val="2C3C43"/>
                </a:solidFill>
              </a:rPr>
              <a:t> (SELECT, INSERT, UPDATE e DELETE)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DDL:</a:t>
            </a:r>
            <a:r>
              <a:rPr lang="pt-BR" altLang="en-US" dirty="0">
                <a:solidFill>
                  <a:srgbClr val="2C3C43"/>
                </a:solidFill>
              </a:rPr>
              <a:t> Data </a:t>
            </a:r>
            <a:r>
              <a:rPr lang="pt-BR" altLang="en-US" dirty="0" err="1">
                <a:solidFill>
                  <a:srgbClr val="2C3C43"/>
                </a:solidFill>
              </a:rPr>
              <a:t>Definition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dirty="0" err="1">
                <a:solidFill>
                  <a:srgbClr val="2C3C43"/>
                </a:solidFill>
              </a:rPr>
              <a:t>Language</a:t>
            </a:r>
            <a:r>
              <a:rPr lang="pt-BR" altLang="en-US" dirty="0">
                <a:solidFill>
                  <a:srgbClr val="2C3C43"/>
                </a:solidFill>
              </a:rPr>
              <a:t> (CREATE, ALTER e DROP)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DCL:</a:t>
            </a:r>
            <a:r>
              <a:rPr lang="pt-BR" altLang="en-US" dirty="0">
                <a:solidFill>
                  <a:srgbClr val="2C3C43"/>
                </a:solidFill>
              </a:rPr>
              <a:t> Data </a:t>
            </a:r>
            <a:r>
              <a:rPr lang="pt-BR" altLang="en-US" dirty="0" err="1">
                <a:solidFill>
                  <a:srgbClr val="2C3C43"/>
                </a:solidFill>
              </a:rPr>
              <a:t>Control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dirty="0" err="1">
                <a:solidFill>
                  <a:srgbClr val="2C3C43"/>
                </a:solidFill>
              </a:rPr>
              <a:t>Language</a:t>
            </a:r>
            <a:r>
              <a:rPr lang="pt-BR" altLang="en-US" dirty="0">
                <a:solidFill>
                  <a:srgbClr val="2C3C43"/>
                </a:solidFill>
              </a:rPr>
              <a:t> (GRANT, DENY, REVOKE)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Veremos os comandos INSERT, UPDATE e DELETE para incluir, alterar e remover linhas em tabelas</a:t>
            </a: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90500" y="412661"/>
            <a:ext cx="10960100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500" dirty="0"/>
              <a:t> </a:t>
            </a:r>
            <a:r>
              <a:rPr lang="pt-BR" sz="4000" dirty="0"/>
              <a:t>Alterando dados (UPDATE, INSERT e DELETE)</a:t>
            </a:r>
          </a:p>
        </p:txBody>
      </p:sp>
    </p:spTree>
    <p:extLst>
      <p:ext uri="{BB962C8B-B14F-4D97-AF65-F5344CB8AC3E}">
        <p14:creationId xmlns:p14="http://schemas.microsoft.com/office/powerpoint/2010/main" val="40157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22854"/>
            <a:ext cx="7549116" cy="5556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A instrução SELECT permite consultar dados em tabelas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Essa é a operação mais comum quando se trabalha com banco de dados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Sintaxe básica: </a:t>
            </a:r>
          </a:p>
          <a:p>
            <a:pPr lvl="1">
              <a:spcBef>
                <a:spcPts val="600"/>
              </a:spcBef>
            </a:pPr>
            <a:r>
              <a:rPr lang="pt-BR" altLang="en-US" sz="2000" dirty="0">
                <a:solidFill>
                  <a:srgbClr val="2C3C43"/>
                </a:solidFill>
              </a:rPr>
              <a:t>		</a:t>
            </a:r>
            <a:r>
              <a:rPr lang="pt-BR" altLang="en-US" sz="2000" b="1" dirty="0">
                <a:solidFill>
                  <a:srgbClr val="2C3C43"/>
                </a:solidFill>
              </a:rPr>
              <a:t>SELECT </a:t>
            </a:r>
            <a:r>
              <a:rPr lang="pt-BR" altLang="en-US" sz="2000" i="1" dirty="0">
                <a:solidFill>
                  <a:srgbClr val="2C3C43"/>
                </a:solidFill>
              </a:rPr>
              <a:t>&lt;colunas&gt; </a:t>
            </a:r>
            <a:r>
              <a:rPr lang="pt-BR" altLang="en-US" sz="2000" b="1" dirty="0">
                <a:solidFill>
                  <a:srgbClr val="2C3C43"/>
                </a:solidFill>
              </a:rPr>
              <a:t>FROM</a:t>
            </a:r>
            <a:r>
              <a:rPr lang="pt-BR" altLang="en-US" sz="2000" dirty="0">
                <a:solidFill>
                  <a:srgbClr val="2C3C43"/>
                </a:solidFill>
              </a:rPr>
              <a:t> </a:t>
            </a:r>
            <a:r>
              <a:rPr lang="pt-BR" altLang="en-US" sz="2000" i="1" dirty="0">
                <a:solidFill>
                  <a:srgbClr val="2C3C43"/>
                </a:solidFill>
              </a:rPr>
              <a:t>&lt;tabela&gt;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800" b="1" dirty="0" smtClean="0">
                <a:solidFill>
                  <a:srgbClr val="2C3C43"/>
                </a:solidFill>
              </a:rPr>
              <a:t>		Exemplos</a:t>
            </a:r>
            <a:endParaRPr lang="pt-BR" altLang="en-US" sz="28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0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000" b="1" dirty="0" smtClean="0">
                <a:solidFill>
                  <a:srgbClr val="2C3C43"/>
                </a:solidFill>
              </a:rPr>
              <a:t>		SELECT</a:t>
            </a:r>
            <a:r>
              <a:rPr lang="pt-BR" altLang="en-US" sz="2000" dirty="0" smtClean="0">
                <a:solidFill>
                  <a:srgbClr val="2C3C43"/>
                </a:solidFill>
              </a:rPr>
              <a:t> </a:t>
            </a:r>
            <a:r>
              <a:rPr lang="pt-BR" altLang="en-US" sz="2000" i="1" dirty="0" err="1">
                <a:solidFill>
                  <a:srgbClr val="2C3C43"/>
                </a:solidFill>
              </a:rPr>
              <a:t>first_name</a:t>
            </a:r>
            <a:r>
              <a:rPr lang="pt-BR" altLang="en-US" sz="2000" i="1" dirty="0">
                <a:solidFill>
                  <a:srgbClr val="2C3C43"/>
                </a:solidFill>
              </a:rPr>
              <a:t>, </a:t>
            </a:r>
            <a:r>
              <a:rPr lang="pt-BR" altLang="en-US" sz="2000" i="1" dirty="0" err="1">
                <a:solidFill>
                  <a:srgbClr val="2C3C43"/>
                </a:solidFill>
              </a:rPr>
              <a:t>last_name</a:t>
            </a:r>
            <a:r>
              <a:rPr lang="pt-BR" altLang="en-US" sz="2000" dirty="0">
                <a:solidFill>
                  <a:srgbClr val="2C3C43"/>
                </a:solidFill>
              </a:rPr>
              <a:t> </a:t>
            </a:r>
            <a:r>
              <a:rPr lang="pt-BR" altLang="en-US" sz="2000" b="1" dirty="0">
                <a:solidFill>
                  <a:srgbClr val="2C3C43"/>
                </a:solidFill>
              </a:rPr>
              <a:t>FROM</a:t>
            </a:r>
            <a:r>
              <a:rPr lang="pt-BR" altLang="en-US" sz="2000" dirty="0">
                <a:solidFill>
                  <a:srgbClr val="2C3C43"/>
                </a:solidFill>
              </a:rPr>
              <a:t> </a:t>
            </a:r>
            <a:r>
              <a:rPr lang="pt-BR" altLang="en-US" sz="2000" i="1" dirty="0" err="1">
                <a:solidFill>
                  <a:srgbClr val="2C3C43"/>
                </a:solidFill>
              </a:rPr>
              <a:t>customer</a:t>
            </a:r>
            <a:endParaRPr lang="pt-BR" altLang="en-US" sz="2000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000" dirty="0">
                <a:solidFill>
                  <a:srgbClr val="2C3C43"/>
                </a:solidFill>
              </a:rPr>
              <a:t>	     </a:t>
            </a:r>
          </a:p>
          <a:p>
            <a:pPr lvl="1">
              <a:spcBef>
                <a:spcPts val="600"/>
              </a:spcBef>
            </a:pPr>
            <a:r>
              <a:rPr lang="pt-BR" altLang="en-US" sz="2000" b="1" dirty="0" smtClean="0">
                <a:solidFill>
                  <a:srgbClr val="2C3C43"/>
                </a:solidFill>
              </a:rPr>
              <a:t>		SELECT</a:t>
            </a:r>
            <a:r>
              <a:rPr lang="pt-BR" altLang="en-US" sz="2000" dirty="0" smtClean="0">
                <a:solidFill>
                  <a:srgbClr val="2C3C43"/>
                </a:solidFill>
              </a:rPr>
              <a:t> </a:t>
            </a:r>
            <a:r>
              <a:rPr lang="pt-BR" altLang="en-US" sz="2000" i="1" dirty="0">
                <a:solidFill>
                  <a:srgbClr val="2C3C43"/>
                </a:solidFill>
              </a:rPr>
              <a:t>*</a:t>
            </a:r>
            <a:r>
              <a:rPr lang="pt-BR" altLang="en-US" sz="2000" dirty="0">
                <a:solidFill>
                  <a:srgbClr val="2C3C43"/>
                </a:solidFill>
              </a:rPr>
              <a:t> </a:t>
            </a:r>
            <a:r>
              <a:rPr lang="pt-BR" altLang="en-US" sz="2000" b="1" dirty="0">
                <a:solidFill>
                  <a:srgbClr val="2C3C43"/>
                </a:solidFill>
              </a:rPr>
              <a:t>FROM</a:t>
            </a:r>
            <a:r>
              <a:rPr lang="pt-BR" altLang="en-US" sz="2000" dirty="0">
                <a:solidFill>
                  <a:srgbClr val="2C3C43"/>
                </a:solidFill>
              </a:rPr>
              <a:t> </a:t>
            </a:r>
            <a:r>
              <a:rPr lang="pt-BR" altLang="en-US" sz="2000" i="1" dirty="0" err="1">
                <a:solidFill>
                  <a:srgbClr val="2C3C43"/>
                </a:solidFill>
              </a:rPr>
              <a:t>film</a:t>
            </a:r>
            <a:endParaRPr lang="pt-BR" altLang="en-US" sz="2000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20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olidFill>
                  <a:srgbClr val="2C3C43"/>
                </a:solidFill>
              </a:rPr>
              <a:t>	</a:t>
            </a:r>
            <a:endParaRPr lang="en-US" altLang="en-US" sz="1050" b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O comando SELECT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49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6771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 </a:t>
            </a:r>
            <a:r>
              <a:rPr lang="pt-BR" altLang="en-US" dirty="0" err="1">
                <a:solidFill>
                  <a:srgbClr val="2C3C43"/>
                </a:solidFill>
              </a:rPr>
              <a:t>sintáxe</a:t>
            </a:r>
            <a:r>
              <a:rPr lang="pt-BR" altLang="en-US" dirty="0">
                <a:solidFill>
                  <a:srgbClr val="2C3C43"/>
                </a:solidFill>
              </a:rPr>
              <a:t> básica do comando INSERT é: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INSERT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INTO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VALUES</a:t>
            </a:r>
            <a:r>
              <a:rPr lang="pt-BR" altLang="en-US" dirty="0">
                <a:solidFill>
                  <a:srgbClr val="2C3C43"/>
                </a:solidFill>
              </a:rPr>
              <a:t>(</a:t>
            </a:r>
            <a:r>
              <a:rPr lang="pt-BR" altLang="en-US" i="1" dirty="0">
                <a:solidFill>
                  <a:srgbClr val="2C3C43"/>
                </a:solidFill>
              </a:rPr>
              <a:t>&lt;valores&gt;</a:t>
            </a:r>
            <a:r>
              <a:rPr lang="pt-BR" altLang="en-US" dirty="0">
                <a:solidFill>
                  <a:srgbClr val="2C3C43"/>
                </a:solidFill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preciso conhecer a estrutura da tabela e ordem das colunas.</a:t>
            </a:r>
          </a:p>
          <a:p>
            <a:pPr lvl="1" algn="ctr">
              <a:spcBef>
                <a:spcPts val="600"/>
              </a:spcBef>
            </a:pPr>
            <a:endParaRPr lang="pt-BR" altLang="en-US" sz="600" b="1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Dica: </a:t>
            </a:r>
            <a:r>
              <a:rPr lang="pt-BR" altLang="en-US" dirty="0">
                <a:solidFill>
                  <a:srgbClr val="2C3C43"/>
                </a:solidFill>
              </a:rPr>
              <a:t>use o comando </a:t>
            </a:r>
            <a:r>
              <a:rPr lang="pt-BR" altLang="en-US" i="1" dirty="0">
                <a:solidFill>
                  <a:srgbClr val="2C3C43"/>
                </a:solidFill>
              </a:rPr>
              <a:t>\d</a:t>
            </a:r>
            <a:r>
              <a:rPr lang="pt-BR" altLang="en-US" dirty="0">
                <a:solidFill>
                  <a:srgbClr val="2C3C43"/>
                </a:solidFill>
              </a:rPr>
              <a:t> no </a:t>
            </a:r>
            <a:r>
              <a:rPr lang="pt-BR" altLang="en-US" dirty="0" err="1">
                <a:solidFill>
                  <a:srgbClr val="2C3C43"/>
                </a:solidFill>
              </a:rPr>
              <a:t>psql</a:t>
            </a:r>
            <a:r>
              <a:rPr lang="pt-BR" altLang="en-US" dirty="0">
                <a:solidFill>
                  <a:srgbClr val="2C3C43"/>
                </a:solidFill>
              </a:rPr>
              <a:t> ou a </a:t>
            </a:r>
            <a:r>
              <a:rPr lang="pt-BR" altLang="en-US" dirty="0" err="1">
                <a:solidFill>
                  <a:srgbClr val="2C3C43"/>
                </a:solidFill>
              </a:rPr>
              <a:t>view</a:t>
            </a:r>
            <a:r>
              <a:rPr lang="pt-BR" altLang="en-US" dirty="0">
                <a:solidFill>
                  <a:srgbClr val="2C3C43"/>
                </a:solidFill>
              </a:rPr>
              <a:t> INFORMATION_SCHEMA.COLUMNS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INFORMATION_SCHEMA.COLUMNS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table_name</a:t>
            </a:r>
            <a:r>
              <a:rPr lang="pt-BR" altLang="en-US" i="1" dirty="0">
                <a:solidFill>
                  <a:srgbClr val="2C3C43"/>
                </a:solidFill>
              </a:rPr>
              <a:t> = 'country'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INSERT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INTO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 VALUES(110,'XX')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Inserindo dados</a:t>
            </a:r>
          </a:p>
        </p:txBody>
      </p:sp>
    </p:spTree>
    <p:extLst>
      <p:ext uri="{BB962C8B-B14F-4D97-AF65-F5344CB8AC3E}">
        <p14:creationId xmlns:p14="http://schemas.microsoft.com/office/powerpoint/2010/main" val="410691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466335"/>
            <a:ext cx="7549116" cy="55395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INSERT INTO </a:t>
            </a:r>
            <a:r>
              <a:rPr lang="en-US" altLang="en-US" i="1" dirty="0">
                <a:solidFill>
                  <a:srgbClr val="2C3C43"/>
                </a:solidFill>
              </a:rPr>
              <a:t>ACTOR(ACTOR_ID, FIRST_NAME, LAST_NAME)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VALUES(</a:t>
            </a:r>
            <a:r>
              <a:rPr lang="en-US" altLang="en-US" i="1" dirty="0">
                <a:solidFill>
                  <a:srgbClr val="2C3C43"/>
                </a:solidFill>
              </a:rPr>
              <a:t>300,'Roberto','Silva'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ACTOR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INSERT INTO </a:t>
            </a:r>
            <a:r>
              <a:rPr lang="en-US" altLang="en-US" dirty="0">
                <a:solidFill>
                  <a:srgbClr val="2C3C43"/>
                </a:solidFill>
              </a:rPr>
              <a:t>CUSTOMER </a:t>
            </a:r>
            <a:r>
              <a:rPr lang="en-US" altLang="en-US" b="1" dirty="0">
                <a:solidFill>
                  <a:srgbClr val="2C3C43"/>
                </a:solidFill>
              </a:rPr>
              <a:t>VALUES(</a:t>
            </a:r>
            <a:r>
              <a:rPr lang="en-US" altLang="en-US" i="1" dirty="0">
                <a:solidFill>
                  <a:srgbClr val="2C3C43"/>
                </a:solidFill>
              </a:rPr>
              <a:t>600, 1, 'MARGARIDA', 'SILVA', NULL, 5, true, now(), now(), 1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CUSTOMER_ID = 600</a:t>
            </a:r>
            <a:endParaRPr lang="pt-BR" altLang="en-US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i="1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0383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400506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Podemos alterar linhas com o comando UPDATE: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UPDATE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 </a:t>
            </a:r>
            <a:r>
              <a:rPr lang="pt-BR" altLang="en-US" b="1" dirty="0">
                <a:solidFill>
                  <a:srgbClr val="2C3C43"/>
                </a:solidFill>
              </a:rPr>
              <a:t>SET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&lt;coluna=valor, coluna =valor, …&gt; 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[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</a:t>
            </a:r>
            <a:r>
              <a:rPr lang="pt-BR" altLang="en-US" i="1" dirty="0" err="1">
                <a:solidFill>
                  <a:srgbClr val="2C3C43"/>
                </a:solidFill>
              </a:rPr>
              <a:t>condicao</a:t>
            </a:r>
            <a:r>
              <a:rPr lang="pt-BR" altLang="en-US" i="1" dirty="0">
                <a:solidFill>
                  <a:srgbClr val="2C3C43"/>
                </a:solidFill>
              </a:rPr>
              <a:t>&gt;</a:t>
            </a:r>
            <a:r>
              <a:rPr lang="pt-BR" altLang="en-US" dirty="0">
                <a:solidFill>
                  <a:srgbClr val="2C3C43"/>
                </a:solidFill>
              </a:rPr>
              <a:t>]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Nem todas as colunas precisam ser alteradas com o comando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possível usar o valor existente de uma coluna para montar o novo valor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CUIDADO: </a:t>
            </a:r>
            <a:r>
              <a:rPr lang="pt-BR" altLang="en-US" dirty="0">
                <a:solidFill>
                  <a:srgbClr val="2C3C43"/>
                </a:solidFill>
              </a:rPr>
              <a:t>SEMPRE utilize a cláusula WHERE!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Dica: </a:t>
            </a:r>
            <a:r>
              <a:rPr lang="pt-BR" altLang="en-US" dirty="0">
                <a:solidFill>
                  <a:srgbClr val="2C3C43"/>
                </a:solidFill>
              </a:rPr>
              <a:t>teste com o SELECT antes quais linhas vão ser modificadas: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 = 600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UPDATE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 </a:t>
            </a:r>
            <a:r>
              <a:rPr lang="pt-BR" altLang="en-US" b="1" dirty="0">
                <a:solidFill>
                  <a:srgbClr val="2C3C43"/>
                </a:solidFill>
              </a:rPr>
              <a:t>SET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EMAIL = 'MARGARIDA.SILVA@GMAIL.COM'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 = 600</a:t>
            </a:r>
            <a:endParaRPr lang="en-US" altLang="en-US" i="1" dirty="0">
              <a:solidFill>
                <a:srgbClr val="2C3C43"/>
              </a:solidFill>
            </a:endParaRPr>
          </a:p>
          <a:p>
            <a:pPr lvl="1"/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Alterando</a:t>
            </a:r>
            <a:r>
              <a:rPr lang="en-US" sz="4000" dirty="0"/>
              <a:t> dados – Update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591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1400506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Multa de 10% no aluguel: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UPDATE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PAYMENT </a:t>
            </a:r>
            <a:r>
              <a:rPr lang="pt-BR" altLang="en-US" b="1" dirty="0">
                <a:solidFill>
                  <a:srgbClr val="2C3C43"/>
                </a:solidFill>
              </a:rPr>
              <a:t>SET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AMOUNT = AMOUNT*1.1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PAYMENT_ID = 17507;</a:t>
            </a:r>
          </a:p>
          <a:p>
            <a:pPr lvl="1">
              <a:spcBef>
                <a:spcPts val="600"/>
              </a:spcBef>
            </a:pPr>
            <a:r>
              <a:rPr lang="pt-BR" altLang="en-US" sz="1000" dirty="0">
                <a:solidFill>
                  <a:srgbClr val="2C3C43"/>
                </a:solidFill>
              </a:rPr>
              <a:t>                    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Também podemos utilizar valores padrão para colunas na criação da tabela: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UPDATE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FILM </a:t>
            </a:r>
            <a:r>
              <a:rPr lang="pt-BR" altLang="en-US" b="1" dirty="0">
                <a:solidFill>
                  <a:srgbClr val="2C3C43"/>
                </a:solidFill>
              </a:rPr>
              <a:t>SET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RENTAL_DURATION = DEFAULT 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FILM_ID = 133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/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Exemplos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843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1400506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Devido às restrições de relacionamento, um UPDATE pode falhar, por exemplo, tentando colocar cidade em um país que não existe: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UPDATE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CITY </a:t>
            </a:r>
            <a:r>
              <a:rPr lang="pt-BR" altLang="en-US" b="1" dirty="0">
                <a:solidFill>
                  <a:srgbClr val="2C3C43"/>
                </a:solidFill>
              </a:rPr>
              <a:t>SET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COUNTRY_ID = 9999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CITY_ID = 600</a:t>
            </a:r>
          </a:p>
          <a:p>
            <a:pPr lvl="1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COUNTRY;</a:t>
            </a:r>
          </a:p>
          <a:p>
            <a:pPr lvl="1"/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Exemplos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182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538872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O comando DELETE remove linhas de uma tabela. Sintaxe: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DELETE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</a:t>
            </a:r>
            <a:r>
              <a:rPr lang="pt-BR" altLang="en-US" dirty="0">
                <a:solidFill>
                  <a:srgbClr val="2C3C43"/>
                </a:solidFill>
              </a:rPr>
              <a:t> [</a:t>
            </a:r>
            <a:r>
              <a:rPr lang="pt-BR" altLang="en-US" i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&lt;condição&gt;</a:t>
            </a:r>
            <a:r>
              <a:rPr lang="pt-BR" altLang="en-US" dirty="0">
                <a:solidFill>
                  <a:srgbClr val="2C3C43"/>
                </a:solidFill>
              </a:rPr>
              <a:t>]</a:t>
            </a:r>
          </a:p>
          <a:p>
            <a:pPr lvl="1">
              <a:spcBef>
                <a:spcPts val="600"/>
              </a:spcBef>
            </a:pPr>
            <a:r>
              <a:rPr lang="pt-BR" altLang="en-US" sz="1000" dirty="0">
                <a:solidFill>
                  <a:srgbClr val="2C3C43"/>
                </a:solidFill>
              </a:rPr>
              <a:t>                        </a:t>
            </a:r>
            <a:endParaRPr lang="pt-BR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IMPORTANTE: </a:t>
            </a:r>
            <a:r>
              <a:rPr lang="pt-BR" altLang="en-US" dirty="0">
                <a:solidFill>
                  <a:srgbClr val="2C3C43"/>
                </a:solidFill>
              </a:rPr>
              <a:t>Muito cuidado com o DELETE. SEMPRE utilize a cláusula WHERE para filtrar os dados: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DELETE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COUNTRY_ID = 110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Dependendo dos relacionamentos, talvez não seja possível remover as linhas: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DELETE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COUNTRY_ID = 1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/>
            <a:endParaRPr lang="en-US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Removendo</a:t>
            </a:r>
            <a:r>
              <a:rPr lang="en-US" sz="4000" dirty="0"/>
              <a:t> </a:t>
            </a:r>
            <a:r>
              <a:rPr lang="en-US" sz="4000" dirty="0" err="1"/>
              <a:t>linhas</a:t>
            </a:r>
            <a:r>
              <a:rPr lang="en-US" sz="4000" dirty="0"/>
              <a:t> - DELETE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0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458172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Podemos criar objetos utilizando os comandos CREATE, ALTER e DROP, que são comandos DDL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Cada objeto possui suas características e sintaxes. Tabelas: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b="1" dirty="0">
                <a:solidFill>
                  <a:srgbClr val="2C3C43"/>
                </a:solidFill>
              </a:rPr>
              <a:t>	CREATE TABLE </a:t>
            </a:r>
            <a:r>
              <a:rPr lang="pt-BR" altLang="en-US" sz="1600" i="1" dirty="0">
                <a:solidFill>
                  <a:srgbClr val="2C3C43"/>
                </a:solidFill>
              </a:rPr>
              <a:t>&lt;</a:t>
            </a:r>
            <a:r>
              <a:rPr lang="pt-BR" altLang="en-US" sz="1600" i="1" dirty="0" err="1">
                <a:solidFill>
                  <a:srgbClr val="2C3C43"/>
                </a:solidFill>
              </a:rPr>
              <a:t>nome_tabela</a:t>
            </a:r>
            <a:r>
              <a:rPr lang="pt-BR" altLang="en-US" sz="1600" i="1" dirty="0">
                <a:solidFill>
                  <a:srgbClr val="2C3C43"/>
                </a:solidFill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pt-BR" altLang="en-US" sz="1600" b="1" dirty="0">
                <a:solidFill>
                  <a:srgbClr val="2C3C43"/>
                </a:solidFill>
              </a:rPr>
              <a:t>	(</a:t>
            </a: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	</a:t>
            </a:r>
            <a:r>
              <a:rPr lang="pt-BR" altLang="en-US" sz="1600" i="1" dirty="0">
                <a:solidFill>
                  <a:srgbClr val="2C3C43"/>
                </a:solidFill>
              </a:rPr>
              <a:t>&lt;</a:t>
            </a:r>
            <a:r>
              <a:rPr lang="pt-BR" altLang="en-US" sz="1600" i="1" dirty="0" err="1">
                <a:solidFill>
                  <a:srgbClr val="2C3C43"/>
                </a:solidFill>
              </a:rPr>
              <a:t>nome_coluna</a:t>
            </a:r>
            <a:r>
              <a:rPr lang="pt-BR" altLang="en-US" sz="1600" i="1" dirty="0">
                <a:solidFill>
                  <a:srgbClr val="2C3C43"/>
                </a:solidFill>
              </a:rPr>
              <a:t>&gt; &lt;</a:t>
            </a:r>
            <a:r>
              <a:rPr lang="pt-BR" altLang="en-US" sz="1600" i="1" dirty="0" err="1">
                <a:solidFill>
                  <a:srgbClr val="2C3C43"/>
                </a:solidFill>
              </a:rPr>
              <a:t>tipo_dados</a:t>
            </a:r>
            <a:r>
              <a:rPr lang="pt-BR" altLang="en-US" sz="1600" i="1" dirty="0">
                <a:solidFill>
                  <a:srgbClr val="2C3C43"/>
                </a:solidFill>
              </a:rPr>
              <a:t>&gt; [DETALHES],</a:t>
            </a:r>
          </a:p>
          <a:p>
            <a:pPr lvl="1">
              <a:spcBef>
                <a:spcPts val="600"/>
              </a:spcBef>
            </a:pPr>
            <a:r>
              <a:rPr lang="pt-BR" altLang="en-US" sz="1600" i="1" dirty="0">
                <a:solidFill>
                  <a:srgbClr val="2C3C43"/>
                </a:solidFill>
              </a:rPr>
              <a:t>		&lt;</a:t>
            </a:r>
            <a:r>
              <a:rPr lang="pt-BR" altLang="en-US" sz="1600" i="1" dirty="0" err="1">
                <a:solidFill>
                  <a:srgbClr val="2C3C43"/>
                </a:solidFill>
              </a:rPr>
              <a:t>nome_coluna</a:t>
            </a:r>
            <a:r>
              <a:rPr lang="pt-BR" altLang="en-US" sz="1600" i="1" dirty="0">
                <a:solidFill>
                  <a:srgbClr val="2C3C43"/>
                </a:solidFill>
              </a:rPr>
              <a:t>&gt; &lt;</a:t>
            </a:r>
            <a:r>
              <a:rPr lang="pt-BR" altLang="en-US" sz="1600" i="1" dirty="0" err="1">
                <a:solidFill>
                  <a:srgbClr val="2C3C43"/>
                </a:solidFill>
              </a:rPr>
              <a:t>tipo_dados</a:t>
            </a:r>
            <a:r>
              <a:rPr lang="pt-BR" altLang="en-US" sz="1600" i="1" dirty="0">
                <a:solidFill>
                  <a:srgbClr val="2C3C43"/>
                </a:solidFill>
              </a:rPr>
              <a:t>&gt; [DETALHES] ...</a:t>
            </a:r>
          </a:p>
          <a:p>
            <a:pPr lvl="1">
              <a:spcBef>
                <a:spcPts val="600"/>
              </a:spcBef>
            </a:pPr>
            <a:r>
              <a:rPr lang="pt-BR" altLang="en-US" sz="1600" b="1" dirty="0">
                <a:solidFill>
                  <a:srgbClr val="2C3C43"/>
                </a:solidFill>
              </a:rPr>
              <a:t>	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NOTA: </a:t>
            </a:r>
            <a:r>
              <a:rPr lang="pt-BR" altLang="en-US" dirty="0">
                <a:solidFill>
                  <a:srgbClr val="2C3C43"/>
                </a:solidFill>
              </a:rPr>
              <a:t>A criação das tabelas no banco de dados deve acontecer depois da modelagem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Ferramentas criam modelos lógicos (diagrama) e depois 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geram o DDL para criar as tabelas (modelo físico)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Criando e gerenciando tabelas</a:t>
            </a:r>
          </a:p>
        </p:txBody>
      </p:sp>
    </p:spTree>
    <p:extLst>
      <p:ext uri="{BB962C8B-B14F-4D97-AF65-F5344CB8AC3E}">
        <p14:creationId xmlns:p14="http://schemas.microsoft.com/office/powerpoint/2010/main" val="6859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449934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Durante a modelagem devemos escolher o tipo de dados, ou seja, o que vai limitar os valores a serem armazenados em cada coluna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Principais tipos de dados: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VARCHAR()   -&gt; conjunto limitado de caracteres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TEXT            -&gt; conjunto ‘ilimitado’ de caracteres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INT		-&gt; números inteiros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NUMBERIC     -&gt; números com precisão decimal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FLOAT	-&gt; dupla precisão (ponto flutuante)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BOOLEAN 	-&gt; </a:t>
            </a:r>
            <a:r>
              <a:rPr lang="pt-BR" altLang="en-US" dirty="0" err="1">
                <a:solidFill>
                  <a:srgbClr val="2C3C43"/>
                </a:solidFill>
              </a:rPr>
              <a:t>True</a:t>
            </a:r>
            <a:r>
              <a:rPr lang="pt-BR" altLang="en-US" dirty="0">
                <a:solidFill>
                  <a:srgbClr val="2C3C43"/>
                </a:solidFill>
              </a:rPr>
              <a:t> ou False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TIME	-&gt; data e hora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NOTA: </a:t>
            </a:r>
            <a:r>
              <a:rPr lang="pt-BR" altLang="en-US" dirty="0">
                <a:solidFill>
                  <a:srgbClr val="2C3C43"/>
                </a:solidFill>
              </a:rPr>
              <a:t>Na modelagem relacional é muito importante escolher corretamente o tipo de dados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5697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538872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Tenha um padrão de nomenclatura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Dica: </a:t>
            </a:r>
            <a:r>
              <a:rPr lang="pt-BR" altLang="en-US" dirty="0">
                <a:solidFill>
                  <a:srgbClr val="2C3C43"/>
                </a:solidFill>
              </a:rPr>
              <a:t>guia de estilo SQL </a:t>
            </a:r>
            <a:r>
              <a:rPr lang="pt-BR" altLang="en-US" dirty="0">
                <a:solidFill>
                  <a:srgbClr val="2C3C43"/>
                </a:solidFill>
                <a:sym typeface="Wingdings" panose="05000000000000000000" pitchFamily="2" charset="2"/>
              </a:rPr>
              <a:t> </a:t>
            </a:r>
            <a:r>
              <a:rPr lang="pt-BR" altLang="en-US" i="1" dirty="0">
                <a:solidFill>
                  <a:srgbClr val="2C3C43"/>
                </a:solidFill>
              </a:rPr>
              <a:t>http://www.sqlstyle.guide/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Não use os prefixos: </a:t>
            </a:r>
            <a:r>
              <a:rPr lang="pt-BR" altLang="en-US" i="1" dirty="0" err="1">
                <a:solidFill>
                  <a:srgbClr val="2C3C43"/>
                </a:solidFill>
              </a:rPr>
              <a:t>pg</a:t>
            </a:r>
            <a:r>
              <a:rPr lang="pt-BR" altLang="en-US" i="1" dirty="0">
                <a:solidFill>
                  <a:srgbClr val="2C3C43"/>
                </a:solidFill>
              </a:rPr>
              <a:t>_</a:t>
            </a:r>
            <a:r>
              <a:rPr lang="pt-BR" altLang="en-US" dirty="0">
                <a:solidFill>
                  <a:srgbClr val="2C3C43"/>
                </a:solidFill>
              </a:rPr>
              <a:t>, </a:t>
            </a:r>
            <a:r>
              <a:rPr lang="pt-BR" altLang="en-US" i="1" dirty="0">
                <a:solidFill>
                  <a:srgbClr val="2C3C43"/>
                </a:solidFill>
              </a:rPr>
              <a:t>_</a:t>
            </a:r>
            <a:r>
              <a:rPr lang="pt-BR" altLang="en-US" i="1" dirty="0" err="1">
                <a:solidFill>
                  <a:srgbClr val="2C3C43"/>
                </a:solidFill>
              </a:rPr>
              <a:t>pg</a:t>
            </a:r>
            <a:r>
              <a:rPr lang="pt-BR" altLang="en-US" i="1" dirty="0">
                <a:solidFill>
                  <a:srgbClr val="2C3C43"/>
                </a:solidFill>
              </a:rPr>
              <a:t>_</a:t>
            </a:r>
            <a:r>
              <a:rPr lang="pt-BR" altLang="en-US" dirty="0">
                <a:solidFill>
                  <a:srgbClr val="2C3C43"/>
                </a:solidFill>
              </a:rPr>
              <a:t>, </a:t>
            </a:r>
            <a:r>
              <a:rPr lang="pt-BR" altLang="en-US" i="1" dirty="0" err="1">
                <a:solidFill>
                  <a:srgbClr val="2C3C43"/>
                </a:solidFill>
              </a:rPr>
              <a:t>sql</a:t>
            </a:r>
            <a:r>
              <a:rPr lang="pt-BR" altLang="en-US" i="1" dirty="0">
                <a:solidFill>
                  <a:srgbClr val="2C3C43"/>
                </a:solidFill>
              </a:rPr>
              <a:t>_</a:t>
            </a:r>
            <a:r>
              <a:rPr lang="pt-BR" altLang="en-US" dirty="0">
                <a:solidFill>
                  <a:srgbClr val="2C3C43"/>
                </a:solidFill>
              </a:rPr>
              <a:t> e </a:t>
            </a:r>
            <a:r>
              <a:rPr lang="pt-BR" altLang="en-US" i="1" dirty="0" err="1">
                <a:solidFill>
                  <a:srgbClr val="2C3C43"/>
                </a:solidFill>
              </a:rPr>
              <a:t>information_schema</a:t>
            </a:r>
            <a:endParaRPr lang="pt-BR" altLang="en-US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i="1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r>
              <a:rPr lang="pt-BR" altLang="en-US" sz="2000" b="1" dirty="0">
                <a:solidFill>
                  <a:srgbClr val="2C3C43"/>
                </a:solidFill>
              </a:rPr>
              <a:t>Exemplo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CREATE TABLE </a:t>
            </a:r>
            <a:r>
              <a:rPr lang="pt-BR" altLang="en-US" sz="1600" i="1" dirty="0">
                <a:solidFill>
                  <a:srgbClr val="2C3C43"/>
                </a:solidFill>
              </a:rPr>
              <a:t>DEPT</a:t>
            </a:r>
          </a:p>
          <a:p>
            <a:pPr lvl="1">
              <a:spcBef>
                <a:spcPts val="600"/>
              </a:spcBef>
            </a:pPr>
            <a:r>
              <a:rPr lang="pt-BR" altLang="en-US" sz="1600" b="1" dirty="0">
                <a:solidFill>
                  <a:srgbClr val="2C3C43"/>
                </a:solidFill>
              </a:rPr>
              <a:t>	(</a:t>
            </a:r>
          </a:p>
          <a:p>
            <a:pPr lvl="1">
              <a:spcBef>
                <a:spcPts val="600"/>
              </a:spcBef>
            </a:pPr>
            <a:r>
              <a:rPr lang="pt-BR" altLang="en-US" sz="1600" i="1" dirty="0">
                <a:solidFill>
                  <a:srgbClr val="2C3C43"/>
                </a:solidFill>
              </a:rPr>
              <a:t>     		DEPTO INT,</a:t>
            </a:r>
          </a:p>
          <a:p>
            <a:pPr lvl="1">
              <a:spcBef>
                <a:spcPts val="600"/>
              </a:spcBef>
            </a:pPr>
            <a:r>
              <a:rPr lang="pt-BR" altLang="en-US" sz="1600" i="1" dirty="0">
                <a:solidFill>
                  <a:srgbClr val="2C3C43"/>
                </a:solidFill>
              </a:rPr>
              <a:t>   		DNAME VARCHAR(20),</a:t>
            </a:r>
          </a:p>
          <a:p>
            <a:pPr lvl="1">
              <a:spcBef>
                <a:spcPts val="600"/>
              </a:spcBef>
            </a:pPr>
            <a:r>
              <a:rPr lang="pt-BR" altLang="en-US" sz="1600" i="1" dirty="0">
                <a:solidFill>
                  <a:srgbClr val="2C3C43"/>
                </a:solidFill>
              </a:rPr>
              <a:t>    		LOC   VARCHAR(50)</a:t>
            </a:r>
          </a:p>
          <a:p>
            <a:pPr lvl="1">
              <a:spcBef>
                <a:spcPts val="600"/>
              </a:spcBef>
            </a:pPr>
            <a:r>
              <a:rPr lang="pt-BR" altLang="en-US" sz="1600" b="1" dirty="0">
                <a:solidFill>
                  <a:srgbClr val="2C3C43"/>
                </a:solidFill>
              </a:rPr>
              <a:t>	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9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SELECT</a:t>
            </a:r>
            <a:r>
              <a:rPr lang="pt-BR" altLang="en-US" sz="1600" dirty="0">
                <a:solidFill>
                  <a:srgbClr val="2C3C43"/>
                </a:solidFill>
              </a:rPr>
              <a:t> * </a:t>
            </a:r>
            <a:r>
              <a:rPr lang="pt-BR" altLang="en-US" sz="1600" b="1" dirty="0">
                <a:solidFill>
                  <a:srgbClr val="2C3C43"/>
                </a:solidFill>
              </a:rPr>
              <a:t>FROM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>
                <a:solidFill>
                  <a:srgbClr val="2C3C43"/>
                </a:solidFill>
              </a:rPr>
              <a:t>DEPT;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SELECT</a:t>
            </a:r>
            <a:r>
              <a:rPr lang="pt-BR" altLang="en-US" sz="1600" dirty="0">
                <a:solidFill>
                  <a:srgbClr val="2C3C43"/>
                </a:solidFill>
              </a:rPr>
              <a:t> * </a:t>
            </a:r>
            <a:r>
              <a:rPr lang="pt-BR" altLang="en-US" sz="1600" b="1" dirty="0">
                <a:solidFill>
                  <a:srgbClr val="2C3C43"/>
                </a:solidFill>
              </a:rPr>
              <a:t>FROM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>
                <a:solidFill>
                  <a:srgbClr val="2C3C43"/>
                </a:solidFill>
              </a:rPr>
              <a:t>INFORMATION_SCHEMA.COLUMNS</a:t>
            </a: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WHERE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>
                <a:solidFill>
                  <a:srgbClr val="2C3C43"/>
                </a:solidFill>
              </a:rPr>
              <a:t>TABLE_NAME = '</a:t>
            </a:r>
            <a:r>
              <a:rPr lang="pt-BR" altLang="en-US" sz="1600" i="1" dirty="0" err="1">
                <a:solidFill>
                  <a:srgbClr val="2C3C43"/>
                </a:solidFill>
              </a:rPr>
              <a:t>dept</a:t>
            </a:r>
            <a:r>
              <a:rPr lang="pt-BR" altLang="en-US" sz="1600" i="1" dirty="0">
                <a:solidFill>
                  <a:srgbClr val="2C3C43"/>
                </a:solidFill>
              </a:rPr>
              <a:t>'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Criando de tabelas</a:t>
            </a:r>
          </a:p>
        </p:txBody>
      </p:sp>
    </p:spTree>
    <p:extLst>
      <p:ext uri="{BB962C8B-B14F-4D97-AF65-F5344CB8AC3E}">
        <p14:creationId xmlns:p14="http://schemas.microsoft.com/office/powerpoint/2010/main" val="31334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466410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Algumas tabelas do dicionário de dados possuem informações sobre as tabelas existentes: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pg_tables</a:t>
            </a:r>
            <a:r>
              <a:rPr lang="pt-BR" altLang="en-US" i="1" dirty="0">
                <a:solidFill>
                  <a:srgbClr val="2C3C43"/>
                </a:solidFill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pg_attribute</a:t>
            </a:r>
            <a:r>
              <a:rPr lang="pt-BR" altLang="en-US" i="1" dirty="0">
                <a:solidFill>
                  <a:srgbClr val="2C3C43"/>
                </a:solidFill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INFORMATION_SCHEMA.TABLES;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INFORMATION_SCHEMA.COLUMNS;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Podemos criar tabelas com a estrutura e dados a partir do que um SELECT retorna: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CREATE TABLE </a:t>
            </a:r>
            <a:r>
              <a:rPr lang="pt-BR" altLang="en-US" i="1" dirty="0">
                <a:solidFill>
                  <a:srgbClr val="2C3C43"/>
                </a:solidFill>
              </a:rPr>
              <a:t>CUSTOMER_AUX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AS</a:t>
            </a: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CUSTOMER_ID </a:t>
            </a:r>
            <a:r>
              <a:rPr lang="pt-BR" altLang="en-US" b="1" dirty="0">
                <a:solidFill>
                  <a:srgbClr val="2C3C43"/>
                </a:solidFill>
              </a:rPr>
              <a:t>IN 	(</a:t>
            </a:r>
            <a:r>
              <a:rPr lang="pt-BR" altLang="en-US" i="1" dirty="0">
                <a:solidFill>
                  <a:srgbClr val="2C3C43"/>
                </a:solidFill>
              </a:rPr>
              <a:t>10,33,55</a:t>
            </a:r>
            <a:r>
              <a:rPr lang="pt-BR" altLang="en-US" b="1" dirty="0">
                <a:solidFill>
                  <a:srgbClr val="2C3C43"/>
                </a:solidFill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	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CUSTOMER_AUX;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Tabelas/</a:t>
            </a:r>
            <a:r>
              <a:rPr lang="pt-BR" sz="4000" dirty="0" err="1"/>
              <a:t>Views</a:t>
            </a:r>
            <a:r>
              <a:rPr lang="pt-BR" sz="4000" dirty="0"/>
              <a:t> de sistema</a:t>
            </a:r>
          </a:p>
        </p:txBody>
      </p:sp>
    </p:spTree>
    <p:extLst>
      <p:ext uri="{BB962C8B-B14F-4D97-AF65-F5344CB8AC3E}">
        <p14:creationId xmlns:p14="http://schemas.microsoft.com/office/powerpoint/2010/main" val="3904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72282"/>
            <a:ext cx="7549116" cy="550661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Podemos dar nomes alternativos para colunas (alias) com a cláusula opcional </a:t>
            </a:r>
            <a:r>
              <a:rPr lang="pt-BR" altLang="en-US" sz="2000" i="1" dirty="0">
                <a:solidFill>
                  <a:srgbClr val="2C3C43"/>
                </a:solidFill>
              </a:rPr>
              <a:t>AS</a:t>
            </a:r>
            <a:r>
              <a:rPr lang="pt-BR" altLang="en-US" sz="2000" dirty="0">
                <a:solidFill>
                  <a:srgbClr val="2C3C43"/>
                </a:solidFill>
              </a:rPr>
              <a:t> na lista de colunas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Isso facilita a compreensão, mas não muda o que está na tabela.</a:t>
            </a:r>
          </a:p>
          <a:p>
            <a:pPr lvl="1" algn="ctr">
              <a:spcBef>
                <a:spcPts val="600"/>
              </a:spcBef>
            </a:pPr>
            <a:endParaRPr lang="pt-BR" altLang="en-US" sz="1000" b="1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r>
              <a:rPr lang="pt-BR" altLang="en-US" sz="2400" b="1" dirty="0">
                <a:solidFill>
                  <a:srgbClr val="2C3C43"/>
                </a:solidFill>
              </a:rPr>
              <a:t>Exemplos</a:t>
            </a:r>
          </a:p>
          <a:p>
            <a:pPr lvl="1" algn="ctr">
              <a:spcBef>
                <a:spcPts val="600"/>
              </a:spcBef>
            </a:pPr>
            <a:endParaRPr lang="pt-BR" altLang="en-US" sz="10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 smtClean="0">
                <a:solidFill>
                  <a:srgbClr val="2C3C43"/>
                </a:solidFill>
              </a:rPr>
              <a:t>SELECT</a:t>
            </a:r>
            <a:r>
              <a:rPr lang="pt-BR" altLang="en-US" sz="1600" dirty="0" smtClean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first_name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b="1" dirty="0">
                <a:solidFill>
                  <a:srgbClr val="2C3C43"/>
                </a:solidFill>
              </a:rPr>
              <a:t>as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PrimeiroNome</a:t>
            </a:r>
            <a:r>
              <a:rPr lang="pt-BR" altLang="en-US" sz="1600" dirty="0">
                <a:solidFill>
                  <a:srgbClr val="2C3C43"/>
                </a:solidFill>
              </a:rPr>
              <a:t>, </a:t>
            </a:r>
            <a:r>
              <a:rPr lang="pt-BR" altLang="en-US" sz="1600" i="1" dirty="0" err="1">
                <a:solidFill>
                  <a:srgbClr val="2C3C43"/>
                </a:solidFill>
              </a:rPr>
              <a:t>last_name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b="1" dirty="0">
                <a:solidFill>
                  <a:srgbClr val="2C3C43"/>
                </a:solidFill>
              </a:rPr>
              <a:t>as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SegundoNome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        </a:t>
            </a:r>
            <a:r>
              <a:rPr lang="pt-BR" altLang="en-US" sz="1600" dirty="0" smtClean="0">
                <a:solidFill>
                  <a:srgbClr val="2C3C43"/>
                </a:solidFill>
              </a:rPr>
              <a:t>	</a:t>
            </a:r>
            <a:r>
              <a:rPr lang="pt-BR" altLang="en-US" sz="1600" b="1" dirty="0" smtClean="0">
                <a:solidFill>
                  <a:srgbClr val="2C3C43"/>
                </a:solidFill>
              </a:rPr>
              <a:t>FROM</a:t>
            </a:r>
            <a:r>
              <a:rPr lang="pt-BR" altLang="en-US" sz="1600" dirty="0" smtClean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customer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SELECT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first_name</a:t>
            </a:r>
            <a:r>
              <a:rPr lang="pt-BR" altLang="en-US" sz="1600" i="1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PrimeiroNome</a:t>
            </a:r>
            <a:r>
              <a:rPr lang="pt-BR" altLang="en-US" sz="1600" i="1" dirty="0">
                <a:solidFill>
                  <a:srgbClr val="2C3C43"/>
                </a:solidFill>
              </a:rPr>
              <a:t>, </a:t>
            </a:r>
            <a:r>
              <a:rPr lang="pt-BR" altLang="en-US" sz="1600" i="1" dirty="0" err="1">
                <a:solidFill>
                  <a:srgbClr val="2C3C43"/>
                </a:solidFill>
              </a:rPr>
              <a:t>last_name</a:t>
            </a:r>
            <a:r>
              <a:rPr lang="pt-BR" altLang="en-US" sz="1600" i="1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SegundoNome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        </a:t>
            </a:r>
            <a:r>
              <a:rPr lang="pt-BR" altLang="en-US" sz="1600" dirty="0" smtClean="0">
                <a:solidFill>
                  <a:srgbClr val="2C3C43"/>
                </a:solidFill>
              </a:rPr>
              <a:t>	</a:t>
            </a:r>
            <a:r>
              <a:rPr lang="pt-BR" altLang="en-US" sz="1600" b="1" dirty="0" smtClean="0">
                <a:solidFill>
                  <a:srgbClr val="2C3C43"/>
                </a:solidFill>
              </a:rPr>
              <a:t>FROM</a:t>
            </a:r>
            <a:r>
              <a:rPr lang="pt-BR" altLang="en-US" sz="1600" dirty="0" smtClean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customer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	</a:t>
            </a:r>
            <a:r>
              <a:rPr lang="pt-BR" altLang="en-US" sz="1600" b="1" dirty="0">
                <a:solidFill>
                  <a:srgbClr val="2C3C43"/>
                </a:solidFill>
              </a:rPr>
              <a:t>SELECT</a:t>
            </a:r>
            <a:r>
              <a:rPr lang="pt-BR" altLang="en-US" sz="1600" dirty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first_name</a:t>
            </a:r>
            <a:r>
              <a:rPr lang="pt-BR" altLang="en-US" sz="1600" i="1" dirty="0">
                <a:solidFill>
                  <a:srgbClr val="2C3C43"/>
                </a:solidFill>
              </a:rPr>
              <a:t> “Primeiro Nome” , </a:t>
            </a:r>
            <a:r>
              <a:rPr lang="pt-BR" altLang="en-US" sz="1600" i="1" dirty="0" err="1">
                <a:solidFill>
                  <a:srgbClr val="2C3C43"/>
                </a:solidFill>
              </a:rPr>
              <a:t>last_name</a:t>
            </a:r>
            <a:r>
              <a:rPr lang="pt-BR" altLang="en-US" sz="1600" i="1" dirty="0">
                <a:solidFill>
                  <a:srgbClr val="2C3C43"/>
                </a:solidFill>
              </a:rPr>
              <a:t> "Segundo Nome"</a:t>
            </a:r>
          </a:p>
          <a:p>
            <a:pPr lvl="1">
              <a:spcBef>
                <a:spcPts val="600"/>
              </a:spcBef>
            </a:pPr>
            <a:r>
              <a:rPr lang="pt-BR" altLang="en-US" sz="1600" dirty="0">
                <a:solidFill>
                  <a:srgbClr val="2C3C43"/>
                </a:solidFill>
              </a:rPr>
              <a:t>        </a:t>
            </a:r>
            <a:r>
              <a:rPr lang="pt-BR" altLang="en-US" sz="1600" dirty="0" smtClean="0">
                <a:solidFill>
                  <a:srgbClr val="2C3C43"/>
                </a:solidFill>
              </a:rPr>
              <a:t>	</a:t>
            </a:r>
            <a:r>
              <a:rPr lang="pt-BR" altLang="en-US" sz="1600" b="1" dirty="0" smtClean="0">
                <a:solidFill>
                  <a:srgbClr val="2C3C43"/>
                </a:solidFill>
              </a:rPr>
              <a:t>FROM</a:t>
            </a:r>
            <a:r>
              <a:rPr lang="pt-BR" altLang="en-US" sz="1600" dirty="0" smtClean="0">
                <a:solidFill>
                  <a:srgbClr val="2C3C43"/>
                </a:solidFill>
              </a:rPr>
              <a:t> </a:t>
            </a:r>
            <a:r>
              <a:rPr lang="pt-BR" altLang="en-US" sz="1600" i="1" dirty="0" err="1">
                <a:solidFill>
                  <a:srgbClr val="2C3C43"/>
                </a:solidFill>
              </a:rPr>
              <a:t>customer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6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1600" dirty="0">
                <a:solidFill>
                  <a:srgbClr val="2C3C43"/>
                </a:solidFill>
              </a:rPr>
              <a:t>	</a:t>
            </a:r>
            <a:endParaRPr lang="en-US" altLang="en-US" sz="1600" b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294929"/>
            <a:ext cx="8534401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SELECT – </a:t>
            </a:r>
            <a:r>
              <a:rPr lang="pt-BR" altLang="en-US" sz="4000" dirty="0" smtClean="0"/>
              <a:t>Apelidando </a:t>
            </a:r>
            <a:r>
              <a:rPr lang="pt-BR" altLang="en-US" sz="4000" dirty="0"/>
              <a:t>colunas (alias)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104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14616"/>
            <a:ext cx="7628238" cy="554780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A </a:t>
            </a:r>
            <a:r>
              <a:rPr lang="pt-BR" altLang="en-US" dirty="0" err="1">
                <a:solidFill>
                  <a:srgbClr val="2C3C43"/>
                </a:solidFill>
              </a:rPr>
              <a:t>constraint</a:t>
            </a:r>
            <a:r>
              <a:rPr lang="pt-BR" altLang="en-US" dirty="0">
                <a:solidFill>
                  <a:srgbClr val="2C3C43"/>
                </a:solidFill>
              </a:rPr>
              <a:t> chave primária (</a:t>
            </a:r>
            <a:r>
              <a:rPr lang="pt-BR" altLang="en-US" dirty="0" err="1">
                <a:solidFill>
                  <a:srgbClr val="2C3C43"/>
                </a:solidFill>
              </a:rPr>
              <a:t>primary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dirty="0" err="1">
                <a:solidFill>
                  <a:srgbClr val="2C3C43"/>
                </a:solidFill>
              </a:rPr>
              <a:t>key</a:t>
            </a:r>
            <a:r>
              <a:rPr lang="pt-BR" altLang="en-US" dirty="0">
                <a:solidFill>
                  <a:srgbClr val="2C3C43"/>
                </a:solidFill>
              </a:rPr>
              <a:t> ou PK) é a mais importante de todas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Somente uma PK por tabela!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Garante que os valores serão únicos para a coluna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Não pode existir valores NULL em uma coluna que é PK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 ser composta de uma ou mais colunas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Deve ser definida durante a modelagem!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Pode ser natural ou artificial: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Natural: </a:t>
            </a:r>
            <a:r>
              <a:rPr lang="pt-BR" altLang="en-US" dirty="0">
                <a:solidFill>
                  <a:srgbClr val="2C3C43"/>
                </a:solidFill>
              </a:rPr>
              <a:t>uma coluna que já representa unicidade na realidade. </a:t>
            </a:r>
            <a:r>
              <a:rPr lang="pt-BR" altLang="en-US" dirty="0" err="1">
                <a:solidFill>
                  <a:srgbClr val="2C3C43"/>
                </a:solidFill>
              </a:rPr>
              <a:t>Ex</a:t>
            </a:r>
            <a:r>
              <a:rPr lang="pt-BR" altLang="en-US" dirty="0">
                <a:solidFill>
                  <a:srgbClr val="2C3C43"/>
                </a:solidFill>
              </a:rPr>
              <a:t>: CPF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b="1" dirty="0">
                <a:solidFill>
                  <a:srgbClr val="2C3C43"/>
                </a:solidFill>
              </a:rPr>
              <a:t>Artificial: </a:t>
            </a:r>
            <a:r>
              <a:rPr lang="pt-BR" altLang="en-US" dirty="0">
                <a:solidFill>
                  <a:srgbClr val="2C3C43"/>
                </a:solidFill>
              </a:rPr>
              <a:t>coluna criada apenas para identificar unicamente a linha. </a:t>
            </a:r>
            <a:r>
              <a:rPr lang="pt-BR" altLang="en-US" dirty="0" err="1">
                <a:solidFill>
                  <a:srgbClr val="2C3C43"/>
                </a:solidFill>
              </a:rPr>
              <a:t>Ex</a:t>
            </a:r>
            <a:r>
              <a:rPr lang="pt-BR" altLang="en-US" dirty="0">
                <a:solidFill>
                  <a:srgbClr val="2C3C43"/>
                </a:solidFill>
              </a:rPr>
              <a:t>: ID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Por trás de uma PK também existe um índice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Constraint </a:t>
            </a:r>
            <a:r>
              <a:rPr lang="en-US" sz="4000" dirty="0" err="1"/>
              <a:t>chave</a:t>
            </a:r>
            <a:r>
              <a:rPr lang="en-US" sz="4000" dirty="0"/>
              <a:t> </a:t>
            </a:r>
            <a:r>
              <a:rPr lang="en-US" sz="4000" dirty="0" err="1"/>
              <a:t>primária</a:t>
            </a:r>
            <a:r>
              <a:rPr lang="en-US" sz="4000" dirty="0"/>
              <a:t> (PK)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85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993763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buFont typeface="Arial" charset="0"/>
              <a:buChar char="•"/>
            </a:pPr>
            <a:endParaRPr lang="en-US" altLang="en-US" sz="1000" b="1">
              <a:solidFill>
                <a:srgbClr val="2C3C43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4000" y="1524076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CREATE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TABLE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(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          </a:t>
            </a:r>
            <a:r>
              <a:rPr lang="en-US" altLang="en-US" i="1" dirty="0">
                <a:solidFill>
                  <a:srgbClr val="2C3C43"/>
                </a:solidFill>
              </a:rPr>
              <a:t>ID INT NOT NULL PRIMARY KEY,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   NAME VARCHAR(50) 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INSERT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INTO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VALUES(</a:t>
            </a:r>
            <a:r>
              <a:rPr lang="en-US" altLang="en-US" i="1" dirty="0">
                <a:solidFill>
                  <a:srgbClr val="2C3C43"/>
                </a:solidFill>
              </a:rPr>
              <a:t>1, 'A'</a:t>
            </a: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INSERT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INTO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VALUES(</a:t>
            </a:r>
            <a:r>
              <a:rPr lang="en-US" altLang="en-US" i="1" dirty="0">
                <a:solidFill>
                  <a:srgbClr val="2C3C43"/>
                </a:solidFill>
              </a:rPr>
              <a:t>1, 'B'</a:t>
            </a: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INSERT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INTO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VALUES(</a:t>
            </a:r>
            <a:r>
              <a:rPr lang="en-US" altLang="en-US" i="1" dirty="0">
                <a:solidFill>
                  <a:srgbClr val="2C3C43"/>
                </a:solidFill>
              </a:rPr>
              <a:t>NULL, 'C'</a:t>
            </a: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DROP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TABLE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CUSTOMERS;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Exemplo</a:t>
            </a:r>
            <a:r>
              <a:rPr lang="en-US" sz="4000" dirty="0"/>
              <a:t> de PK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628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993763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buFont typeface="Arial" charset="0"/>
              <a:buChar char="•"/>
            </a:pPr>
            <a:endParaRPr lang="en-US" altLang="en-US" sz="1000" b="1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1400506"/>
            <a:ext cx="7549116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CREATE TABLE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(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          </a:t>
            </a:r>
            <a:r>
              <a:rPr lang="en-US" altLang="en-US" i="1" dirty="0">
                <a:solidFill>
                  <a:srgbClr val="2C3C43"/>
                </a:solidFill>
              </a:rPr>
              <a:t>ID INT NOT NULL ,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   NAME VARCHAR(50), 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   </a:t>
            </a:r>
            <a:r>
              <a:rPr lang="en-US" altLang="en-US" b="1" dirty="0">
                <a:solidFill>
                  <a:srgbClr val="2C3C43"/>
                </a:solidFill>
              </a:rPr>
              <a:t>CONSTRAINT</a:t>
            </a:r>
            <a:r>
              <a:rPr lang="en-US" altLang="en-US" i="1" dirty="0">
                <a:solidFill>
                  <a:srgbClr val="2C3C43"/>
                </a:solidFill>
              </a:rPr>
              <a:t> PK_CUSTOMERS PRIMARY KEY(ID)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DROP TABLE </a:t>
            </a:r>
            <a:r>
              <a:rPr lang="en-US" altLang="en-US" i="1" dirty="0">
                <a:solidFill>
                  <a:srgbClr val="2C3C43"/>
                </a:solidFill>
              </a:rPr>
              <a:t>CUSTOMERS;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CREATE TABLE </a:t>
            </a:r>
            <a:r>
              <a:rPr lang="en-US" altLang="en-US" i="1" dirty="0">
                <a:solidFill>
                  <a:srgbClr val="2C3C43"/>
                </a:solidFill>
              </a:rPr>
              <a:t>CUSTOMERS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(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          </a:t>
            </a:r>
            <a:r>
              <a:rPr lang="en-US" altLang="en-US" i="1" dirty="0">
                <a:solidFill>
                  <a:srgbClr val="2C3C43"/>
                </a:solidFill>
              </a:rPr>
              <a:t>ID INT NOT NULL ,  CPF INT NOT NULL,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   NAME VARCHAR(50), 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          </a:t>
            </a:r>
            <a:r>
              <a:rPr lang="en-US" altLang="en-US" b="1" dirty="0">
                <a:solidFill>
                  <a:srgbClr val="2C3C43"/>
                </a:solidFill>
              </a:rPr>
              <a:t>CONSTRAINT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PK_CUSTOMERS2 PRIMARY KEY(ID,CPF)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);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Exemplo</a:t>
            </a:r>
            <a:r>
              <a:rPr lang="en-US" sz="4000" dirty="0"/>
              <a:t> de PK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435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14616"/>
            <a:ext cx="7628238" cy="54646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 err="1">
                <a:solidFill>
                  <a:srgbClr val="2C3C43"/>
                </a:solidFill>
              </a:rPr>
              <a:t>Views</a:t>
            </a:r>
            <a:r>
              <a:rPr lang="pt-BR" altLang="en-US" dirty="0">
                <a:solidFill>
                  <a:srgbClr val="2C3C43"/>
                </a:solidFill>
              </a:rPr>
              <a:t> são objetos que contêm uma instrução SELECT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Simplificam o trabalho, pois abstraem detalhes de tabelas e relacionamentos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Também simplificam o uso de permissões em objetos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 err="1">
                <a:solidFill>
                  <a:srgbClr val="2C3C43"/>
                </a:solidFill>
              </a:rPr>
              <a:t>Views</a:t>
            </a:r>
            <a:r>
              <a:rPr lang="pt-BR" altLang="en-US" dirty="0">
                <a:solidFill>
                  <a:srgbClr val="2C3C43"/>
                </a:solidFill>
              </a:rPr>
              <a:t> podem ser somente para leitura (READ ONLY) ou permitir a modificação de dados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possível criar índices especiais em </a:t>
            </a:r>
            <a:r>
              <a:rPr lang="pt-BR" altLang="en-US" dirty="0" err="1">
                <a:solidFill>
                  <a:srgbClr val="2C3C43"/>
                </a:solidFill>
              </a:rPr>
              <a:t>views</a:t>
            </a:r>
            <a:r>
              <a:rPr lang="pt-BR" altLang="en-US" dirty="0">
                <a:solidFill>
                  <a:srgbClr val="2C3C43"/>
                </a:solidFill>
              </a:rPr>
              <a:t> (</a:t>
            </a:r>
            <a:r>
              <a:rPr lang="pt-BR" altLang="en-US" dirty="0" err="1">
                <a:solidFill>
                  <a:srgbClr val="2C3C43"/>
                </a:solidFill>
              </a:rPr>
              <a:t>views</a:t>
            </a:r>
            <a:r>
              <a:rPr lang="pt-BR" altLang="en-US" dirty="0">
                <a:solidFill>
                  <a:srgbClr val="2C3C43"/>
                </a:solidFill>
              </a:rPr>
              <a:t> materializadas)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Em geral, utiliza-se o termo </a:t>
            </a:r>
            <a:r>
              <a:rPr lang="pt-BR" altLang="en-US" dirty="0" err="1">
                <a:solidFill>
                  <a:srgbClr val="2C3C43"/>
                </a:solidFill>
              </a:rPr>
              <a:t>view</a:t>
            </a:r>
            <a:r>
              <a:rPr lang="pt-BR" altLang="en-US" dirty="0">
                <a:solidFill>
                  <a:srgbClr val="2C3C43"/>
                </a:solidFill>
              </a:rPr>
              <a:t> e não visão ou visões</a:t>
            </a:r>
            <a:endParaRPr lang="en-US" altLang="en-US" sz="1000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Criando </a:t>
            </a:r>
            <a:r>
              <a:rPr lang="pt-BR" sz="4000" dirty="0" err="1"/>
              <a:t>views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8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760162"/>
            <a:ext cx="7628238" cy="5319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Sintaxe para a criação de </a:t>
            </a:r>
            <a:r>
              <a:rPr lang="pt-BR" altLang="en-US" dirty="0" err="1">
                <a:solidFill>
                  <a:srgbClr val="2C3C43"/>
                </a:solidFill>
              </a:rPr>
              <a:t>views</a:t>
            </a:r>
            <a:r>
              <a:rPr lang="pt-BR" altLang="en-US" dirty="0">
                <a:solidFill>
                  <a:srgbClr val="2C3C43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CREATE [OR REPLACE] VIEW </a:t>
            </a:r>
            <a:r>
              <a:rPr lang="pt-BR" altLang="en-US" i="1" dirty="0">
                <a:solidFill>
                  <a:srgbClr val="2C3C43"/>
                </a:solidFill>
              </a:rPr>
              <a:t>&lt;</a:t>
            </a:r>
            <a:r>
              <a:rPr lang="pt-BR" altLang="en-US" i="1" dirty="0" err="1">
                <a:solidFill>
                  <a:srgbClr val="2C3C43"/>
                </a:solidFill>
              </a:rPr>
              <a:t>nome_view</a:t>
            </a:r>
            <a:r>
              <a:rPr lang="pt-BR" altLang="en-US" i="1" dirty="0">
                <a:solidFill>
                  <a:srgbClr val="2C3C43"/>
                </a:solidFill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	</a:t>
            </a:r>
            <a:r>
              <a:rPr lang="pt-BR" altLang="en-US" b="1" dirty="0">
                <a:solidFill>
                  <a:srgbClr val="2C3C43"/>
                </a:solidFill>
              </a:rPr>
              <a:t>AS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pt-BR" altLang="en-US" i="1" dirty="0">
                <a:solidFill>
                  <a:srgbClr val="2C3C43"/>
                </a:solidFill>
              </a:rPr>
              <a:t>	&lt;instrução SELECT&gt;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Existem algumas restrições no que pode ser colocado no SELECT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É possível fazer filtros, agregações e </a:t>
            </a:r>
            <a:r>
              <a:rPr lang="pt-BR" altLang="en-US" dirty="0" err="1">
                <a:solidFill>
                  <a:srgbClr val="2C3C43"/>
                </a:solidFill>
              </a:rPr>
              <a:t>joins</a:t>
            </a:r>
            <a:r>
              <a:rPr lang="pt-BR" altLang="en-US" dirty="0">
                <a:solidFill>
                  <a:srgbClr val="2C3C43"/>
                </a:solidFill>
              </a:rPr>
              <a:t> dentro de uma </a:t>
            </a:r>
            <a:r>
              <a:rPr lang="pt-BR" altLang="en-US" dirty="0" err="1">
                <a:solidFill>
                  <a:srgbClr val="2C3C43"/>
                </a:solidFill>
              </a:rPr>
              <a:t>view</a:t>
            </a:r>
            <a:endParaRPr lang="pt-BR" altLang="en-US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dirty="0">
                <a:solidFill>
                  <a:srgbClr val="2C3C43"/>
                </a:solidFill>
              </a:rPr>
              <a:t>Recomenda-se que todas as colunas possuam um nome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034746" y="231429"/>
            <a:ext cx="6582032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Criando </a:t>
            </a:r>
            <a:r>
              <a:rPr lang="pt-BR" sz="4000" dirty="0" err="1"/>
              <a:t>views</a:t>
            </a:r>
            <a:r>
              <a:rPr lang="pt-BR" sz="4000" dirty="0"/>
              <a:t> – CREATE VIEW</a:t>
            </a:r>
          </a:p>
        </p:txBody>
      </p:sp>
    </p:spTree>
    <p:extLst>
      <p:ext uri="{BB962C8B-B14F-4D97-AF65-F5344CB8AC3E}">
        <p14:creationId xmlns:p14="http://schemas.microsoft.com/office/powerpoint/2010/main" val="8311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55806"/>
            <a:ext cx="7628238" cy="542348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CREATE OR REPLACE VIEW</a:t>
            </a:r>
            <a:r>
              <a:rPr lang="en-US" altLang="en-US" dirty="0">
                <a:solidFill>
                  <a:srgbClr val="2C3C43"/>
                </a:solidFill>
              </a:rPr>
              <a:t> VW_CUSTOMERS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AS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 </a:t>
            </a:r>
            <a:r>
              <a:rPr lang="en-US" altLang="en-US" i="1" dirty="0">
                <a:solidFill>
                  <a:srgbClr val="2C3C43"/>
                </a:solidFill>
              </a:rPr>
              <a:t>CUSTOMER_ID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,FIRST_NAME || ' ' || LAST_NAME AS FULL_NAME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>
                <a:solidFill>
                  <a:srgbClr val="2C3C43"/>
                </a:solidFill>
              </a:rPr>
              <a:t>       ,EMAIL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ACTIVEBOOL = TRUE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ORDER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BY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CUSTOMER_ID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 </a:t>
            </a:r>
            <a:r>
              <a:rPr lang="en-US" altLang="en-US" dirty="0">
                <a:solidFill>
                  <a:srgbClr val="2C3C43"/>
                </a:solidFill>
              </a:rPr>
              <a:t>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VW_CUSTOMERS</a:t>
            </a:r>
            <a:endParaRPr lang="pt-BR" altLang="en-US" i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515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4000" y="1647568"/>
            <a:ext cx="7628238" cy="543172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CREATE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OR REPLACE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VIEW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VW_TOTAIS_POR_CLIENTE (CLIENTE,MEDIA,MAXIMO,MINIMO,SOMATORIA)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AS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R.CUSTOMER_ID, </a:t>
            </a:r>
            <a:r>
              <a:rPr lang="en-US" altLang="en-US" b="1" dirty="0">
                <a:solidFill>
                  <a:srgbClr val="2C3C43"/>
                </a:solidFill>
              </a:rPr>
              <a:t>AVG(</a:t>
            </a:r>
            <a:r>
              <a:rPr lang="en-US" altLang="en-US" i="1" dirty="0">
                <a:solidFill>
                  <a:srgbClr val="2C3C43"/>
                </a:solidFill>
              </a:rPr>
              <a:t>P.AMOUNT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  <a:r>
              <a:rPr lang="en-US" altLang="en-US" dirty="0">
                <a:solidFill>
                  <a:srgbClr val="2C3C43"/>
                </a:solidFill>
              </a:rPr>
              <a:t>,</a:t>
            </a:r>
            <a:r>
              <a:rPr lang="en-US" altLang="en-US" b="1" dirty="0">
                <a:solidFill>
                  <a:srgbClr val="2C3C43"/>
                </a:solidFill>
              </a:rPr>
              <a:t> MAX(</a:t>
            </a:r>
            <a:r>
              <a:rPr lang="en-US" altLang="en-US" i="1" dirty="0">
                <a:solidFill>
                  <a:srgbClr val="2C3C43"/>
                </a:solidFill>
              </a:rPr>
              <a:t>P.AMOUNT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  <a:r>
              <a:rPr lang="en-US" altLang="en-US" dirty="0">
                <a:solidFill>
                  <a:srgbClr val="2C3C43"/>
                </a:solidFill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      </a:t>
            </a:r>
            <a:r>
              <a:rPr lang="en-US" altLang="en-US" b="1" dirty="0">
                <a:solidFill>
                  <a:srgbClr val="2C3C43"/>
                </a:solidFill>
              </a:rPr>
              <a:t>MIN(</a:t>
            </a:r>
            <a:r>
              <a:rPr lang="en-US" altLang="en-US" i="1" dirty="0">
                <a:solidFill>
                  <a:srgbClr val="2C3C43"/>
                </a:solidFill>
              </a:rPr>
              <a:t>P.AMOUNT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  <a:r>
              <a:rPr lang="en-US" altLang="en-US" i="1" dirty="0">
                <a:solidFill>
                  <a:srgbClr val="2C3C43"/>
                </a:solidFill>
              </a:rPr>
              <a:t>,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SUM(</a:t>
            </a:r>
            <a:r>
              <a:rPr lang="en-US" altLang="en-US" i="1" dirty="0">
                <a:solidFill>
                  <a:srgbClr val="2C3C43"/>
                </a:solidFill>
              </a:rPr>
              <a:t>P.AMOUNT</a:t>
            </a:r>
            <a:r>
              <a:rPr lang="en-US" altLang="en-US" b="1" dirty="0">
                <a:solidFill>
                  <a:srgbClr val="2C3C43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PAYMENT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P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b="1" dirty="0">
                <a:solidFill>
                  <a:srgbClr val="2C3C43"/>
                </a:solidFill>
              </a:rPr>
              <a:t>JOIN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RENTAL R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	</a:t>
            </a:r>
            <a:r>
              <a:rPr lang="en-US" altLang="en-US" b="1" dirty="0">
                <a:solidFill>
                  <a:srgbClr val="2C3C43"/>
                </a:solidFill>
              </a:rPr>
              <a:t>ON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P.RENTAL_ID = R.RENTAL_ID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GROUP BY </a:t>
            </a:r>
            <a:r>
              <a:rPr lang="en-US" altLang="en-US" i="1" dirty="0">
                <a:solidFill>
                  <a:srgbClr val="2C3C43"/>
                </a:solidFill>
              </a:rPr>
              <a:t>R.CUSTOMER_ID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ORDER BY </a:t>
            </a:r>
            <a:r>
              <a:rPr lang="en-US" altLang="en-US" i="1" dirty="0">
                <a:solidFill>
                  <a:srgbClr val="2C3C43"/>
                </a:solidFill>
              </a:rPr>
              <a:t>R.CUSTOMER_ID</a:t>
            </a:r>
            <a:r>
              <a:rPr lang="en-US" altLang="en-US" dirty="0">
                <a:solidFill>
                  <a:srgbClr val="2C3C43"/>
                </a:solidFill>
              </a:rPr>
              <a:t>	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VW_TOTAIS_POR_CLIENTE</a:t>
            </a: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5856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22854"/>
            <a:ext cx="7628238" cy="545643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2C3C43"/>
                </a:solidFill>
              </a:rPr>
              <a:t>Para </a:t>
            </a:r>
            <a:r>
              <a:rPr lang="en-US" altLang="en-US" dirty="0" err="1">
                <a:solidFill>
                  <a:srgbClr val="2C3C43"/>
                </a:solidFill>
              </a:rPr>
              <a:t>ver</a:t>
            </a:r>
            <a:r>
              <a:rPr lang="en-US" altLang="en-US" dirty="0">
                <a:solidFill>
                  <a:srgbClr val="2C3C43"/>
                </a:solidFill>
              </a:rPr>
              <a:t> o </a:t>
            </a:r>
            <a:r>
              <a:rPr lang="en-US" altLang="en-US" dirty="0" err="1">
                <a:solidFill>
                  <a:srgbClr val="2C3C43"/>
                </a:solidFill>
              </a:rPr>
              <a:t>conteúdo</a:t>
            </a:r>
            <a:r>
              <a:rPr lang="en-US" altLang="en-US" dirty="0">
                <a:solidFill>
                  <a:srgbClr val="2C3C43"/>
                </a:solidFill>
              </a:rPr>
              <a:t> da view, utilize a view de </a:t>
            </a:r>
            <a:r>
              <a:rPr lang="en-US" altLang="en-US" dirty="0" err="1">
                <a:solidFill>
                  <a:srgbClr val="2C3C43"/>
                </a:solidFill>
              </a:rPr>
              <a:t>sistema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INFORMATION_SCHEMA.VIEWS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dirty="0" err="1">
                <a:solidFill>
                  <a:srgbClr val="2C3C43"/>
                </a:solidFill>
              </a:rPr>
              <a:t>Alternativa</a:t>
            </a:r>
            <a:r>
              <a:rPr lang="en-US" altLang="en-US" dirty="0">
                <a:solidFill>
                  <a:srgbClr val="2C3C43"/>
                </a:solidFill>
              </a:rPr>
              <a:t>: </a:t>
            </a:r>
            <a:r>
              <a:rPr lang="en-US" altLang="en-US" i="1" dirty="0" err="1">
                <a:solidFill>
                  <a:srgbClr val="2C3C43"/>
                </a:solidFill>
              </a:rPr>
              <a:t>função</a:t>
            </a:r>
            <a:r>
              <a:rPr lang="en-US" altLang="en-US" i="1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pg_get_viewdef</a:t>
            </a:r>
            <a:r>
              <a:rPr lang="en-US" altLang="en-US" i="1" dirty="0">
                <a:solidFill>
                  <a:srgbClr val="2C3C43"/>
                </a:solidFill>
              </a:rPr>
              <a:t>()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2C3C43"/>
                </a:solidFill>
              </a:rPr>
              <a:t>Nota: </a:t>
            </a:r>
            <a:r>
              <a:rPr lang="en-US" altLang="en-US" dirty="0">
                <a:solidFill>
                  <a:srgbClr val="2C3C43"/>
                </a:solidFill>
              </a:rPr>
              <a:t>grid do </a:t>
            </a:r>
            <a:r>
              <a:rPr lang="en-US" altLang="en-US" dirty="0" err="1">
                <a:solidFill>
                  <a:srgbClr val="2C3C43"/>
                </a:solidFill>
              </a:rPr>
              <a:t>pgAdmin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mostra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só</a:t>
            </a:r>
            <a:r>
              <a:rPr lang="en-US" altLang="en-US" dirty="0">
                <a:solidFill>
                  <a:srgbClr val="2C3C43"/>
                </a:solidFill>
              </a:rPr>
              <a:t> a </a:t>
            </a:r>
            <a:r>
              <a:rPr lang="en-US" altLang="en-US" dirty="0" err="1">
                <a:solidFill>
                  <a:srgbClr val="2C3C43"/>
                </a:solidFill>
              </a:rPr>
              <a:t>primeira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dirty="0" err="1">
                <a:solidFill>
                  <a:srgbClr val="2C3C43"/>
                </a:solidFill>
              </a:rPr>
              <a:t>linha</a:t>
            </a: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	SELECT</a:t>
            </a:r>
            <a:r>
              <a:rPr lang="en-US" altLang="en-US" dirty="0">
                <a:solidFill>
                  <a:srgbClr val="2C3C43"/>
                </a:solidFill>
              </a:rPr>
              <a:t> * </a:t>
            </a:r>
            <a:r>
              <a:rPr lang="en-US" altLang="en-US" b="1" dirty="0">
                <a:solidFill>
                  <a:srgbClr val="2C3C43"/>
                </a:solidFill>
              </a:rPr>
              <a:t>FROM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>
                <a:solidFill>
                  <a:srgbClr val="2C3C43"/>
                </a:solidFill>
              </a:rPr>
              <a:t>INFORMATION_SCHEMA.VIEWS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solidFill>
                  <a:srgbClr val="2C3C43"/>
                </a:solidFill>
              </a:rPr>
              <a:t>	WHERE</a:t>
            </a:r>
            <a:r>
              <a:rPr lang="en-US" altLang="en-US" dirty="0">
                <a:solidFill>
                  <a:srgbClr val="2C3C43"/>
                </a:solidFill>
              </a:rPr>
              <a:t> </a:t>
            </a:r>
            <a:r>
              <a:rPr lang="en-US" altLang="en-US" i="1" dirty="0" err="1">
                <a:solidFill>
                  <a:srgbClr val="2C3C43"/>
                </a:solidFill>
              </a:rPr>
              <a:t>table_name</a:t>
            </a:r>
            <a:r>
              <a:rPr lang="en-US" altLang="en-US" i="1" dirty="0">
                <a:solidFill>
                  <a:srgbClr val="2C3C43"/>
                </a:solidFill>
              </a:rPr>
              <a:t> = '</a:t>
            </a:r>
            <a:r>
              <a:rPr lang="en-US" altLang="en-US" i="1" dirty="0" err="1">
                <a:solidFill>
                  <a:srgbClr val="2C3C43"/>
                </a:solidFill>
              </a:rPr>
              <a:t>vw_customers</a:t>
            </a:r>
            <a:r>
              <a:rPr lang="en-US" altLang="en-US" i="1" dirty="0">
                <a:solidFill>
                  <a:srgbClr val="2C3C43"/>
                </a:solidFill>
              </a:rPr>
              <a:t>' 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	select </a:t>
            </a:r>
            <a:r>
              <a:rPr lang="en-US" altLang="en-US" dirty="0" err="1">
                <a:solidFill>
                  <a:srgbClr val="2C3C43"/>
                </a:solidFill>
              </a:rPr>
              <a:t>pg_get_viewdef</a:t>
            </a:r>
            <a:r>
              <a:rPr lang="en-US" altLang="en-US" dirty="0">
                <a:solidFill>
                  <a:srgbClr val="2C3C43"/>
                </a:solidFill>
              </a:rPr>
              <a:t>('VW_CUSTOMERS', true)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Informações sobre </a:t>
            </a:r>
            <a:r>
              <a:rPr lang="pt-BR" sz="4000" dirty="0" err="1"/>
              <a:t>views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709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8758"/>
            <a:ext cx="7628238" cy="539053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2C3C43"/>
                </a:solidFill>
              </a:rPr>
              <a:t>Para </a:t>
            </a:r>
            <a:r>
              <a:rPr lang="en-US" altLang="en-US" dirty="0" err="1">
                <a:solidFill>
                  <a:srgbClr val="2C3C43"/>
                </a:solidFill>
              </a:rPr>
              <a:t>alterar</a:t>
            </a:r>
            <a:r>
              <a:rPr lang="en-US" altLang="en-US" dirty="0">
                <a:solidFill>
                  <a:srgbClr val="2C3C43"/>
                </a:solidFill>
              </a:rPr>
              <a:t> o </a:t>
            </a:r>
            <a:r>
              <a:rPr lang="en-US" altLang="en-US" dirty="0" err="1">
                <a:solidFill>
                  <a:srgbClr val="2C3C43"/>
                </a:solidFill>
              </a:rPr>
              <a:t>conteúdo</a:t>
            </a:r>
            <a:r>
              <a:rPr lang="en-US" altLang="en-US" dirty="0">
                <a:solidFill>
                  <a:srgbClr val="2C3C43"/>
                </a:solidFill>
              </a:rPr>
              <a:t> de </a:t>
            </a:r>
            <a:r>
              <a:rPr lang="en-US" altLang="en-US" dirty="0" err="1">
                <a:solidFill>
                  <a:srgbClr val="2C3C43"/>
                </a:solidFill>
              </a:rPr>
              <a:t>uma</a:t>
            </a:r>
            <a:r>
              <a:rPr lang="en-US" altLang="en-US" dirty="0">
                <a:solidFill>
                  <a:srgbClr val="2C3C43"/>
                </a:solidFill>
              </a:rPr>
              <a:t> view, utilize o commando:</a:t>
            </a:r>
          </a:p>
          <a:p>
            <a:pPr lvl="1">
              <a:spcBef>
                <a:spcPts val="600"/>
              </a:spcBef>
            </a:pPr>
            <a:endParaRPr lang="en-US" altLang="en-US" sz="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	</a:t>
            </a:r>
            <a:r>
              <a:rPr lang="en-US" altLang="en-US" b="1" dirty="0">
                <a:solidFill>
                  <a:srgbClr val="2C3C43"/>
                </a:solidFill>
              </a:rPr>
              <a:t>ALTER VIEW </a:t>
            </a:r>
            <a:r>
              <a:rPr lang="en-US" altLang="en-US" i="1" dirty="0">
                <a:solidFill>
                  <a:srgbClr val="2C3C43"/>
                </a:solidFill>
              </a:rPr>
              <a:t>&lt;</a:t>
            </a:r>
            <a:r>
              <a:rPr lang="en-US" altLang="en-US" i="1" dirty="0" err="1">
                <a:solidFill>
                  <a:srgbClr val="2C3C43"/>
                </a:solidFill>
              </a:rPr>
              <a:t>nome_view</a:t>
            </a:r>
            <a:r>
              <a:rPr lang="en-US" altLang="en-US" i="1" dirty="0">
                <a:solidFill>
                  <a:srgbClr val="2C3C43"/>
                </a:solidFill>
              </a:rPr>
              <a:t>&gt;</a:t>
            </a:r>
            <a:r>
              <a:rPr lang="en-US" altLang="en-US" dirty="0">
                <a:solidFill>
                  <a:srgbClr val="2C3C43"/>
                </a:solidFill>
              </a:rPr>
              <a:t> …</a:t>
            </a:r>
          </a:p>
          <a:p>
            <a:pPr lvl="1">
              <a:spcBef>
                <a:spcPts val="600"/>
              </a:spcBef>
            </a:pPr>
            <a:endParaRPr lang="en-US" altLang="en-US" sz="1000" dirty="0">
              <a:solidFill>
                <a:srgbClr val="2C3C43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2C3C43"/>
                </a:solidFill>
              </a:rPr>
              <a:t>Para remover </a:t>
            </a:r>
            <a:r>
              <a:rPr lang="en-US" altLang="en-US" dirty="0" err="1">
                <a:solidFill>
                  <a:srgbClr val="2C3C43"/>
                </a:solidFill>
              </a:rPr>
              <a:t>uma</a:t>
            </a:r>
            <a:r>
              <a:rPr lang="en-US" altLang="en-US" dirty="0">
                <a:solidFill>
                  <a:srgbClr val="2C3C43"/>
                </a:solidFill>
              </a:rPr>
              <a:t> view, utilize </a:t>
            </a:r>
            <a:r>
              <a:rPr lang="en-US" altLang="en-US" b="1" dirty="0">
                <a:solidFill>
                  <a:srgbClr val="2C3C43"/>
                </a:solidFill>
              </a:rPr>
              <a:t>DROP VIEW </a:t>
            </a:r>
            <a:r>
              <a:rPr lang="en-US" altLang="en-US" dirty="0">
                <a:solidFill>
                  <a:srgbClr val="2C3C43"/>
                </a:solidFill>
              </a:rPr>
              <a:t>&lt;</a:t>
            </a:r>
            <a:r>
              <a:rPr lang="en-US" altLang="en-US" dirty="0" err="1">
                <a:solidFill>
                  <a:srgbClr val="2C3C43"/>
                </a:solidFill>
              </a:rPr>
              <a:t>nome_view</a:t>
            </a:r>
            <a:r>
              <a:rPr lang="en-US" altLang="en-US" dirty="0">
                <a:solidFill>
                  <a:srgbClr val="2C3C43"/>
                </a:solidFill>
              </a:rPr>
              <a:t>&gt;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2C3C43"/>
                </a:solidFill>
              </a:rPr>
              <a:t>	</a:t>
            </a:r>
            <a:r>
              <a:rPr lang="en-US" altLang="en-US" b="1" dirty="0">
                <a:solidFill>
                  <a:srgbClr val="2C3C43"/>
                </a:solidFill>
              </a:rPr>
              <a:t>DROP VIEW </a:t>
            </a:r>
            <a:r>
              <a:rPr lang="en-US" altLang="en-US" i="1" dirty="0">
                <a:solidFill>
                  <a:srgbClr val="2C3C43"/>
                </a:solidFill>
              </a:rPr>
              <a:t>VW_TOTAIS_POR_CLIENTE;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001796" y="231429"/>
            <a:ext cx="6697361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Alterando e removendo </a:t>
            </a:r>
            <a:r>
              <a:rPr lang="pt-BR" sz="4000" dirty="0" err="1"/>
              <a:t>views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739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565190"/>
            <a:ext cx="7549116" cy="561370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É possível utilizar expressões junto com o nome das colunas para fazer operações com os dados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 smtClean="0">
                <a:solidFill>
                  <a:srgbClr val="2C3C43"/>
                </a:solidFill>
              </a:rPr>
              <a:t>	Exemplos</a:t>
            </a:r>
            <a:endParaRPr lang="pt-BR" altLang="en-US" sz="2400" b="1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SELECT </a:t>
            </a:r>
            <a:r>
              <a:rPr lang="pt-BR" altLang="en-US" dirty="0" err="1">
                <a:solidFill>
                  <a:srgbClr val="2C3C43"/>
                </a:solidFill>
              </a:rPr>
              <a:t>payment_id</a:t>
            </a:r>
            <a:r>
              <a:rPr lang="pt-BR" altLang="en-US" dirty="0">
                <a:solidFill>
                  <a:srgbClr val="2C3C43"/>
                </a:solidFill>
              </a:rPr>
              <a:t>,  </a:t>
            </a:r>
            <a:r>
              <a:rPr lang="pt-BR" altLang="en-US" dirty="0" err="1">
                <a:solidFill>
                  <a:srgbClr val="2C3C43"/>
                </a:solidFill>
              </a:rPr>
              <a:t>customer_id</a:t>
            </a:r>
            <a:r>
              <a:rPr lang="pt-BR" altLang="en-US" dirty="0">
                <a:solidFill>
                  <a:srgbClr val="2C3C43"/>
                </a:solidFill>
              </a:rPr>
              <a:t>,  </a:t>
            </a:r>
            <a:r>
              <a:rPr lang="pt-BR" altLang="en-US" dirty="0" err="1">
                <a:solidFill>
                  <a:srgbClr val="2C3C43"/>
                </a:solidFill>
              </a:rPr>
              <a:t>amount</a:t>
            </a:r>
            <a:r>
              <a:rPr lang="pt-BR" altLang="en-US" dirty="0">
                <a:solidFill>
                  <a:srgbClr val="2C3C43"/>
                </a:solidFill>
              </a:rPr>
              <a:t>,  </a:t>
            </a:r>
          </a:p>
          <a:p>
            <a:pPr lvl="2">
              <a:spcBef>
                <a:spcPts val="600"/>
              </a:spcBef>
            </a:pPr>
            <a:r>
              <a:rPr lang="pt-BR" altLang="en-US" dirty="0" err="1">
                <a:solidFill>
                  <a:srgbClr val="2C3C43"/>
                </a:solidFill>
              </a:rPr>
              <a:t>amount</a:t>
            </a:r>
            <a:r>
              <a:rPr lang="pt-BR" altLang="en-US" dirty="0">
                <a:solidFill>
                  <a:srgbClr val="2C3C43"/>
                </a:solidFill>
              </a:rPr>
              <a:t> + 10.0 as </a:t>
            </a:r>
            <a:r>
              <a:rPr lang="pt-BR" altLang="en-US" dirty="0" err="1" smtClean="0">
                <a:solidFill>
                  <a:srgbClr val="2C3C43"/>
                </a:solidFill>
              </a:rPr>
              <a:t>NovoValor</a:t>
            </a:r>
            <a:r>
              <a:rPr lang="pt-BR" altLang="en-US" dirty="0" smtClean="0">
                <a:solidFill>
                  <a:srgbClr val="2C3C43"/>
                </a:solidFill>
              </a:rPr>
              <a:t> FROM </a:t>
            </a:r>
            <a:r>
              <a:rPr lang="pt-BR" altLang="en-US" dirty="0" err="1">
                <a:solidFill>
                  <a:srgbClr val="2C3C43"/>
                </a:solidFill>
              </a:rPr>
              <a:t>payment</a:t>
            </a:r>
            <a:endParaRPr lang="pt-BR" altLang="en-US" dirty="0">
              <a:solidFill>
                <a:srgbClr val="2C3C43"/>
              </a:solidFill>
            </a:endParaRP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SELECT </a:t>
            </a:r>
            <a:r>
              <a:rPr lang="pt-BR" altLang="en-US" dirty="0" err="1">
                <a:solidFill>
                  <a:srgbClr val="2C3C43"/>
                </a:solidFill>
              </a:rPr>
              <a:t>customer_id</a:t>
            </a:r>
            <a:r>
              <a:rPr lang="pt-BR" altLang="en-US" dirty="0">
                <a:solidFill>
                  <a:srgbClr val="2C3C43"/>
                </a:solidFill>
              </a:rPr>
              <a:t>,  </a:t>
            </a:r>
            <a:r>
              <a:rPr lang="pt-BR" altLang="en-US" dirty="0" err="1">
                <a:solidFill>
                  <a:srgbClr val="2C3C43"/>
                </a:solidFill>
              </a:rPr>
              <a:t>first_name</a:t>
            </a:r>
            <a:r>
              <a:rPr lang="pt-BR" altLang="en-US" dirty="0">
                <a:solidFill>
                  <a:srgbClr val="2C3C43"/>
                </a:solidFill>
              </a:rPr>
              <a:t> || </a:t>
            </a:r>
            <a:r>
              <a:rPr lang="pt-BR" altLang="en-US" dirty="0" err="1">
                <a:solidFill>
                  <a:srgbClr val="2C3C43"/>
                </a:solidFill>
              </a:rPr>
              <a:t>last_name</a:t>
            </a: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FROM </a:t>
            </a:r>
            <a:r>
              <a:rPr lang="pt-BR" altLang="en-US" dirty="0" err="1">
                <a:solidFill>
                  <a:srgbClr val="2C3C43"/>
                </a:solidFill>
              </a:rPr>
              <a:t>customer</a:t>
            </a:r>
            <a:endParaRPr lang="pt-BR" altLang="en-US" dirty="0">
              <a:solidFill>
                <a:srgbClr val="2C3C43"/>
              </a:solidFill>
            </a:endParaRP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SELECT </a:t>
            </a:r>
            <a:r>
              <a:rPr lang="pt-BR" altLang="en-US" dirty="0" err="1">
                <a:solidFill>
                  <a:srgbClr val="2C3C43"/>
                </a:solidFill>
              </a:rPr>
              <a:t>customer_id</a:t>
            </a:r>
            <a:r>
              <a:rPr lang="pt-BR" altLang="en-US" dirty="0">
                <a:solidFill>
                  <a:srgbClr val="2C3C43"/>
                </a:solidFill>
              </a:rPr>
              <a:t>,</a:t>
            </a: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       </a:t>
            </a:r>
            <a:r>
              <a:rPr lang="pt-BR" altLang="en-US" dirty="0" err="1">
                <a:solidFill>
                  <a:srgbClr val="2C3C43"/>
                </a:solidFill>
              </a:rPr>
              <a:t>first_name</a:t>
            </a:r>
            <a:r>
              <a:rPr lang="pt-BR" altLang="en-US" dirty="0">
                <a:solidFill>
                  <a:srgbClr val="2C3C43"/>
                </a:solidFill>
              </a:rPr>
              <a:t> || ' ' || </a:t>
            </a:r>
            <a:r>
              <a:rPr lang="pt-BR" altLang="en-US" dirty="0" err="1">
                <a:solidFill>
                  <a:srgbClr val="2C3C43"/>
                </a:solidFill>
              </a:rPr>
              <a:t>last_name</a:t>
            </a:r>
            <a:r>
              <a:rPr lang="pt-BR" altLang="en-US" dirty="0">
                <a:solidFill>
                  <a:srgbClr val="2C3C43"/>
                </a:solidFill>
              </a:rPr>
              <a:t> as </a:t>
            </a:r>
            <a:r>
              <a:rPr lang="pt-BR" altLang="en-US" dirty="0" err="1">
                <a:solidFill>
                  <a:srgbClr val="2C3C43"/>
                </a:solidFill>
              </a:rPr>
              <a:t>NomeCompleto</a:t>
            </a: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dirty="0">
                <a:solidFill>
                  <a:srgbClr val="2C3C43"/>
                </a:solidFill>
              </a:rPr>
              <a:t>FROM </a:t>
            </a:r>
            <a:r>
              <a:rPr lang="pt-BR" altLang="en-US" dirty="0" err="1">
                <a:solidFill>
                  <a:srgbClr val="2C3C43"/>
                </a:solidFill>
              </a:rPr>
              <a:t>customer</a:t>
            </a: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6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1600" dirty="0">
                <a:solidFill>
                  <a:srgbClr val="2C3C43"/>
                </a:solidFill>
              </a:rPr>
              <a:t>	</a:t>
            </a:r>
            <a:endParaRPr lang="en-US" altLang="en-US" sz="1600" b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383829"/>
            <a:ext cx="8255001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SELECT – Operações com valores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679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31092"/>
            <a:ext cx="7549116" cy="554780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Podemos eliminar valores repetidos (apenas dos resultados) utilizando a palavra chave DISTINCT antes do nome da coluna</a:t>
            </a:r>
          </a:p>
          <a:p>
            <a:pPr lvl="1">
              <a:spcBef>
                <a:spcPts val="600"/>
              </a:spcBef>
            </a:pPr>
            <a:endParaRPr lang="pt-BR" altLang="en-US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 smtClean="0">
                <a:solidFill>
                  <a:srgbClr val="2C3C43"/>
                </a:solidFill>
              </a:rPr>
              <a:t>	Exemplos</a:t>
            </a:r>
            <a:endParaRPr lang="pt-BR" altLang="en-US" sz="24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film_actor</a:t>
            </a:r>
            <a:endParaRPr lang="pt-BR" altLang="en-US" i="1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distinct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actor_id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film_actor</a:t>
            </a:r>
            <a:endParaRPr lang="pt-BR" altLang="en-US" i="1" dirty="0">
              <a:solidFill>
                <a:srgbClr val="2C3C43"/>
              </a:solidFill>
            </a:endParaRP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film_category</a:t>
            </a:r>
            <a:endParaRPr lang="pt-BR" altLang="en-US" i="1" dirty="0">
              <a:solidFill>
                <a:srgbClr val="2C3C43"/>
              </a:solidFill>
            </a:endParaRP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distinct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category_id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film_category</a:t>
            </a:r>
            <a:endParaRPr lang="pt-BR" altLang="en-US" sz="1600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6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1600" dirty="0">
                <a:solidFill>
                  <a:srgbClr val="2C3C43"/>
                </a:solidFill>
              </a:rPr>
              <a:t>	</a:t>
            </a:r>
            <a:endParaRPr lang="en-US" altLang="en-US" sz="1600" b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077563" y="3076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SELECT com DISTINCT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65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688758"/>
            <a:ext cx="7549116" cy="549013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Podemos limitar a quantidade de linhas retornadas utilizando a palavra chave LIMIT no final da instrução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Opção OFFSET “pula” algumas linhas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400" b="1" dirty="0" smtClean="0">
                <a:solidFill>
                  <a:srgbClr val="2C3C43"/>
                </a:solidFill>
              </a:rPr>
              <a:t>	Exemplos</a:t>
            </a:r>
            <a:endParaRPr lang="pt-BR" altLang="en-US" sz="2400" b="1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LIMIT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100</a:t>
            </a:r>
          </a:p>
          <a:p>
            <a:pPr marL="1371600" lvl="2" indent="-457200">
              <a:spcBef>
                <a:spcPts val="600"/>
              </a:spcBef>
              <a:buFont typeface="Arial" charset="0"/>
              <a:buChar char="•"/>
            </a:pPr>
            <a:endParaRPr lang="pt-BR" altLang="en-US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en-US" b="1" dirty="0">
                <a:solidFill>
                  <a:srgbClr val="2C3C43"/>
                </a:solidFill>
              </a:rPr>
              <a:t>SELECT</a:t>
            </a:r>
            <a:r>
              <a:rPr lang="pt-BR" altLang="en-US" dirty="0">
                <a:solidFill>
                  <a:srgbClr val="2C3C43"/>
                </a:solidFill>
              </a:rPr>
              <a:t> *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film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limit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100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offset</a:t>
            </a:r>
            <a:r>
              <a:rPr lang="pt-BR" altLang="en-US" dirty="0">
                <a:solidFill>
                  <a:srgbClr val="2C3C43"/>
                </a:solidFill>
              </a:rPr>
              <a:t> 3</a:t>
            </a: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6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1600" dirty="0">
                <a:solidFill>
                  <a:srgbClr val="2C3C43"/>
                </a:solidFill>
              </a:rPr>
              <a:t>	</a:t>
            </a:r>
            <a:endParaRPr lang="en-US" altLang="en-US" sz="1600" b="1" dirty="0">
              <a:solidFill>
                <a:srgbClr val="2C3C43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SELECT com LIMIT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76656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524000" y="1705232"/>
            <a:ext cx="7549116" cy="54736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Sintaxe básica do comando SELECT:</a:t>
            </a:r>
          </a:p>
          <a:p>
            <a:pPr lvl="1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 smtClean="0">
                <a:solidFill>
                  <a:srgbClr val="2C3C43"/>
                </a:solidFill>
              </a:rPr>
              <a:t>	SELECT</a:t>
            </a:r>
            <a:r>
              <a:rPr lang="pt-BR" altLang="en-US" dirty="0" smtClean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&lt;colunas&gt;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pt-BR" altLang="en-US" sz="10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r>
              <a:rPr lang="pt-BR" altLang="en-US" sz="2000" dirty="0">
                <a:solidFill>
                  <a:srgbClr val="2C3C43"/>
                </a:solidFill>
              </a:rPr>
              <a:t>Podemos filtrar linhas, isto é, restringir o que queremos retornar com a cláusula WHERE. Sintaxe:</a:t>
            </a:r>
          </a:p>
          <a:p>
            <a:pPr lvl="1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 smtClean="0">
                <a:solidFill>
                  <a:srgbClr val="2C3C43"/>
                </a:solidFill>
              </a:rPr>
              <a:t>	SELECT</a:t>
            </a:r>
            <a:r>
              <a:rPr lang="pt-BR" altLang="en-US" dirty="0" smtClean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&lt;colunas&gt;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&lt;tabela&gt; </a:t>
            </a:r>
            <a:r>
              <a:rPr lang="pt-BR" altLang="en-US" b="1" dirty="0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&lt;condições&gt;</a:t>
            </a:r>
          </a:p>
          <a:p>
            <a:pPr lvl="1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sz="2000" b="1" dirty="0" smtClean="0">
                <a:solidFill>
                  <a:srgbClr val="2C3C43"/>
                </a:solidFill>
              </a:rPr>
              <a:t>	Exemplos</a:t>
            </a:r>
            <a:endParaRPr lang="pt-BR" altLang="en-US" sz="2000" b="1" dirty="0">
              <a:solidFill>
                <a:srgbClr val="2C3C43"/>
              </a:solidFill>
            </a:endParaRPr>
          </a:p>
          <a:p>
            <a:pPr lvl="1" algn="ctr">
              <a:spcBef>
                <a:spcPts val="600"/>
              </a:spcBef>
            </a:pPr>
            <a:endParaRPr lang="pt-BR" altLang="en-US" sz="1000" b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 smtClean="0">
                <a:solidFill>
                  <a:srgbClr val="2C3C43"/>
                </a:solidFill>
              </a:rPr>
              <a:t>	SELECT</a:t>
            </a:r>
            <a:r>
              <a:rPr lang="pt-BR" altLang="en-US" dirty="0" smtClean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*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customer</a:t>
            </a:r>
            <a:r>
              <a:rPr lang="pt-BR" altLang="en-US" i="1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active</a:t>
            </a:r>
            <a:r>
              <a:rPr lang="pt-BR" altLang="en-US" i="1" dirty="0">
                <a:solidFill>
                  <a:srgbClr val="2C3C43"/>
                </a:solidFill>
              </a:rPr>
              <a:t> = 1</a:t>
            </a:r>
          </a:p>
          <a:p>
            <a:pPr lvl="1" algn="ctr">
              <a:spcBef>
                <a:spcPts val="600"/>
              </a:spcBef>
            </a:pPr>
            <a:endParaRPr lang="pt-BR" altLang="en-US" sz="10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pt-BR" altLang="en-US" b="1" dirty="0" smtClean="0">
                <a:solidFill>
                  <a:srgbClr val="2C3C43"/>
                </a:solidFill>
              </a:rPr>
              <a:t>	SELECT</a:t>
            </a:r>
            <a:r>
              <a:rPr lang="pt-BR" altLang="en-US" dirty="0" smtClean="0">
                <a:solidFill>
                  <a:srgbClr val="2C3C43"/>
                </a:solidFill>
              </a:rPr>
              <a:t> </a:t>
            </a:r>
            <a:r>
              <a:rPr lang="pt-BR" altLang="en-US" i="1" dirty="0">
                <a:solidFill>
                  <a:srgbClr val="2C3C43"/>
                </a:solidFill>
              </a:rPr>
              <a:t>*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b="1" dirty="0">
                <a:solidFill>
                  <a:srgbClr val="2C3C43"/>
                </a:solidFill>
              </a:rPr>
              <a:t>FROM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customer</a:t>
            </a:r>
            <a:r>
              <a:rPr lang="pt-BR" altLang="en-US" i="1" dirty="0">
                <a:solidFill>
                  <a:srgbClr val="2C3C43"/>
                </a:solidFill>
              </a:rPr>
              <a:t> </a:t>
            </a:r>
            <a:r>
              <a:rPr lang="pt-BR" altLang="en-US" b="1" dirty="0" err="1">
                <a:solidFill>
                  <a:srgbClr val="2C3C43"/>
                </a:solidFill>
              </a:rPr>
              <a:t>where</a:t>
            </a:r>
            <a:r>
              <a:rPr lang="pt-BR" altLang="en-US" dirty="0">
                <a:solidFill>
                  <a:srgbClr val="2C3C43"/>
                </a:solidFill>
              </a:rPr>
              <a:t> </a:t>
            </a:r>
            <a:r>
              <a:rPr lang="pt-BR" altLang="en-US" i="1" dirty="0" err="1">
                <a:solidFill>
                  <a:srgbClr val="2C3C43"/>
                </a:solidFill>
              </a:rPr>
              <a:t>active</a:t>
            </a:r>
            <a:r>
              <a:rPr lang="pt-BR" altLang="en-US" i="1" dirty="0">
                <a:solidFill>
                  <a:srgbClr val="2C3C43"/>
                </a:solidFill>
              </a:rPr>
              <a:t> = 0</a:t>
            </a:r>
          </a:p>
          <a:p>
            <a:pPr lvl="1">
              <a:spcBef>
                <a:spcPts val="600"/>
              </a:spcBef>
            </a:pPr>
            <a:endParaRPr lang="pt-BR" altLang="en-US" i="1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endParaRPr lang="pt-BR" altLang="en-US" sz="1600" dirty="0">
              <a:solidFill>
                <a:srgbClr val="2C3C43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charset="0"/>
              <a:buChar char="•"/>
            </a:pPr>
            <a:endParaRPr lang="en-US" altLang="en-US" sz="1600" dirty="0">
              <a:solidFill>
                <a:srgbClr val="2C3C43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en-US" sz="1600" dirty="0">
                <a:solidFill>
                  <a:srgbClr val="2C3C43"/>
                </a:solidFill>
              </a:rPr>
              <a:t>	</a:t>
            </a:r>
            <a:endParaRPr lang="en-US" altLang="en-US" sz="1600" b="1" dirty="0">
              <a:solidFill>
                <a:srgbClr val="2C3C43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133599" y="231428"/>
            <a:ext cx="7391401" cy="860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 smtClean="0"/>
              <a:t>Filtrando </a:t>
            </a:r>
            <a:r>
              <a:rPr lang="pt-BR" altLang="en-US" sz="4000" dirty="0"/>
              <a:t>e ordenando dados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110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24000" y="1878228"/>
            <a:ext cx="7549116" cy="530066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sz="2200" b="1" dirty="0">
                <a:solidFill>
                  <a:srgbClr val="2C3C43"/>
                </a:solidFill>
              </a:rPr>
              <a:t>SELECT</a:t>
            </a:r>
            <a:r>
              <a:rPr lang="en-US" altLang="en-US" sz="2200" dirty="0">
                <a:solidFill>
                  <a:srgbClr val="2C3C43"/>
                </a:solidFill>
              </a:rPr>
              <a:t> * </a:t>
            </a:r>
            <a:r>
              <a:rPr lang="en-US" altLang="en-US" sz="2200" b="1" dirty="0">
                <a:solidFill>
                  <a:srgbClr val="2C3C43"/>
                </a:solidFill>
              </a:rPr>
              <a:t>FROM</a:t>
            </a:r>
            <a:r>
              <a:rPr lang="en-US" altLang="en-US" sz="2200" dirty="0">
                <a:solidFill>
                  <a:srgbClr val="2C3C43"/>
                </a:solidFill>
              </a:rPr>
              <a:t> customer </a:t>
            </a:r>
            <a:r>
              <a:rPr lang="en-US" altLang="en-US" sz="2200" b="1" dirty="0">
                <a:solidFill>
                  <a:srgbClr val="2C3C43"/>
                </a:solidFill>
              </a:rPr>
              <a:t>where</a:t>
            </a:r>
            <a:r>
              <a:rPr lang="en-US" altLang="en-US" sz="2200" dirty="0">
                <a:solidFill>
                  <a:srgbClr val="2C3C43"/>
                </a:solidFill>
              </a:rPr>
              <a:t> </a:t>
            </a:r>
            <a:r>
              <a:rPr lang="en-US" altLang="en-US" sz="2200" dirty="0" err="1">
                <a:solidFill>
                  <a:srgbClr val="2C3C43"/>
                </a:solidFill>
              </a:rPr>
              <a:t>last_name</a:t>
            </a:r>
            <a:r>
              <a:rPr lang="en-US" altLang="en-US" sz="2200" dirty="0">
                <a:solidFill>
                  <a:srgbClr val="2C3C43"/>
                </a:solidFill>
              </a:rPr>
              <a:t> = ‘Smith’</a:t>
            </a:r>
          </a:p>
          <a:p>
            <a:pPr marL="914400" lvl="1" indent="-457200" algn="ctr">
              <a:spcBef>
                <a:spcPts val="600"/>
              </a:spcBef>
              <a:buFont typeface="Arial" charset="0"/>
              <a:buChar char="•"/>
            </a:pPr>
            <a:endParaRPr lang="en-US" altLang="en-US" sz="22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sz="2200" b="1" dirty="0">
                <a:solidFill>
                  <a:srgbClr val="2C3C43"/>
                </a:solidFill>
              </a:rPr>
              <a:t>SELECT</a:t>
            </a:r>
            <a:r>
              <a:rPr lang="en-US" altLang="en-US" sz="2200" dirty="0">
                <a:solidFill>
                  <a:srgbClr val="2C3C43"/>
                </a:solidFill>
              </a:rPr>
              <a:t> * </a:t>
            </a:r>
            <a:r>
              <a:rPr lang="en-US" altLang="en-US" sz="2200" b="1" dirty="0">
                <a:solidFill>
                  <a:srgbClr val="2C3C43"/>
                </a:solidFill>
              </a:rPr>
              <a:t>FROM</a:t>
            </a:r>
            <a:r>
              <a:rPr lang="en-US" altLang="en-US" sz="2200" dirty="0">
                <a:solidFill>
                  <a:srgbClr val="2C3C43"/>
                </a:solidFill>
              </a:rPr>
              <a:t> customer </a:t>
            </a:r>
            <a:r>
              <a:rPr lang="en-US" altLang="en-US" sz="2200" b="1" dirty="0">
                <a:solidFill>
                  <a:srgbClr val="2C3C43"/>
                </a:solidFill>
              </a:rPr>
              <a:t>where</a:t>
            </a:r>
            <a:r>
              <a:rPr lang="en-US" altLang="en-US" sz="2200" dirty="0">
                <a:solidFill>
                  <a:srgbClr val="2C3C43"/>
                </a:solidFill>
              </a:rPr>
              <a:t> ‘Smith’  = </a:t>
            </a:r>
            <a:r>
              <a:rPr lang="en-US" altLang="en-US" sz="2200" dirty="0" err="1">
                <a:solidFill>
                  <a:srgbClr val="2C3C43"/>
                </a:solidFill>
              </a:rPr>
              <a:t>last_name</a:t>
            </a:r>
            <a:endParaRPr lang="en-US" altLang="en-US" sz="2200" dirty="0">
              <a:solidFill>
                <a:srgbClr val="2C3C43"/>
              </a:solidFill>
            </a:endParaRPr>
          </a:p>
          <a:p>
            <a:pPr marL="914400" lvl="1" indent="-457200" algn="ctr">
              <a:spcBef>
                <a:spcPts val="600"/>
              </a:spcBef>
              <a:buFont typeface="Arial" charset="0"/>
              <a:buChar char="•"/>
            </a:pPr>
            <a:endParaRPr lang="en-US" altLang="en-US" sz="2200" dirty="0">
              <a:solidFill>
                <a:srgbClr val="2C3C43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en-US" sz="2200" b="1" dirty="0">
                <a:solidFill>
                  <a:srgbClr val="2C3C43"/>
                </a:solidFill>
              </a:rPr>
              <a:t>SELECT</a:t>
            </a:r>
            <a:r>
              <a:rPr lang="en-US" altLang="en-US" sz="2200" dirty="0">
                <a:solidFill>
                  <a:srgbClr val="2C3C43"/>
                </a:solidFill>
              </a:rPr>
              <a:t> * </a:t>
            </a:r>
            <a:r>
              <a:rPr lang="en-US" altLang="en-US" sz="2200" b="1" dirty="0">
                <a:solidFill>
                  <a:srgbClr val="2C3C43"/>
                </a:solidFill>
              </a:rPr>
              <a:t>FROM</a:t>
            </a:r>
            <a:r>
              <a:rPr lang="en-US" altLang="en-US" sz="2200" dirty="0">
                <a:solidFill>
                  <a:srgbClr val="2C3C43"/>
                </a:solidFill>
              </a:rPr>
              <a:t> customer </a:t>
            </a:r>
            <a:r>
              <a:rPr lang="en-US" altLang="en-US" sz="2200" b="1" dirty="0">
                <a:solidFill>
                  <a:srgbClr val="2C3C43"/>
                </a:solidFill>
              </a:rPr>
              <a:t>where</a:t>
            </a:r>
            <a:r>
              <a:rPr lang="en-US" altLang="en-US" sz="2200" dirty="0">
                <a:solidFill>
                  <a:srgbClr val="2C3C43"/>
                </a:solidFill>
              </a:rPr>
              <a:t> </a:t>
            </a:r>
            <a:r>
              <a:rPr lang="en-US" altLang="en-US" sz="2200" dirty="0" err="1">
                <a:solidFill>
                  <a:srgbClr val="2C3C43"/>
                </a:solidFill>
              </a:rPr>
              <a:t>create_date</a:t>
            </a:r>
            <a:r>
              <a:rPr lang="en-US" altLang="en-US" sz="2200" dirty="0">
                <a:solidFill>
                  <a:srgbClr val="2C3C43"/>
                </a:solidFill>
              </a:rPr>
              <a:t> = ‘2006-02-14’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33599" y="231429"/>
            <a:ext cx="6441989" cy="8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en-US" sz="4000" dirty="0"/>
              <a:t>Exemplos de comparação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9107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1896</Words>
  <Application>Microsoft Office PowerPoint</Application>
  <PresentationFormat>Widescreen</PresentationFormat>
  <Paragraphs>609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Tema do Office</vt:lpstr>
      <vt:lpstr>PostgreSQL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COTEMIG</dc:creator>
  <cp:lastModifiedBy>COTEMIG</cp:lastModifiedBy>
  <cp:revision>5</cp:revision>
  <dcterms:created xsi:type="dcterms:W3CDTF">2019-11-06T18:51:12Z</dcterms:created>
  <dcterms:modified xsi:type="dcterms:W3CDTF">2019-11-06T19:30:29Z</dcterms:modified>
</cp:coreProperties>
</file>