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8" r:id="rId6"/>
    <p:sldId id="261" r:id="rId7"/>
    <p:sldId id="259" r:id="rId8"/>
    <p:sldId id="262" r:id="rId9"/>
    <p:sldId id="263" r:id="rId10"/>
    <p:sldId id="266" r:id="rId11"/>
    <p:sldId id="267" r:id="rId12"/>
    <p:sldId id="268"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GT"/>
          </a:p>
        </p:txBody>
      </p:sp>
      <p:sp>
        <p:nvSpPr>
          <p:cNvPr id="4" name="Marcador de fecha 3"/>
          <p:cNvSpPr>
            <a:spLocks noGrp="1"/>
          </p:cNvSpPr>
          <p:nvPr>
            <p:ph type="dt" sz="half" idx="10"/>
          </p:nvPr>
        </p:nvSpPr>
        <p:spPr/>
        <p:txBody>
          <a:bodyPr/>
          <a:lstStyle/>
          <a:p>
            <a:fld id="{5BDEEE0E-9F37-42A7-A37C-D795B4142E18}"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94940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5BDEEE0E-9F37-42A7-A37C-D795B4142E18}"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50605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5BDEEE0E-9F37-42A7-A37C-D795B4142E18}"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83867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5BDEEE0E-9F37-42A7-A37C-D795B4142E18}"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13928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BDEEE0E-9F37-42A7-A37C-D795B4142E18}"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181827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5BDEEE0E-9F37-42A7-A37C-D795B4142E18}"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84050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5BDEEE0E-9F37-42A7-A37C-D795B4142E18}" type="datetimeFigureOut">
              <a:rPr lang="es-GT" smtClean="0"/>
              <a:t>29/05/2019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66215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5BDEEE0E-9F37-42A7-A37C-D795B4142E18}" type="datetimeFigureOut">
              <a:rPr lang="es-GT" smtClean="0"/>
              <a:t>29/05/2019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43297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BDEEE0E-9F37-42A7-A37C-D795B4142E18}" type="datetimeFigureOut">
              <a:rPr lang="es-GT" smtClean="0"/>
              <a:t>29/05/2019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219315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DEEE0E-9F37-42A7-A37C-D795B4142E18}"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395135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DEEE0E-9F37-42A7-A37C-D795B4142E18}"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4D7D3C30-7A88-45E4-810E-02ADC78174DF}" type="slidenum">
              <a:rPr lang="es-GT" smtClean="0"/>
              <a:t>‹Nº›</a:t>
            </a:fld>
            <a:endParaRPr lang="es-GT"/>
          </a:p>
        </p:txBody>
      </p:sp>
    </p:spTree>
    <p:extLst>
      <p:ext uri="{BB962C8B-B14F-4D97-AF65-F5344CB8AC3E}">
        <p14:creationId xmlns:p14="http://schemas.microsoft.com/office/powerpoint/2010/main" val="293621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EEE0E-9F37-42A7-A37C-D795B4142E18}" type="datetimeFigureOut">
              <a:rPr lang="es-GT" smtClean="0"/>
              <a:t>29/05/2019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D3C30-7A88-45E4-810E-02ADC78174DF}" type="slidenum">
              <a:rPr lang="es-GT" smtClean="0"/>
              <a:t>‹Nº›</a:t>
            </a:fld>
            <a:endParaRPr lang="es-GT"/>
          </a:p>
        </p:txBody>
      </p:sp>
    </p:spTree>
    <p:extLst>
      <p:ext uri="{BB962C8B-B14F-4D97-AF65-F5344CB8AC3E}">
        <p14:creationId xmlns:p14="http://schemas.microsoft.com/office/powerpoint/2010/main" val="197228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146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1657351" y="1936750"/>
            <a:ext cx="2832100" cy="298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Laboratorio.</a:t>
            </a:r>
          </a:p>
          <a:p>
            <a:pPr algn="ctr"/>
            <a:r>
              <a:rPr lang="es-GT" dirty="0" smtClean="0"/>
              <a:t>II</a:t>
            </a:r>
          </a:p>
          <a:p>
            <a:pPr algn="ctr"/>
            <a:r>
              <a:rPr lang="es-GT" dirty="0" smtClean="0"/>
              <a:t>Capacitación Informática</a:t>
            </a:r>
            <a:endParaRPr lang="es-GT" dirty="0"/>
          </a:p>
        </p:txBody>
      </p:sp>
      <p:sp>
        <p:nvSpPr>
          <p:cNvPr id="6" name="CuadroTexto 5"/>
          <p:cNvSpPr txBox="1"/>
          <p:nvPr/>
        </p:nvSpPr>
        <p:spPr>
          <a:xfrm>
            <a:off x="6522357" y="1614714"/>
            <a:ext cx="5397500" cy="1938992"/>
          </a:xfrm>
          <a:prstGeom prst="rect">
            <a:avLst/>
          </a:prstGeom>
          <a:noFill/>
        </p:spPr>
        <p:txBody>
          <a:bodyPr wrap="square" rtlCol="0">
            <a:spAutoFit/>
          </a:bodyPr>
          <a:lstStyle/>
          <a:p>
            <a:pPr algn="ctr"/>
            <a:r>
              <a:rPr lang="es-GT" sz="4000" dirty="0" smtClean="0">
                <a:latin typeface="Algerian" panose="04020705040A02060702" pitchFamily="82" charset="0"/>
              </a:rPr>
              <a:t>Informática, Programación y Soporte Técnico.</a:t>
            </a:r>
            <a:endParaRPr lang="es-GT" sz="4000" dirty="0">
              <a:latin typeface="Algerian" panose="04020705040A02060702" pitchFamily="82" charset="0"/>
            </a:endParaRPr>
          </a:p>
        </p:txBody>
      </p:sp>
      <p:sp>
        <p:nvSpPr>
          <p:cNvPr id="9" name="CuadroTexto 8"/>
          <p:cNvSpPr txBox="1"/>
          <p:nvPr/>
        </p:nvSpPr>
        <p:spPr>
          <a:xfrm>
            <a:off x="6522357" y="4102100"/>
            <a:ext cx="5397500" cy="1384995"/>
          </a:xfrm>
          <a:prstGeom prst="rect">
            <a:avLst/>
          </a:prstGeom>
          <a:noFill/>
        </p:spPr>
        <p:txBody>
          <a:bodyPr wrap="square" rtlCol="0">
            <a:spAutoFit/>
          </a:bodyPr>
          <a:lstStyle/>
          <a:p>
            <a:pPr algn="ctr"/>
            <a:r>
              <a:rPr lang="es-GT" sz="2800" dirty="0" smtClean="0">
                <a:solidFill>
                  <a:srgbClr val="00B050"/>
                </a:solidFill>
                <a:latin typeface="Chaparral Pro Light" panose="02060403030505090203" pitchFamily="18" charset="0"/>
                <a:ea typeface="Adobe Ming Std L" panose="02020300000000000000" pitchFamily="18" charset="-128"/>
              </a:rPr>
              <a:t>Es pues la fe la certeza de lo que se espera y la convicción de lo que no se ve.  Hebreos 11.1</a:t>
            </a:r>
            <a:endParaRPr lang="es-GT" sz="2800" dirty="0">
              <a:solidFill>
                <a:srgbClr val="00B050"/>
              </a:solidFill>
              <a:latin typeface="Chaparral Pro Light" panose="02060403030505090203" pitchFamily="18" charset="0"/>
              <a:ea typeface="Adobe Ming Std L" panose="02020300000000000000" pitchFamily="18" charset="-128"/>
            </a:endParaRPr>
          </a:p>
        </p:txBody>
      </p:sp>
    </p:spTree>
    <p:extLst>
      <p:ext uri="{BB962C8B-B14F-4D97-AF65-F5344CB8AC3E}">
        <p14:creationId xmlns:p14="http://schemas.microsoft.com/office/powerpoint/2010/main" val="1475202576"/>
      </p:ext>
    </p:extLst>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down)">
                                      <p:cBhvr>
                                        <p:cTn id="25" dur="580">
                                          <p:stCondLst>
                                            <p:cond delay="0"/>
                                          </p:stCondLst>
                                        </p:cTn>
                                        <p:tgtEl>
                                          <p:spTgt spid="9">
                                            <p:txEl>
                                              <p:pRg st="0" end="0"/>
                                            </p:txEl>
                                          </p:spTgt>
                                        </p:tgtEl>
                                      </p:cBhvr>
                                    </p:animEffect>
                                    <p:anim calcmode="lin" valueType="num">
                                      <p:cBhvr>
                                        <p:cTn id="26"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xEl>
                                              <p:pRg st="0" end="0"/>
                                            </p:txEl>
                                          </p:spTgt>
                                        </p:tgtEl>
                                      </p:cBhvr>
                                      <p:to x="100000" y="60000"/>
                                    </p:animScale>
                                    <p:animScale>
                                      <p:cBhvr>
                                        <p:cTn id="32" dur="166" decel="50000">
                                          <p:stCondLst>
                                            <p:cond delay="676"/>
                                          </p:stCondLst>
                                        </p:cTn>
                                        <p:tgtEl>
                                          <p:spTgt spid="9">
                                            <p:txEl>
                                              <p:pRg st="0" end="0"/>
                                            </p:txEl>
                                          </p:spTgt>
                                        </p:tgtEl>
                                      </p:cBhvr>
                                      <p:to x="100000" y="100000"/>
                                    </p:animScale>
                                    <p:animScale>
                                      <p:cBhvr>
                                        <p:cTn id="33" dur="26">
                                          <p:stCondLst>
                                            <p:cond delay="1312"/>
                                          </p:stCondLst>
                                        </p:cTn>
                                        <p:tgtEl>
                                          <p:spTgt spid="9">
                                            <p:txEl>
                                              <p:pRg st="0" end="0"/>
                                            </p:txEl>
                                          </p:spTgt>
                                        </p:tgtEl>
                                      </p:cBhvr>
                                      <p:to x="100000" y="80000"/>
                                    </p:animScale>
                                    <p:animScale>
                                      <p:cBhvr>
                                        <p:cTn id="34" dur="166" decel="50000">
                                          <p:stCondLst>
                                            <p:cond delay="1338"/>
                                          </p:stCondLst>
                                        </p:cTn>
                                        <p:tgtEl>
                                          <p:spTgt spid="9">
                                            <p:txEl>
                                              <p:pRg st="0" end="0"/>
                                            </p:txEl>
                                          </p:spTgt>
                                        </p:tgtEl>
                                      </p:cBhvr>
                                      <p:to x="100000" y="100000"/>
                                    </p:animScale>
                                    <p:animScale>
                                      <p:cBhvr>
                                        <p:cTn id="35" dur="26">
                                          <p:stCondLst>
                                            <p:cond delay="1642"/>
                                          </p:stCondLst>
                                        </p:cTn>
                                        <p:tgtEl>
                                          <p:spTgt spid="9">
                                            <p:txEl>
                                              <p:pRg st="0" end="0"/>
                                            </p:txEl>
                                          </p:spTgt>
                                        </p:tgtEl>
                                      </p:cBhvr>
                                      <p:to x="100000" y="90000"/>
                                    </p:animScale>
                                    <p:animScale>
                                      <p:cBhvr>
                                        <p:cTn id="36" dur="166" decel="50000">
                                          <p:stCondLst>
                                            <p:cond delay="1668"/>
                                          </p:stCondLst>
                                        </p:cTn>
                                        <p:tgtEl>
                                          <p:spTgt spid="9">
                                            <p:txEl>
                                              <p:pRg st="0" end="0"/>
                                            </p:txEl>
                                          </p:spTgt>
                                        </p:tgtEl>
                                      </p:cBhvr>
                                      <p:to x="100000" y="100000"/>
                                    </p:animScale>
                                    <p:animScale>
                                      <p:cBhvr>
                                        <p:cTn id="37" dur="26">
                                          <p:stCondLst>
                                            <p:cond delay="1808"/>
                                          </p:stCondLst>
                                        </p:cTn>
                                        <p:tgtEl>
                                          <p:spTgt spid="9">
                                            <p:txEl>
                                              <p:pRg st="0" end="0"/>
                                            </p:txEl>
                                          </p:spTgt>
                                        </p:tgtEl>
                                      </p:cBhvr>
                                      <p:to x="100000" y="95000"/>
                                    </p:animScale>
                                    <p:animScale>
                                      <p:cBhvr>
                                        <p:cTn id="38" dur="166" decel="50000">
                                          <p:stCondLst>
                                            <p:cond delay="1834"/>
                                          </p:stCondLst>
                                        </p:cTn>
                                        <p:tgtEl>
                                          <p:spTgt spid="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blipFill>
            <a:blip r:embed="rId2"/>
            <a:tile tx="0" ty="0" sx="100000" sy="100000" flip="none" algn="tl"/>
          </a:blipFill>
        </p:spPr>
        <p:txBody>
          <a:bodyPr>
            <a:normAutofit/>
          </a:bodyPr>
          <a:lstStyle/>
          <a:p>
            <a:pPr algn="ctr"/>
            <a:r>
              <a:rPr lang="es-GT" sz="6600" b="1" i="1" u="sng" dirty="0" smtClean="0">
                <a:effectLst>
                  <a:outerShdw blurRad="38100" dist="38100" dir="2700000" algn="tl">
                    <a:srgbClr val="000000">
                      <a:alpha val="43137"/>
                    </a:srgbClr>
                  </a:outerShdw>
                </a:effectLst>
              </a:rPr>
              <a:t>Conclusiones.</a:t>
            </a:r>
            <a:endParaRPr lang="es-GT" sz="6600" b="1" i="1" u="sng" dirty="0">
              <a:effectLst>
                <a:outerShdw blurRad="38100" dist="38100" dir="2700000" algn="tl">
                  <a:srgbClr val="000000">
                    <a:alpha val="43137"/>
                  </a:srgbClr>
                </a:outerShdw>
              </a:effectLst>
            </a:endParaRPr>
          </a:p>
        </p:txBody>
      </p:sp>
      <p:sp>
        <p:nvSpPr>
          <p:cNvPr id="4" name="CuadroTexto 3"/>
          <p:cNvSpPr txBox="1"/>
          <p:nvPr/>
        </p:nvSpPr>
        <p:spPr>
          <a:xfrm>
            <a:off x="838200" y="1690688"/>
            <a:ext cx="10395857" cy="4708981"/>
          </a:xfrm>
          <a:prstGeom prst="rect">
            <a:avLst/>
          </a:prstGeom>
          <a:noFill/>
        </p:spPr>
        <p:txBody>
          <a:bodyPr wrap="square" rtlCol="0">
            <a:spAutoFit/>
          </a:bodyPr>
          <a:lstStyle/>
          <a:p>
            <a:pPr algn="ctr"/>
            <a:r>
              <a:rPr lang="es-GT" sz="2000" b="1" dirty="0"/>
              <a:t>El presente trabajo hemos analizado el objetivo que tienen la introducción a la informática el cual es: mostrar al estudiante lo que será en adelante la pieza fundamental de su estudio como es el computador. Su historia como nace y como va evolucionando a través del tiempo, y como se va aplicando tecnológicamente a nivel de redes y computadores individuales.</a:t>
            </a:r>
          </a:p>
          <a:p>
            <a:pPr algn="ctr"/>
            <a:r>
              <a:rPr lang="es-GT" sz="2000" b="1" dirty="0"/>
              <a:t>La informática está presente prácticamente en toda actividad humana, directa o indirectamente. Por eso, ha adquirido tanta relevancia que es imprescindible la preparación de los niños y jóvenes, no sólo en el uso de la computadora y en el desarrollo de ciertas habilidades prácticas en este campo, sino en la comprensión de su funcionamiento y en la valoración de su potencial, así como en el conocimiento de sus limitaciones y los </a:t>
            </a:r>
            <a:r>
              <a:rPr lang="es-GT" sz="2000" b="1" dirty="0" smtClean="0"/>
              <a:t>riesgos que </a:t>
            </a:r>
            <a:r>
              <a:rPr lang="es-GT" sz="2000" b="1" dirty="0"/>
              <a:t>le acompañan.</a:t>
            </a:r>
          </a:p>
          <a:p>
            <a:pPr algn="ctr"/>
            <a:r>
              <a:rPr lang="es-GT" sz="2000" b="1" dirty="0"/>
              <a:t>El mundo de la alta tecnología nunca hubiera existido de no ser por el desarrollo del ordenador o computadora. Toda la sociedad utiliza estas máquinas, en distintos tipos y tamaños, para el almacenamiento y manipulación de datos. Los equipos informáticos han abierto una nueva era en la fabricación gracias a las técnicas de automatización, y han permitido mejorar los sistemas modernos de comunicación. Son herramientas esenciales prácticamente en todos los campos de investigación y en tecnología aplicada.</a:t>
            </a:r>
          </a:p>
        </p:txBody>
      </p:sp>
    </p:spTree>
    <p:extLst>
      <p:ext uri="{BB962C8B-B14F-4D97-AF65-F5344CB8AC3E}">
        <p14:creationId xmlns:p14="http://schemas.microsoft.com/office/powerpoint/2010/main" val="701342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win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rot="20109118">
            <a:off x="898072" y="994681"/>
            <a:ext cx="3820886" cy="243431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Imagen 7"/>
          <p:cNvPicPr>
            <a:picLocks noChangeAspect="1"/>
          </p:cNvPicPr>
          <p:nvPr/>
        </p:nvPicPr>
        <p:blipFill>
          <a:blip r:embed="rId3"/>
          <a:stretch>
            <a:fillRect/>
          </a:stretch>
        </p:blipFill>
        <p:spPr>
          <a:xfrm rot="19888326">
            <a:off x="4414264" y="884511"/>
            <a:ext cx="3466613" cy="302785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9" name="Imagen 8"/>
          <p:cNvPicPr>
            <a:picLocks noChangeAspect="1"/>
          </p:cNvPicPr>
          <p:nvPr/>
        </p:nvPicPr>
        <p:blipFill>
          <a:blip r:embed="rId4"/>
          <a:stretch>
            <a:fillRect/>
          </a:stretch>
        </p:blipFill>
        <p:spPr>
          <a:xfrm rot="19722690">
            <a:off x="7308910" y="1273468"/>
            <a:ext cx="3766257" cy="301644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 name="Imagen 9"/>
          <p:cNvPicPr>
            <a:picLocks noChangeAspect="1"/>
          </p:cNvPicPr>
          <p:nvPr/>
        </p:nvPicPr>
        <p:blipFill>
          <a:blip r:embed="rId5"/>
          <a:stretch>
            <a:fillRect/>
          </a:stretch>
        </p:blipFill>
        <p:spPr>
          <a:xfrm rot="19418137">
            <a:off x="1096982" y="3326361"/>
            <a:ext cx="2816890" cy="293999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2" name="Imagen 11"/>
          <p:cNvPicPr>
            <a:picLocks noChangeAspect="1"/>
          </p:cNvPicPr>
          <p:nvPr/>
        </p:nvPicPr>
        <p:blipFill>
          <a:blip r:embed="rId6"/>
          <a:stretch>
            <a:fillRect/>
          </a:stretch>
        </p:blipFill>
        <p:spPr>
          <a:xfrm rot="19441404">
            <a:off x="4066121" y="3115318"/>
            <a:ext cx="3203823" cy="28702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3" name="Imagen 12"/>
          <p:cNvPicPr>
            <a:picLocks noChangeAspect="1"/>
          </p:cNvPicPr>
          <p:nvPr/>
        </p:nvPicPr>
        <p:blipFill>
          <a:blip r:embed="rId7"/>
          <a:stretch>
            <a:fillRect/>
          </a:stretch>
        </p:blipFill>
        <p:spPr>
          <a:xfrm rot="19716851">
            <a:off x="7109169" y="3321873"/>
            <a:ext cx="3578679" cy="276361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775116072"/>
      </p:ext>
    </p:extLst>
  </p:cSld>
  <p:clrMapOvr>
    <a:masterClrMapping/>
  </p:clrMapOvr>
  <mc:AlternateContent xmlns:mc="http://schemas.openxmlformats.org/markup-compatibility/2006">
    <mc:Choice xmlns:p14="http://schemas.microsoft.com/office/powerpoint/2010/main" Requires="p14">
      <p:transition spd="slow" p14:dur="4000" advTm="5000">
        <p14:vortex dir="r"/>
      </p:transition>
    </mc:Choice>
    <mc:Fallback>
      <p:transition spd="slow" advTm="5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5695" y="512082"/>
            <a:ext cx="10515600" cy="1235075"/>
          </a:xfrm>
          <a:blipFill>
            <a:blip r:embed="rId4"/>
            <a:tile tx="0" ty="0" sx="100000" sy="100000" flip="none" algn="tl"/>
          </a:blipFill>
        </p:spPr>
        <p:txBody>
          <a:bodyPr>
            <a:noAutofit/>
          </a:bodyPr>
          <a:lstStyle/>
          <a:p>
            <a:pPr algn="ctr"/>
            <a:r>
              <a:rPr lang="es-GT" sz="5400" b="1" i="1" u="sng" dirty="0" smtClean="0">
                <a:solidFill>
                  <a:srgbClr val="FF0000"/>
                </a:solidFill>
                <a:effectLst>
                  <a:outerShdw blurRad="38100" dist="38100" dir="2700000" algn="tl">
                    <a:srgbClr val="000000">
                      <a:alpha val="43137"/>
                    </a:srgbClr>
                  </a:outerShdw>
                </a:effectLst>
              </a:rPr>
              <a:t>Fin de la Capacitación sobre temas de informática.</a:t>
            </a:r>
            <a:endParaRPr lang="es-GT" sz="5400" b="1" i="1" u="sng" dirty="0">
              <a:solidFill>
                <a:srgbClr val="FF0000"/>
              </a:solidFill>
              <a:effectLst>
                <a:outerShdw blurRad="38100" dist="38100" dir="2700000" algn="tl">
                  <a:srgbClr val="000000">
                    <a:alpha val="43137"/>
                  </a:srgbClr>
                </a:outerShdw>
              </a:effectLst>
            </a:endParaRPr>
          </a:p>
        </p:txBody>
      </p:sp>
      <p:pic>
        <p:nvPicPr>
          <p:cNvPr id="6" name="Marcador de contenido 5"/>
          <p:cNvPicPr>
            <a:picLocks noGrp="1" noChangeAspect="1"/>
          </p:cNvPicPr>
          <p:nvPr>
            <p:ph idx="1"/>
          </p:nvPr>
        </p:nvPicPr>
        <p:blipFill>
          <a:blip r:embed="rId5"/>
          <a:stretch>
            <a:fillRect/>
          </a:stretch>
        </p:blipFill>
        <p:spPr>
          <a:xfrm>
            <a:off x="2071006" y="2098904"/>
            <a:ext cx="8264979" cy="29629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56323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crush"/>
        <p:sndAc>
          <p:stSnd>
            <p:snd r:embed="rId2" name="applause.wav"/>
          </p:stSnd>
        </p:sndAc>
      </p:transition>
    </mc:Choice>
    <mc:Fallback>
      <p:transition spd="slow" advTm="5000">
        <p:fade/>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6600" b="1" i="1" u="sng" dirty="0" smtClean="0">
                <a:effectLst>
                  <a:outerShdw blurRad="38100" dist="38100" dir="2700000" algn="tl">
                    <a:srgbClr val="000000">
                      <a:alpha val="43137"/>
                    </a:srgbClr>
                  </a:outerShdw>
                </a:effectLst>
              </a:rPr>
              <a:t>Introducción.</a:t>
            </a:r>
            <a:endParaRPr lang="es-GT" sz="6600" b="1" i="1" u="sng" dirty="0">
              <a:effectLst>
                <a:outerShdw blurRad="38100" dist="38100" dir="2700000" algn="tl">
                  <a:srgbClr val="000000">
                    <a:alpha val="43137"/>
                  </a:srgbClr>
                </a:outerShdw>
              </a:effectLst>
            </a:endParaRPr>
          </a:p>
        </p:txBody>
      </p:sp>
      <p:sp>
        <p:nvSpPr>
          <p:cNvPr id="4" name="CuadroTexto 3"/>
          <p:cNvSpPr txBox="1"/>
          <p:nvPr/>
        </p:nvSpPr>
        <p:spPr>
          <a:xfrm>
            <a:off x="838200" y="1690688"/>
            <a:ext cx="10395857" cy="3477875"/>
          </a:xfrm>
          <a:prstGeom prst="rect">
            <a:avLst/>
          </a:prstGeom>
          <a:noFill/>
        </p:spPr>
        <p:txBody>
          <a:bodyPr wrap="square" rtlCol="0">
            <a:spAutoFit/>
          </a:bodyPr>
          <a:lstStyle/>
          <a:p>
            <a:pPr algn="ctr"/>
            <a:r>
              <a:rPr lang="es-GT" sz="2000" b="1" dirty="0"/>
              <a:t>Este trabajo es un informe práctico acerca del origen de las computadoras, clasificándolas por generaciones, cada generación viene dada por cambios y mejoras tecnológicas, pero antes de hablar de cada generación debemos conocer algo de la historia que llevo a construir la 1era computadora.</a:t>
            </a:r>
            <a:r>
              <a:rPr lang="es-GT" sz="2000" b="1" dirty="0" smtClean="0"/>
              <a:t/>
            </a:r>
            <a:br>
              <a:rPr lang="es-GT" sz="2000" b="1" dirty="0" smtClean="0"/>
            </a:br>
            <a:r>
              <a:rPr lang="es-GT" sz="2000" b="1" dirty="0"/>
              <a:t>Por siglos los hombres han tratado de usar fuerzas y artefactos de diferente tipo para realizar sus trabajos, para hacerlos mas simples y rápidos. La historia conocida de los artefactos que calculan o computan, se remonta a muchos años antes de Jesucristo.</a:t>
            </a:r>
            <a:r>
              <a:rPr lang="es-GT" sz="2000" b="1" dirty="0" smtClean="0"/>
              <a:t/>
            </a:r>
            <a:br>
              <a:rPr lang="es-GT" sz="2000" b="1" dirty="0" smtClean="0"/>
            </a:br>
            <a:r>
              <a:rPr lang="es-GT" sz="2000" b="1" dirty="0"/>
              <a:t>Dos principios han coexistido con la humanidad en este tema. Uno es usar cosas para contar, ya sea los dedos, piedras, conchas, semillas. El otro es colocar esos objetos en posiciones determinadas. Estos principios se reunieron en el ábaco, instrumento que sirve hasta el día de hoy, para realizar complejos cálculos aritméticos con enorme rapidez y precisión.</a:t>
            </a:r>
          </a:p>
        </p:txBody>
      </p:sp>
    </p:spTree>
    <p:extLst>
      <p:ext uri="{BB962C8B-B14F-4D97-AF65-F5344CB8AC3E}">
        <p14:creationId xmlns:p14="http://schemas.microsoft.com/office/powerpoint/2010/main" val="1788646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peelOff"/>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33102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4" y="0"/>
            <a:ext cx="3211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629150" y="2659559"/>
            <a:ext cx="3053443" cy="769441"/>
          </a:xfrm>
          <a:prstGeom prst="rect">
            <a:avLst/>
          </a:prstGeom>
          <a:noFill/>
        </p:spPr>
        <p:txBody>
          <a:bodyPr wrap="square" rtlCol="0">
            <a:spAutoFit/>
          </a:bodyPr>
          <a:lstStyle/>
          <a:p>
            <a:pPr algn="ctr"/>
            <a:r>
              <a:rPr lang="es-GT" sz="4400" dirty="0" smtClean="0"/>
              <a:t>Informática</a:t>
            </a:r>
            <a:endParaRPr lang="es-GT" sz="4400" dirty="0"/>
          </a:p>
        </p:txBody>
      </p:sp>
    </p:spTree>
    <p:extLst>
      <p:ext uri="{BB962C8B-B14F-4D97-AF65-F5344CB8AC3E}">
        <p14:creationId xmlns:p14="http://schemas.microsoft.com/office/powerpoint/2010/main" val="2144400687"/>
      </p:ext>
    </p:extLst>
  </p:cSld>
  <p:clrMapOvr>
    <a:masterClrMapping/>
  </p:clrMapOvr>
  <p:transition spd="slow" advTm="5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6000" b="1" i="1" u="sng" dirty="0" smtClean="0">
                <a:solidFill>
                  <a:srgbClr val="FF0000"/>
                </a:solidFill>
                <a:effectLst>
                  <a:outerShdw blurRad="38100" dist="38100" dir="2700000" algn="tl">
                    <a:srgbClr val="000000">
                      <a:alpha val="43137"/>
                    </a:srgbClr>
                  </a:outerShdw>
                </a:effectLst>
              </a:rPr>
              <a:t>Informática</a:t>
            </a:r>
            <a:endParaRPr lang="es-GT" sz="6000" b="1" i="1" u="sng" dirty="0">
              <a:solidFill>
                <a:srgbClr val="FF0000"/>
              </a:solidFill>
              <a:effectLst>
                <a:outerShdw blurRad="38100" dist="38100" dir="2700000" algn="tl">
                  <a:srgbClr val="000000">
                    <a:alpha val="43137"/>
                  </a:srgbClr>
                </a:outerShdw>
              </a:effectLst>
            </a:endParaRPr>
          </a:p>
        </p:txBody>
      </p:sp>
      <p:sp>
        <p:nvSpPr>
          <p:cNvPr id="4" name="Marcador de texto 3"/>
          <p:cNvSpPr>
            <a:spLocks noGrp="1"/>
          </p:cNvSpPr>
          <p:nvPr>
            <p:ph type="body" sz="half" idx="2"/>
          </p:nvPr>
        </p:nvSpPr>
        <p:spPr/>
        <p:txBody>
          <a:bodyPr>
            <a:normAutofit/>
          </a:bodyPr>
          <a:lstStyle/>
          <a:p>
            <a:pPr algn="ctr"/>
            <a:r>
              <a:rPr lang="es-GT" sz="2800" b="1" dirty="0"/>
              <a:t>La informática, también llamada computación, ​ es una ciencia que administra métodos, técnicas y procesos con el fin de almacenar, procesar y transmitir información y datos en formato digital.</a:t>
            </a:r>
          </a:p>
        </p:txBody>
      </p:sp>
      <p:pic>
        <p:nvPicPr>
          <p:cNvPr id="2056" name="Picture 8" descr="http://www.upi.ac.cr/wp-content/uploads/informatica-intern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0944" y="1404257"/>
            <a:ext cx="5094514" cy="40984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16565"/>
      </p:ext>
    </p:extLst>
  </p:cSld>
  <p:clrMapOvr>
    <a:masterClrMapping/>
  </p:clrMapOvr>
  <mc:AlternateContent xmlns:mc="http://schemas.openxmlformats.org/markup-compatibility/2006">
    <mc:Choice xmlns:p14="http://schemas.microsoft.com/office/powerpoint/2010/main"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anim calcmode="lin" valueType="num">
                                      <p:cBhvr additive="base">
                                        <p:cTn id="19" dur="500" fill="hold"/>
                                        <p:tgtEl>
                                          <p:spTgt spid="2056"/>
                                        </p:tgtEl>
                                        <p:attrNameLst>
                                          <p:attrName>ppt_x</p:attrName>
                                        </p:attrNameLst>
                                      </p:cBhvr>
                                      <p:tavLst>
                                        <p:tav tm="0">
                                          <p:val>
                                            <p:strVal val="#ppt_x"/>
                                          </p:val>
                                        </p:tav>
                                        <p:tav tm="100000">
                                          <p:val>
                                            <p:strVal val="#ppt_x"/>
                                          </p:val>
                                        </p:tav>
                                      </p:tavLst>
                                    </p:anim>
                                    <p:anim calcmode="lin" valueType="num">
                                      <p:cBhvr additive="base">
                                        <p:cTn id="20"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33102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4" y="0"/>
            <a:ext cx="3211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237264" y="2659559"/>
            <a:ext cx="3714750" cy="769441"/>
          </a:xfrm>
          <a:prstGeom prst="rect">
            <a:avLst/>
          </a:prstGeom>
          <a:noFill/>
        </p:spPr>
        <p:txBody>
          <a:bodyPr wrap="square" rtlCol="0">
            <a:spAutoFit/>
          </a:bodyPr>
          <a:lstStyle/>
          <a:p>
            <a:pPr algn="ctr"/>
            <a:r>
              <a:rPr lang="es-GT" sz="4400" dirty="0" smtClean="0"/>
              <a:t>Programación</a:t>
            </a:r>
            <a:endParaRPr lang="es-GT" sz="4400" dirty="0"/>
          </a:p>
        </p:txBody>
      </p:sp>
    </p:spTree>
    <p:extLst>
      <p:ext uri="{BB962C8B-B14F-4D97-AF65-F5344CB8AC3E}">
        <p14:creationId xmlns:p14="http://schemas.microsoft.com/office/powerpoint/2010/main" val="1136382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prestig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4287383" cy="1600200"/>
          </a:xfrm>
        </p:spPr>
        <p:txBody>
          <a:bodyPr>
            <a:normAutofit fontScale="90000"/>
          </a:bodyPr>
          <a:lstStyle/>
          <a:p>
            <a:r>
              <a:rPr lang="es-GT" sz="6000" b="1" i="1" u="sng" dirty="0" smtClean="0">
                <a:solidFill>
                  <a:srgbClr val="FF0000"/>
                </a:solidFill>
                <a:effectLst>
                  <a:outerShdw blurRad="38100" dist="38100" dir="2700000" algn="tl">
                    <a:srgbClr val="000000">
                      <a:alpha val="43137"/>
                    </a:srgbClr>
                  </a:outerShdw>
                </a:effectLst>
              </a:rPr>
              <a:t>Programación</a:t>
            </a:r>
            <a:endParaRPr lang="es-GT" sz="6000" b="1" i="1" u="sng" dirty="0">
              <a:solidFill>
                <a:srgbClr val="FF0000"/>
              </a:solidFill>
              <a:effectLst>
                <a:outerShdw blurRad="38100" dist="38100" dir="2700000" algn="tl">
                  <a:srgbClr val="000000">
                    <a:alpha val="43137"/>
                  </a:srgbClr>
                </a:outerShdw>
              </a:effectLst>
            </a:endParaRPr>
          </a:p>
        </p:txBody>
      </p:sp>
      <p:sp>
        <p:nvSpPr>
          <p:cNvPr id="4" name="Marcador de texto 3"/>
          <p:cNvSpPr>
            <a:spLocks noGrp="1"/>
          </p:cNvSpPr>
          <p:nvPr>
            <p:ph type="body" sz="half" idx="2"/>
          </p:nvPr>
        </p:nvSpPr>
        <p:spPr/>
        <p:txBody>
          <a:bodyPr>
            <a:noAutofit/>
          </a:bodyPr>
          <a:lstStyle/>
          <a:p>
            <a:pPr algn="ctr"/>
            <a:r>
              <a:rPr lang="es-GT" sz="2800" b="1" dirty="0"/>
              <a:t>La programación es un proceso que se utiliza para idear y ordenar las acciones que se realizarán en el marco de un proyecto; al anuncio de las partes que componen un acto o espectáculo; a la preparación de </a:t>
            </a:r>
            <a:r>
              <a:rPr lang="es-GT" sz="2800" b="1" dirty="0" smtClean="0"/>
              <a:t>programar.</a:t>
            </a:r>
            <a:endParaRPr lang="es-GT" sz="4400" b="1" dirty="0"/>
          </a:p>
        </p:txBody>
      </p:sp>
      <p:pic>
        <p:nvPicPr>
          <p:cNvPr id="7170" name="Picture 2" descr="Resultado de imagen par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239" y="1468438"/>
            <a:ext cx="5057775" cy="428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82988"/>
      </p:ext>
    </p:extLst>
  </p:cSld>
  <p:clrMapOvr>
    <a:masterClrMapping/>
  </p:clrMapOvr>
  <mc:AlternateContent xmlns:mc="http://schemas.openxmlformats.org/markup-compatibility/2006">
    <mc:Choice xmlns:p14="http://schemas.microsoft.com/office/powerpoint/2010/main" Requires="p14">
      <p:transition spd="slow" p14:dur="3900" advTm="5000">
        <p14:glitter pattern="hexagon"/>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33102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img de estilos tap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14" y="0"/>
            <a:ext cx="32112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184196" y="2773860"/>
            <a:ext cx="3943350" cy="769441"/>
          </a:xfrm>
          <a:prstGeom prst="rect">
            <a:avLst/>
          </a:prstGeom>
          <a:noFill/>
        </p:spPr>
        <p:txBody>
          <a:bodyPr wrap="square" rtlCol="0">
            <a:spAutoFit/>
          </a:bodyPr>
          <a:lstStyle/>
          <a:p>
            <a:pPr algn="ctr"/>
            <a:r>
              <a:rPr lang="es-GT" sz="4400" dirty="0" smtClean="0"/>
              <a:t>Soporte Técnico.</a:t>
            </a:r>
            <a:endParaRPr lang="es-GT" sz="4400" dirty="0"/>
          </a:p>
        </p:txBody>
      </p:sp>
    </p:spTree>
    <p:extLst>
      <p:ext uri="{BB962C8B-B14F-4D97-AF65-F5344CB8AC3E}">
        <p14:creationId xmlns:p14="http://schemas.microsoft.com/office/powerpoint/2010/main" val="921083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prestig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sz="6000" b="1" i="1" u="sng" dirty="0" smtClean="0">
                <a:solidFill>
                  <a:srgbClr val="FF0000"/>
                </a:solidFill>
                <a:effectLst>
                  <a:outerShdw blurRad="38100" dist="38100" dir="2700000" algn="tl">
                    <a:srgbClr val="000000">
                      <a:alpha val="43137"/>
                    </a:srgbClr>
                  </a:outerShdw>
                </a:effectLst>
              </a:rPr>
              <a:t>Soporte Técnico</a:t>
            </a:r>
            <a:endParaRPr lang="es-GT" sz="6000" b="1" i="1" u="sng" dirty="0">
              <a:solidFill>
                <a:srgbClr val="FF0000"/>
              </a:solidFill>
              <a:effectLst>
                <a:outerShdw blurRad="38100" dist="38100" dir="2700000" algn="tl">
                  <a:srgbClr val="000000">
                    <a:alpha val="43137"/>
                  </a:srgbClr>
                </a:outerShdw>
              </a:effectLst>
            </a:endParaRPr>
          </a:p>
        </p:txBody>
      </p:sp>
      <p:sp>
        <p:nvSpPr>
          <p:cNvPr id="4" name="Marcador de texto 3"/>
          <p:cNvSpPr>
            <a:spLocks noGrp="1"/>
          </p:cNvSpPr>
          <p:nvPr>
            <p:ph type="body" sz="half" idx="2"/>
          </p:nvPr>
        </p:nvSpPr>
        <p:spPr/>
        <p:txBody>
          <a:bodyPr>
            <a:noAutofit/>
          </a:bodyPr>
          <a:lstStyle/>
          <a:p>
            <a:pPr algn="ctr"/>
            <a:r>
              <a:rPr lang="es-GT" sz="2000" b="1" dirty="0"/>
              <a:t>La asistencia técnica o soporte técnico es un rango de servicios por medio del cual se proporciona asistencia a los usuarios al tener algún problema al utilizar un producto o servicio, ya sea este el </a:t>
            </a:r>
            <a:r>
              <a:rPr lang="es-GT" sz="2000" b="1" i="1" dirty="0"/>
              <a:t>hardware</a:t>
            </a:r>
            <a:r>
              <a:rPr lang="es-GT" sz="2000" b="1" dirty="0"/>
              <a:t> o </a:t>
            </a:r>
            <a:r>
              <a:rPr lang="es-GT" sz="2000" b="1" i="1" dirty="0"/>
              <a:t>software</a:t>
            </a:r>
            <a:r>
              <a:rPr lang="es-GT" sz="2000" b="1" dirty="0"/>
              <a:t> de una computadora de un servidor de Internet, periféricos, artículos electrónicos, maquinaria, o cualquier otro sistema informático</a:t>
            </a:r>
            <a:r>
              <a:rPr lang="es-GT" sz="2000" dirty="0"/>
              <a:t>.</a:t>
            </a:r>
            <a:endParaRPr lang="es-GT" sz="3600" dirty="0"/>
          </a:p>
        </p:txBody>
      </p:sp>
      <p:pic>
        <p:nvPicPr>
          <p:cNvPr id="6" name="Marcador de contenido 5"/>
          <p:cNvPicPr>
            <a:picLocks noGrp="1" noChangeAspect="1"/>
          </p:cNvPicPr>
          <p:nvPr>
            <p:ph idx="1"/>
          </p:nvPr>
        </p:nvPicPr>
        <p:blipFill>
          <a:blip r:embed="rId2"/>
          <a:stretch>
            <a:fillRect/>
          </a:stretch>
        </p:blipFill>
        <p:spPr>
          <a:xfrm>
            <a:off x="5528808" y="1600200"/>
            <a:ext cx="5568458" cy="38832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82577995"/>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informatica programacion y soporte tÃ©c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407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0">
        <p15:prstTrans prst="peelOff"/>
      </p:transition>
    </mc:Choice>
    <mc:Fallback>
      <p:transition spd="slow" advTm="5000">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143</Words>
  <Application>Microsoft Office PowerPoint</Application>
  <PresentationFormat>Panorámica</PresentationFormat>
  <Paragraphs>21</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Adobe Ming Std L</vt:lpstr>
      <vt:lpstr>Algerian</vt:lpstr>
      <vt:lpstr>Arial</vt:lpstr>
      <vt:lpstr>Calibri</vt:lpstr>
      <vt:lpstr>Calibri Light</vt:lpstr>
      <vt:lpstr>Chaparral Pro Light</vt:lpstr>
      <vt:lpstr>Tema de Office</vt:lpstr>
      <vt:lpstr>Presentación de PowerPoint</vt:lpstr>
      <vt:lpstr>Introducción.</vt:lpstr>
      <vt:lpstr>Presentación de PowerPoint</vt:lpstr>
      <vt:lpstr>Informática</vt:lpstr>
      <vt:lpstr>Presentación de PowerPoint</vt:lpstr>
      <vt:lpstr>Programación</vt:lpstr>
      <vt:lpstr>Presentación de PowerPoint</vt:lpstr>
      <vt:lpstr>Soporte Técnico</vt:lpstr>
      <vt:lpstr>Presentación de PowerPoint</vt:lpstr>
      <vt:lpstr>Conclusiones.</vt:lpstr>
      <vt:lpstr>Presentación de PowerPoint</vt:lpstr>
      <vt:lpstr>Fin de la Capacitación sobre temas de informática.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4</cp:revision>
  <dcterms:created xsi:type="dcterms:W3CDTF">2019-05-29T13:45:49Z</dcterms:created>
  <dcterms:modified xsi:type="dcterms:W3CDTF">2019-05-29T14:15:08Z</dcterms:modified>
</cp:coreProperties>
</file>