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9" autoAdjust="0"/>
    <p:restoredTop sz="94660"/>
  </p:normalViewPr>
  <p:slideViewPr>
    <p:cSldViewPr>
      <p:cViewPr varScale="1">
        <p:scale>
          <a:sx n="109" d="100"/>
          <a:sy n="109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3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3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3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7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7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4F17B-F214-4228-966E-5339020D428E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A933-29B8-439A-A002-9BC137A95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Banco de Dados – 3º GTI</a:t>
            </a:r>
            <a:endParaRPr lang="pt-BR" sz="5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3º FN – Relacionamentos e Cardinalidades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-16227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Relacionamentos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764704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Os relacionamentos em Banco de Dados, consistem em identificar tabelas que tenham relação entre si, a fim de possibilitar a navegação dentro da base de Dados com o objetivo de otimizar as consultas.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 relacionamento é representado por um ‘losango’ que nomeia a relação existente entre duas tabelas.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1. Aplicado a um Banco de Dados de Estoque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46858" y="2903274"/>
            <a:ext cx="1224136" cy="33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PRODUTOS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75548" y="2903287"/>
            <a:ext cx="1440160" cy="33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CATEGORIAS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Losango 9"/>
          <p:cNvSpPr/>
          <p:nvPr/>
        </p:nvSpPr>
        <p:spPr>
          <a:xfrm>
            <a:off x="4319972" y="2995133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51114" y="3192010"/>
            <a:ext cx="86409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pertence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7" name="Conector angulado 16"/>
          <p:cNvCxnSpPr>
            <a:stCxn id="10" idx="3"/>
            <a:endCxn id="9" idx="1"/>
          </p:cNvCxnSpPr>
          <p:nvPr/>
        </p:nvCxnSpPr>
        <p:spPr>
          <a:xfrm flipV="1">
            <a:off x="4608004" y="3068960"/>
            <a:ext cx="1267544" cy="4850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8" idx="3"/>
            <a:endCxn id="10" idx="1"/>
          </p:cNvCxnSpPr>
          <p:nvPr/>
        </p:nvCxnSpPr>
        <p:spPr>
          <a:xfrm>
            <a:off x="2970994" y="3068946"/>
            <a:ext cx="1348978" cy="4852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899592" y="349171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2. Aplicado a um Banco de Dados Universitário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69380" y="4151131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CURSOS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051114" y="4330345"/>
            <a:ext cx="13681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DISCIPLINAS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859426" y="3813321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PROFESSORES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Losango 28"/>
          <p:cNvSpPr/>
          <p:nvPr/>
        </p:nvSpPr>
        <p:spPr>
          <a:xfrm>
            <a:off x="2981536" y="4267653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Losango 29"/>
          <p:cNvSpPr/>
          <p:nvPr/>
        </p:nvSpPr>
        <p:spPr>
          <a:xfrm>
            <a:off x="6211354" y="4358493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756235" y="447860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contém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01506" y="459875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leciona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3" name="Conector angulado 32"/>
          <p:cNvCxnSpPr>
            <a:stCxn id="30" idx="3"/>
            <a:endCxn id="26" idx="2"/>
          </p:cNvCxnSpPr>
          <p:nvPr/>
        </p:nvCxnSpPr>
        <p:spPr>
          <a:xfrm flipV="1">
            <a:off x="6499386" y="4182653"/>
            <a:ext cx="1152128" cy="295970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5" idx="3"/>
            <a:endCxn id="30" idx="1"/>
          </p:cNvCxnSpPr>
          <p:nvPr/>
        </p:nvCxnSpPr>
        <p:spPr>
          <a:xfrm flipV="1">
            <a:off x="5419266" y="4478623"/>
            <a:ext cx="792088" cy="3638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29" idx="3"/>
            <a:endCxn id="25" idx="1"/>
          </p:cNvCxnSpPr>
          <p:nvPr/>
        </p:nvCxnSpPr>
        <p:spPr>
          <a:xfrm>
            <a:off x="3269568" y="4387783"/>
            <a:ext cx="781546" cy="12722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4" idx="2"/>
            <a:endCxn id="29" idx="1"/>
          </p:cNvCxnSpPr>
          <p:nvPr/>
        </p:nvCxnSpPr>
        <p:spPr>
          <a:xfrm rot="5400000" flipH="1" flipV="1">
            <a:off x="2215152" y="3754079"/>
            <a:ext cx="132680" cy="1400088"/>
          </a:xfrm>
          <a:prstGeom prst="bentConnector4">
            <a:avLst>
              <a:gd name="adj1" fmla="val -172294"/>
              <a:gd name="adj2" fmla="val 7185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900252" y="514410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3. Aplicado a um Banco de Dados Hospitalar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27584" y="5625929"/>
            <a:ext cx="13681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CONVENIOS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053334" y="5805143"/>
            <a:ext cx="13681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PLANOS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861646" y="5288119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PACIENTES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8" name="Losango 57"/>
          <p:cNvSpPr/>
          <p:nvPr/>
        </p:nvSpPr>
        <p:spPr>
          <a:xfrm>
            <a:off x="2983756" y="5742451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Losango 58"/>
          <p:cNvSpPr/>
          <p:nvPr/>
        </p:nvSpPr>
        <p:spPr>
          <a:xfrm>
            <a:off x="6213574" y="5833291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771800" y="595340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possui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61" name="Conector angulado 60"/>
          <p:cNvCxnSpPr>
            <a:stCxn id="59" idx="3"/>
            <a:endCxn id="57" idx="2"/>
          </p:cNvCxnSpPr>
          <p:nvPr/>
        </p:nvCxnSpPr>
        <p:spPr>
          <a:xfrm flipV="1">
            <a:off x="6501606" y="5657451"/>
            <a:ext cx="1152128" cy="295970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6" idx="3"/>
            <a:endCxn id="59" idx="1"/>
          </p:cNvCxnSpPr>
          <p:nvPr/>
        </p:nvCxnSpPr>
        <p:spPr>
          <a:xfrm flipV="1">
            <a:off x="5421486" y="5953421"/>
            <a:ext cx="792088" cy="3638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3"/>
            <a:endCxn id="56" idx="1"/>
          </p:cNvCxnSpPr>
          <p:nvPr/>
        </p:nvCxnSpPr>
        <p:spPr>
          <a:xfrm>
            <a:off x="3271788" y="5862581"/>
            <a:ext cx="781546" cy="12722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5" idx="2"/>
            <a:endCxn id="58" idx="1"/>
          </p:cNvCxnSpPr>
          <p:nvPr/>
        </p:nvCxnSpPr>
        <p:spPr>
          <a:xfrm rot="5400000" flipH="1" flipV="1">
            <a:off x="2181368" y="5192873"/>
            <a:ext cx="132680" cy="1472096"/>
          </a:xfrm>
          <a:prstGeom prst="bentConnector4">
            <a:avLst>
              <a:gd name="adj1" fmla="val -172294"/>
              <a:gd name="adj2" fmla="val 7323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6001506" y="607355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possui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-16227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Relacionamentos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7647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4. Aplicado a um Banco de Dados de Rede Social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07704" y="1196752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USUARIOS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Losango 9"/>
          <p:cNvSpPr/>
          <p:nvPr/>
        </p:nvSpPr>
        <p:spPr>
          <a:xfrm>
            <a:off x="3501176" y="1998132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357160" y="22141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segue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067944" y="143783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(Relacionamento em ciclo)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7" name="Conector angulado 36"/>
          <p:cNvCxnSpPr>
            <a:stCxn id="8" idx="3"/>
            <a:endCxn id="10" idx="0"/>
          </p:cNvCxnSpPr>
          <p:nvPr/>
        </p:nvCxnSpPr>
        <p:spPr>
          <a:xfrm>
            <a:off x="3131840" y="1381418"/>
            <a:ext cx="513352" cy="61671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8" idx="2"/>
            <a:endCxn id="10" idx="1"/>
          </p:cNvCxnSpPr>
          <p:nvPr/>
        </p:nvCxnSpPr>
        <p:spPr>
          <a:xfrm rot="16200000" flipH="1">
            <a:off x="2734385" y="1351471"/>
            <a:ext cx="552178" cy="9814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39502" y="2492896"/>
            <a:ext cx="7773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	Os relacionamentos existentes entre as tabelas, devem ser classificados por um nível, que define a quantidade de registros que podem se relacionar entre elas. A esse nível, ou classificação, se atribui o nome de </a:t>
            </a:r>
            <a:r>
              <a:rPr lang="pt-BR" b="1" u="sng" dirty="0" smtClean="0">
                <a:solidFill>
                  <a:schemeClr val="bg1"/>
                </a:solidFill>
              </a:rPr>
              <a:t>CARDINALIDADE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	Para identificarmos o nível das cardinalidades, deve-se ‘questionar’ a quantidade de registros relacionados (através do nome dado ao relacionamento) entre as tabelas, em ambos os sentidos.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- Um ESTADO, pertence  a quantos países? (1 -&gt; 1)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- Um PAÍS, pode ter quantos estados? (1 -&gt; N)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43260" y="5308739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PAISES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571950" y="5308752"/>
            <a:ext cx="14401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Losango 52"/>
          <p:cNvSpPr/>
          <p:nvPr/>
        </p:nvSpPr>
        <p:spPr>
          <a:xfrm>
            <a:off x="3016374" y="5400598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872358" y="559834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possui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65" name="Conector angulado 64"/>
          <p:cNvCxnSpPr>
            <a:stCxn id="53" idx="3"/>
            <a:endCxn id="52" idx="1"/>
          </p:cNvCxnSpPr>
          <p:nvPr/>
        </p:nvCxnSpPr>
        <p:spPr>
          <a:xfrm flipV="1">
            <a:off x="3304406" y="5493418"/>
            <a:ext cx="1267544" cy="2731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51" idx="3"/>
            <a:endCxn id="53" idx="1"/>
          </p:cNvCxnSpPr>
          <p:nvPr/>
        </p:nvCxnSpPr>
        <p:spPr>
          <a:xfrm>
            <a:off x="1667396" y="5493405"/>
            <a:ext cx="1348978" cy="2732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83518" y="564450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(1, 1)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4931965" y="5640858"/>
            <a:ext cx="72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N)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7236246" y="4537044"/>
            <a:ext cx="14401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1, 1 -&gt; 1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1, N -&gt; N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N, 1 -&gt; N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N, N -&gt; 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51520" y="6165304"/>
            <a:ext cx="806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Dizemos portanto, que temos um relacionamento 1 -&gt; N, entre PAÍSES e ESTADOS.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-16227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Cardinalidades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7584" y="76470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	As cardinalidades consistem em definir o nível de relacionamento entre as tabelas. Cada padrão de cardinalidade deve obrigatoriamente seguir uma regra específica. A aplicação dessas regras define a correção do Banco de Dados e a regularização do BD, dentro da 3º forma normal, ocasionando o possível surgimento/eliminação de tabelas do banco.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9334" y="3317705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CURSOS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88024" y="3317718"/>
            <a:ext cx="14401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DISCIPLINAS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Losango 9"/>
          <p:cNvSpPr/>
          <p:nvPr/>
        </p:nvSpPr>
        <p:spPr>
          <a:xfrm>
            <a:off x="3232448" y="3409564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963590" y="3606441"/>
            <a:ext cx="86409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pertence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7" name="Conector angulado 16"/>
          <p:cNvCxnSpPr>
            <a:stCxn id="10" idx="3"/>
            <a:endCxn id="9" idx="1"/>
          </p:cNvCxnSpPr>
          <p:nvPr/>
        </p:nvCxnSpPr>
        <p:spPr>
          <a:xfrm flipV="1">
            <a:off x="3520480" y="3502384"/>
            <a:ext cx="1267544" cy="2731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8" idx="3"/>
            <a:endCxn id="10" idx="1"/>
          </p:cNvCxnSpPr>
          <p:nvPr/>
        </p:nvCxnSpPr>
        <p:spPr>
          <a:xfrm>
            <a:off x="1883470" y="3502371"/>
            <a:ext cx="1348978" cy="2732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5148064" y="369786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N)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911362" y="369786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(N, 1)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N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23528" y="5405937"/>
            <a:ext cx="177596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004048" y="5405950"/>
            <a:ext cx="14401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Losango 49"/>
          <p:cNvSpPr/>
          <p:nvPr/>
        </p:nvSpPr>
        <p:spPr>
          <a:xfrm>
            <a:off x="3448472" y="5497796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3333217" y="5694672"/>
            <a:ext cx="55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atua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52" name="Conector angulado 51"/>
          <p:cNvCxnSpPr>
            <a:stCxn id="50" idx="3"/>
            <a:endCxn id="48" idx="1"/>
          </p:cNvCxnSpPr>
          <p:nvPr/>
        </p:nvCxnSpPr>
        <p:spPr>
          <a:xfrm flipV="1">
            <a:off x="3736504" y="5590616"/>
            <a:ext cx="1267544" cy="2731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7" idx="3"/>
            <a:endCxn id="50" idx="1"/>
          </p:cNvCxnSpPr>
          <p:nvPr/>
        </p:nvCxnSpPr>
        <p:spPr>
          <a:xfrm>
            <a:off x="2099494" y="5590603"/>
            <a:ext cx="1348978" cy="2732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364088" y="578610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(1, 1)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127386" y="5786099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N)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N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6428" y="4510861"/>
            <a:ext cx="594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bg1"/>
                </a:solidFill>
              </a:rPr>
              <a:t>Um funcionário, atua em quantos cargos? (1 -&gt; 1)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bg1"/>
                </a:solidFill>
              </a:rPr>
              <a:t>Um curso, contém quantas disciplinas? (1 -&gt; N)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252536" y="2495512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	- Uma disciplina pertence a quantos cursos? (1 -&gt; N)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- Um curso, contém quantas disciplinas? (1 -&gt; N)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086181" y="3317705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Temos portanto, um relacionamento de cardinalidade N para N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7092280" y="5208015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Temos portanto, um relacionamento de cardinalidade N para 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" name="Chave direita 11"/>
          <p:cNvSpPr/>
          <p:nvPr/>
        </p:nvSpPr>
        <p:spPr>
          <a:xfrm>
            <a:off x="6706580" y="2996952"/>
            <a:ext cx="457708" cy="136815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have direita 68"/>
          <p:cNvSpPr/>
          <p:nvPr/>
        </p:nvSpPr>
        <p:spPr>
          <a:xfrm>
            <a:off x="6660232" y="4797152"/>
            <a:ext cx="457708" cy="136815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73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-16227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Cardinalidades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62068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u="sng" dirty="0">
              <a:solidFill>
                <a:schemeClr val="bg1"/>
              </a:solidFill>
            </a:endParaRPr>
          </a:p>
          <a:p>
            <a:r>
              <a:rPr lang="pt-BR" b="1" u="sng" dirty="0" smtClean="0">
                <a:solidFill>
                  <a:schemeClr val="bg1"/>
                </a:solidFill>
              </a:rPr>
              <a:t> 1:1(Um para Um)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Nessa classificação podemos dizer que </a:t>
            </a:r>
            <a:r>
              <a:rPr lang="pt-BR" u="sng" dirty="0" smtClean="0">
                <a:solidFill>
                  <a:schemeClr val="bg1"/>
                </a:solidFill>
              </a:rPr>
              <a:t>um</a:t>
            </a:r>
            <a:r>
              <a:rPr lang="pt-BR" dirty="0" smtClean="0">
                <a:solidFill>
                  <a:schemeClr val="bg1"/>
                </a:solidFill>
              </a:rPr>
              <a:t> registro de uma tabela, pode ter apenas um </a:t>
            </a:r>
            <a:r>
              <a:rPr lang="pt-BR" u="sng" dirty="0" smtClean="0">
                <a:solidFill>
                  <a:schemeClr val="bg1"/>
                </a:solidFill>
              </a:rPr>
              <a:t>único</a:t>
            </a:r>
            <a:r>
              <a:rPr lang="pt-BR" dirty="0" smtClean="0">
                <a:solidFill>
                  <a:schemeClr val="bg1"/>
                </a:solidFill>
              </a:rPr>
              <a:t> registro relacionado em uma tabela</a:t>
            </a:r>
            <a:r>
              <a:rPr lang="pt-BR" u="sng" dirty="0" smtClean="0">
                <a:solidFill>
                  <a:schemeClr val="bg1"/>
                </a:solidFill>
              </a:rPr>
              <a:t>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3568" y="2257708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PACIENTES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16016" y="2257708"/>
            <a:ext cx="14401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REGISTROS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Losango 9"/>
          <p:cNvSpPr/>
          <p:nvPr/>
        </p:nvSpPr>
        <p:spPr>
          <a:xfrm>
            <a:off x="3212434" y="2401724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016424" y="262077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possui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7" name="Conector angulado 16"/>
          <p:cNvCxnSpPr>
            <a:stCxn id="10" idx="3"/>
            <a:endCxn id="9" idx="1"/>
          </p:cNvCxnSpPr>
          <p:nvPr/>
        </p:nvCxnSpPr>
        <p:spPr>
          <a:xfrm flipV="1">
            <a:off x="3500466" y="2442374"/>
            <a:ext cx="1215550" cy="7948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8" idx="3"/>
            <a:endCxn id="10" idx="1"/>
          </p:cNvCxnSpPr>
          <p:nvPr/>
        </p:nvCxnSpPr>
        <p:spPr>
          <a:xfrm>
            <a:off x="1907704" y="2442374"/>
            <a:ext cx="1304730" cy="7948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5076056" y="2609859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(1, 1)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35596" y="261774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(1, 1)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28184" y="2262948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Identificação da cardinalidade do relacionamento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6300192" y="2105803"/>
            <a:ext cx="144016" cy="87198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7544" y="306896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Regra de Correção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Nesse tipo de cardinalidade deve-se identificar a tabela </a:t>
            </a:r>
            <a:r>
              <a:rPr lang="pt-BR" u="sng" dirty="0" smtClean="0">
                <a:solidFill>
                  <a:schemeClr val="bg1"/>
                </a:solidFill>
              </a:rPr>
              <a:t>principal</a:t>
            </a:r>
            <a:r>
              <a:rPr lang="pt-BR" dirty="0" smtClean="0">
                <a:solidFill>
                  <a:schemeClr val="bg1"/>
                </a:solidFill>
              </a:rPr>
              <a:t>, e eliminar a tabela secundária, movendo seus campos para a tabela ‘restante’;</a:t>
            </a:r>
            <a:endParaRPr lang="pt-BR" u="sng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04743"/>
              </p:ext>
            </p:extLst>
          </p:nvPr>
        </p:nvGraphicFramePr>
        <p:xfrm>
          <a:off x="323528" y="4581128"/>
          <a:ext cx="1872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PACIENTES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CPF_PACIENTE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RG_PACIENTE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numCartao_PACIENTE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59322"/>
              </p:ext>
            </p:extLst>
          </p:nvPr>
        </p:nvGraphicFramePr>
        <p:xfrm>
          <a:off x="2820144" y="4581128"/>
          <a:ext cx="1751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REGISTROS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nome_REGISTRO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endereco</a:t>
                      </a:r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_REGISTRO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dataNasc_REGISTRO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827584" y="6165304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(</a:t>
            </a:r>
            <a:r>
              <a:rPr lang="pt-BR" sz="1400" dirty="0" err="1" smtClean="0">
                <a:solidFill>
                  <a:schemeClr val="bg1"/>
                </a:solidFill>
              </a:rPr>
              <a:t>PrincipaL</a:t>
            </a:r>
            <a:r>
              <a:rPr lang="pt-BR" sz="1400" dirty="0" smtClean="0">
                <a:solidFill>
                  <a:schemeClr val="bg1"/>
                </a:solidFill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62182" y="6138085"/>
            <a:ext cx="115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(Secundária)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2267744" y="5157192"/>
            <a:ext cx="432048" cy="432048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64231"/>
              </p:ext>
            </p:extLst>
          </p:nvPr>
        </p:nvGraphicFramePr>
        <p:xfrm>
          <a:off x="5364088" y="4274270"/>
          <a:ext cx="1584176" cy="2196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1107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PACIENTES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17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CPF_PACIENTE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17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RG_PACIENTE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17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1"/>
                          </a:solidFill>
                        </a:rPr>
                        <a:t>numCartao_PACIENTE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17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1"/>
                          </a:solidFill>
                        </a:rPr>
                        <a:t>nome_PACIENTE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217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1"/>
                          </a:solidFill>
                        </a:rPr>
                        <a:t>endereco_PACIENTE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8318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1"/>
                          </a:solidFill>
                        </a:rPr>
                        <a:t>dataNasc_PACIENTE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Igual 20"/>
          <p:cNvSpPr/>
          <p:nvPr/>
        </p:nvSpPr>
        <p:spPr>
          <a:xfrm>
            <a:off x="4644008" y="5013176"/>
            <a:ext cx="648072" cy="576064"/>
          </a:xfrm>
          <a:prstGeom prst="mathEqua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56450" y="4027130"/>
            <a:ext cx="636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</a:rPr>
              <a:t>(X)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20272" y="5050050"/>
            <a:ext cx="1872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Aplicação da regra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3" name="Chave direita 42"/>
          <p:cNvSpPr/>
          <p:nvPr/>
        </p:nvSpPr>
        <p:spPr>
          <a:xfrm>
            <a:off x="7092280" y="4892905"/>
            <a:ext cx="144016" cy="87198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64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-162272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Cardinalidades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62068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u="sng" dirty="0">
              <a:solidFill>
                <a:schemeClr val="bg1"/>
              </a:solidFill>
            </a:endParaRPr>
          </a:p>
          <a:p>
            <a:r>
              <a:rPr lang="pt-BR" b="1" u="sng" dirty="0" smtClean="0">
                <a:solidFill>
                  <a:schemeClr val="bg1"/>
                </a:solidFill>
              </a:rPr>
              <a:t> 1:N ou N:1 (Um para muitos / Muitos para Um)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Nessa classificação podemos dizer que </a:t>
            </a:r>
            <a:r>
              <a:rPr lang="pt-BR" u="sng" dirty="0" smtClean="0">
                <a:solidFill>
                  <a:schemeClr val="bg1"/>
                </a:solidFill>
              </a:rPr>
              <a:t>um</a:t>
            </a:r>
            <a:r>
              <a:rPr lang="pt-BR" dirty="0" smtClean="0">
                <a:solidFill>
                  <a:schemeClr val="bg1"/>
                </a:solidFill>
              </a:rPr>
              <a:t> registro de uma tabela, está relacionado com indeterminados(muitos, vários) registros de outra tabela.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28184" y="2262948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Identificação da cardinalidade do relacionamento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6300192" y="2105803"/>
            <a:ext cx="144016" cy="87198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7544" y="306896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Regra de Correção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	Nesse tipo de cardinalidade, a chave primária (PK) da tabela 1 se torna obrigatoriamente estrangeira (FK) na tabela N.</a:t>
            </a:r>
            <a:endParaRPr lang="pt-BR" u="sng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96574"/>
              </p:ext>
            </p:extLst>
          </p:nvPr>
        </p:nvGraphicFramePr>
        <p:xfrm>
          <a:off x="899593" y="4199972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PRODUTOS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u="sng" dirty="0" err="1" smtClean="0">
                          <a:solidFill>
                            <a:schemeClr val="bg1"/>
                          </a:solidFill>
                        </a:rPr>
                        <a:t>codigo_PRODUTO</a:t>
                      </a:r>
                      <a:r>
                        <a:rPr lang="pt-BR" sz="1400" b="1" u="sng" dirty="0" smtClean="0">
                          <a:solidFill>
                            <a:schemeClr val="bg1"/>
                          </a:solidFill>
                        </a:rPr>
                        <a:t> (PK)</a:t>
                      </a:r>
                      <a:endParaRPr lang="pt-BR"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nome_PRODUTO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preco_PRODUTO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u="sng" dirty="0" err="1" smtClean="0">
                          <a:solidFill>
                            <a:schemeClr val="bg1"/>
                          </a:solidFill>
                        </a:rPr>
                        <a:t>codigoCategoria_PRODUTO</a:t>
                      </a:r>
                      <a:r>
                        <a:rPr lang="pt-BR" sz="1400" u="sng" dirty="0" smtClean="0">
                          <a:solidFill>
                            <a:schemeClr val="bg1"/>
                          </a:solidFill>
                        </a:rPr>
                        <a:t> (FK)</a:t>
                      </a:r>
                      <a:endParaRPr lang="pt-BR" sz="14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10067"/>
              </p:ext>
            </p:extLst>
          </p:nvPr>
        </p:nvGraphicFramePr>
        <p:xfrm>
          <a:off x="4283968" y="4459178"/>
          <a:ext cx="22322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CATEGORIAS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u="sng" dirty="0" err="1" smtClean="0">
                          <a:solidFill>
                            <a:schemeClr val="bg1"/>
                          </a:solidFill>
                        </a:rPr>
                        <a:t>codigo_CATEGORIA</a:t>
                      </a:r>
                      <a:r>
                        <a:rPr lang="pt-BR" sz="1400" b="1" u="sng" dirty="0" smtClean="0">
                          <a:solidFill>
                            <a:schemeClr val="bg1"/>
                          </a:solidFill>
                        </a:rPr>
                        <a:t> (PK)</a:t>
                      </a:r>
                      <a:endParaRPr lang="pt-BR"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>
                          <a:solidFill>
                            <a:schemeClr val="bg1"/>
                          </a:solidFill>
                        </a:rPr>
                        <a:t>nome_CATEGORIA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CaixaDeTexto 41"/>
          <p:cNvSpPr txBox="1"/>
          <p:nvPr/>
        </p:nvSpPr>
        <p:spPr>
          <a:xfrm>
            <a:off x="6817758" y="4927261"/>
            <a:ext cx="1872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Aplicação da regra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3" name="Chave direita 42"/>
          <p:cNvSpPr/>
          <p:nvPr/>
        </p:nvSpPr>
        <p:spPr>
          <a:xfrm>
            <a:off x="6660232" y="4088168"/>
            <a:ext cx="144016" cy="195518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87326" y="2060848"/>
            <a:ext cx="1224136" cy="33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PRODUTOS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2060861"/>
            <a:ext cx="1440160" cy="33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CATEGORIAS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Losango 26"/>
          <p:cNvSpPr/>
          <p:nvPr/>
        </p:nvSpPr>
        <p:spPr>
          <a:xfrm>
            <a:off x="3160440" y="2152707"/>
            <a:ext cx="288032" cy="24026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891582" y="2349584"/>
            <a:ext cx="86409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pertence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9" name="Conector angulado 28"/>
          <p:cNvCxnSpPr>
            <a:stCxn id="27" idx="3"/>
            <a:endCxn id="26" idx="1"/>
          </p:cNvCxnSpPr>
          <p:nvPr/>
        </p:nvCxnSpPr>
        <p:spPr>
          <a:xfrm flipV="1">
            <a:off x="3448472" y="2226534"/>
            <a:ext cx="1267544" cy="4850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5" idx="3"/>
            <a:endCxn id="27" idx="1"/>
          </p:cNvCxnSpPr>
          <p:nvPr/>
        </p:nvCxnSpPr>
        <p:spPr>
          <a:xfrm>
            <a:off x="1811462" y="2226520"/>
            <a:ext cx="1348978" cy="4852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27584" y="239661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N)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148064" y="2392967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(1, 1)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791656" y="6043354"/>
            <a:ext cx="678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</a:rPr>
              <a:t>(N)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030823" y="5589240"/>
            <a:ext cx="636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</a:rPr>
              <a:t>(1)</a:t>
            </a:r>
            <a:endParaRPr lang="pt-BR" sz="3000" b="1" dirty="0">
              <a:solidFill>
                <a:schemeClr val="bg1"/>
              </a:solidFill>
            </a:endParaRPr>
          </a:p>
        </p:txBody>
      </p:sp>
      <p:cxnSp>
        <p:nvCxnSpPr>
          <p:cNvPr id="45" name="Conector angulado 44"/>
          <p:cNvCxnSpPr>
            <a:stCxn id="36" idx="1"/>
          </p:cNvCxnSpPr>
          <p:nvPr/>
        </p:nvCxnSpPr>
        <p:spPr>
          <a:xfrm rot="10800000" flipV="1">
            <a:off x="3448472" y="5015438"/>
            <a:ext cx="835497" cy="71781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28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373</Words>
  <Application>Microsoft Office PowerPoint</Application>
  <PresentationFormat>Apresentação na tela 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Banco de Dados – 3º GTI</vt:lpstr>
      <vt:lpstr>Relacionamentos</vt:lpstr>
      <vt:lpstr>Relacionamentos</vt:lpstr>
      <vt:lpstr>Cardinalidades</vt:lpstr>
      <vt:lpstr>Cardinalidades</vt:lpstr>
      <vt:lpstr>Cardinalidades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– 3º GTI</dc:title>
  <dc:creator>João Ortiz</dc:creator>
  <cp:lastModifiedBy>João Ortiz</cp:lastModifiedBy>
  <cp:revision>12</cp:revision>
  <dcterms:created xsi:type="dcterms:W3CDTF">2020-03-27T21:43:59Z</dcterms:created>
  <dcterms:modified xsi:type="dcterms:W3CDTF">2020-03-28T00:27:58Z</dcterms:modified>
</cp:coreProperties>
</file>