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 SemiBold"/>
      <p:regular r:id="rId15"/>
      <p:bold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SemiBold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avenPro-regular.fntdata"/><Relationship Id="rId16" Type="http://schemas.openxmlformats.org/officeDocument/2006/relationships/font" Target="fonts/Maven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40f4fe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40f4fe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4dcefd8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4dcefd8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4dcefd8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4dcefd8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c40f4fe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c40f4fe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optal.com/designers/color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7300" y="414600"/>
            <a:ext cx="4568400" cy="1085100"/>
          </a:xfrm>
          <a:prstGeom prst="rect">
            <a:avLst/>
          </a:prstGeom>
          <a:solidFill>
            <a:srgbClr val="274E1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Colorclusive </a:t>
            </a:r>
            <a:endParaRPr sz="2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351700" y="0"/>
            <a:ext cx="7923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aven Pro"/>
                <a:ea typeface="Maven Pro"/>
                <a:cs typeface="Maven Pro"/>
                <a:sym typeface="Maven Pro"/>
              </a:rPr>
              <a:t>Trybe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99400" y="2362875"/>
            <a:ext cx="436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6AA84F"/>
                </a:highlight>
                <a:latin typeface="Nunito"/>
                <a:ea typeface="Nunito"/>
                <a:cs typeface="Nunito"/>
                <a:sym typeface="Nunito"/>
              </a:rPr>
              <a:t>Turma 30-A (Grupo 6)</a:t>
            </a:r>
            <a:endParaRPr b="1">
              <a:solidFill>
                <a:schemeClr val="lt1"/>
              </a:solidFill>
              <a:highlight>
                <a:srgbClr val="6AA8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Artur Peixoto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Bruno Salinas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Felipe Dias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Gerson Duarte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Guilherme França Muniz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Pedro Henrique RIbeiro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Stefani Almeida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Vitor Gomes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903988"/>
            <a:ext cx="8445022" cy="33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50400" y="4327525"/>
            <a:ext cx="33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Normal vision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4931625" y="4327525"/>
            <a:ext cx="33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Color blind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756400" y="54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comuns de</a:t>
            </a:r>
            <a:r>
              <a:rPr lang="pt-BR">
                <a:solidFill>
                  <a:schemeClr val="lt1"/>
                </a:solidFill>
              </a:rPr>
              <a:t> daltonismo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32350" y="1633050"/>
            <a:ext cx="807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Protanopia: Não enxergam cor vermelha e veem em tons de marrom verde ou cinza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Deuteranopia: Não enxergam verde e veem objetos em tons de marrom</a:t>
            </a:r>
            <a:endParaRPr>
              <a:solidFill>
                <a:schemeClr val="lt1"/>
              </a:solidFill>
            </a:endParaRPr>
          </a:p>
          <a:p>
            <a:pPr indent="-312950" lvl="0" marL="46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pt-BR">
                <a:solidFill>
                  <a:schemeClr val="lt1"/>
                </a:solidFill>
              </a:rPr>
              <a:t>Tritanopia: Não distinguem as cores azul e amarela, e as cores derivadas, como laranja por exemplo</a:t>
            </a:r>
            <a:endParaRPr sz="1530">
              <a:solidFill>
                <a:schemeClr val="lt1"/>
              </a:solidFill>
              <a:highlight>
                <a:srgbClr val="0C0C0C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961375" y="50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Colorclusive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092500" y="1436350"/>
            <a:ext cx="70305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57">
                <a:solidFill>
                  <a:schemeClr val="lt1"/>
                </a:solidFill>
              </a:rPr>
              <a:t>Qual público para o qual se destina essa solução?</a:t>
            </a:r>
            <a:endParaRPr b="1"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57">
                <a:solidFill>
                  <a:schemeClr val="lt1"/>
                </a:solidFill>
              </a:rPr>
              <a:t>	</a:t>
            </a:r>
            <a:r>
              <a:rPr lang="pt-BR" sz="3857">
                <a:solidFill>
                  <a:schemeClr val="lt1"/>
                </a:solidFill>
              </a:rPr>
              <a:t>A pessoas daltônicas.</a:t>
            </a:r>
            <a:endParaRPr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57">
                <a:solidFill>
                  <a:schemeClr val="lt1"/>
                </a:solidFill>
              </a:rPr>
              <a:t>Que necessidade essa solução satisfaz?</a:t>
            </a:r>
            <a:endParaRPr b="1" sz="3857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57">
                <a:solidFill>
                  <a:schemeClr val="lt1"/>
                </a:solidFill>
              </a:rPr>
              <a:t>A necessidade de ter uma experiência mais agradável no uso do aplicativo.</a:t>
            </a:r>
            <a:endParaRPr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57">
                <a:solidFill>
                  <a:schemeClr val="lt1"/>
                </a:solidFill>
              </a:rPr>
              <a:t>Por que implementar é relevante para a empresa (Meta)?</a:t>
            </a:r>
            <a:endParaRPr b="1"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57">
                <a:solidFill>
                  <a:schemeClr val="lt1"/>
                </a:solidFill>
              </a:rPr>
              <a:t>	Porque reduzir ou solucionar inteiramente as dificuldades de acesso aos aplicativos da Meta viabiliza o aumento do número de usuários das ferramentas da empresa, bem como alinhando as prioridades da empresa com valores atuais, como inclusão e acessibilidade.</a:t>
            </a:r>
            <a:endParaRPr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857">
                <a:solidFill>
                  <a:schemeClr val="lt1"/>
                </a:solidFill>
              </a:rPr>
              <a:t>Como essa solução se relaciona com a diversidade e inclusão?</a:t>
            </a:r>
            <a:endParaRPr b="1" sz="3857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57">
                <a:solidFill>
                  <a:schemeClr val="lt1"/>
                </a:solidFill>
              </a:rPr>
              <a:t>Ao adaptar as ferramentas às necessidades de pessoas com essa condição, elas são aproximadas da proposta da Meta para todos os usuários, de modo que os aplicativos e serviços em geral se tornam mais inclusivos e, por consequência, diversos.</a:t>
            </a:r>
            <a:endParaRPr sz="385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438775" y="600075"/>
            <a:ext cx="7377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Referências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https://www.toptal.com/designers/colorfilter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