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0F67765-78F1-40A0-969F-5CECE2C15D8F}" type="datetimeFigureOut">
              <a:rPr lang="en-US" smtClean="0"/>
              <a:t>3/24/2015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9FF4DC-C073-42CD-80ED-A45E0197089D}" type="slidenum">
              <a:rPr lang="en-US" smtClean="0"/>
              <a:t>‹#›</a:t>
            </a:fld>
            <a:endParaRPr lang="en-US"/>
          </a:p>
        </p:txBody>
      </p:sp>
    </p:spTree>
    <p:extLst>
      <p:ext uri="{BB962C8B-B14F-4D97-AF65-F5344CB8AC3E}">
        <p14:creationId xmlns:p14="http://schemas.microsoft.com/office/powerpoint/2010/main" val="829803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F67765-78F1-40A0-969F-5CECE2C15D8F}" type="datetimeFigureOut">
              <a:rPr lang="en-US" smtClean="0"/>
              <a:t>3/24/2015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9FF4DC-C073-42CD-80ED-A45E0197089D}" type="slidenum">
              <a:rPr lang="en-US" smtClean="0"/>
              <a:t>‹#›</a:t>
            </a:fld>
            <a:endParaRPr lang="en-US"/>
          </a:p>
        </p:txBody>
      </p:sp>
    </p:spTree>
    <p:extLst>
      <p:ext uri="{BB962C8B-B14F-4D97-AF65-F5344CB8AC3E}">
        <p14:creationId xmlns:p14="http://schemas.microsoft.com/office/powerpoint/2010/main" val="2242611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F67765-78F1-40A0-969F-5CECE2C15D8F}" type="datetimeFigureOut">
              <a:rPr lang="en-US" smtClean="0"/>
              <a:t>3/24/2015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9FF4DC-C073-42CD-80ED-A45E0197089D}" type="slidenum">
              <a:rPr lang="en-US" smtClean="0"/>
              <a:t>‹#›</a:t>
            </a:fld>
            <a:endParaRPr lang="en-US"/>
          </a:p>
        </p:txBody>
      </p:sp>
    </p:spTree>
    <p:extLst>
      <p:ext uri="{BB962C8B-B14F-4D97-AF65-F5344CB8AC3E}">
        <p14:creationId xmlns:p14="http://schemas.microsoft.com/office/powerpoint/2010/main" val="64678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F67765-78F1-40A0-969F-5CECE2C15D8F}" type="datetimeFigureOut">
              <a:rPr lang="en-US" smtClean="0"/>
              <a:t>3/24/2015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9FF4DC-C073-42CD-80ED-A45E0197089D}" type="slidenum">
              <a:rPr lang="en-US" smtClean="0"/>
              <a:t>‹#›</a:t>
            </a:fld>
            <a:endParaRPr lang="en-US"/>
          </a:p>
        </p:txBody>
      </p:sp>
    </p:spTree>
    <p:extLst>
      <p:ext uri="{BB962C8B-B14F-4D97-AF65-F5344CB8AC3E}">
        <p14:creationId xmlns:p14="http://schemas.microsoft.com/office/powerpoint/2010/main" val="862006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F67765-78F1-40A0-969F-5CECE2C15D8F}" type="datetimeFigureOut">
              <a:rPr lang="en-US" smtClean="0"/>
              <a:t>3/24/2015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9FF4DC-C073-42CD-80ED-A45E0197089D}" type="slidenum">
              <a:rPr lang="en-US" smtClean="0"/>
              <a:t>‹#›</a:t>
            </a:fld>
            <a:endParaRPr lang="en-US"/>
          </a:p>
        </p:txBody>
      </p:sp>
    </p:spTree>
    <p:extLst>
      <p:ext uri="{BB962C8B-B14F-4D97-AF65-F5344CB8AC3E}">
        <p14:creationId xmlns:p14="http://schemas.microsoft.com/office/powerpoint/2010/main" val="4025237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0F67765-78F1-40A0-969F-5CECE2C15D8F}" type="datetimeFigureOut">
              <a:rPr lang="en-US" smtClean="0"/>
              <a:t>3/24/2015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9FF4DC-C073-42CD-80ED-A45E0197089D}" type="slidenum">
              <a:rPr lang="en-US" smtClean="0"/>
              <a:t>‹#›</a:t>
            </a:fld>
            <a:endParaRPr lang="en-US"/>
          </a:p>
        </p:txBody>
      </p:sp>
    </p:spTree>
    <p:extLst>
      <p:ext uri="{BB962C8B-B14F-4D97-AF65-F5344CB8AC3E}">
        <p14:creationId xmlns:p14="http://schemas.microsoft.com/office/powerpoint/2010/main" val="846925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0F67765-78F1-40A0-969F-5CECE2C15D8F}" type="datetimeFigureOut">
              <a:rPr lang="en-US" smtClean="0"/>
              <a:t>3/24/2015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9FF4DC-C073-42CD-80ED-A45E0197089D}" type="slidenum">
              <a:rPr lang="en-US" smtClean="0"/>
              <a:t>‹#›</a:t>
            </a:fld>
            <a:endParaRPr lang="en-US"/>
          </a:p>
        </p:txBody>
      </p:sp>
    </p:spTree>
    <p:extLst>
      <p:ext uri="{BB962C8B-B14F-4D97-AF65-F5344CB8AC3E}">
        <p14:creationId xmlns:p14="http://schemas.microsoft.com/office/powerpoint/2010/main" val="2001080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0F67765-78F1-40A0-969F-5CECE2C15D8F}" type="datetimeFigureOut">
              <a:rPr lang="en-US" smtClean="0"/>
              <a:t>3/24/2015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9FF4DC-C073-42CD-80ED-A45E0197089D}" type="slidenum">
              <a:rPr lang="en-US" smtClean="0"/>
              <a:t>‹#›</a:t>
            </a:fld>
            <a:endParaRPr lang="en-US"/>
          </a:p>
        </p:txBody>
      </p:sp>
    </p:spTree>
    <p:extLst>
      <p:ext uri="{BB962C8B-B14F-4D97-AF65-F5344CB8AC3E}">
        <p14:creationId xmlns:p14="http://schemas.microsoft.com/office/powerpoint/2010/main" val="4030051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F67765-78F1-40A0-969F-5CECE2C15D8F}" type="datetimeFigureOut">
              <a:rPr lang="en-US" smtClean="0"/>
              <a:t>3/24/2015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9FF4DC-C073-42CD-80ED-A45E0197089D}" type="slidenum">
              <a:rPr lang="en-US" smtClean="0"/>
              <a:t>‹#›</a:t>
            </a:fld>
            <a:endParaRPr lang="en-US"/>
          </a:p>
        </p:txBody>
      </p:sp>
    </p:spTree>
    <p:extLst>
      <p:ext uri="{BB962C8B-B14F-4D97-AF65-F5344CB8AC3E}">
        <p14:creationId xmlns:p14="http://schemas.microsoft.com/office/powerpoint/2010/main" val="1020086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F67765-78F1-40A0-969F-5CECE2C15D8F}" type="datetimeFigureOut">
              <a:rPr lang="en-US" smtClean="0"/>
              <a:t>3/24/2015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9FF4DC-C073-42CD-80ED-A45E0197089D}" type="slidenum">
              <a:rPr lang="en-US" smtClean="0"/>
              <a:t>‹#›</a:t>
            </a:fld>
            <a:endParaRPr lang="en-US"/>
          </a:p>
        </p:txBody>
      </p:sp>
    </p:spTree>
    <p:extLst>
      <p:ext uri="{BB962C8B-B14F-4D97-AF65-F5344CB8AC3E}">
        <p14:creationId xmlns:p14="http://schemas.microsoft.com/office/powerpoint/2010/main" val="2694867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F67765-78F1-40A0-969F-5CECE2C15D8F}" type="datetimeFigureOut">
              <a:rPr lang="en-US" smtClean="0"/>
              <a:t>3/24/2015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9FF4DC-C073-42CD-80ED-A45E0197089D}" type="slidenum">
              <a:rPr lang="en-US" smtClean="0"/>
              <a:t>‹#›</a:t>
            </a:fld>
            <a:endParaRPr lang="en-US"/>
          </a:p>
        </p:txBody>
      </p:sp>
    </p:spTree>
    <p:extLst>
      <p:ext uri="{BB962C8B-B14F-4D97-AF65-F5344CB8AC3E}">
        <p14:creationId xmlns:p14="http://schemas.microsoft.com/office/powerpoint/2010/main" val="4080230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F67765-78F1-40A0-969F-5CECE2C15D8F}" type="datetimeFigureOut">
              <a:rPr lang="en-US" smtClean="0"/>
              <a:t>3/24/2015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9FF4DC-C073-42CD-80ED-A45E0197089D}" type="slidenum">
              <a:rPr lang="en-US" smtClean="0"/>
              <a:t>‹#›</a:t>
            </a:fld>
            <a:endParaRPr lang="en-US"/>
          </a:p>
        </p:txBody>
      </p:sp>
    </p:spTree>
    <p:extLst>
      <p:ext uri="{BB962C8B-B14F-4D97-AF65-F5344CB8AC3E}">
        <p14:creationId xmlns:p14="http://schemas.microsoft.com/office/powerpoint/2010/main" val="3150517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19201"/>
            <a:ext cx="7772400" cy="2381250"/>
          </a:xfrm>
        </p:spPr>
        <p:txBody>
          <a:bodyPr>
            <a:normAutofit/>
          </a:bodyPr>
          <a:lstStyle/>
          <a:p>
            <a:r>
              <a:rPr lang="en-US" dirty="0" smtClean="0"/>
              <a:t>Introduction to MUSIC</a:t>
            </a:r>
            <a:br>
              <a:rPr lang="en-US" dirty="0" smtClean="0"/>
            </a:br>
            <a:r>
              <a:rPr lang="en-US" dirty="0" smtClean="0"/>
              <a:t>and how to identify enriched regions (ERs) at different scales</a:t>
            </a:r>
            <a:endParaRPr lang="en-US" dirty="0"/>
          </a:p>
        </p:txBody>
      </p:sp>
      <p:sp>
        <p:nvSpPr>
          <p:cNvPr id="3" name="Subtitle 2"/>
          <p:cNvSpPr>
            <a:spLocks noGrp="1"/>
          </p:cNvSpPr>
          <p:nvPr>
            <p:ph type="subTitle" idx="1"/>
          </p:nvPr>
        </p:nvSpPr>
        <p:spPr/>
        <p:txBody>
          <a:bodyPr/>
          <a:lstStyle/>
          <a:p>
            <a:r>
              <a:rPr lang="en-US" dirty="0" err="1" smtClean="0"/>
              <a:t>Arif</a:t>
            </a:r>
            <a:r>
              <a:rPr lang="en-US" dirty="0" smtClean="0"/>
              <a:t> </a:t>
            </a:r>
            <a:r>
              <a:rPr lang="en-US" dirty="0" err="1" smtClean="0"/>
              <a:t>Harmanci</a:t>
            </a:r>
            <a:r>
              <a:rPr lang="en-US" dirty="0" smtClean="0"/>
              <a:t> </a:t>
            </a:r>
          </a:p>
          <a:p>
            <a:r>
              <a:rPr lang="en-US" dirty="0" smtClean="0"/>
              <a:t>3/16/2015</a:t>
            </a:r>
          </a:p>
          <a:p>
            <a:r>
              <a:rPr lang="en-US" dirty="0" smtClean="0"/>
              <a:t>arif.harmanci@yale.edu</a:t>
            </a:r>
            <a:endParaRPr lang="en-US" dirty="0"/>
          </a:p>
        </p:txBody>
      </p:sp>
    </p:spTree>
    <p:extLst>
      <p:ext uri="{BB962C8B-B14F-4D97-AF65-F5344CB8AC3E}">
        <p14:creationId xmlns:p14="http://schemas.microsoft.com/office/powerpoint/2010/main" val="2736127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Histone Modification Peaks: Scale does matter</a:t>
            </a:r>
            <a:endParaRPr lang="en-US" dirty="0"/>
          </a:p>
        </p:txBody>
      </p:sp>
      <p:sp>
        <p:nvSpPr>
          <p:cNvPr id="3" name="Content Placeholder 2"/>
          <p:cNvSpPr>
            <a:spLocks noGrp="1"/>
          </p:cNvSpPr>
          <p:nvPr>
            <p:ph idx="1"/>
          </p:nvPr>
        </p:nvSpPr>
        <p:spPr>
          <a:xfrm>
            <a:off x="457200" y="1447800"/>
            <a:ext cx="8229600" cy="5105400"/>
          </a:xfrm>
        </p:spPr>
        <p:txBody>
          <a:bodyPr>
            <a:normAutofit fontScale="92500" lnSpcReduction="10000"/>
          </a:bodyPr>
          <a:lstStyle/>
          <a:p>
            <a:r>
              <a:rPr lang="en-US" dirty="0" smtClean="0"/>
              <a:t>Peak calling algorithms for transcription factor binding identifies events that happen at very small length scales</a:t>
            </a:r>
          </a:p>
          <a:p>
            <a:pPr lvl="1"/>
            <a:r>
              <a:rPr lang="en-US" dirty="0" smtClean="0"/>
              <a:t>At most several hundred base pairs</a:t>
            </a:r>
          </a:p>
          <a:p>
            <a:r>
              <a:rPr lang="en-US" dirty="0" smtClean="0"/>
              <a:t>Histone modifications (“TF”’s like RNA Polymerase) have a wide range of scales at which enrichments are detected.</a:t>
            </a:r>
          </a:p>
          <a:p>
            <a:pPr lvl="1"/>
            <a:r>
              <a:rPr lang="en-US" dirty="0" smtClean="0"/>
              <a:t>Which scale to use depends really on the analysis to be performed</a:t>
            </a:r>
          </a:p>
          <a:p>
            <a:r>
              <a:rPr lang="en-US" dirty="0" smtClean="0"/>
              <a:t>MUSIC performs the </a:t>
            </a:r>
            <a:r>
              <a:rPr lang="en-US" dirty="0" err="1" smtClean="0"/>
              <a:t>multiscale</a:t>
            </a:r>
            <a:r>
              <a:rPr lang="en-US" dirty="0" smtClean="0"/>
              <a:t> analysis to identify ERs at different scales</a:t>
            </a:r>
            <a:endParaRPr lang="en-US" dirty="0"/>
          </a:p>
        </p:txBody>
      </p:sp>
    </p:spTree>
    <p:extLst>
      <p:ext uri="{BB962C8B-B14F-4D97-AF65-F5344CB8AC3E}">
        <p14:creationId xmlns:p14="http://schemas.microsoft.com/office/powerpoint/2010/main" val="3697485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Long ERs: </a:t>
            </a:r>
            <a:r>
              <a:rPr lang="en-US" dirty="0" err="1" smtClean="0"/>
              <a:t>Mappability</a:t>
            </a:r>
            <a:r>
              <a:rPr lang="en-US" dirty="0" smtClean="0"/>
              <a:t> is important</a:t>
            </a:r>
            <a:endParaRPr lang="en-US" dirty="0"/>
          </a:p>
        </p:txBody>
      </p:sp>
      <p:sp>
        <p:nvSpPr>
          <p:cNvPr id="3" name="Content Placeholder 2"/>
          <p:cNvSpPr>
            <a:spLocks noGrp="1"/>
          </p:cNvSpPr>
          <p:nvPr>
            <p:ph idx="1"/>
          </p:nvPr>
        </p:nvSpPr>
        <p:spPr>
          <a:xfrm>
            <a:off x="457200" y="1143000"/>
            <a:ext cx="8229600" cy="4525963"/>
          </a:xfrm>
        </p:spPr>
        <p:txBody>
          <a:bodyPr/>
          <a:lstStyle/>
          <a:p>
            <a:r>
              <a:rPr lang="en-US" dirty="0" smtClean="0"/>
              <a:t>Non-</a:t>
            </a:r>
            <a:r>
              <a:rPr lang="en-US" dirty="0" err="1" smtClean="0"/>
              <a:t>mappable</a:t>
            </a:r>
            <a:r>
              <a:rPr lang="en-US" dirty="0" smtClean="0"/>
              <a:t> regions in the genome cause dips in the signal that makes it necessary to include </a:t>
            </a:r>
            <a:r>
              <a:rPr lang="en-US" dirty="0" err="1" smtClean="0"/>
              <a:t>mappability</a:t>
            </a:r>
            <a:r>
              <a:rPr lang="en-US" dirty="0" smtClean="0"/>
              <a:t> into account, otherwise the ERs tend to get fragmented (a lot) </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55" y="3200400"/>
            <a:ext cx="9144000" cy="31890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6540" y="4869656"/>
            <a:ext cx="1923925" cy="369332"/>
          </a:xfrm>
          <a:prstGeom prst="rect">
            <a:avLst/>
          </a:prstGeom>
          <a:noFill/>
        </p:spPr>
        <p:txBody>
          <a:bodyPr wrap="none" rtlCol="0">
            <a:spAutoFit/>
          </a:bodyPr>
          <a:lstStyle/>
          <a:p>
            <a:r>
              <a:rPr lang="en-US" b="1" i="1" dirty="0" smtClean="0"/>
              <a:t>Multi-</a:t>
            </a:r>
            <a:r>
              <a:rPr lang="en-US" b="1" i="1" dirty="0" err="1" smtClean="0"/>
              <a:t>mappability</a:t>
            </a:r>
            <a:endParaRPr lang="en-US" b="1" i="1" dirty="0"/>
          </a:p>
        </p:txBody>
      </p:sp>
      <p:sp>
        <p:nvSpPr>
          <p:cNvPr id="6" name="TextBox 5"/>
          <p:cNvSpPr txBox="1"/>
          <p:nvPr/>
        </p:nvSpPr>
        <p:spPr>
          <a:xfrm>
            <a:off x="0" y="4248388"/>
            <a:ext cx="1225015" cy="369332"/>
          </a:xfrm>
          <a:prstGeom prst="rect">
            <a:avLst/>
          </a:prstGeom>
          <a:noFill/>
        </p:spPr>
        <p:txBody>
          <a:bodyPr wrap="none" rtlCol="0">
            <a:spAutoFit/>
          </a:bodyPr>
          <a:lstStyle/>
          <a:p>
            <a:r>
              <a:rPr lang="en-US" b="1" i="1" dirty="0" smtClean="0"/>
              <a:t>H3K36me3</a:t>
            </a:r>
            <a:endParaRPr lang="en-US" b="1" i="1" dirty="0"/>
          </a:p>
        </p:txBody>
      </p:sp>
      <p:sp>
        <p:nvSpPr>
          <p:cNvPr id="7" name="TextBox 6"/>
          <p:cNvSpPr txBox="1"/>
          <p:nvPr/>
        </p:nvSpPr>
        <p:spPr>
          <a:xfrm>
            <a:off x="-49875" y="5498068"/>
            <a:ext cx="1112356" cy="369332"/>
          </a:xfrm>
          <a:prstGeom prst="rect">
            <a:avLst/>
          </a:prstGeom>
          <a:noFill/>
        </p:spPr>
        <p:txBody>
          <a:bodyPr wrap="none" rtlCol="0">
            <a:spAutoFit/>
          </a:bodyPr>
          <a:lstStyle/>
          <a:p>
            <a:r>
              <a:rPr lang="en-US" b="1" i="1" dirty="0" smtClean="0"/>
              <a:t>Corrected</a:t>
            </a:r>
            <a:endParaRPr lang="en-US" b="1" i="1" dirty="0"/>
          </a:p>
        </p:txBody>
      </p:sp>
    </p:spTree>
    <p:extLst>
      <p:ext uri="{BB962C8B-B14F-4D97-AF65-F5344CB8AC3E}">
        <p14:creationId xmlns:p14="http://schemas.microsoft.com/office/powerpoint/2010/main" val="1448380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start using MUSIC</a:t>
            </a:r>
            <a:endParaRPr lang="en-US" dirty="0"/>
          </a:p>
        </p:txBody>
      </p:sp>
      <p:sp>
        <p:nvSpPr>
          <p:cNvPr id="3" name="Content Placeholder 2"/>
          <p:cNvSpPr>
            <a:spLocks noGrp="1"/>
          </p:cNvSpPr>
          <p:nvPr>
            <p:ph idx="1"/>
          </p:nvPr>
        </p:nvSpPr>
        <p:spPr>
          <a:xfrm>
            <a:off x="457200" y="1295400"/>
            <a:ext cx="8229600" cy="5029200"/>
          </a:xfrm>
        </p:spPr>
        <p:txBody>
          <a:bodyPr>
            <a:normAutofit/>
          </a:bodyPr>
          <a:lstStyle/>
          <a:p>
            <a:r>
              <a:rPr lang="en-US" dirty="0" smtClean="0"/>
              <a:t>Make sure we have the (multi-)</a:t>
            </a:r>
            <a:r>
              <a:rPr lang="en-US" dirty="0" err="1" smtClean="0"/>
              <a:t>mappability</a:t>
            </a:r>
            <a:r>
              <a:rPr lang="en-US" dirty="0" smtClean="0"/>
              <a:t> whenever it can be generated.</a:t>
            </a:r>
          </a:p>
          <a:p>
            <a:pPr lvl="1"/>
            <a:r>
              <a:rPr lang="en-US" dirty="0" smtClean="0"/>
              <a:t>We have generated the </a:t>
            </a:r>
            <a:r>
              <a:rPr lang="en-US" dirty="0" err="1" smtClean="0"/>
              <a:t>mappability</a:t>
            </a:r>
            <a:r>
              <a:rPr lang="en-US" dirty="0" smtClean="0"/>
              <a:t> profiles for several organisms:</a:t>
            </a:r>
          </a:p>
          <a:p>
            <a:pPr lvl="2"/>
            <a:r>
              <a:rPr lang="en-US" sz="1900" dirty="0" smtClean="0"/>
              <a:t>http://archive.gersteinlab.org/proj/MUSIC/multimap_profiles/</a:t>
            </a:r>
            <a:endParaRPr lang="en-US" dirty="0" smtClean="0"/>
          </a:p>
          <a:p>
            <a:pPr lvl="1"/>
            <a:r>
              <a:rPr lang="en-US" dirty="0" smtClean="0"/>
              <a:t>If is not there, you can generate it using </a:t>
            </a:r>
            <a:r>
              <a:rPr lang="en-US" sz="1400" dirty="0" smtClean="0"/>
              <a:t>bin/</a:t>
            </a:r>
            <a:r>
              <a:rPr lang="en-US" sz="1400" i="1" dirty="0" err="1" smtClean="0"/>
              <a:t>generate_multimappability_signal.csh</a:t>
            </a:r>
            <a:endParaRPr lang="en-US" sz="1400" i="1" dirty="0" smtClean="0"/>
          </a:p>
          <a:p>
            <a:pPr lvl="1"/>
            <a:r>
              <a:rPr lang="en-US" dirty="0" smtClean="0"/>
              <a:t>If you get lazy, drop me an email </a:t>
            </a:r>
            <a:r>
              <a:rPr lang="en-US" sz="2000" baseline="30000" dirty="0" smtClean="0"/>
              <a:t>(arif.harmanci@yale.edu)</a:t>
            </a:r>
            <a:r>
              <a:rPr lang="en-US" sz="1700" baseline="30000" dirty="0" smtClean="0"/>
              <a:t> </a:t>
            </a:r>
            <a:r>
              <a:rPr lang="en-US" dirty="0" smtClean="0"/>
              <a:t>and let me know for which species you need the </a:t>
            </a:r>
            <a:r>
              <a:rPr lang="en-US" dirty="0" err="1" smtClean="0"/>
              <a:t>mappability</a:t>
            </a:r>
            <a:r>
              <a:rPr lang="en-US" dirty="0" smtClean="0"/>
              <a:t> to be generated and I will create it and put it online</a:t>
            </a:r>
          </a:p>
        </p:txBody>
      </p:sp>
    </p:spTree>
    <p:extLst>
      <p:ext uri="{BB962C8B-B14F-4D97-AF65-F5344CB8AC3E}">
        <p14:creationId xmlns:p14="http://schemas.microsoft.com/office/powerpoint/2010/main" val="1461039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 got the </a:t>
            </a:r>
            <a:r>
              <a:rPr lang="en-US" dirty="0" err="1" smtClean="0"/>
              <a:t>mappability</a:t>
            </a:r>
            <a:r>
              <a:rPr lang="en-US" dirty="0" smtClean="0"/>
              <a:t> profile and I have my reads. </a:t>
            </a:r>
            <a:r>
              <a:rPr lang="en-US" dirty="0" err="1" smtClean="0"/>
              <a:t>Whats</a:t>
            </a:r>
            <a:r>
              <a:rPr lang="en-US" dirty="0" smtClean="0"/>
              <a:t> next?</a:t>
            </a:r>
            <a:endParaRPr lang="en-US" dirty="0"/>
          </a:p>
        </p:txBody>
      </p:sp>
      <p:sp>
        <p:nvSpPr>
          <p:cNvPr id="3" name="Content Placeholder 2"/>
          <p:cNvSpPr>
            <a:spLocks noGrp="1"/>
          </p:cNvSpPr>
          <p:nvPr>
            <p:ph idx="1"/>
          </p:nvPr>
        </p:nvSpPr>
        <p:spPr>
          <a:xfrm>
            <a:off x="457200" y="1600200"/>
            <a:ext cx="8229600" cy="5029200"/>
          </a:xfrm>
        </p:spPr>
        <p:txBody>
          <a:bodyPr>
            <a:normAutofit/>
          </a:bodyPr>
          <a:lstStyle/>
          <a:p>
            <a:r>
              <a:rPr lang="en-US" dirty="0" smtClean="0"/>
              <a:t>You need to preprocess the reads.</a:t>
            </a:r>
          </a:p>
          <a:p>
            <a:r>
              <a:rPr lang="en-US" dirty="0" smtClean="0"/>
              <a:t>We could do this automatically but as you can see, these reads can be used for different purposes (scale spectrum computation or ER identification) so it is good to have these ready</a:t>
            </a:r>
          </a:p>
          <a:p>
            <a:r>
              <a:rPr lang="en-US" dirty="0" smtClean="0"/>
              <a:t>Use </a:t>
            </a:r>
            <a:r>
              <a:rPr lang="en-US" sz="2000" i="1" dirty="0" smtClean="0"/>
              <a:t>–preprocess</a:t>
            </a:r>
            <a:r>
              <a:rPr lang="en-US" dirty="0" smtClean="0"/>
              <a:t> option.</a:t>
            </a:r>
          </a:p>
          <a:p>
            <a:r>
              <a:rPr lang="en-US" dirty="0" smtClean="0"/>
              <a:t>Following this, you need to sort (</a:t>
            </a:r>
            <a:r>
              <a:rPr lang="en-US" sz="2000" i="1" dirty="0" smtClean="0"/>
              <a:t>-</a:t>
            </a:r>
            <a:r>
              <a:rPr lang="en-US" sz="2000" i="1" dirty="0" err="1" smtClean="0"/>
              <a:t>sort_reads</a:t>
            </a:r>
            <a:r>
              <a:rPr lang="en-US" dirty="0" smtClean="0"/>
              <a:t>) and remove duplicates (</a:t>
            </a:r>
            <a:r>
              <a:rPr lang="en-US" sz="2000" i="1" dirty="0" smtClean="0"/>
              <a:t>-</a:t>
            </a:r>
            <a:r>
              <a:rPr lang="en-US" sz="2000" i="1" dirty="0" err="1" smtClean="0"/>
              <a:t>remove_duplicates</a:t>
            </a:r>
            <a:r>
              <a:rPr lang="en-US" dirty="0" smtClean="0"/>
              <a:t>)</a:t>
            </a:r>
          </a:p>
        </p:txBody>
      </p:sp>
    </p:spTree>
    <p:extLst>
      <p:ext uri="{BB962C8B-B14F-4D97-AF65-F5344CB8AC3E}">
        <p14:creationId xmlns:p14="http://schemas.microsoft.com/office/powerpoint/2010/main" val="518851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Ok, done, what’s next?</a:t>
            </a:r>
            <a:endParaRPr lang="en-US" dirty="0"/>
          </a:p>
        </p:txBody>
      </p:sp>
      <p:sp>
        <p:nvSpPr>
          <p:cNvPr id="3" name="Content Placeholder 2"/>
          <p:cNvSpPr>
            <a:spLocks noGrp="1"/>
          </p:cNvSpPr>
          <p:nvPr>
            <p:ph idx="1"/>
          </p:nvPr>
        </p:nvSpPr>
        <p:spPr>
          <a:xfrm>
            <a:off x="457200" y="990600"/>
            <a:ext cx="8229600" cy="5638800"/>
          </a:xfrm>
        </p:spPr>
        <p:txBody>
          <a:bodyPr>
            <a:normAutofit fontScale="92500" lnSpcReduction="10000"/>
          </a:bodyPr>
          <a:lstStyle/>
          <a:p>
            <a:r>
              <a:rPr lang="en-US" dirty="0" err="1" smtClean="0"/>
              <a:t>Arif</a:t>
            </a:r>
            <a:r>
              <a:rPr lang="en-US" dirty="0" smtClean="0"/>
              <a:t>: I always identify </a:t>
            </a:r>
            <a:r>
              <a:rPr lang="en-US" dirty="0" err="1" smtClean="0"/>
              <a:t>l_p</a:t>
            </a:r>
            <a:r>
              <a:rPr lang="en-US" dirty="0" smtClean="0"/>
              <a:t> parameter, which is vital for defining what is significant. This value changes with changing sequencing depth, so make sure you identify this value first.</a:t>
            </a:r>
          </a:p>
          <a:p>
            <a:pPr lvl="1">
              <a:buFont typeface="Arial" pitchFamily="34" charset="0"/>
              <a:buChar char="•"/>
            </a:pPr>
            <a:r>
              <a:rPr lang="en-US" sz="2200" i="1" dirty="0"/>
              <a:t>-</a:t>
            </a:r>
            <a:r>
              <a:rPr lang="en-US" sz="2200" i="1" dirty="0" err="1" smtClean="0"/>
              <a:t>get_per_win_p_vals_FC</a:t>
            </a:r>
            <a:r>
              <a:rPr lang="en-US" sz="2200" i="1" dirty="0" smtClean="0"/>
              <a:t> </a:t>
            </a:r>
            <a:r>
              <a:rPr lang="en-US" dirty="0" smtClean="0"/>
              <a:t>option. This option evaluates several window lengths and reports estimates of false positive rate and sensitivity for different </a:t>
            </a:r>
            <a:r>
              <a:rPr lang="en-US" dirty="0" err="1" smtClean="0"/>
              <a:t>l_p</a:t>
            </a:r>
            <a:r>
              <a:rPr lang="en-US" dirty="0" smtClean="0"/>
              <a:t> values and reports it in a file named </a:t>
            </a:r>
            <a:r>
              <a:rPr lang="en-US" sz="2000" i="1" dirty="0" smtClean="0"/>
              <a:t>per_l_win_accuracy_stats.txt,</a:t>
            </a:r>
            <a:r>
              <a:rPr lang="en-US" i="1" dirty="0" smtClean="0"/>
              <a:t> </a:t>
            </a:r>
            <a:r>
              <a:rPr lang="en-US" dirty="0" smtClean="0"/>
              <a:t>where each line looks like this:</a:t>
            </a:r>
            <a:endParaRPr lang="en-US" sz="2000" i="1" dirty="0" smtClean="0"/>
          </a:p>
          <a:p>
            <a:pPr lvl="1">
              <a:buFont typeface="Arial" pitchFamily="34" charset="0"/>
              <a:buChar char="•"/>
            </a:pPr>
            <a:r>
              <a:rPr lang="en-US" sz="1200" i="1" dirty="0" err="1"/>
              <a:t>l_win</a:t>
            </a:r>
            <a:r>
              <a:rPr lang="en-US" sz="1200" i="1" dirty="0"/>
              <a:t>: 1700	FNR: (FC:0.001) (p-val:0.001)	FPR: (FC:0.101) (p-val:0.055)	</a:t>
            </a:r>
            <a:r>
              <a:rPr lang="en-US" sz="1200" i="1" dirty="0" err="1"/>
              <a:t>Sentitivity</a:t>
            </a:r>
            <a:r>
              <a:rPr lang="en-US" sz="1200" i="1" dirty="0"/>
              <a:t>: </a:t>
            </a:r>
            <a:r>
              <a:rPr lang="en-US" sz="1200" i="1" dirty="0" smtClean="0"/>
              <a:t>0.999</a:t>
            </a:r>
          </a:p>
          <a:p>
            <a:pPr lvl="1">
              <a:buFont typeface="Arial" pitchFamily="34" charset="0"/>
              <a:buChar char="•"/>
            </a:pPr>
            <a:endParaRPr lang="en-US" sz="1200" i="1" dirty="0"/>
          </a:p>
          <a:p>
            <a:pPr lvl="1">
              <a:buFont typeface="Arial" pitchFamily="34" charset="0"/>
              <a:buChar char="•"/>
            </a:pPr>
            <a:r>
              <a:rPr lang="en-US" dirty="0" smtClean="0"/>
              <a:t>I set </a:t>
            </a:r>
            <a:r>
              <a:rPr lang="en-US" dirty="0" err="1" smtClean="0"/>
              <a:t>l_p</a:t>
            </a:r>
            <a:r>
              <a:rPr lang="en-US" dirty="0" smtClean="0"/>
              <a:t> to the largest </a:t>
            </a:r>
            <a:r>
              <a:rPr lang="en-US" dirty="0" err="1" smtClean="0"/>
              <a:t>l_win</a:t>
            </a:r>
            <a:r>
              <a:rPr lang="en-US" dirty="0" smtClean="0"/>
              <a:t> such that where FPR for FC and p-value is below 10% (or very close)</a:t>
            </a:r>
          </a:p>
          <a:p>
            <a:pPr lvl="1">
              <a:buFont typeface="Arial" pitchFamily="34" charset="0"/>
              <a:buChar char="•"/>
            </a:pPr>
            <a:r>
              <a:rPr lang="en-US" b="1" i="1" dirty="0" smtClean="0"/>
              <a:t>Rule of thumb:</a:t>
            </a:r>
            <a:r>
              <a:rPr lang="en-US" dirty="0" smtClean="0"/>
              <a:t> </a:t>
            </a:r>
            <a:r>
              <a:rPr lang="en-US" dirty="0" err="1" smtClean="0"/>
              <a:t>ChIP</a:t>
            </a:r>
            <a:r>
              <a:rPr lang="en-US" dirty="0" smtClean="0"/>
              <a:t> enrichment is good when sensitivity is close to 100% for the selected </a:t>
            </a:r>
            <a:r>
              <a:rPr lang="en-US" dirty="0" err="1" smtClean="0"/>
              <a:t>l_p</a:t>
            </a:r>
            <a:r>
              <a:rPr lang="en-US" dirty="0" smtClean="0"/>
              <a:t>.</a:t>
            </a:r>
          </a:p>
          <a:p>
            <a:pPr lvl="1">
              <a:buFont typeface="Arial" pitchFamily="34" charset="0"/>
              <a:buChar char="•"/>
            </a:pPr>
            <a:endParaRPr lang="en-US" dirty="0" smtClean="0"/>
          </a:p>
          <a:p>
            <a:pPr marL="457200" lvl="1" indent="0">
              <a:buNone/>
            </a:pPr>
            <a:endParaRPr lang="en-US" dirty="0"/>
          </a:p>
        </p:txBody>
      </p:sp>
    </p:spTree>
    <p:extLst>
      <p:ext uri="{BB962C8B-B14F-4D97-AF65-F5344CB8AC3E}">
        <p14:creationId xmlns:p14="http://schemas.microsoft.com/office/powerpoint/2010/main" val="2640246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Ok, I have selected </a:t>
            </a:r>
            <a:r>
              <a:rPr lang="en-US" dirty="0" err="1" smtClean="0"/>
              <a:t>l_p</a:t>
            </a:r>
            <a:r>
              <a:rPr lang="en-US" dirty="0" smtClean="0"/>
              <a:t>. What should I do next?</a:t>
            </a:r>
            <a:endParaRPr lang="en-US" dirty="0"/>
          </a:p>
        </p:txBody>
      </p:sp>
      <p:sp>
        <p:nvSpPr>
          <p:cNvPr id="3" name="Content Placeholder 2"/>
          <p:cNvSpPr>
            <a:spLocks noGrp="1"/>
          </p:cNvSpPr>
          <p:nvPr>
            <p:ph idx="1"/>
          </p:nvPr>
        </p:nvSpPr>
        <p:spPr>
          <a:xfrm>
            <a:off x="457200" y="1600200"/>
            <a:ext cx="8229600" cy="5029200"/>
          </a:xfrm>
        </p:spPr>
        <p:txBody>
          <a:bodyPr>
            <a:normAutofit lnSpcReduction="10000"/>
          </a:bodyPr>
          <a:lstStyle/>
          <a:p>
            <a:r>
              <a:rPr lang="en-US" dirty="0" err="1" smtClean="0"/>
              <a:t>Arif</a:t>
            </a:r>
            <a:r>
              <a:rPr lang="en-US" dirty="0" smtClean="0"/>
              <a:t>: Next thing I do is look at the scale spectrum of the profile I have.</a:t>
            </a:r>
          </a:p>
          <a:p>
            <a:pPr lvl="1">
              <a:buFont typeface="Arial" pitchFamily="34" charset="0"/>
              <a:buChar char="•"/>
            </a:pPr>
            <a:r>
              <a:rPr lang="en-US" dirty="0" smtClean="0"/>
              <a:t>Use </a:t>
            </a:r>
            <a:r>
              <a:rPr lang="en-US" sz="2000" i="1" dirty="0" smtClean="0"/>
              <a:t>–</a:t>
            </a:r>
            <a:r>
              <a:rPr lang="en-US" sz="2000" i="1" dirty="0" err="1" smtClean="0"/>
              <a:t>get_scale_spectrum</a:t>
            </a:r>
            <a:r>
              <a:rPr lang="en-US" dirty="0" smtClean="0"/>
              <a:t> option for this. Make sure you set </a:t>
            </a:r>
            <a:r>
              <a:rPr lang="en-US" dirty="0" err="1" smtClean="0"/>
              <a:t>l_p</a:t>
            </a:r>
            <a:r>
              <a:rPr lang="en-US" dirty="0" smtClean="0"/>
              <a:t> to the selected value from previous slide using </a:t>
            </a:r>
            <a:r>
              <a:rPr lang="en-US" sz="2000" i="1" dirty="0" smtClean="0"/>
              <a:t>–</a:t>
            </a:r>
            <a:r>
              <a:rPr lang="en-US" sz="2000" i="1" dirty="0" err="1" smtClean="0"/>
              <a:t>l_p</a:t>
            </a:r>
            <a:r>
              <a:rPr lang="en-US" dirty="0" smtClean="0"/>
              <a:t> option.</a:t>
            </a:r>
          </a:p>
          <a:p>
            <a:pPr lvl="1">
              <a:buFont typeface="Arial" pitchFamily="34" charset="0"/>
              <a:buChar char="•"/>
            </a:pPr>
            <a:r>
              <a:rPr lang="en-US" dirty="0" smtClean="0"/>
              <a:t>After you run MUSIC with </a:t>
            </a:r>
            <a:r>
              <a:rPr lang="en-US" sz="2000" i="1" dirty="0" smtClean="0"/>
              <a:t>–</a:t>
            </a:r>
            <a:r>
              <a:rPr lang="en-US" sz="2000" i="1" dirty="0" err="1" smtClean="0"/>
              <a:t>get_scale_spectrum</a:t>
            </a:r>
            <a:r>
              <a:rPr lang="en-US" dirty="0" smtClean="0"/>
              <a:t>, it writes a file named per_scale_stats.txt with lines like this:</a:t>
            </a:r>
          </a:p>
          <a:p>
            <a:pPr lvl="1">
              <a:buFont typeface="Arial" pitchFamily="34" charset="0"/>
              <a:buChar char="•"/>
            </a:pPr>
            <a:r>
              <a:rPr lang="en-US" sz="2000" i="1" dirty="0"/>
              <a:t>27	56815.13	111	</a:t>
            </a:r>
            <a:r>
              <a:rPr lang="en-US" sz="2000" i="1" dirty="0" smtClean="0"/>
              <a:t>11675769</a:t>
            </a:r>
          </a:p>
          <a:p>
            <a:pPr lvl="2"/>
            <a:r>
              <a:rPr lang="en-US" sz="1600" i="1" dirty="0" smtClean="0"/>
              <a:t>Column 1: Scale index </a:t>
            </a:r>
          </a:p>
          <a:p>
            <a:pPr lvl="2"/>
            <a:r>
              <a:rPr lang="en-US" sz="1600" i="1" dirty="0" smtClean="0"/>
              <a:t>Column 2: Scale length (in base pairs, take nearest integer)</a:t>
            </a:r>
          </a:p>
          <a:p>
            <a:pPr lvl="2"/>
            <a:r>
              <a:rPr lang="en-US" sz="1600" i="1" dirty="0" smtClean="0"/>
              <a:t>Column 3: Number of ERs that are specific to this scale length</a:t>
            </a:r>
          </a:p>
          <a:p>
            <a:pPr lvl="2"/>
            <a:r>
              <a:rPr lang="en-US" sz="1600" i="1" dirty="0" smtClean="0"/>
              <a:t>Column 4: The </a:t>
            </a:r>
            <a:r>
              <a:rPr lang="en-US" sz="1600" i="1" dirty="0" err="1" smtClean="0"/>
              <a:t>covearge</a:t>
            </a:r>
            <a:r>
              <a:rPr lang="en-US" sz="1600" i="1" dirty="0" smtClean="0"/>
              <a:t> of the ERs</a:t>
            </a:r>
          </a:p>
          <a:p>
            <a:pPr lvl="1">
              <a:buFont typeface="Arial" pitchFamily="34" charset="0"/>
              <a:buChar char="•"/>
            </a:pPr>
            <a:endParaRPr lang="en-US" sz="2000" i="1" dirty="0" smtClean="0"/>
          </a:p>
        </p:txBody>
      </p:sp>
    </p:spTree>
    <p:extLst>
      <p:ext uri="{BB962C8B-B14F-4D97-AF65-F5344CB8AC3E}">
        <p14:creationId xmlns:p14="http://schemas.microsoft.com/office/powerpoint/2010/main" val="4180186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Ok, I have selected </a:t>
            </a:r>
            <a:r>
              <a:rPr lang="en-US" dirty="0" err="1" smtClean="0"/>
              <a:t>l_p</a:t>
            </a:r>
            <a:r>
              <a:rPr lang="en-US" dirty="0" smtClean="0"/>
              <a:t>. What should I do next?</a:t>
            </a:r>
            <a:endParaRPr lang="en-US" dirty="0"/>
          </a:p>
        </p:txBody>
      </p:sp>
      <p:sp>
        <p:nvSpPr>
          <p:cNvPr id="3" name="Content Placeholder 2"/>
          <p:cNvSpPr>
            <a:spLocks noGrp="1"/>
          </p:cNvSpPr>
          <p:nvPr>
            <p:ph idx="1"/>
          </p:nvPr>
        </p:nvSpPr>
        <p:spPr>
          <a:xfrm>
            <a:off x="457200" y="1600200"/>
            <a:ext cx="8229600" cy="5029200"/>
          </a:xfrm>
        </p:spPr>
        <p:txBody>
          <a:bodyPr>
            <a:normAutofit lnSpcReduction="10000"/>
          </a:bodyPr>
          <a:lstStyle/>
          <a:p>
            <a:r>
              <a:rPr lang="en-US" dirty="0" err="1" smtClean="0"/>
              <a:t>Arif</a:t>
            </a:r>
            <a:r>
              <a:rPr lang="en-US" dirty="0" smtClean="0"/>
              <a:t>: The 4 column per_scale_stats.txt file is what you need to plot the spectrum. I use the 4</a:t>
            </a:r>
            <a:r>
              <a:rPr lang="en-US" baseline="30000" dirty="0" smtClean="0"/>
              <a:t>th</a:t>
            </a:r>
            <a:r>
              <a:rPr lang="en-US" dirty="0" smtClean="0"/>
              <a:t> column (coverage of ERs at each scale) and plot it to visualize the scale spectrum. In MATLAB:</a:t>
            </a:r>
          </a:p>
          <a:p>
            <a:pPr marL="457200" lvl="1" indent="0">
              <a:buNone/>
            </a:pPr>
            <a:r>
              <a:rPr lang="fr-FR" sz="1600" i="1" dirty="0" err="1" smtClean="0"/>
              <a:t>load</a:t>
            </a:r>
            <a:r>
              <a:rPr lang="fr-FR" sz="1600" i="1" dirty="0" smtClean="0"/>
              <a:t>(‘</a:t>
            </a:r>
            <a:r>
              <a:rPr lang="en-US" sz="1600" dirty="0" smtClean="0"/>
              <a:t>per_scale_stats.txt ‘);</a:t>
            </a:r>
          </a:p>
          <a:p>
            <a:pPr marL="457200" lvl="1" indent="0">
              <a:buNone/>
            </a:pPr>
            <a:r>
              <a:rPr lang="fr-FR" sz="1600" i="1" dirty="0" smtClean="0"/>
              <a:t>figure;</a:t>
            </a:r>
          </a:p>
          <a:p>
            <a:pPr marL="457200" lvl="1" indent="0">
              <a:buNone/>
            </a:pPr>
            <a:r>
              <a:rPr lang="fr-FR" sz="1600" i="1" dirty="0" err="1" smtClean="0"/>
              <a:t>semilogx</a:t>
            </a:r>
            <a:r>
              <a:rPr lang="fr-FR" sz="1600" i="1" dirty="0" smtClean="0"/>
              <a:t>(</a:t>
            </a:r>
            <a:r>
              <a:rPr lang="en-US" sz="1600" i="1" dirty="0" err="1" smtClean="0"/>
              <a:t>per_scale_stats</a:t>
            </a:r>
            <a:r>
              <a:rPr lang="fr-FR" sz="1600" i="1" dirty="0" smtClean="0"/>
              <a:t>(:,2), </a:t>
            </a:r>
            <a:r>
              <a:rPr lang="en-US" sz="1600" i="1" dirty="0" err="1" smtClean="0"/>
              <a:t>per_scale_stats</a:t>
            </a:r>
            <a:r>
              <a:rPr lang="fr-FR" sz="1600" i="1" dirty="0" smtClean="0"/>
              <a:t>(:,4)./</a:t>
            </a:r>
            <a:r>
              <a:rPr lang="fr-FR" sz="1600" i="1" dirty="0" err="1" smtClean="0"/>
              <a:t>sum</a:t>
            </a:r>
            <a:r>
              <a:rPr lang="fr-FR" sz="1600" i="1" dirty="0" smtClean="0"/>
              <a:t>(</a:t>
            </a:r>
            <a:r>
              <a:rPr lang="en-US" sz="1600" i="1" dirty="0" err="1" smtClean="0"/>
              <a:t>per_scale_stats</a:t>
            </a:r>
            <a:r>
              <a:rPr lang="fr-FR" sz="1600" i="1" dirty="0" smtClean="0"/>
              <a:t> (:,4)));</a:t>
            </a:r>
          </a:p>
          <a:p>
            <a:r>
              <a:rPr lang="fr-FR" sz="2800" dirty="0" smtClean="0"/>
              <a:t>It </a:t>
            </a:r>
            <a:r>
              <a:rPr lang="fr-FR" sz="2800" dirty="0" err="1" smtClean="0"/>
              <a:t>is</a:t>
            </a:r>
            <a:r>
              <a:rPr lang="fr-FR" sz="2800" dirty="0" smtClean="0"/>
              <a:t> </a:t>
            </a:r>
            <a:r>
              <a:rPr lang="fr-FR" sz="2800" dirty="0" err="1" smtClean="0"/>
              <a:t>useful</a:t>
            </a:r>
            <a:r>
              <a:rPr lang="fr-FR" sz="2800" dirty="0" smtClean="0"/>
              <a:t> to plot the x-axis in log </a:t>
            </a:r>
            <a:r>
              <a:rPr lang="fr-FR" sz="2800" dirty="0" err="1" smtClean="0"/>
              <a:t>scale</a:t>
            </a:r>
            <a:r>
              <a:rPr lang="fr-FR" sz="2800" dirty="0" smtClean="0"/>
              <a:t>.</a:t>
            </a:r>
          </a:p>
          <a:p>
            <a:r>
              <a:rPr lang="fr-FR" sz="2800" dirty="0" smtClean="0"/>
              <a:t>This plot </a:t>
            </a:r>
            <a:r>
              <a:rPr lang="fr-FR" sz="2800" dirty="0" err="1" smtClean="0"/>
              <a:t>gives</a:t>
            </a:r>
            <a:r>
              <a:rPr lang="fr-FR" sz="2800" dirty="0" smtClean="0"/>
              <a:t> </a:t>
            </a:r>
            <a:r>
              <a:rPr lang="fr-FR" sz="2800" dirty="0" err="1" smtClean="0"/>
              <a:t>you</a:t>
            </a:r>
            <a:r>
              <a:rPr lang="fr-FR" sz="2800" dirty="0" smtClean="0"/>
              <a:t> a good </a:t>
            </a:r>
            <a:r>
              <a:rPr lang="fr-FR" sz="2800" dirty="0" err="1" smtClean="0"/>
              <a:t>idea</a:t>
            </a:r>
            <a:r>
              <a:rPr lang="fr-FR" sz="2800" dirty="0" smtClean="0"/>
              <a:t> about </a:t>
            </a:r>
            <a:r>
              <a:rPr lang="fr-FR" sz="2800" dirty="0" err="1" smtClean="0"/>
              <a:t>which</a:t>
            </a:r>
            <a:r>
              <a:rPr lang="fr-FR" sz="2800" dirty="0" smtClean="0"/>
              <a:t> </a:t>
            </a:r>
            <a:r>
              <a:rPr lang="fr-FR" sz="2800" dirty="0" err="1" smtClean="0"/>
              <a:t>scales</a:t>
            </a:r>
            <a:r>
              <a:rPr lang="fr-FR" sz="2800" dirty="0" smtClean="0"/>
              <a:t> </a:t>
            </a:r>
            <a:r>
              <a:rPr lang="fr-FR" sz="2800" dirty="0" err="1" smtClean="0"/>
              <a:t>get</a:t>
            </a:r>
            <a:r>
              <a:rPr lang="fr-FR" sz="2800" dirty="0" smtClean="0"/>
              <a:t> </a:t>
            </a:r>
            <a:r>
              <a:rPr lang="fr-FR" sz="2800" dirty="0" err="1" smtClean="0"/>
              <a:t>enriched</a:t>
            </a:r>
            <a:r>
              <a:rPr lang="fr-FR" sz="2800" dirty="0" smtClean="0"/>
              <a:t> in </a:t>
            </a:r>
            <a:r>
              <a:rPr lang="fr-FR" sz="2800" dirty="0" err="1" smtClean="0"/>
              <a:t>your</a:t>
            </a:r>
            <a:r>
              <a:rPr lang="fr-FR" sz="2800" dirty="0" smtClean="0"/>
              <a:t> </a:t>
            </a:r>
            <a:r>
              <a:rPr lang="fr-FR" sz="2800" dirty="0" err="1" smtClean="0"/>
              <a:t>experiment</a:t>
            </a:r>
            <a:r>
              <a:rPr lang="fr-FR" sz="2800" dirty="0" smtClean="0"/>
              <a:t>. </a:t>
            </a:r>
            <a:r>
              <a:rPr lang="fr-FR" sz="2800" dirty="0" err="1" smtClean="0"/>
              <a:t>Now</a:t>
            </a:r>
            <a:r>
              <a:rPr lang="fr-FR" sz="2800" dirty="0" smtClean="0"/>
              <a:t> select </a:t>
            </a:r>
            <a:r>
              <a:rPr lang="fr-FR" sz="2800" dirty="0" err="1" smtClean="0"/>
              <a:t>scale</a:t>
            </a:r>
            <a:r>
              <a:rPr lang="fr-FR" sz="2800" dirty="0" smtClean="0"/>
              <a:t> </a:t>
            </a:r>
            <a:r>
              <a:rPr lang="fr-FR" sz="2800" dirty="0" err="1" smtClean="0"/>
              <a:t>levels</a:t>
            </a:r>
            <a:r>
              <a:rPr lang="fr-FR" sz="2800" dirty="0" smtClean="0"/>
              <a:t> </a:t>
            </a:r>
            <a:r>
              <a:rPr lang="fr-FR" sz="2800" dirty="0" err="1" smtClean="0"/>
              <a:t>that</a:t>
            </a:r>
            <a:r>
              <a:rPr lang="fr-FR" sz="2800" dirty="0" smtClean="0"/>
              <a:t> </a:t>
            </a:r>
            <a:r>
              <a:rPr lang="fr-FR" sz="2800" dirty="0" err="1" smtClean="0"/>
              <a:t>you</a:t>
            </a:r>
            <a:r>
              <a:rPr lang="fr-FR" sz="2800" dirty="0" smtClean="0"/>
              <a:t> </a:t>
            </a:r>
            <a:r>
              <a:rPr lang="fr-FR" sz="2800" dirty="0" err="1" smtClean="0"/>
              <a:t>would</a:t>
            </a:r>
            <a:r>
              <a:rPr lang="fr-FR" sz="2800" dirty="0" smtClean="0"/>
              <a:t> </a:t>
            </a:r>
            <a:r>
              <a:rPr lang="fr-FR" sz="2800" dirty="0" err="1" smtClean="0"/>
              <a:t>like</a:t>
            </a:r>
            <a:r>
              <a:rPr lang="fr-FR" sz="2800" dirty="0" smtClean="0"/>
              <a:t> to </a:t>
            </a:r>
            <a:r>
              <a:rPr lang="fr-FR" sz="2800" dirty="0" err="1" smtClean="0"/>
              <a:t>analyze</a:t>
            </a:r>
            <a:r>
              <a:rPr lang="fr-FR" sz="2800" dirty="0" smtClean="0"/>
              <a:t>.</a:t>
            </a:r>
            <a:endParaRPr lang="en-US" sz="2800" dirty="0" smtClean="0"/>
          </a:p>
        </p:txBody>
      </p:sp>
    </p:spTree>
    <p:extLst>
      <p:ext uri="{BB962C8B-B14F-4D97-AF65-F5344CB8AC3E}">
        <p14:creationId xmlns:p14="http://schemas.microsoft.com/office/powerpoint/2010/main" val="2994545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Finally, ER identification?</a:t>
            </a:r>
            <a:endParaRPr lang="en-US" dirty="0"/>
          </a:p>
        </p:txBody>
      </p:sp>
      <p:sp>
        <p:nvSpPr>
          <p:cNvPr id="3" name="Content Placeholder 2"/>
          <p:cNvSpPr>
            <a:spLocks noGrp="1"/>
          </p:cNvSpPr>
          <p:nvPr>
            <p:ph idx="1"/>
          </p:nvPr>
        </p:nvSpPr>
        <p:spPr>
          <a:xfrm>
            <a:off x="457200" y="914400"/>
            <a:ext cx="8229600" cy="6477000"/>
          </a:xfrm>
        </p:spPr>
        <p:txBody>
          <a:bodyPr>
            <a:normAutofit fontScale="70000" lnSpcReduction="20000"/>
          </a:bodyPr>
          <a:lstStyle/>
          <a:p>
            <a:r>
              <a:rPr lang="en-US" dirty="0" smtClean="0"/>
              <a:t>Yes. For this, we will use the scale levels that we are interested in. Note that in the manuscript, we did a thorough analysis to identify the scale levels for human datasets. If you have human datasets, the default parameters work pretty well. </a:t>
            </a:r>
          </a:p>
          <a:p>
            <a:r>
              <a:rPr lang="en-US" dirty="0" smtClean="0"/>
              <a:t>For ER identification, run MUSIC with </a:t>
            </a:r>
          </a:p>
          <a:p>
            <a:pPr marL="0" indent="0">
              <a:buNone/>
            </a:pPr>
            <a:r>
              <a:rPr lang="en-US" sz="2000" i="1" dirty="0" smtClean="0"/>
              <a:t>-</a:t>
            </a:r>
            <a:r>
              <a:rPr lang="en-US" sz="2000" i="1" dirty="0" err="1" smtClean="0"/>
              <a:t>get_multiscale_broad_ERs</a:t>
            </a:r>
            <a:r>
              <a:rPr lang="en-US" dirty="0" smtClean="0"/>
              <a:t> option. Make sure scales are specified with </a:t>
            </a:r>
            <a:r>
              <a:rPr lang="en-US" i="1" dirty="0" smtClean="0"/>
              <a:t>–</a:t>
            </a:r>
            <a:r>
              <a:rPr lang="en-US" i="1" dirty="0" err="1" smtClean="0"/>
              <a:t>begin_l</a:t>
            </a:r>
            <a:r>
              <a:rPr lang="en-US" dirty="0" smtClean="0"/>
              <a:t> and </a:t>
            </a:r>
            <a:r>
              <a:rPr lang="en-US" i="1" dirty="0" smtClean="0"/>
              <a:t>–</a:t>
            </a:r>
            <a:r>
              <a:rPr lang="en-US" i="1" dirty="0" err="1" smtClean="0"/>
              <a:t>end_l</a:t>
            </a:r>
            <a:r>
              <a:rPr lang="en-US" dirty="0" smtClean="0"/>
              <a:t> and </a:t>
            </a:r>
            <a:r>
              <a:rPr lang="en-US" dirty="0" err="1" smtClean="0"/>
              <a:t>l_p</a:t>
            </a:r>
            <a:r>
              <a:rPr lang="en-US" dirty="0" smtClean="0"/>
              <a:t> is specified with </a:t>
            </a:r>
            <a:r>
              <a:rPr lang="en-US" i="1" dirty="0" smtClean="0"/>
              <a:t>–</a:t>
            </a:r>
            <a:r>
              <a:rPr lang="en-US" i="1" dirty="0" err="1" smtClean="0"/>
              <a:t>l_p</a:t>
            </a:r>
            <a:r>
              <a:rPr lang="en-US" dirty="0" smtClean="0"/>
              <a:t> options. </a:t>
            </a:r>
          </a:p>
          <a:p>
            <a:r>
              <a:rPr lang="en-US" dirty="0" smtClean="0"/>
              <a:t>Don’t forget to specify </a:t>
            </a:r>
            <a:r>
              <a:rPr lang="en-US" dirty="0" err="1" smtClean="0"/>
              <a:t>mappability</a:t>
            </a:r>
            <a:r>
              <a:rPr lang="en-US" dirty="0" smtClean="0"/>
              <a:t> profile with </a:t>
            </a:r>
          </a:p>
          <a:p>
            <a:pPr marL="0" indent="0">
              <a:buNone/>
            </a:pPr>
            <a:r>
              <a:rPr lang="en-US" sz="2200" i="1" dirty="0" smtClean="0"/>
              <a:t>–</a:t>
            </a:r>
            <a:r>
              <a:rPr lang="en-US" sz="2200" i="1" dirty="0" err="1" smtClean="0"/>
              <a:t>mapp</a:t>
            </a:r>
            <a:r>
              <a:rPr lang="en-US" dirty="0" smtClean="0"/>
              <a:t>. With this, you also need the read length  at which the </a:t>
            </a:r>
            <a:r>
              <a:rPr lang="en-US" dirty="0" err="1" smtClean="0"/>
              <a:t>mappability</a:t>
            </a:r>
            <a:r>
              <a:rPr lang="en-US" dirty="0" smtClean="0"/>
              <a:t> profile is generated, use </a:t>
            </a:r>
          </a:p>
          <a:p>
            <a:pPr marL="0" indent="0">
              <a:buNone/>
            </a:pPr>
            <a:r>
              <a:rPr lang="en-US" sz="2200" i="1" dirty="0" smtClean="0"/>
              <a:t>–</a:t>
            </a:r>
            <a:r>
              <a:rPr lang="en-US" sz="2200" i="1" dirty="0" err="1" smtClean="0"/>
              <a:t>l_mapp</a:t>
            </a:r>
            <a:r>
              <a:rPr lang="en-US" dirty="0" smtClean="0"/>
              <a:t> to specify it</a:t>
            </a:r>
            <a:r>
              <a:rPr lang="en-US" dirty="0" smtClean="0"/>
              <a:t>.</a:t>
            </a:r>
          </a:p>
          <a:p>
            <a:r>
              <a:rPr lang="en-US" dirty="0" smtClean="0"/>
              <a:t>Several of the</a:t>
            </a:r>
          </a:p>
          <a:p>
            <a:r>
              <a:rPr lang="en-US" dirty="0"/>
              <a:t>Broad </a:t>
            </a:r>
            <a:r>
              <a:rPr lang="en-US" dirty="0" smtClean="0"/>
              <a:t>Marks (</a:t>
            </a:r>
            <a:r>
              <a:rPr lang="en-US" i="1" dirty="0"/>
              <a:t>-</a:t>
            </a:r>
            <a:r>
              <a:rPr lang="en-US" i="1" dirty="0" err="1" smtClean="0"/>
              <a:t>get_multiscale_broad_ERs</a:t>
            </a:r>
            <a:r>
              <a:rPr lang="en-US" i="1" dirty="0" smtClean="0"/>
              <a:t>)</a:t>
            </a:r>
            <a:endParaRPr lang="en-US" dirty="0" smtClean="0"/>
          </a:p>
          <a:p>
            <a:pPr lvl="1"/>
            <a:r>
              <a:rPr lang="en-US" dirty="0" smtClean="0"/>
              <a:t>H3K36me3, H3K27me3, H3K9me3, H3K79me2, H4K20me1, …</a:t>
            </a:r>
          </a:p>
          <a:p>
            <a:r>
              <a:rPr lang="en-US" dirty="0" smtClean="0"/>
              <a:t>Punctate </a:t>
            </a:r>
            <a:r>
              <a:rPr lang="en-US" dirty="0"/>
              <a:t>Marks (</a:t>
            </a:r>
            <a:r>
              <a:rPr lang="en-US" i="1" dirty="0"/>
              <a:t>-</a:t>
            </a:r>
            <a:r>
              <a:rPr lang="en-US" i="1" dirty="0" err="1" smtClean="0"/>
              <a:t>get_multiscale_punctate_ERs</a:t>
            </a:r>
            <a:r>
              <a:rPr lang="en-US" i="1" dirty="0"/>
              <a:t>)</a:t>
            </a:r>
            <a:endParaRPr lang="en-US" dirty="0" smtClean="0"/>
          </a:p>
          <a:p>
            <a:pPr lvl="1"/>
            <a:r>
              <a:rPr lang="en-US" dirty="0" smtClean="0"/>
              <a:t>H3K4me3, H3K27ac, H3K4me1, Pol2, …</a:t>
            </a:r>
          </a:p>
          <a:p>
            <a:pPr lvl="1"/>
            <a:r>
              <a:rPr lang="en-US" b="1" i="1" smtClean="0"/>
              <a:t>MUSIC identifies the </a:t>
            </a:r>
            <a:r>
              <a:rPr lang="en-US" b="1" i="1" dirty="0" smtClean="0"/>
              <a:t>troughs for these ERs</a:t>
            </a:r>
          </a:p>
          <a:p>
            <a:r>
              <a:rPr lang="en-US" dirty="0" smtClean="0"/>
              <a:t>TFs (</a:t>
            </a:r>
            <a:r>
              <a:rPr lang="en-US" i="1" dirty="0" smtClean="0"/>
              <a:t>-</a:t>
            </a:r>
            <a:r>
              <a:rPr lang="en-US" i="1" dirty="0" err="1" smtClean="0"/>
              <a:t>get_TF_peaks</a:t>
            </a:r>
            <a:r>
              <a:rPr lang="en-US" dirty="0" smtClean="0"/>
              <a:t>): Activators, Repressors, </a:t>
            </a:r>
          </a:p>
          <a:p>
            <a:pPr lvl="1"/>
            <a:r>
              <a:rPr lang="en-US" dirty="0" smtClean="0"/>
              <a:t>A lot; </a:t>
            </a:r>
            <a:r>
              <a:rPr lang="en-US" dirty="0"/>
              <a:t>CTCF, </a:t>
            </a:r>
            <a:r>
              <a:rPr lang="en-US" dirty="0" smtClean="0"/>
              <a:t>Oct2, Sox4, </a:t>
            </a:r>
            <a:r>
              <a:rPr lang="en-US" dirty="0" err="1" smtClean="0"/>
              <a:t>Nanog</a:t>
            </a:r>
            <a:r>
              <a:rPr lang="en-US" dirty="0" smtClean="0"/>
              <a:t>, P300, CBP, …</a:t>
            </a:r>
            <a:endParaRPr lang="en-US" dirty="0"/>
          </a:p>
          <a:p>
            <a:pPr lvl="1"/>
            <a:endParaRPr lang="en-US" dirty="0" smtClean="0"/>
          </a:p>
          <a:p>
            <a:pPr marL="0" indent="0">
              <a:buNone/>
            </a:pPr>
            <a:endParaRPr lang="en-US" dirty="0" smtClean="0"/>
          </a:p>
          <a:p>
            <a:pPr marL="0" indent="0">
              <a:buNone/>
            </a:pPr>
            <a:endParaRPr lang="en-US" dirty="0" smtClean="0"/>
          </a:p>
          <a:p>
            <a:pPr lvl="1"/>
            <a:endParaRPr lang="en-US" dirty="0"/>
          </a:p>
        </p:txBody>
      </p:sp>
    </p:spTree>
    <p:extLst>
      <p:ext uri="{BB962C8B-B14F-4D97-AF65-F5344CB8AC3E}">
        <p14:creationId xmlns:p14="http://schemas.microsoft.com/office/powerpoint/2010/main" val="37938052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TotalTime>
  <Words>732</Words>
  <Application>Microsoft Office PowerPoint</Application>
  <PresentationFormat>On-screen Show (4:3)</PresentationFormat>
  <Paragraphs>66</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Introduction to MUSIC and how to identify enriched regions (ERs) at different scales</vt:lpstr>
      <vt:lpstr>Histone Modification Peaks: Scale does matter</vt:lpstr>
      <vt:lpstr>Long ERs: Mappability is important</vt:lpstr>
      <vt:lpstr>How to start using MUSIC</vt:lpstr>
      <vt:lpstr>I got the mappability profile and I have my reads. Whats next?</vt:lpstr>
      <vt:lpstr>Ok, done, what’s next?</vt:lpstr>
      <vt:lpstr>Ok, I have selected l_p. What should I do next?</vt:lpstr>
      <vt:lpstr>Ok, I have selected l_p. What should I do next?</vt:lpstr>
      <vt:lpstr>Finally, ER identification?</vt:lpstr>
    </vt:vector>
  </TitlesOfParts>
  <Company>Yale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MUSIC and how to identify enriched regions (ERs) at different scales</dc:title>
  <dc:creator>Arif</dc:creator>
  <cp:lastModifiedBy>Arif</cp:lastModifiedBy>
  <cp:revision>9</cp:revision>
  <dcterms:created xsi:type="dcterms:W3CDTF">2015-03-16T17:54:48Z</dcterms:created>
  <dcterms:modified xsi:type="dcterms:W3CDTF">2015-03-24T15:55:47Z</dcterms:modified>
</cp:coreProperties>
</file>