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6B"/>
    <a:srgbClr val="FFC5C5"/>
    <a:srgbClr val="D8C2D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5" name="Picture 2" descr="GitHub Logos and Usage · GitHub">
            <a:extLst>
              <a:ext uri="{FF2B5EF4-FFF2-40B4-BE49-F238E27FC236}">
                <a16:creationId xmlns:a16="http://schemas.microsoft.com/office/drawing/2014/main" id="{2A3F489F-621A-4A29-B0F3-9B677431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83" y="480303"/>
            <a:ext cx="402928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md.exe Icon&quot; by villicush | Redbubble">
            <a:extLst>
              <a:ext uri="{FF2B5EF4-FFF2-40B4-BE49-F238E27FC236}">
                <a16:creationId xmlns:a16="http://schemas.microsoft.com/office/drawing/2014/main" id="{4221AE93-7126-4F9C-AE42-DB4FEBB6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40" y="498812"/>
            <a:ext cx="481762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58611" y="1186248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Validates working directory / configuration, declares utility functions, installs packages.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788432" y="2632580"/>
            <a:ext cx="2363434" cy="46166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&amp;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8008979" y="833790"/>
            <a:ext cx="236343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5413137" y="2880804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5405416" y="3699020"/>
            <a:ext cx="2363435" cy="1015663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 Declares functions for validating, creating, combining, and identifying reduction requests.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970149" y="3094245"/>
            <a:ext cx="2948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6587134" y="3527135"/>
            <a:ext cx="7587" cy="17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5413137" y="1064622"/>
            <a:ext cx="236316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8008978" y="1621017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8014350" y="2583861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>
            <a:off x="9195798" y="2508930"/>
            <a:ext cx="2692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flipV="1">
            <a:off x="3970149" y="1387788"/>
            <a:ext cx="1442988" cy="12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 flipV="1">
            <a:off x="7776304" y="1387788"/>
            <a:ext cx="232674" cy="55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167233" y="279217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1"/>
            <a:endCxn id="75" idx="3"/>
          </p:cNvCxnSpPr>
          <p:nvPr/>
        </p:nvCxnSpPr>
        <p:spPr>
          <a:xfrm flipH="1" flipV="1">
            <a:off x="5154816" y="3900655"/>
            <a:ext cx="250600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791378" y="3577489"/>
            <a:ext cx="236343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efficiently performing and storing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2530668" y="3115341"/>
            <a:ext cx="260710" cy="78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8019196" y="4263900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8014350" y="3305123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8014091" y="5222677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791381" y="464061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3973097" y="4223820"/>
            <a:ext cx="2" cy="4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 flipH="1">
            <a:off x="9195804" y="5155307"/>
            <a:ext cx="5104" cy="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9198490" y="3230192"/>
            <a:ext cx="0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9200913" y="4197451"/>
            <a:ext cx="128" cy="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5409765" y="1788551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>
            <a:off x="6591349" y="2678141"/>
            <a:ext cx="3372" cy="20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591349" y="1710953"/>
            <a:ext cx="3372" cy="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58612" y="1834865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shiny, dplyr, BiocManager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163719" y="4153595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75" idx="1"/>
          </p:cNvCxnSpPr>
          <p:nvPr/>
        </p:nvCxnSpPr>
        <p:spPr>
          <a:xfrm flipV="1">
            <a:off x="2527154" y="3900655"/>
            <a:ext cx="264224" cy="48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163717" y="5009947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163716" y="4609711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limma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5409630" y="2431920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aws.s3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8014079" y="2262709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5400056" y="5275803"/>
            <a:ext cx="2361683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viridis, ggplot2, plotly, beeswarm, DT, UpSetR, VennDiagram, heatmaply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8019196" y="4909086"/>
            <a:ext cx="236342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shinyjs, shinydashboard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5405427" y="4814138"/>
            <a:ext cx="236342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visualizations (plots, tables) for the application.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>
            <a:off x="7768851" y="5044971"/>
            <a:ext cx="245240" cy="50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8008978" y="1297852"/>
            <a:ext cx="236343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167233" y="3440792"/>
            <a:ext cx="2363435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reticulate, hash, tensorflow, keras, phateR, umap, Rtsne, Matrix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8019451" y="3951230"/>
            <a:ext cx="2363179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shinycssloaders, shinywidgets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E6041-B03D-4055-AC67-767476961796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>
            <a:off x="7768851" y="4206852"/>
            <a:ext cx="250345" cy="38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1BDCAA-5280-46ED-A555-C871EA621918}"/>
              </a:ext>
            </a:extLst>
          </p:cNvPr>
          <p:cNvSpPr txBox="1"/>
          <p:nvPr/>
        </p:nvSpPr>
        <p:spPr>
          <a:xfrm>
            <a:off x="163716" y="2205267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Validates numeric data / metadata tables.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864281-740E-4AF3-A31C-EF4E14910C92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2527151" y="1387788"/>
            <a:ext cx="2885986" cy="104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1FADA-BAB8-41F3-90F3-2388DBA7A33E}"/>
              </a:ext>
            </a:extLst>
          </p:cNvPr>
          <p:cNvCxnSpPr>
            <a:cxnSpLocks/>
            <a:stCxn id="52" idx="2"/>
            <a:endCxn id="72" idx="0"/>
          </p:cNvCxnSpPr>
          <p:nvPr/>
        </p:nvCxnSpPr>
        <p:spPr>
          <a:xfrm>
            <a:off x="1345434" y="2666932"/>
            <a:ext cx="3517" cy="12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A141A8-BAD3-448A-BDEF-476E5F2260D0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>
            <a:off x="9190695" y="1544073"/>
            <a:ext cx="2552" cy="7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A72F2-E909-47FA-AF9B-67D461C0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6" y="2517596"/>
            <a:ext cx="5073610" cy="3208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73C64-B7BF-4448-8502-D08F3565864F}"/>
              </a:ext>
            </a:extLst>
          </p:cNvPr>
          <p:cNvSpPr txBox="1"/>
          <p:nvPr/>
        </p:nvSpPr>
        <p:spPr>
          <a:xfrm>
            <a:off x="2946400" y="5704334"/>
            <a:ext cx="162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Custom Analyses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AC601C-EF12-4A03-836A-66E9B855CC55}"/>
              </a:ext>
            </a:extLst>
          </p:cNvPr>
          <p:cNvSpPr txBox="1"/>
          <p:nvPr/>
        </p:nvSpPr>
        <p:spPr>
          <a:xfrm>
            <a:off x="2998739" y="6041955"/>
            <a:ext cx="156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Downloads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5DF31-0CCC-4F71-ABC4-7DC8791019A7}"/>
              </a:ext>
            </a:extLst>
          </p:cNvPr>
          <p:cNvSpPr txBox="1"/>
          <p:nvPr/>
        </p:nvSpPr>
        <p:spPr>
          <a:xfrm>
            <a:off x="7815964" y="2344362"/>
            <a:ext cx="5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57C85-2902-461F-A5BD-34B39579E3F5}"/>
              </a:ext>
            </a:extLst>
          </p:cNvPr>
          <p:cNvSpPr txBox="1"/>
          <p:nvPr/>
        </p:nvSpPr>
        <p:spPr>
          <a:xfrm>
            <a:off x="6755822" y="2344362"/>
            <a:ext cx="57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3A3FBE-E0DF-4BE8-949A-742125406FFB}"/>
              </a:ext>
            </a:extLst>
          </p:cNvPr>
          <p:cNvSpPr txBox="1"/>
          <p:nvPr/>
        </p:nvSpPr>
        <p:spPr>
          <a:xfrm>
            <a:off x="8753030" y="2338707"/>
            <a:ext cx="81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UMAP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86D174-83DC-4EA4-9E3D-085A999F1726}"/>
              </a:ext>
            </a:extLst>
          </p:cNvPr>
          <p:cNvSpPr txBox="1"/>
          <p:nvPr/>
        </p:nvSpPr>
        <p:spPr>
          <a:xfrm>
            <a:off x="5307237" y="3788786"/>
            <a:ext cx="135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Reduction Statistics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C97BAB-E949-4FAC-862E-831575A2E1E5}"/>
              </a:ext>
            </a:extLst>
          </p:cNvPr>
          <p:cNvSpPr txBox="1"/>
          <p:nvPr/>
        </p:nvSpPr>
        <p:spPr>
          <a:xfrm>
            <a:off x="4989966" y="4796094"/>
            <a:ext cx="1697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tSNE After </a:t>
            </a:r>
          </a:p>
          <a:p>
            <a:pPr algn="r"/>
            <a:r>
              <a:rPr lang="en-US" sz="1600" dirty="0"/>
              <a:t>Reduction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E4AC19-A1B9-498D-B804-FAE4FB87D430}"/>
              </a:ext>
            </a:extLst>
          </p:cNvPr>
          <p:cNvSpPr txBox="1"/>
          <p:nvPr/>
        </p:nvSpPr>
        <p:spPr>
          <a:xfrm>
            <a:off x="5274810" y="5743232"/>
            <a:ext cx="139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Grouped Boxplot</a:t>
            </a:r>
          </a:p>
        </p:txBody>
      </p:sp>
      <p:pic>
        <p:nvPicPr>
          <p:cNvPr id="1031" name="Picture 7" descr="Plot object">
            <a:extLst>
              <a:ext uri="{FF2B5EF4-FFF2-40B4-BE49-F238E27FC236}">
                <a16:creationId xmlns:a16="http://schemas.microsoft.com/office/drawing/2014/main" id="{60424F73-1AD6-4AC1-ADA2-430F924F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18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lot object">
            <a:extLst>
              <a:ext uri="{FF2B5EF4-FFF2-40B4-BE49-F238E27FC236}">
                <a16:creationId xmlns:a16="http://schemas.microsoft.com/office/drawing/2014/main" id="{20C9E518-2F5E-42AB-B243-2716BDF7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82" y="4644579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37" name="Picture 13" descr="Plot object">
            <a:extLst>
              <a:ext uri="{FF2B5EF4-FFF2-40B4-BE49-F238E27FC236}">
                <a16:creationId xmlns:a16="http://schemas.microsoft.com/office/drawing/2014/main" id="{B2F267C8-9801-46D5-B20D-B75EEADB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78" y="5616777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lot object">
            <a:extLst>
              <a:ext uri="{FF2B5EF4-FFF2-40B4-BE49-F238E27FC236}">
                <a16:creationId xmlns:a16="http://schemas.microsoft.com/office/drawing/2014/main" id="{9C834EAB-C320-40D9-9BFB-AABB88D0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99" y="5601817"/>
            <a:ext cx="854165" cy="85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lot object">
            <a:extLst>
              <a:ext uri="{FF2B5EF4-FFF2-40B4-BE49-F238E27FC236}">
                <a16:creationId xmlns:a16="http://schemas.microsoft.com/office/drawing/2014/main" id="{94E86401-8540-4A03-B127-1B0F9378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69" y="4644579"/>
            <a:ext cx="854164" cy="854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43" name="Picture 19" descr="Plot object">
            <a:extLst>
              <a:ext uri="{FF2B5EF4-FFF2-40B4-BE49-F238E27FC236}">
                <a16:creationId xmlns:a16="http://schemas.microsoft.com/office/drawing/2014/main" id="{CB24581C-A4E2-4C90-87FA-B12D5E5F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07" y="3654777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lot object">
            <a:extLst>
              <a:ext uri="{FF2B5EF4-FFF2-40B4-BE49-F238E27FC236}">
                <a16:creationId xmlns:a16="http://schemas.microsoft.com/office/drawing/2014/main" id="{AAAF361F-CA30-4980-B7CA-D475DCE2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953" y="3654091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lot object">
            <a:extLst>
              <a:ext uri="{FF2B5EF4-FFF2-40B4-BE49-F238E27FC236}">
                <a16:creationId xmlns:a16="http://schemas.microsoft.com/office/drawing/2014/main" id="{C5779F4E-56D2-43BB-8243-EE19E933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00" y="265950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lot object">
            <a:extLst>
              <a:ext uri="{FF2B5EF4-FFF2-40B4-BE49-F238E27FC236}">
                <a16:creationId xmlns:a16="http://schemas.microsoft.com/office/drawing/2014/main" id="{526CF1AB-432F-4EE3-A694-52082808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42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lot object">
            <a:extLst>
              <a:ext uri="{FF2B5EF4-FFF2-40B4-BE49-F238E27FC236}">
                <a16:creationId xmlns:a16="http://schemas.microsoft.com/office/drawing/2014/main" id="{67EE66D8-A4E0-4871-8401-3FAA02F9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89" y="4658107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53" name="Picture 29" descr="Plot object">
            <a:extLst>
              <a:ext uri="{FF2B5EF4-FFF2-40B4-BE49-F238E27FC236}">
                <a16:creationId xmlns:a16="http://schemas.microsoft.com/office/drawing/2014/main" id="{9458ECF5-A2A5-4349-9EB0-C7D9561C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30" y="5601818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4C7C6E-5B34-46DA-90A5-8CBC74FB3C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03" y="3654091"/>
            <a:ext cx="984509" cy="854166"/>
          </a:xfrm>
          <a:prstGeom prst="rect">
            <a:avLst/>
          </a:prstGeom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C6F0E49-C843-471A-9793-A3FDCDC14CE0}"/>
              </a:ext>
            </a:extLst>
          </p:cNvPr>
          <p:cNvSpPr txBox="1"/>
          <p:nvPr/>
        </p:nvSpPr>
        <p:spPr>
          <a:xfrm>
            <a:off x="5268958" y="2794196"/>
            <a:ext cx="138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Embedded Components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EAC89F-1668-400A-9982-62D0C3544E74}"/>
              </a:ext>
            </a:extLst>
          </p:cNvPr>
          <p:cNvSpPr/>
          <p:nvPr/>
        </p:nvSpPr>
        <p:spPr>
          <a:xfrm>
            <a:off x="3975532" y="3184713"/>
            <a:ext cx="752307" cy="132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49265A-A254-4427-BEFF-55E41DEF6F5E}"/>
              </a:ext>
            </a:extLst>
          </p:cNvPr>
          <p:cNvSpPr/>
          <p:nvPr/>
        </p:nvSpPr>
        <p:spPr>
          <a:xfrm>
            <a:off x="320646" y="4543642"/>
            <a:ext cx="1064066" cy="3118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BDFD26-F734-4014-A822-6BB1BB5BF960}"/>
              </a:ext>
            </a:extLst>
          </p:cNvPr>
          <p:cNvSpPr/>
          <p:nvPr/>
        </p:nvSpPr>
        <p:spPr>
          <a:xfrm>
            <a:off x="4568966" y="6169459"/>
            <a:ext cx="124179" cy="125668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6B8EA8-6D55-4871-AE0C-C85EFA859D3E}"/>
              </a:ext>
            </a:extLst>
          </p:cNvPr>
          <p:cNvSpPr/>
          <p:nvPr/>
        </p:nvSpPr>
        <p:spPr>
          <a:xfrm>
            <a:off x="4568395" y="5826512"/>
            <a:ext cx="124179" cy="125668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0FB5E-C2C0-4484-831C-5E9CD67AB623}"/>
              </a:ext>
            </a:extLst>
          </p:cNvPr>
          <p:cNvSpPr/>
          <p:nvPr/>
        </p:nvSpPr>
        <p:spPr>
          <a:xfrm>
            <a:off x="2385233" y="5811722"/>
            <a:ext cx="124179" cy="1256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7A862B-33BC-47E4-AF74-A41C09623461}"/>
              </a:ext>
            </a:extLst>
          </p:cNvPr>
          <p:cNvSpPr/>
          <p:nvPr/>
        </p:nvSpPr>
        <p:spPr>
          <a:xfrm>
            <a:off x="320646" y="2681752"/>
            <a:ext cx="1064066" cy="18513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2AAD9-615D-40F7-A843-2087A0D9DD96}"/>
              </a:ext>
            </a:extLst>
          </p:cNvPr>
          <p:cNvSpPr txBox="1"/>
          <p:nvPr/>
        </p:nvSpPr>
        <p:spPr>
          <a:xfrm>
            <a:off x="706967" y="5689890"/>
            <a:ext cx="16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Analysis</a:t>
            </a:r>
            <a:r>
              <a:rPr lang="en-US" dirty="0"/>
              <a:t> </a:t>
            </a:r>
            <a:r>
              <a:rPr lang="en-US" sz="1600" dirty="0"/>
              <a:t>Settings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983DC-CAC2-4E55-A873-02AFCA64F44E}"/>
              </a:ext>
            </a:extLst>
          </p:cNvPr>
          <p:cNvSpPr txBox="1"/>
          <p:nvPr/>
        </p:nvSpPr>
        <p:spPr>
          <a:xfrm>
            <a:off x="1042812" y="6043984"/>
            <a:ext cx="132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Plot Settings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3D1920-0B30-4EDC-B9BC-EF9F71937015}"/>
              </a:ext>
            </a:extLst>
          </p:cNvPr>
          <p:cNvSpPr/>
          <p:nvPr/>
        </p:nvSpPr>
        <p:spPr>
          <a:xfrm>
            <a:off x="2384908" y="6162552"/>
            <a:ext cx="124179" cy="12566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D60606-E6DE-4C64-986A-1A1C6414498C}"/>
              </a:ext>
            </a:extLst>
          </p:cNvPr>
          <p:cNvSpPr/>
          <p:nvPr/>
        </p:nvSpPr>
        <p:spPr>
          <a:xfrm>
            <a:off x="2928408" y="3184713"/>
            <a:ext cx="990980" cy="132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1652A-527C-41D9-9A4C-BD1CD909EBCA}"/>
              </a:ext>
            </a:extLst>
          </p:cNvPr>
          <p:cNvSpPr txBox="1"/>
          <p:nvPr/>
        </p:nvSpPr>
        <p:spPr>
          <a:xfrm>
            <a:off x="112100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Biofluid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3B713-EF7C-4A5E-912B-E0C91FE85BD0}"/>
              </a:ext>
            </a:extLst>
          </p:cNvPr>
          <p:cNvSpPr txBox="1"/>
          <p:nvPr/>
        </p:nvSpPr>
        <p:spPr>
          <a:xfrm>
            <a:off x="5581878" y="50916"/>
            <a:ext cx="228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Age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5B18E-52E4-44F4-92AB-A6CB5C9D2F6E}"/>
              </a:ext>
            </a:extLst>
          </p:cNvPr>
          <p:cNvSpPr txBox="1"/>
          <p:nvPr/>
        </p:nvSpPr>
        <p:spPr>
          <a:xfrm>
            <a:off x="586123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Tissue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A5D0E-1303-4674-A9D8-1A08988612DF}"/>
              </a:ext>
            </a:extLst>
          </p:cNvPr>
          <p:cNvSpPr txBox="1"/>
          <p:nvPr/>
        </p:nvSpPr>
        <p:spPr>
          <a:xfrm>
            <a:off x="925107" y="50916"/>
            <a:ext cx="233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Disease State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E1AFE3-AC5E-4FC2-B75D-A76A2CFF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409" y="389470"/>
            <a:ext cx="706321" cy="14803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A7D5BF-6F59-4D53-8C74-CED32F58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41" y="389470"/>
            <a:ext cx="1341902" cy="2493671"/>
          </a:xfrm>
          <a:prstGeom prst="rect">
            <a:avLst/>
          </a:prstGeom>
        </p:spPr>
      </p:pic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1A8BAB8E-B0A6-4DF9-A67C-8A0FCBE7E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4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Chart, scatter chart&#10;&#10;Description automatically generated">
            <a:extLst>
              <a:ext uri="{FF2B5EF4-FFF2-40B4-BE49-F238E27FC236}">
                <a16:creationId xmlns:a16="http://schemas.microsoft.com/office/drawing/2014/main" id="{336E75B1-F590-444E-925E-62EB84709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199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A55E6D86-8F9E-4D3F-84E9-7C60F399A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1" y="3811002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78AA4A-118B-4410-8DA6-B7AD1CFFE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265" y="3811002"/>
            <a:ext cx="1039598" cy="1726198"/>
          </a:xfrm>
          <a:prstGeom prst="rect">
            <a:avLst/>
          </a:prstGeom>
        </p:spPr>
      </p:pic>
      <p:pic>
        <p:nvPicPr>
          <p:cNvPr id="41" name="Picture 40" descr="Chart, scatter chart&#10;&#10;Description automatically generated">
            <a:extLst>
              <a:ext uri="{FF2B5EF4-FFF2-40B4-BE49-F238E27FC236}">
                <a16:creationId xmlns:a16="http://schemas.microsoft.com/office/drawing/2014/main" id="{2DBC537E-B836-481E-8607-DA8C053EB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9" y="3812004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106638-6679-431F-832E-2FC0547A2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6143" y="3811002"/>
            <a:ext cx="1341902" cy="30395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7210F-A71D-4CA7-8195-DCBFC47FB2E5}"/>
              </a:ext>
            </a:extLst>
          </p:cNvPr>
          <p:cNvSpPr txBox="1"/>
          <p:nvPr/>
        </p:nvSpPr>
        <p:spPr>
          <a:xfrm>
            <a:off x="391933" y="338862"/>
            <a:ext cx="3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BC433-5DCA-4EC8-A437-BE94B29AE30F}"/>
              </a:ext>
            </a:extLst>
          </p:cNvPr>
          <p:cNvSpPr txBox="1"/>
          <p:nvPr/>
        </p:nvSpPr>
        <p:spPr>
          <a:xfrm>
            <a:off x="5200875" y="338862"/>
            <a:ext cx="3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359CD-7228-45B0-BA65-462BA10B030F}"/>
              </a:ext>
            </a:extLst>
          </p:cNvPr>
          <p:cNvSpPr txBox="1"/>
          <p:nvPr/>
        </p:nvSpPr>
        <p:spPr>
          <a:xfrm>
            <a:off x="391932" y="3649039"/>
            <a:ext cx="3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3F994-CB9A-4349-8E3D-A96ECCECFDD9}"/>
              </a:ext>
            </a:extLst>
          </p:cNvPr>
          <p:cNvSpPr txBox="1"/>
          <p:nvPr/>
        </p:nvSpPr>
        <p:spPr>
          <a:xfrm>
            <a:off x="5221945" y="3649039"/>
            <a:ext cx="3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394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E9D9-6FBB-499C-B1EA-1C4E5E0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Figure for</a:t>
            </a:r>
            <a:br>
              <a:rPr lang="en-US" dirty="0"/>
            </a:br>
            <a:r>
              <a:rPr lang="en-US" dirty="0"/>
              <a:t>Custom Analyses</a:t>
            </a:r>
          </a:p>
        </p:txBody>
      </p:sp>
      <p:pic>
        <p:nvPicPr>
          <p:cNvPr id="4" name="Picture 31" descr="Plot object">
            <a:extLst>
              <a:ext uri="{FF2B5EF4-FFF2-40B4-BE49-F238E27FC236}">
                <a16:creationId xmlns:a16="http://schemas.microsoft.com/office/drawing/2014/main" id="{BD5762A0-63CE-45CC-A1A3-4C8C4FD1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72" y="456385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3" descr="Plot object">
            <a:extLst>
              <a:ext uri="{FF2B5EF4-FFF2-40B4-BE49-F238E27FC236}">
                <a16:creationId xmlns:a16="http://schemas.microsoft.com/office/drawing/2014/main" id="{8E1078EC-A696-4CC8-A684-55ED84EF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88" y="456385"/>
            <a:ext cx="854166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C9D13-E1A4-46C9-9A88-2D76433C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895" y="1443304"/>
            <a:ext cx="705752" cy="844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62056-7866-4647-873D-805FB523C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43" y="2434579"/>
            <a:ext cx="978284" cy="84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E69-88D9-4312-96A7-5B2544296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754" y="5126280"/>
            <a:ext cx="1770162" cy="12541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6B54AF-47ED-4DFE-82A5-95F269A9B8D4}"/>
              </a:ext>
            </a:extLst>
          </p:cNvPr>
          <p:cNvSpPr txBox="1">
            <a:spLocks/>
          </p:cNvSpPr>
          <p:nvPr/>
        </p:nvSpPr>
        <p:spPr>
          <a:xfrm>
            <a:off x="1327150" y="2613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Figure on Accessing the Tool?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DD0C2-420F-4D8F-B4B8-D797B545D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844" y="4241147"/>
            <a:ext cx="3867526" cy="17293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DEECD0-2DE3-43D6-A91A-764CBD8B6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" t="20518" r="55802" b="56175"/>
          <a:stretch/>
        </p:blipFill>
        <p:spPr bwMode="auto">
          <a:xfrm>
            <a:off x="5949462" y="4926643"/>
            <a:ext cx="3010186" cy="10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5B4A9F-356A-47E5-909B-46A830C018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870" y="3691369"/>
            <a:ext cx="4177183" cy="1099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730F41-D7C1-4D77-8032-698FC6B3A826}"/>
              </a:ext>
            </a:extLst>
          </p:cNvPr>
          <p:cNvSpPr txBox="1"/>
          <p:nvPr/>
        </p:nvSpPr>
        <p:spPr>
          <a:xfrm>
            <a:off x="1203430" y="5731474"/>
            <a:ext cx="4177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Pipeline: </a:t>
            </a:r>
            <a:r>
              <a:rPr lang="en-US" dirty="0"/>
              <a:t>Data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/>
              <a:t> Subsets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Scaling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Normalization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Reduction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6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E9D9-6FBB-499C-B1EA-1C4E5E05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-80925"/>
            <a:ext cx="10515600" cy="1325563"/>
          </a:xfrm>
        </p:spPr>
        <p:txBody>
          <a:bodyPr/>
          <a:lstStyle/>
          <a:p>
            <a:r>
              <a:rPr lang="en-US" dirty="0"/>
              <a:t>Old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F0A111-E06B-CEDE-0EB9-189187655DA9}"/>
              </a:ext>
            </a:extLst>
          </p:cNvPr>
          <p:cNvSpPr/>
          <p:nvPr/>
        </p:nvSpPr>
        <p:spPr>
          <a:xfrm>
            <a:off x="1265664" y="786162"/>
            <a:ext cx="2207942" cy="524664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53ABA2-FEBD-D898-A2AD-9B163E733FE8}"/>
              </a:ext>
            </a:extLst>
          </p:cNvPr>
          <p:cNvSpPr/>
          <p:nvPr/>
        </p:nvSpPr>
        <p:spPr>
          <a:xfrm>
            <a:off x="1423637" y="1355651"/>
            <a:ext cx="1865971" cy="737925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A896DF-CB98-90B9-B29F-FE5BD9EC1611}"/>
              </a:ext>
            </a:extLst>
          </p:cNvPr>
          <p:cNvSpPr txBox="1"/>
          <p:nvPr/>
        </p:nvSpPr>
        <p:spPr>
          <a:xfrm>
            <a:off x="1280764" y="912841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48ADC-64B4-F42D-5245-2C0F644187E6}"/>
              </a:ext>
            </a:extLst>
          </p:cNvPr>
          <p:cNvSpPr txBox="1"/>
          <p:nvPr/>
        </p:nvSpPr>
        <p:spPr>
          <a:xfrm>
            <a:off x="1448730" y="1406878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exRNA Cloud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969BCD-ACFC-C249-A5B2-7A79D3F5B1AF}"/>
              </a:ext>
            </a:extLst>
          </p:cNvPr>
          <p:cNvSpPr txBox="1"/>
          <p:nvPr/>
        </p:nvSpPr>
        <p:spPr>
          <a:xfrm>
            <a:off x="1436649" y="3649272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EN-</a:t>
            </a:r>
            <a:r>
              <a:rPr lang="en-US" dirty="0" err="1"/>
              <a:t>TEx</a:t>
            </a:r>
            <a:r>
              <a:rPr lang="en-US" dirty="0"/>
              <a:t> Cloud Storage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6FAE2-AB68-46B5-0D21-F974576381A9}"/>
              </a:ext>
            </a:extLst>
          </p:cNvPr>
          <p:cNvSpPr/>
          <p:nvPr/>
        </p:nvSpPr>
        <p:spPr>
          <a:xfrm>
            <a:off x="1423637" y="3545767"/>
            <a:ext cx="1865971" cy="107385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B53531-D157-8664-4C94-E1BFAFCBA8EC}"/>
              </a:ext>
            </a:extLst>
          </p:cNvPr>
          <p:cNvSpPr/>
          <p:nvPr/>
        </p:nvSpPr>
        <p:spPr>
          <a:xfrm>
            <a:off x="1413417" y="4863961"/>
            <a:ext cx="1865971" cy="1082729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48C17C-F5D4-1FC1-7E67-9AFF1237CB0F}"/>
              </a:ext>
            </a:extLst>
          </p:cNvPr>
          <p:cNvSpPr txBox="1"/>
          <p:nvPr/>
        </p:nvSpPr>
        <p:spPr>
          <a:xfrm>
            <a:off x="1430610" y="4847265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Cloud Storage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E21431-E10B-328D-579B-458D31EF1F98}"/>
              </a:ext>
            </a:extLst>
          </p:cNvPr>
          <p:cNvSpPr/>
          <p:nvPr/>
        </p:nvSpPr>
        <p:spPr>
          <a:xfrm>
            <a:off x="3791414" y="1351084"/>
            <a:ext cx="1823225" cy="738586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31C64-FE93-29D9-EA1B-B70D480E8BAE}"/>
              </a:ext>
            </a:extLst>
          </p:cNvPr>
          <p:cNvSpPr txBox="1"/>
          <p:nvPr/>
        </p:nvSpPr>
        <p:spPr>
          <a:xfrm>
            <a:off x="3803495" y="1443339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exRNA Local Storage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B753A-F088-26E3-A611-C8279244544C}"/>
              </a:ext>
            </a:extLst>
          </p:cNvPr>
          <p:cNvSpPr txBox="1"/>
          <p:nvPr/>
        </p:nvSpPr>
        <p:spPr>
          <a:xfrm>
            <a:off x="3791414" y="3685733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EN-</a:t>
            </a:r>
            <a:r>
              <a:rPr lang="en-US" dirty="0" err="1"/>
              <a:t>TEx</a:t>
            </a:r>
            <a:r>
              <a:rPr lang="en-US" dirty="0"/>
              <a:t> Local Storage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5AF02D-96C9-E1FB-B33B-E92C88167962}"/>
              </a:ext>
            </a:extLst>
          </p:cNvPr>
          <p:cNvSpPr/>
          <p:nvPr/>
        </p:nvSpPr>
        <p:spPr>
          <a:xfrm>
            <a:off x="3768183" y="3582227"/>
            <a:ext cx="1865971" cy="108272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DBFB9A-2D83-B92A-4556-B086E3CB2002}"/>
              </a:ext>
            </a:extLst>
          </p:cNvPr>
          <p:cNvSpPr/>
          <p:nvPr/>
        </p:nvSpPr>
        <p:spPr>
          <a:xfrm>
            <a:off x="3768182" y="4863963"/>
            <a:ext cx="1865971" cy="108272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F8E5A-05B8-227D-B232-11FFC6E24296}"/>
              </a:ext>
            </a:extLst>
          </p:cNvPr>
          <p:cNvSpPr txBox="1"/>
          <p:nvPr/>
        </p:nvSpPr>
        <p:spPr>
          <a:xfrm>
            <a:off x="3785375" y="4906024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Local Storage</a:t>
            </a: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9D05318A-52B1-2503-AE6D-7335B75E33C2}"/>
              </a:ext>
            </a:extLst>
          </p:cNvPr>
          <p:cNvSpPr/>
          <p:nvPr/>
        </p:nvSpPr>
        <p:spPr>
          <a:xfrm>
            <a:off x="3279387" y="1783613"/>
            <a:ext cx="524107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Arrow: Curved Up 27">
            <a:extLst>
              <a:ext uri="{FF2B5EF4-FFF2-40B4-BE49-F238E27FC236}">
                <a16:creationId xmlns:a16="http://schemas.microsoft.com/office/drawing/2014/main" id="{5F969812-27F1-24B9-FE1C-F5391E0318D4}"/>
              </a:ext>
            </a:extLst>
          </p:cNvPr>
          <p:cNvSpPr/>
          <p:nvPr/>
        </p:nvSpPr>
        <p:spPr>
          <a:xfrm rot="10800000">
            <a:off x="3264519" y="1494410"/>
            <a:ext cx="520855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Up 28">
            <a:extLst>
              <a:ext uri="{FF2B5EF4-FFF2-40B4-BE49-F238E27FC236}">
                <a16:creationId xmlns:a16="http://schemas.microsoft.com/office/drawing/2014/main" id="{7D08EA01-0FAF-B0B0-946B-2E9BEB6D2107}"/>
              </a:ext>
            </a:extLst>
          </p:cNvPr>
          <p:cNvSpPr/>
          <p:nvPr/>
        </p:nvSpPr>
        <p:spPr>
          <a:xfrm>
            <a:off x="3264518" y="4001218"/>
            <a:ext cx="524107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Up 29">
            <a:extLst>
              <a:ext uri="{FF2B5EF4-FFF2-40B4-BE49-F238E27FC236}">
                <a16:creationId xmlns:a16="http://schemas.microsoft.com/office/drawing/2014/main" id="{A43E644C-11B7-ADCB-FB2D-DD43BF8D963F}"/>
              </a:ext>
            </a:extLst>
          </p:cNvPr>
          <p:cNvSpPr/>
          <p:nvPr/>
        </p:nvSpPr>
        <p:spPr>
          <a:xfrm rot="10800000">
            <a:off x="3249650" y="3712015"/>
            <a:ext cx="520855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12D1ECC3-4A4B-ECDF-867A-30C11CA2B203}"/>
              </a:ext>
            </a:extLst>
          </p:cNvPr>
          <p:cNvSpPr/>
          <p:nvPr/>
        </p:nvSpPr>
        <p:spPr>
          <a:xfrm>
            <a:off x="3257783" y="5469928"/>
            <a:ext cx="524107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Curved Up 31">
            <a:extLst>
              <a:ext uri="{FF2B5EF4-FFF2-40B4-BE49-F238E27FC236}">
                <a16:creationId xmlns:a16="http://schemas.microsoft.com/office/drawing/2014/main" id="{A884AEB8-4CE2-4D15-0B15-925D8C8E0E7F}"/>
              </a:ext>
            </a:extLst>
          </p:cNvPr>
          <p:cNvSpPr/>
          <p:nvPr/>
        </p:nvSpPr>
        <p:spPr>
          <a:xfrm rot="10800000">
            <a:off x="3242915" y="5180725"/>
            <a:ext cx="520855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EB4050-A5D3-AD6A-9FDF-4A19B4B3F38C}"/>
              </a:ext>
            </a:extLst>
          </p:cNvPr>
          <p:cNvSpPr/>
          <p:nvPr/>
        </p:nvSpPr>
        <p:spPr>
          <a:xfrm>
            <a:off x="3600682" y="786162"/>
            <a:ext cx="5292416" cy="524664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BCE09A-9FD3-19CA-33EF-A7EBF84F9C7D}"/>
              </a:ext>
            </a:extLst>
          </p:cNvPr>
          <p:cNvSpPr txBox="1"/>
          <p:nvPr/>
        </p:nvSpPr>
        <p:spPr>
          <a:xfrm>
            <a:off x="3611137" y="857086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EF546B-9651-6982-6507-C6524865EF05}"/>
              </a:ext>
            </a:extLst>
          </p:cNvPr>
          <p:cNvSpPr txBox="1"/>
          <p:nvPr/>
        </p:nvSpPr>
        <p:spPr>
          <a:xfrm>
            <a:off x="4648813" y="2215728"/>
            <a:ext cx="1305937" cy="369332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37E7B-E31A-E619-3788-E5F7A517ACA3}"/>
              </a:ext>
            </a:extLst>
          </p:cNvPr>
          <p:cNvSpPr txBox="1"/>
          <p:nvPr/>
        </p:nvSpPr>
        <p:spPr>
          <a:xfrm>
            <a:off x="4856356" y="3988226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EF6E95-48E7-CEA8-B15F-591902568537}"/>
              </a:ext>
            </a:extLst>
          </p:cNvPr>
          <p:cNvSpPr txBox="1"/>
          <p:nvPr/>
        </p:nvSpPr>
        <p:spPr>
          <a:xfrm>
            <a:off x="4852871" y="5276034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9843F5-F737-D629-78EE-295C7F9CEEC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614639" y="1720377"/>
            <a:ext cx="1247480" cy="10670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119F4F-DED4-60EE-BC0B-96DA0CDB938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634154" y="3712015"/>
            <a:ext cx="1227965" cy="41157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EB4A1-9095-831E-918F-0A64CC2F9BA3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5634153" y="3942208"/>
            <a:ext cx="1219200" cy="146311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0AA150E-511E-C20B-0EA8-B9FFE55C5023}"/>
              </a:ext>
            </a:extLst>
          </p:cNvPr>
          <p:cNvSpPr/>
          <p:nvPr/>
        </p:nvSpPr>
        <p:spPr>
          <a:xfrm>
            <a:off x="6519747" y="1890036"/>
            <a:ext cx="2254405" cy="4056654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9C7C8B-05DC-D357-EE34-8D2358D44DF1}"/>
              </a:ext>
            </a:extLst>
          </p:cNvPr>
          <p:cNvSpPr/>
          <p:nvPr/>
        </p:nvSpPr>
        <p:spPr>
          <a:xfrm>
            <a:off x="6787375" y="4506957"/>
            <a:ext cx="1865971" cy="108272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D2DD85-27F9-733F-7BA9-D1A343E6F33D}"/>
              </a:ext>
            </a:extLst>
          </p:cNvPr>
          <p:cNvSpPr txBox="1"/>
          <p:nvPr/>
        </p:nvSpPr>
        <p:spPr>
          <a:xfrm>
            <a:off x="7235574" y="4506957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599A9D-EF99-5898-D574-6979834D90C1}"/>
              </a:ext>
            </a:extLst>
          </p:cNvPr>
          <p:cNvCxnSpPr>
            <a:cxnSpLocks/>
            <a:stCxn id="48" idx="1"/>
            <a:endCxn id="21" idx="3"/>
          </p:cNvCxnSpPr>
          <p:nvPr/>
        </p:nvCxnSpPr>
        <p:spPr>
          <a:xfrm flipH="1" flipV="1">
            <a:off x="5614639" y="1720377"/>
            <a:ext cx="1172736" cy="332794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45E0750-7CA2-805E-21BA-F3901D71248E}"/>
              </a:ext>
            </a:extLst>
          </p:cNvPr>
          <p:cNvCxnSpPr>
            <a:cxnSpLocks/>
            <a:stCxn id="48" idx="1"/>
            <a:endCxn id="24" idx="3"/>
          </p:cNvCxnSpPr>
          <p:nvPr/>
        </p:nvCxnSpPr>
        <p:spPr>
          <a:xfrm flipH="1" flipV="1">
            <a:off x="5634154" y="4123591"/>
            <a:ext cx="1153221" cy="92473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FB65F4A-CCFB-E866-D254-10EEB276268E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5646234" y="5048321"/>
            <a:ext cx="1141141" cy="35700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FB7DE5FC-5C8E-4BFF-77A1-330E64B6AE9C}"/>
              </a:ext>
            </a:extLst>
          </p:cNvPr>
          <p:cNvSpPr/>
          <p:nvPr/>
        </p:nvSpPr>
        <p:spPr>
          <a:xfrm rot="16200000">
            <a:off x="5125462" y="3657293"/>
            <a:ext cx="310723" cy="356419"/>
          </a:xfrm>
          <a:prstGeom prst="bentUpArrow">
            <a:avLst>
              <a:gd name="adj1" fmla="val 25000"/>
              <a:gd name="adj2" fmla="val 25000"/>
              <a:gd name="adj3" fmla="val 3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Bent-Up 54">
            <a:extLst>
              <a:ext uri="{FF2B5EF4-FFF2-40B4-BE49-F238E27FC236}">
                <a16:creationId xmlns:a16="http://schemas.microsoft.com/office/drawing/2014/main" id="{25A5CF40-38DF-149F-A02A-F1AD7629F9D9}"/>
              </a:ext>
            </a:extLst>
          </p:cNvPr>
          <p:cNvSpPr/>
          <p:nvPr/>
        </p:nvSpPr>
        <p:spPr>
          <a:xfrm rot="16200000">
            <a:off x="5126747" y="4942463"/>
            <a:ext cx="310723" cy="356419"/>
          </a:xfrm>
          <a:prstGeom prst="bentUpArrow">
            <a:avLst>
              <a:gd name="adj1" fmla="val 25000"/>
              <a:gd name="adj2" fmla="val 25000"/>
              <a:gd name="adj3" fmla="val 3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C834171-01C6-DEB5-4223-4F01F268BF3B}"/>
              </a:ext>
            </a:extLst>
          </p:cNvPr>
          <p:cNvSpPr/>
          <p:nvPr/>
        </p:nvSpPr>
        <p:spPr>
          <a:xfrm>
            <a:off x="9372854" y="1933220"/>
            <a:ext cx="1846457" cy="115013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F765F6-9A7A-9982-B683-C22E718AF192}"/>
              </a:ext>
            </a:extLst>
          </p:cNvPr>
          <p:cNvSpPr/>
          <p:nvPr/>
        </p:nvSpPr>
        <p:spPr>
          <a:xfrm>
            <a:off x="9372854" y="3295509"/>
            <a:ext cx="1846457" cy="1058045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91E0D0-D6BB-7390-C4F1-228ABBB1B7D5}"/>
              </a:ext>
            </a:extLst>
          </p:cNvPr>
          <p:cNvSpPr/>
          <p:nvPr/>
        </p:nvSpPr>
        <p:spPr>
          <a:xfrm>
            <a:off x="9372854" y="4551074"/>
            <a:ext cx="1846457" cy="96760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213868-327C-3213-46C6-C89DBF6075D9}"/>
              </a:ext>
            </a:extLst>
          </p:cNvPr>
          <p:cNvSpPr txBox="1"/>
          <p:nvPr/>
        </p:nvSpPr>
        <p:spPr>
          <a:xfrm>
            <a:off x="10368776" y="3651958"/>
            <a:ext cx="741556" cy="64633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887CE5-BD0B-2C6C-4D63-92CB77DA0365}"/>
              </a:ext>
            </a:extLst>
          </p:cNvPr>
          <p:cNvSpPr txBox="1"/>
          <p:nvPr/>
        </p:nvSpPr>
        <p:spPr>
          <a:xfrm>
            <a:off x="10448018" y="4843470"/>
            <a:ext cx="741556" cy="64633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AC2551-1CF4-35BD-87F3-8A55118590DF}"/>
              </a:ext>
            </a:extLst>
          </p:cNvPr>
          <p:cNvSpPr txBox="1"/>
          <p:nvPr/>
        </p:nvSpPr>
        <p:spPr>
          <a:xfrm>
            <a:off x="10416167" y="2361572"/>
            <a:ext cx="741556" cy="64633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8CFEA12-98D0-918F-CA17-91F79751AD33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8653346" y="2508286"/>
            <a:ext cx="719508" cy="760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8EEF702-E88A-BA7A-E441-C77C635B948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8653346" y="3567151"/>
            <a:ext cx="719508" cy="25738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E27B60-20F3-9B28-4B87-DC4B0CBBB7C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653346" y="3844059"/>
            <a:ext cx="719508" cy="119081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B5D6365-7FC3-42B0-78DD-011594AB6AB6}"/>
              </a:ext>
            </a:extLst>
          </p:cNvPr>
          <p:cNvSpPr txBox="1"/>
          <p:nvPr/>
        </p:nvSpPr>
        <p:spPr>
          <a:xfrm>
            <a:off x="9703590" y="1972828"/>
            <a:ext cx="13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exRNA App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87D069-ECE2-DCA3-3913-FE920E2FED3B}"/>
              </a:ext>
            </a:extLst>
          </p:cNvPr>
          <p:cNvSpPr txBox="1"/>
          <p:nvPr/>
        </p:nvSpPr>
        <p:spPr>
          <a:xfrm>
            <a:off x="9626453" y="3311442"/>
            <a:ext cx="163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EN-</a:t>
            </a:r>
            <a:r>
              <a:rPr lang="en-US" dirty="0" err="1"/>
              <a:t>TEx</a:t>
            </a:r>
            <a:r>
              <a:rPr lang="en-US" dirty="0"/>
              <a:t> App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F763DD-5837-598A-615D-6CF751E1DD5E}"/>
              </a:ext>
            </a:extLst>
          </p:cNvPr>
          <p:cNvSpPr txBox="1"/>
          <p:nvPr/>
        </p:nvSpPr>
        <p:spPr>
          <a:xfrm>
            <a:off x="9679222" y="4521761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App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1CA803-1BB6-C640-D5D4-CE19B4825D57}"/>
              </a:ext>
            </a:extLst>
          </p:cNvPr>
          <p:cNvSpPr txBox="1"/>
          <p:nvPr/>
        </p:nvSpPr>
        <p:spPr>
          <a:xfrm>
            <a:off x="6519747" y="1929025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21C834-9E45-4D2C-58F2-5D9F94D43465}"/>
              </a:ext>
            </a:extLst>
          </p:cNvPr>
          <p:cNvSpPr txBox="1"/>
          <p:nvPr/>
        </p:nvSpPr>
        <p:spPr>
          <a:xfrm>
            <a:off x="3260802" y="2215728"/>
            <a:ext cx="1282429" cy="369332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03713A-369D-CF8C-7D19-977A81A0D7A3}"/>
              </a:ext>
            </a:extLst>
          </p:cNvPr>
          <p:cNvSpPr txBox="1"/>
          <p:nvPr/>
        </p:nvSpPr>
        <p:spPr>
          <a:xfrm>
            <a:off x="7176739" y="3234880"/>
            <a:ext cx="1172736" cy="369332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Code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46D506-334D-8A73-4E9C-D737B0F8C64C}"/>
              </a:ext>
            </a:extLst>
          </p:cNvPr>
          <p:cNvSpPr txBox="1"/>
          <p:nvPr/>
        </p:nvSpPr>
        <p:spPr>
          <a:xfrm>
            <a:off x="9454716" y="2361572"/>
            <a:ext cx="741556" cy="64633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Code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6BD61A-28DD-6F20-7311-5D0D762AF167}"/>
              </a:ext>
            </a:extLst>
          </p:cNvPr>
          <p:cNvSpPr txBox="1"/>
          <p:nvPr/>
        </p:nvSpPr>
        <p:spPr>
          <a:xfrm>
            <a:off x="9447599" y="3662659"/>
            <a:ext cx="741556" cy="64633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CC260E6-771C-E00D-3A5F-A72631EEE69D}"/>
              </a:ext>
            </a:extLst>
          </p:cNvPr>
          <p:cNvSpPr txBox="1"/>
          <p:nvPr/>
        </p:nvSpPr>
        <p:spPr>
          <a:xfrm>
            <a:off x="9439470" y="4836039"/>
            <a:ext cx="741556" cy="64633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Code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A568D0-B64E-8383-7231-C21481EADBB2}"/>
              </a:ext>
            </a:extLst>
          </p:cNvPr>
          <p:cNvSpPr txBox="1"/>
          <p:nvPr/>
        </p:nvSpPr>
        <p:spPr>
          <a:xfrm>
            <a:off x="6851897" y="4891093"/>
            <a:ext cx="1715429" cy="64633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Pipeline Code (R, Python, C++)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0B4A50-139B-A81E-7782-660180B7D0C2}"/>
              </a:ext>
            </a:extLst>
          </p:cNvPr>
          <p:cNvSpPr txBox="1"/>
          <p:nvPr/>
        </p:nvSpPr>
        <p:spPr>
          <a:xfrm>
            <a:off x="4428980" y="2642196"/>
            <a:ext cx="1525771" cy="369332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 2,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DD582-B9AE-3DCD-5D8E-3B38DDB1CDD0}"/>
              </a:ext>
            </a:extLst>
          </p:cNvPr>
          <p:cNvSpPr txBox="1"/>
          <p:nvPr/>
        </p:nvSpPr>
        <p:spPr>
          <a:xfrm>
            <a:off x="3257783" y="2642196"/>
            <a:ext cx="1089336" cy="369332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39125-A535-486B-1238-9654A77FDE20}"/>
              </a:ext>
            </a:extLst>
          </p:cNvPr>
          <p:cNvSpPr txBox="1"/>
          <p:nvPr/>
        </p:nvSpPr>
        <p:spPr>
          <a:xfrm>
            <a:off x="7117436" y="2659237"/>
            <a:ext cx="1299582" cy="369332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</p:spTree>
    <p:extLst>
      <p:ext uri="{BB962C8B-B14F-4D97-AF65-F5344CB8AC3E}">
        <p14:creationId xmlns:p14="http://schemas.microsoft.com/office/powerpoint/2010/main" val="217792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E9D9-6FBB-499C-B1EA-1C4E5E0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E204BC-BEB0-3708-4004-4728BA94D6C8}"/>
              </a:ext>
            </a:extLst>
          </p:cNvPr>
          <p:cNvSpPr/>
          <p:nvPr/>
        </p:nvSpPr>
        <p:spPr>
          <a:xfrm>
            <a:off x="1265664" y="1522140"/>
            <a:ext cx="2207942" cy="4510669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59421-68AA-4409-2A1E-D2B3158AC00D}"/>
              </a:ext>
            </a:extLst>
          </p:cNvPr>
          <p:cNvSpPr/>
          <p:nvPr/>
        </p:nvSpPr>
        <p:spPr>
          <a:xfrm>
            <a:off x="1436649" y="2023304"/>
            <a:ext cx="1865971" cy="1120353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76A29-F31E-A1DE-794E-6EDE4E3757F2}"/>
              </a:ext>
            </a:extLst>
          </p:cNvPr>
          <p:cNvSpPr txBox="1"/>
          <p:nvPr/>
        </p:nvSpPr>
        <p:spPr>
          <a:xfrm>
            <a:off x="1332571" y="1598278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980B0B-98C4-0E8B-9037-10289286B50B}"/>
              </a:ext>
            </a:extLst>
          </p:cNvPr>
          <p:cNvSpPr txBox="1"/>
          <p:nvPr/>
        </p:nvSpPr>
        <p:spPr>
          <a:xfrm>
            <a:off x="1448730" y="2115560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exRNA Cloud 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A5D6C-FE8D-91DB-A2AF-4DBC9895F575}"/>
              </a:ext>
            </a:extLst>
          </p:cNvPr>
          <p:cNvSpPr txBox="1"/>
          <p:nvPr/>
        </p:nvSpPr>
        <p:spPr>
          <a:xfrm>
            <a:off x="1436649" y="3649272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EN-</a:t>
            </a:r>
            <a:r>
              <a:rPr lang="en-US" dirty="0" err="1"/>
              <a:t>TEx</a:t>
            </a:r>
            <a:r>
              <a:rPr lang="en-US" dirty="0"/>
              <a:t> Cloud Storage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85C69-EECD-A341-F1D3-A5BF01DA4E65}"/>
              </a:ext>
            </a:extLst>
          </p:cNvPr>
          <p:cNvSpPr/>
          <p:nvPr/>
        </p:nvSpPr>
        <p:spPr>
          <a:xfrm>
            <a:off x="1413418" y="3545766"/>
            <a:ext cx="1865971" cy="1119189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5699BC-96A2-198B-70EF-CCD75008AAE9}"/>
              </a:ext>
            </a:extLst>
          </p:cNvPr>
          <p:cNvSpPr/>
          <p:nvPr/>
        </p:nvSpPr>
        <p:spPr>
          <a:xfrm>
            <a:off x="1413417" y="4863961"/>
            <a:ext cx="1865971" cy="1082729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7CCDA-43FD-CDD0-71D4-936FB8DF702B}"/>
              </a:ext>
            </a:extLst>
          </p:cNvPr>
          <p:cNvSpPr txBox="1"/>
          <p:nvPr/>
        </p:nvSpPr>
        <p:spPr>
          <a:xfrm>
            <a:off x="1430610" y="4847265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Cloud Storage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3A8C5E-80D4-14B8-23FF-3F0AC42DD706}"/>
              </a:ext>
            </a:extLst>
          </p:cNvPr>
          <p:cNvSpPr/>
          <p:nvPr/>
        </p:nvSpPr>
        <p:spPr>
          <a:xfrm>
            <a:off x="3791414" y="2059766"/>
            <a:ext cx="1823225" cy="1165310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17A97-7E01-5488-3262-2085696F69A4}"/>
              </a:ext>
            </a:extLst>
          </p:cNvPr>
          <p:cNvSpPr txBox="1"/>
          <p:nvPr/>
        </p:nvSpPr>
        <p:spPr>
          <a:xfrm>
            <a:off x="3803495" y="2152021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exRNA Local Storage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D1AF9-DE1F-9DCE-4D61-B8F8A90315A5}"/>
              </a:ext>
            </a:extLst>
          </p:cNvPr>
          <p:cNvSpPr txBox="1"/>
          <p:nvPr/>
        </p:nvSpPr>
        <p:spPr>
          <a:xfrm>
            <a:off x="3791414" y="3685733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EN-</a:t>
            </a:r>
            <a:r>
              <a:rPr lang="en-US" dirty="0" err="1"/>
              <a:t>TEx</a:t>
            </a:r>
            <a:r>
              <a:rPr lang="en-US" dirty="0"/>
              <a:t> Local Storage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2441B6-CBAD-828C-E958-6A8BFE71CB73}"/>
              </a:ext>
            </a:extLst>
          </p:cNvPr>
          <p:cNvSpPr/>
          <p:nvPr/>
        </p:nvSpPr>
        <p:spPr>
          <a:xfrm>
            <a:off x="3768183" y="3582227"/>
            <a:ext cx="1865971" cy="108272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73CA1-FFC7-AE05-00B8-91E0E6CE401C}"/>
              </a:ext>
            </a:extLst>
          </p:cNvPr>
          <p:cNvSpPr/>
          <p:nvPr/>
        </p:nvSpPr>
        <p:spPr>
          <a:xfrm>
            <a:off x="3768182" y="4863963"/>
            <a:ext cx="1865971" cy="108272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FB2F4-EC7D-E37C-DAE2-777CBE0F1F03}"/>
              </a:ext>
            </a:extLst>
          </p:cNvPr>
          <p:cNvSpPr txBox="1"/>
          <p:nvPr/>
        </p:nvSpPr>
        <p:spPr>
          <a:xfrm>
            <a:off x="3785375" y="4906024"/>
            <a:ext cx="1566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Local Storage</a:t>
            </a: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F2CA104D-DCE8-ACD5-2CB2-99BE257E0BF1}"/>
              </a:ext>
            </a:extLst>
          </p:cNvPr>
          <p:cNvSpPr/>
          <p:nvPr/>
        </p:nvSpPr>
        <p:spPr>
          <a:xfrm>
            <a:off x="3279387" y="2642839"/>
            <a:ext cx="524107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FE7F8B75-17B5-1479-893F-459214757F2B}"/>
              </a:ext>
            </a:extLst>
          </p:cNvPr>
          <p:cNvSpPr/>
          <p:nvPr/>
        </p:nvSpPr>
        <p:spPr>
          <a:xfrm rot="10800000">
            <a:off x="3264519" y="2353636"/>
            <a:ext cx="520855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2182BC18-ECCB-AD40-C272-B10AFE255568}"/>
              </a:ext>
            </a:extLst>
          </p:cNvPr>
          <p:cNvSpPr/>
          <p:nvPr/>
        </p:nvSpPr>
        <p:spPr>
          <a:xfrm>
            <a:off x="3264518" y="4001218"/>
            <a:ext cx="524107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698B0CCC-BF95-770C-5028-7C096BBEA3DB}"/>
              </a:ext>
            </a:extLst>
          </p:cNvPr>
          <p:cNvSpPr/>
          <p:nvPr/>
        </p:nvSpPr>
        <p:spPr>
          <a:xfrm rot="10800000">
            <a:off x="3249650" y="3712015"/>
            <a:ext cx="520855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Up 25">
            <a:extLst>
              <a:ext uri="{FF2B5EF4-FFF2-40B4-BE49-F238E27FC236}">
                <a16:creationId xmlns:a16="http://schemas.microsoft.com/office/drawing/2014/main" id="{9CE7EACA-FCD7-6996-8E96-684FCDD53D5E}"/>
              </a:ext>
            </a:extLst>
          </p:cNvPr>
          <p:cNvSpPr/>
          <p:nvPr/>
        </p:nvSpPr>
        <p:spPr>
          <a:xfrm>
            <a:off x="3257783" y="5469928"/>
            <a:ext cx="524107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5E8EFF2C-D8C1-F6D7-DCF4-52B32ACD5270}"/>
              </a:ext>
            </a:extLst>
          </p:cNvPr>
          <p:cNvSpPr/>
          <p:nvPr/>
        </p:nvSpPr>
        <p:spPr>
          <a:xfrm rot="10800000">
            <a:off x="3242915" y="5180725"/>
            <a:ext cx="520855" cy="20486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A37193-8D65-A0D7-84D7-E8CE513B7A03}"/>
              </a:ext>
            </a:extLst>
          </p:cNvPr>
          <p:cNvSpPr/>
          <p:nvPr/>
        </p:nvSpPr>
        <p:spPr>
          <a:xfrm>
            <a:off x="3600682" y="1522140"/>
            <a:ext cx="5292416" cy="4510669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F2B5C8-5110-A00D-8E58-618ABE7EBD29}"/>
              </a:ext>
            </a:extLst>
          </p:cNvPr>
          <p:cNvSpPr txBox="1"/>
          <p:nvPr/>
        </p:nvSpPr>
        <p:spPr>
          <a:xfrm>
            <a:off x="3600682" y="1580135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169971-F768-A969-1312-7C77E31BAA69}"/>
              </a:ext>
            </a:extLst>
          </p:cNvPr>
          <p:cNvSpPr/>
          <p:nvPr/>
        </p:nvSpPr>
        <p:spPr>
          <a:xfrm>
            <a:off x="6787375" y="3025787"/>
            <a:ext cx="1865971" cy="108272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FE9C1A-4BB6-94A4-3E53-2B1F3019ED7F}"/>
              </a:ext>
            </a:extLst>
          </p:cNvPr>
          <p:cNvSpPr txBox="1"/>
          <p:nvPr/>
        </p:nvSpPr>
        <p:spPr>
          <a:xfrm>
            <a:off x="7437864" y="3040410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FB87E7-062A-4A20-912B-C547C80ADE3E}"/>
              </a:ext>
            </a:extLst>
          </p:cNvPr>
          <p:cNvSpPr txBox="1"/>
          <p:nvPr/>
        </p:nvSpPr>
        <p:spPr>
          <a:xfrm>
            <a:off x="4807105" y="2534017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5EDD92-1629-50A4-3637-B7AA7C3797C3}"/>
              </a:ext>
            </a:extLst>
          </p:cNvPr>
          <p:cNvSpPr txBox="1"/>
          <p:nvPr/>
        </p:nvSpPr>
        <p:spPr>
          <a:xfrm>
            <a:off x="2504844" y="2475186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86B01-CF61-EA80-5522-682EBCDAC354}"/>
              </a:ext>
            </a:extLst>
          </p:cNvPr>
          <p:cNvSpPr txBox="1"/>
          <p:nvPr/>
        </p:nvSpPr>
        <p:spPr>
          <a:xfrm>
            <a:off x="4856356" y="3988226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C48BD5-BDC6-03C9-792C-ECFF9F31C500}"/>
              </a:ext>
            </a:extLst>
          </p:cNvPr>
          <p:cNvSpPr txBox="1"/>
          <p:nvPr/>
        </p:nvSpPr>
        <p:spPr>
          <a:xfrm>
            <a:off x="4852871" y="5276034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DB4D9F-5844-B391-ABB7-426DDFE8D942}"/>
              </a:ext>
            </a:extLst>
          </p:cNvPr>
          <p:cNvSpPr txBox="1"/>
          <p:nvPr/>
        </p:nvSpPr>
        <p:spPr>
          <a:xfrm>
            <a:off x="2442582" y="5283532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53CFC6-B72F-9118-F938-C50614791DB8}"/>
              </a:ext>
            </a:extLst>
          </p:cNvPr>
          <p:cNvSpPr txBox="1"/>
          <p:nvPr/>
        </p:nvSpPr>
        <p:spPr>
          <a:xfrm>
            <a:off x="2476732" y="3972437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743563A-0463-A80A-1F32-DE7DEB59A18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614639" y="2642421"/>
            <a:ext cx="1247480" cy="8536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E288860-4D8C-AB41-8986-D9FC4F5E54BA}"/>
              </a:ext>
            </a:extLst>
          </p:cNvPr>
          <p:cNvCxnSpPr>
            <a:cxnSpLocks/>
            <a:stCxn id="16" idx="3"/>
            <a:endCxn id="54" idx="1"/>
          </p:cNvCxnSpPr>
          <p:nvPr/>
        </p:nvCxnSpPr>
        <p:spPr>
          <a:xfrm flipV="1">
            <a:off x="5634154" y="3712015"/>
            <a:ext cx="1227965" cy="41157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BBD5E9-00D9-823C-5B62-81BA4E2D4E3E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634153" y="3942208"/>
            <a:ext cx="1219200" cy="1463119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16E43-5582-0A2B-91CE-9D22277A78DB}"/>
              </a:ext>
            </a:extLst>
          </p:cNvPr>
          <p:cNvSpPr txBox="1"/>
          <p:nvPr/>
        </p:nvSpPr>
        <p:spPr>
          <a:xfrm>
            <a:off x="6862119" y="3388849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81D9A-1615-1355-F7D3-DA96772D0C07}"/>
              </a:ext>
            </a:extLst>
          </p:cNvPr>
          <p:cNvSpPr/>
          <p:nvPr/>
        </p:nvSpPr>
        <p:spPr>
          <a:xfrm>
            <a:off x="6519747" y="1890036"/>
            <a:ext cx="2254405" cy="4056654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5782A7-9F3C-899D-4AC3-E8D36202F77E}"/>
              </a:ext>
            </a:extLst>
          </p:cNvPr>
          <p:cNvSpPr/>
          <p:nvPr/>
        </p:nvSpPr>
        <p:spPr>
          <a:xfrm>
            <a:off x="6787375" y="4506957"/>
            <a:ext cx="1865971" cy="108272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B5519E-75E0-BB8C-47DD-409078A6C3E1}"/>
              </a:ext>
            </a:extLst>
          </p:cNvPr>
          <p:cNvSpPr txBox="1"/>
          <p:nvPr/>
        </p:nvSpPr>
        <p:spPr>
          <a:xfrm>
            <a:off x="7235574" y="4506957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3A860EA-CB26-6B47-2A73-AC10F9642CBC}"/>
              </a:ext>
            </a:extLst>
          </p:cNvPr>
          <p:cNvCxnSpPr>
            <a:stCxn id="59" idx="1"/>
            <a:endCxn id="13" idx="3"/>
          </p:cNvCxnSpPr>
          <p:nvPr/>
        </p:nvCxnSpPr>
        <p:spPr>
          <a:xfrm flipH="1" flipV="1">
            <a:off x="5614639" y="2642421"/>
            <a:ext cx="1172736" cy="240590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D77CB9C-A3E9-7511-4986-E746FB1E409F}"/>
              </a:ext>
            </a:extLst>
          </p:cNvPr>
          <p:cNvCxnSpPr>
            <a:cxnSpLocks/>
            <a:stCxn id="59" idx="1"/>
            <a:endCxn id="16" idx="3"/>
          </p:cNvCxnSpPr>
          <p:nvPr/>
        </p:nvCxnSpPr>
        <p:spPr>
          <a:xfrm flipH="1" flipV="1">
            <a:off x="5634154" y="4123591"/>
            <a:ext cx="1153221" cy="92473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5368E67-DD34-7A80-0782-291E977E40FA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5646234" y="5048321"/>
            <a:ext cx="1141141" cy="35700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Arrow: Bent-Up 68">
            <a:extLst>
              <a:ext uri="{FF2B5EF4-FFF2-40B4-BE49-F238E27FC236}">
                <a16:creationId xmlns:a16="http://schemas.microsoft.com/office/drawing/2014/main" id="{3CDD0562-AE3E-45D7-A128-86A6D7FDDECE}"/>
              </a:ext>
            </a:extLst>
          </p:cNvPr>
          <p:cNvSpPr/>
          <p:nvPr/>
        </p:nvSpPr>
        <p:spPr>
          <a:xfrm rot="16200000">
            <a:off x="5129517" y="2204561"/>
            <a:ext cx="310723" cy="356419"/>
          </a:xfrm>
          <a:prstGeom prst="bentUpArrow">
            <a:avLst>
              <a:gd name="adj1" fmla="val 25000"/>
              <a:gd name="adj2" fmla="val 25000"/>
              <a:gd name="adj3" fmla="val 3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Bent-Up 69">
            <a:extLst>
              <a:ext uri="{FF2B5EF4-FFF2-40B4-BE49-F238E27FC236}">
                <a16:creationId xmlns:a16="http://schemas.microsoft.com/office/drawing/2014/main" id="{BF83312B-2246-BA2E-C4A5-31CD72A6D944}"/>
              </a:ext>
            </a:extLst>
          </p:cNvPr>
          <p:cNvSpPr/>
          <p:nvPr/>
        </p:nvSpPr>
        <p:spPr>
          <a:xfrm rot="16200000">
            <a:off x="5125462" y="3657293"/>
            <a:ext cx="310723" cy="356419"/>
          </a:xfrm>
          <a:prstGeom prst="bentUpArrow">
            <a:avLst>
              <a:gd name="adj1" fmla="val 25000"/>
              <a:gd name="adj2" fmla="val 25000"/>
              <a:gd name="adj3" fmla="val 3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Bent-Up 70">
            <a:extLst>
              <a:ext uri="{FF2B5EF4-FFF2-40B4-BE49-F238E27FC236}">
                <a16:creationId xmlns:a16="http://schemas.microsoft.com/office/drawing/2014/main" id="{6260C7A0-5D0C-0221-E0F5-E42BC276558C}"/>
              </a:ext>
            </a:extLst>
          </p:cNvPr>
          <p:cNvSpPr/>
          <p:nvPr/>
        </p:nvSpPr>
        <p:spPr>
          <a:xfrm rot="16200000">
            <a:off x="5126747" y="4942463"/>
            <a:ext cx="310723" cy="356419"/>
          </a:xfrm>
          <a:prstGeom prst="bentUpArrow">
            <a:avLst>
              <a:gd name="adj1" fmla="val 25000"/>
              <a:gd name="adj2" fmla="val 25000"/>
              <a:gd name="adj3" fmla="val 3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Bent-Up 71">
            <a:extLst>
              <a:ext uri="{FF2B5EF4-FFF2-40B4-BE49-F238E27FC236}">
                <a16:creationId xmlns:a16="http://schemas.microsoft.com/office/drawing/2014/main" id="{72DFE41B-A727-3EBE-E346-0853D95343F3}"/>
              </a:ext>
            </a:extLst>
          </p:cNvPr>
          <p:cNvSpPr/>
          <p:nvPr/>
        </p:nvSpPr>
        <p:spPr>
          <a:xfrm rot="16200000">
            <a:off x="2820987" y="4942463"/>
            <a:ext cx="310723" cy="356419"/>
          </a:xfrm>
          <a:prstGeom prst="bentUpArrow">
            <a:avLst>
              <a:gd name="adj1" fmla="val 25000"/>
              <a:gd name="adj2" fmla="val 25000"/>
              <a:gd name="adj3" fmla="val 3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Bent-Up 72">
            <a:extLst>
              <a:ext uri="{FF2B5EF4-FFF2-40B4-BE49-F238E27FC236}">
                <a16:creationId xmlns:a16="http://schemas.microsoft.com/office/drawing/2014/main" id="{ECD1FB39-66B2-0F33-4FF8-E76C637EF7E1}"/>
              </a:ext>
            </a:extLst>
          </p:cNvPr>
          <p:cNvSpPr/>
          <p:nvPr/>
        </p:nvSpPr>
        <p:spPr>
          <a:xfrm rot="16200000">
            <a:off x="2818437" y="3639811"/>
            <a:ext cx="310723" cy="356419"/>
          </a:xfrm>
          <a:prstGeom prst="bentUpArrow">
            <a:avLst>
              <a:gd name="adj1" fmla="val 25000"/>
              <a:gd name="adj2" fmla="val 25000"/>
              <a:gd name="adj3" fmla="val 3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Bent-Up 73">
            <a:extLst>
              <a:ext uri="{FF2B5EF4-FFF2-40B4-BE49-F238E27FC236}">
                <a16:creationId xmlns:a16="http://schemas.microsoft.com/office/drawing/2014/main" id="{2A478DCC-ABE0-25C5-4715-5E7F2DD8FB97}"/>
              </a:ext>
            </a:extLst>
          </p:cNvPr>
          <p:cNvSpPr/>
          <p:nvPr/>
        </p:nvSpPr>
        <p:spPr>
          <a:xfrm rot="16200000">
            <a:off x="2841994" y="2146194"/>
            <a:ext cx="310723" cy="356419"/>
          </a:xfrm>
          <a:prstGeom prst="bentUpArrow">
            <a:avLst>
              <a:gd name="adj1" fmla="val 25000"/>
              <a:gd name="adj2" fmla="val 25000"/>
              <a:gd name="adj3" fmla="val 3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BA1676-4F13-949D-F47A-4793C5230509}"/>
              </a:ext>
            </a:extLst>
          </p:cNvPr>
          <p:cNvSpPr/>
          <p:nvPr/>
        </p:nvSpPr>
        <p:spPr>
          <a:xfrm>
            <a:off x="9372854" y="1933220"/>
            <a:ext cx="1846457" cy="115013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AC9ADE-634A-C948-229C-FF58DC674AB6}"/>
              </a:ext>
            </a:extLst>
          </p:cNvPr>
          <p:cNvSpPr/>
          <p:nvPr/>
        </p:nvSpPr>
        <p:spPr>
          <a:xfrm>
            <a:off x="9372854" y="3295509"/>
            <a:ext cx="1846457" cy="1058045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C872287-F781-B06D-2657-24271E37A844}"/>
              </a:ext>
            </a:extLst>
          </p:cNvPr>
          <p:cNvSpPr/>
          <p:nvPr/>
        </p:nvSpPr>
        <p:spPr>
          <a:xfrm>
            <a:off x="9372854" y="4551074"/>
            <a:ext cx="1846457" cy="967601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A128D7-47EA-A1B4-4D68-008425BA1088}"/>
              </a:ext>
            </a:extLst>
          </p:cNvPr>
          <p:cNvSpPr txBox="1"/>
          <p:nvPr/>
        </p:nvSpPr>
        <p:spPr>
          <a:xfrm>
            <a:off x="10368776" y="3651958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6184F5-3382-0E5F-0B5C-196AB863BFE8}"/>
              </a:ext>
            </a:extLst>
          </p:cNvPr>
          <p:cNvSpPr txBox="1"/>
          <p:nvPr/>
        </p:nvSpPr>
        <p:spPr>
          <a:xfrm>
            <a:off x="10448018" y="4843470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F27A460-B278-29FD-3287-796445F58239}"/>
              </a:ext>
            </a:extLst>
          </p:cNvPr>
          <p:cNvSpPr txBox="1"/>
          <p:nvPr/>
        </p:nvSpPr>
        <p:spPr>
          <a:xfrm>
            <a:off x="10416167" y="2361572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 Data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B7EEB4F-F8F4-8DD4-168C-389C51FE41C7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8653346" y="2508286"/>
            <a:ext cx="719508" cy="760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3CFB10E-04FA-472E-1098-F8B0D458CEE3}"/>
              </a:ext>
            </a:extLst>
          </p:cNvPr>
          <p:cNvCxnSpPr>
            <a:cxnSpLocks/>
            <a:stCxn id="30" idx="3"/>
            <a:endCxn id="79" idx="1"/>
          </p:cNvCxnSpPr>
          <p:nvPr/>
        </p:nvCxnSpPr>
        <p:spPr>
          <a:xfrm>
            <a:off x="8653346" y="3567151"/>
            <a:ext cx="719508" cy="25738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E5ADAB2-9BC7-88C7-294D-A397DC19B1FF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8653346" y="3844059"/>
            <a:ext cx="719508" cy="119081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C27436F-1524-6951-17A4-26894BD12B8A}"/>
              </a:ext>
            </a:extLst>
          </p:cNvPr>
          <p:cNvSpPr txBox="1"/>
          <p:nvPr/>
        </p:nvSpPr>
        <p:spPr>
          <a:xfrm>
            <a:off x="9703590" y="1972828"/>
            <a:ext cx="133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exRNA App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583DF03-2666-7175-F243-A8395D48101A}"/>
              </a:ext>
            </a:extLst>
          </p:cNvPr>
          <p:cNvSpPr txBox="1"/>
          <p:nvPr/>
        </p:nvSpPr>
        <p:spPr>
          <a:xfrm>
            <a:off x="9626453" y="3311442"/>
            <a:ext cx="163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EN-</a:t>
            </a:r>
            <a:r>
              <a:rPr lang="en-US" dirty="0" err="1"/>
              <a:t>TEx</a:t>
            </a:r>
            <a:r>
              <a:rPr lang="en-US" dirty="0"/>
              <a:t> App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FF8FA19-8BCC-3C37-3CCE-7367297C9A92}"/>
              </a:ext>
            </a:extLst>
          </p:cNvPr>
          <p:cNvSpPr txBox="1"/>
          <p:nvPr/>
        </p:nvSpPr>
        <p:spPr>
          <a:xfrm>
            <a:off x="9679222" y="4521761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MNIST App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010B84D-2203-BB1F-91B6-A9D58F41B9BC}"/>
              </a:ext>
            </a:extLst>
          </p:cNvPr>
          <p:cNvSpPr txBox="1"/>
          <p:nvPr/>
        </p:nvSpPr>
        <p:spPr>
          <a:xfrm>
            <a:off x="6519747" y="1929025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A11CDC5-FFF8-796C-5691-2853AD7748E0}"/>
              </a:ext>
            </a:extLst>
          </p:cNvPr>
          <p:cNvSpPr/>
          <p:nvPr/>
        </p:nvSpPr>
        <p:spPr>
          <a:xfrm>
            <a:off x="6794961" y="2324905"/>
            <a:ext cx="1858385" cy="460288"/>
          </a:xfrm>
          <a:prstGeom prst="rect">
            <a:avLst/>
          </a:prstGeom>
          <a:noFill/>
          <a:ln>
            <a:solidFill>
              <a:srgbClr val="0035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0329BC0-39A5-E1DB-F2A9-B719AAE4B9C5}"/>
              </a:ext>
            </a:extLst>
          </p:cNvPr>
          <p:cNvSpPr txBox="1"/>
          <p:nvPr/>
        </p:nvSpPr>
        <p:spPr>
          <a:xfrm>
            <a:off x="6824699" y="2321627"/>
            <a:ext cx="1566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Interpreter</a:t>
            </a:r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35134AA3-63CF-3E3B-0C01-B2A9AAA4E1DB}"/>
              </a:ext>
            </a:extLst>
          </p:cNvPr>
          <p:cNvSpPr/>
          <p:nvPr/>
        </p:nvSpPr>
        <p:spPr>
          <a:xfrm>
            <a:off x="7678714" y="2787486"/>
            <a:ext cx="84563" cy="248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2B60541-00D2-F83D-7E8E-30A44F38DCA8}"/>
              </a:ext>
            </a:extLst>
          </p:cNvPr>
          <p:cNvSpPr txBox="1"/>
          <p:nvPr/>
        </p:nvSpPr>
        <p:spPr>
          <a:xfrm>
            <a:off x="7855998" y="3399296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Code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7314FB4-1802-9FF0-C8CF-0305933AFD96}"/>
              </a:ext>
            </a:extLst>
          </p:cNvPr>
          <p:cNvSpPr txBox="1"/>
          <p:nvPr/>
        </p:nvSpPr>
        <p:spPr>
          <a:xfrm>
            <a:off x="9454716" y="2361572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Code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5AF293F-9687-D122-94A8-6574FB23AE88}"/>
              </a:ext>
            </a:extLst>
          </p:cNvPr>
          <p:cNvSpPr txBox="1"/>
          <p:nvPr/>
        </p:nvSpPr>
        <p:spPr>
          <a:xfrm>
            <a:off x="9447599" y="3662659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Code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6B52469-BE8F-8535-7934-8B883216E4B1}"/>
              </a:ext>
            </a:extLst>
          </p:cNvPr>
          <p:cNvSpPr txBox="1"/>
          <p:nvPr/>
        </p:nvSpPr>
        <p:spPr>
          <a:xfrm>
            <a:off x="9439470" y="4836039"/>
            <a:ext cx="7415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</a:t>
            </a:r>
          </a:p>
          <a:p>
            <a:r>
              <a:rPr lang="en-US" dirty="0"/>
              <a:t>Code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29CE7B-4D43-ED4D-671B-25A7BBF29917}"/>
              </a:ext>
            </a:extLst>
          </p:cNvPr>
          <p:cNvSpPr txBox="1"/>
          <p:nvPr/>
        </p:nvSpPr>
        <p:spPr>
          <a:xfrm>
            <a:off x="6851897" y="4891093"/>
            <a:ext cx="17154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Pipeline Code (R, Python, C++)</a:t>
            </a:r>
          </a:p>
        </p:txBody>
      </p:sp>
    </p:spTree>
    <p:extLst>
      <p:ext uri="{BB962C8B-B14F-4D97-AF65-F5344CB8AC3E}">
        <p14:creationId xmlns:p14="http://schemas.microsoft.com/office/powerpoint/2010/main" val="253069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9205</TotalTime>
  <Words>842</Words>
  <Application>Microsoft Office PowerPoint</Application>
  <PresentationFormat>Widescreen</PresentationFormat>
  <Paragraphs>185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Supplemental Figure for Custom Analyses</vt:lpstr>
      <vt:lpstr>Old Architecture</vt:lpstr>
      <vt:lpstr>New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Chang, Justin</cp:lastModifiedBy>
  <cp:revision>134</cp:revision>
  <dcterms:created xsi:type="dcterms:W3CDTF">2020-10-16T15:15:45Z</dcterms:created>
  <dcterms:modified xsi:type="dcterms:W3CDTF">2023-05-16T04:46:06Z</dcterms:modified>
</cp:coreProperties>
</file>