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5C5"/>
    <a:srgbClr val="D8C2DC"/>
    <a:srgbClr val="FF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4" autoAdjust="0"/>
    <p:restoredTop sz="94660"/>
  </p:normalViewPr>
  <p:slideViewPr>
    <p:cSldViewPr snapToGrid="0">
      <p:cViewPr>
        <p:scale>
          <a:sx n="110" d="100"/>
          <a:sy n="110" d="100"/>
        </p:scale>
        <p:origin x="56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34D8-288D-4FEC-98B1-5DB469ED1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9583B-9429-48D1-9EBD-45D8156DF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1A36A-F95E-409C-B252-B3AB8316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59F94-2CED-41F7-848C-F64261661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3076E-9395-4231-8E1C-5C6C71AF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0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B0C4-D47E-4722-8981-F482BEFE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9CCA3-26D0-42BE-91D6-E2CB95108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760F0-F9A0-4F30-AF98-E5962E08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FDD56-E994-4150-A884-2C92DFB1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59226-1AEB-4F9E-B253-991ACD8A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4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D5F54-5007-44B2-AFFC-C9EEFDAA3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51C51-38D7-47B9-8C20-E6105A301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B276D-7E7B-4530-8547-1CBFEC46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30782-A86E-4DC2-9947-9007DE5D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6D53F-7AD2-434E-96F6-308B2C26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3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84B3-7167-43D4-8E57-E107D124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20F6E-99FA-4F70-95EB-21416C2F4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B285F-CC1A-4CA7-8020-D21E5544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FAACE-6652-4139-8FCE-5FF88728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83F4D-B38A-4CB6-96C0-4489CA7F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0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CB7C-501C-4932-879C-7F8F1AA6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14CFE-AE43-48A5-91F9-F7D2EAA1C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AAB7-3C24-4613-B167-5FB7D6E3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C04DF-FEAB-48AF-8608-B849CCA3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5FE45-7C46-451A-A2BC-E38EAED8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0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18E0-DA81-4169-921F-9C9E4D7B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F4C83-5E08-4290-AE13-5B455997D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2E745-131D-428A-8A01-46FC4DEF4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5A31E-C151-41F4-BFD0-56F8EEDC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8B6E7-8667-4CC5-8876-2C3C1B30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E5E96-24C5-4DA8-A90C-E0893685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8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7EEB-1F9A-424E-978D-D05D14A5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A6112-6064-4590-AAD5-10CF2353C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ED271-8DF2-4029-BAA1-BB4977010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279AA-DA50-47A2-A9A3-2E1D1F86A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FA639-1711-41A8-B9F4-E5CCBFFEF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AE5EF-82CF-495E-901B-C338C720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39C818-4BFE-4527-A9CC-A2B4752A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337BD-6882-4B6B-9679-F435704D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8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46BF-6E01-499E-8D75-30E04BC7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81F59-F5B0-47F4-BC48-B2D4B62C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AB3E8-3B3C-4AA7-8690-E1EFE77A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FCE6F-0E7A-4A58-8E3D-A45D193C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2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3ABCF-E37A-414E-8342-B756BAD0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84BA8-6D1D-4F96-B4B2-03CA07B9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E93FA-B2DF-4257-B544-EC8782DC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8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423C-A960-4B2F-B360-7174DE76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687C-619F-4D00-B13E-9C3B3AC1F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101B4-1303-4B25-B6FF-3439F2581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69A5A-AB35-4044-805E-6721B42B1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AF3E6-1F8A-4088-A324-12A11521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431F9-F4DC-400B-A781-272ECD1D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7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BDF9-30F1-4D49-9208-594776F1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61BB7C-D71B-4316-AEC8-5205F63F5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06810-8A1A-4C41-AE86-F215B4144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D2915-89B2-4727-929B-CF92EE1C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133B9-23A5-44FF-BF50-C93C746E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FE489-78AD-4D14-B883-C28A0981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2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A6FD36-96DE-45D7-93CC-0B89AC4C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AE4B9-25A1-4BD3-912B-AF165118D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5DBA4-33D3-46EA-81EC-8636CC143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0D20A-E720-4ECB-907E-0F9EBDE75356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FB1AD-ADC2-40A6-B5C1-91F83EAA1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F6136-0F59-4D40-85DF-2F90FED12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4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91566C-2825-4C3A-86E0-2E036DE08EFA}"/>
              </a:ext>
            </a:extLst>
          </p:cNvPr>
          <p:cNvSpPr txBox="1"/>
          <p:nvPr/>
        </p:nvSpPr>
        <p:spPr>
          <a:xfrm>
            <a:off x="8979534" y="1460204"/>
            <a:ext cx="2685140" cy="5274702"/>
          </a:xfrm>
          <a:prstGeom prst="rect">
            <a:avLst/>
          </a:prstGeom>
          <a:solidFill>
            <a:srgbClr val="FFC5C5"/>
          </a:solidFill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96A9F-8A65-4071-9DED-F36425D5CC87}"/>
              </a:ext>
            </a:extLst>
          </p:cNvPr>
          <p:cNvSpPr txBox="1"/>
          <p:nvPr/>
        </p:nvSpPr>
        <p:spPr>
          <a:xfrm>
            <a:off x="6052039" y="1460205"/>
            <a:ext cx="2927496" cy="52747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DD6275-8093-40DB-8148-611AE8D97E4C}"/>
              </a:ext>
            </a:extLst>
          </p:cNvPr>
          <p:cNvSpPr txBox="1"/>
          <p:nvPr/>
        </p:nvSpPr>
        <p:spPr>
          <a:xfrm>
            <a:off x="3366900" y="1460206"/>
            <a:ext cx="2685140" cy="52747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Setup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BA2A3-6A0A-4076-A4C9-2F1042E590CC}"/>
              </a:ext>
            </a:extLst>
          </p:cNvPr>
          <p:cNvSpPr txBox="1"/>
          <p:nvPr/>
        </p:nvSpPr>
        <p:spPr>
          <a:xfrm>
            <a:off x="6235440" y="2460946"/>
            <a:ext cx="2560694" cy="140406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/ Sample Subsets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/ Feature Subsets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[Log2, Linear]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[Global Min Max, Local Min Max, Global Z-Score, Local Z-Score, Quartile]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108618-479F-46F3-9E06-BEBD51556DCA}"/>
              </a:ext>
            </a:extLst>
          </p:cNvPr>
          <p:cNvSpPr txBox="1"/>
          <p:nvPr/>
        </p:nvSpPr>
        <p:spPr>
          <a:xfrm>
            <a:off x="6235440" y="4002564"/>
            <a:ext cx="2560695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red_methods.R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[10D, Summary, tSNE]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VAE [10D, Summary, tSNE]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UMAP [10D, Summary, tSNE]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PHATE [2D, 3D]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Thresholding Sets [UpSetR]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91CAD3-0C70-4849-B022-72828D6EEF58}"/>
              </a:ext>
            </a:extLst>
          </p:cNvPr>
          <p:cNvSpPr txBox="1"/>
          <p:nvPr/>
        </p:nvSpPr>
        <p:spPr>
          <a:xfrm>
            <a:off x="6235440" y="1672195"/>
            <a:ext cx="2560694" cy="646331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 Data (Tabular)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Rows: Samples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Columns: 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F4EF68-35BF-484C-9D25-94169EA7C82A}"/>
              </a:ext>
            </a:extLst>
          </p:cNvPr>
          <p:cNvSpPr txBox="1"/>
          <p:nvPr/>
        </p:nvSpPr>
        <p:spPr>
          <a:xfrm>
            <a:off x="9187903" y="2504018"/>
            <a:ext cx="2268402" cy="1015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Initialization: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Functions: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ui_functions.R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Options: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Storage: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54473B-B140-4761-B119-EBF3949D965A}"/>
              </a:ext>
            </a:extLst>
          </p:cNvPr>
          <p:cNvSpPr txBox="1"/>
          <p:nvPr/>
        </p:nvSpPr>
        <p:spPr>
          <a:xfrm>
            <a:off x="9187903" y="1672193"/>
            <a:ext cx="2268402" cy="64633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 (Tabular)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Rows: Samples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Columns: Features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11F1A5-2C5A-475D-8864-34A01EBD85CC}"/>
              </a:ext>
            </a:extLst>
          </p:cNvPr>
          <p:cNvSpPr txBox="1"/>
          <p:nvPr/>
        </p:nvSpPr>
        <p:spPr>
          <a:xfrm>
            <a:off x="3782004" y="5158859"/>
            <a:ext cx="1857153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Data: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Citations, Credentials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[Categories]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/ Column Subsets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C275F0C-DA39-4970-A595-8AA437911CB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7515787" y="3865012"/>
            <a:ext cx="1" cy="13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415C410-4154-4143-80EA-A7A6F8CB313B}"/>
              </a:ext>
            </a:extLst>
          </p:cNvPr>
          <p:cNvSpPr txBox="1"/>
          <p:nvPr/>
        </p:nvSpPr>
        <p:spPr>
          <a:xfrm>
            <a:off x="9187903" y="3702507"/>
            <a:ext cx="2268402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Postprocessing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Reduced Datasets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Metadata Filters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Colors, Shapes, Labels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User Parameters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D64C29-2EC3-49A9-A040-0F164440D116}"/>
              </a:ext>
            </a:extLst>
          </p:cNvPr>
          <p:cNvSpPr txBox="1"/>
          <p:nvPr/>
        </p:nvSpPr>
        <p:spPr>
          <a:xfrm>
            <a:off x="9187903" y="4934268"/>
            <a:ext cx="2268402" cy="1384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Plotting: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plotting.R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2D: ggplot2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Interactive: plotly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Boxplots: beeswarm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Heatmaps: heatmaply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Intersections: VennDiagram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Tables: DT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D1C178-9554-4784-88EA-B2A21D0683F1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10322104" y="2318524"/>
            <a:ext cx="0" cy="185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03A975-C0E7-4DB6-B83D-94A9D13C2614}"/>
              </a:ext>
            </a:extLst>
          </p:cNvPr>
          <p:cNvCxnSpPr>
            <a:cxnSpLocks/>
            <a:stCxn id="10" idx="2"/>
            <a:endCxn id="42" idx="0"/>
          </p:cNvCxnSpPr>
          <p:nvPr/>
        </p:nvCxnSpPr>
        <p:spPr>
          <a:xfrm>
            <a:off x="7515788" y="5202893"/>
            <a:ext cx="0" cy="13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C813E3-26B0-43E7-9EB8-0B5869FF5752}"/>
              </a:ext>
            </a:extLst>
          </p:cNvPr>
          <p:cNvCxnSpPr>
            <a:cxnSpLocks/>
            <a:stCxn id="16" idx="2"/>
            <a:endCxn id="54" idx="0"/>
          </p:cNvCxnSpPr>
          <p:nvPr/>
        </p:nvCxnSpPr>
        <p:spPr>
          <a:xfrm>
            <a:off x="10322104" y="3519681"/>
            <a:ext cx="0" cy="182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547389-462F-4781-BA8A-FABD0737BD90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>
            <a:off x="10322104" y="4718170"/>
            <a:ext cx="0" cy="21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89B628A-0C8B-49DB-9049-834CE264EE20}"/>
              </a:ext>
            </a:extLst>
          </p:cNvPr>
          <p:cNvSpPr txBox="1"/>
          <p:nvPr/>
        </p:nvSpPr>
        <p:spPr>
          <a:xfrm>
            <a:off x="6235440" y="5340445"/>
            <a:ext cx="2560695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/ AWS Storage: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packaging.R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Visualization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Compartmentalize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Keys (folders, file names)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to Folder / Bucket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9AAFAE-65A5-4B67-B666-78869D9566D6}"/>
              </a:ext>
            </a:extLst>
          </p:cNvPr>
          <p:cNvCxnSpPr>
            <a:cxnSpLocks/>
            <a:stCxn id="70" idx="2"/>
            <a:endCxn id="2" idx="0"/>
          </p:cNvCxnSpPr>
          <p:nvPr/>
        </p:nvCxnSpPr>
        <p:spPr>
          <a:xfrm>
            <a:off x="4710580" y="2687859"/>
            <a:ext cx="0" cy="15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1F68456-9555-4B46-A5FB-4CDC51CBEE72}"/>
              </a:ext>
            </a:extLst>
          </p:cNvPr>
          <p:cNvSpPr txBox="1"/>
          <p:nvPr/>
        </p:nvSpPr>
        <p:spPr>
          <a:xfrm>
            <a:off x="3782003" y="1672196"/>
            <a:ext cx="1857153" cy="101566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install.R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Functions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Environment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Packages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Project 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6D13A8-A556-469C-B19F-2B3F0BD72E7C}"/>
              </a:ext>
            </a:extLst>
          </p:cNvPr>
          <p:cNvSpPr txBox="1"/>
          <p:nvPr/>
        </p:nvSpPr>
        <p:spPr>
          <a:xfrm>
            <a:off x="3782003" y="2838580"/>
            <a:ext cx="1857153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Workflow Roots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Directories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Source Code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&amp; Deploy 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644E2E-2DB1-4EE4-A007-0CD41FE54353}"/>
              </a:ext>
            </a:extLst>
          </p:cNvPr>
          <p:cNvSpPr txBox="1"/>
          <p:nvPr/>
        </p:nvSpPr>
        <p:spPr>
          <a:xfrm>
            <a:off x="3782004" y="3992475"/>
            <a:ext cx="1857153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 Functions: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Packages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Functions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to AWS S3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Analysis Options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9ABA1319-3EB3-48AA-A738-8690FA011C7B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>
            <a:off x="7515787" y="2318526"/>
            <a:ext cx="0" cy="14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396">
            <a:extLst>
              <a:ext uri="{FF2B5EF4-FFF2-40B4-BE49-F238E27FC236}">
                <a16:creationId xmlns:a16="http://schemas.microsoft.com/office/drawing/2014/main" id="{67514177-DB07-406A-855F-D53E127C1336}"/>
              </a:ext>
            </a:extLst>
          </p:cNvPr>
          <p:cNvSpPr txBox="1"/>
          <p:nvPr/>
        </p:nvSpPr>
        <p:spPr>
          <a:xfrm>
            <a:off x="288219" y="546932"/>
            <a:ext cx="1069674" cy="275299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Data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44BC7917-6C08-448A-8B4A-A712BC4388E8}"/>
              </a:ext>
            </a:extLst>
          </p:cNvPr>
          <p:cNvSpPr txBox="1"/>
          <p:nvPr/>
        </p:nvSpPr>
        <p:spPr>
          <a:xfrm>
            <a:off x="288219" y="949557"/>
            <a:ext cx="1069674" cy="276999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Data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7EBD65FB-4414-4736-88C9-C35755631464}"/>
              </a:ext>
            </a:extLst>
          </p:cNvPr>
          <p:cNvSpPr txBox="1"/>
          <p:nvPr/>
        </p:nvSpPr>
        <p:spPr>
          <a:xfrm>
            <a:off x="1449744" y="949557"/>
            <a:ext cx="1069674" cy="27699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B548D976-8872-496A-BCC7-39E8067F4F79}"/>
              </a:ext>
            </a:extLst>
          </p:cNvPr>
          <p:cNvSpPr txBox="1"/>
          <p:nvPr/>
        </p:nvSpPr>
        <p:spPr>
          <a:xfrm>
            <a:off x="1449744" y="545232"/>
            <a:ext cx="1069674" cy="276999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Code</a:t>
            </a:r>
          </a:p>
        </p:txBody>
      </p:sp>
      <p:cxnSp>
        <p:nvCxnSpPr>
          <p:cNvPr id="633" name="Straight Arrow Connector 632">
            <a:extLst>
              <a:ext uri="{FF2B5EF4-FFF2-40B4-BE49-F238E27FC236}">
                <a16:creationId xmlns:a16="http://schemas.microsoft.com/office/drawing/2014/main" id="{A2358E2C-D348-413B-A9D2-58792E93C8EE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4710581" y="5008138"/>
            <a:ext cx="0" cy="15072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Arrow Connector 730">
            <a:extLst>
              <a:ext uri="{FF2B5EF4-FFF2-40B4-BE49-F238E27FC236}">
                <a16:creationId xmlns:a16="http://schemas.microsoft.com/office/drawing/2014/main" id="{1A121187-4029-4DE3-A16F-97530489171B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4710580" y="3854243"/>
            <a:ext cx="1" cy="1382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Arrow Connector 767">
            <a:extLst>
              <a:ext uri="{FF2B5EF4-FFF2-40B4-BE49-F238E27FC236}">
                <a16:creationId xmlns:a16="http://schemas.microsoft.com/office/drawing/2014/main" id="{9E71D4D4-1EE5-478F-B2A5-C28EE0F7311C}"/>
              </a:ext>
            </a:extLst>
          </p:cNvPr>
          <p:cNvCxnSpPr>
            <a:cxnSpLocks/>
            <a:stCxn id="403" idx="2"/>
            <a:endCxn id="401" idx="0"/>
          </p:cNvCxnSpPr>
          <p:nvPr/>
        </p:nvCxnSpPr>
        <p:spPr>
          <a:xfrm>
            <a:off x="1984581" y="822231"/>
            <a:ext cx="0" cy="1273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Arrow Connector 772">
            <a:extLst>
              <a:ext uri="{FF2B5EF4-FFF2-40B4-BE49-F238E27FC236}">
                <a16:creationId xmlns:a16="http://schemas.microsoft.com/office/drawing/2014/main" id="{202F43AF-2F3F-4EF9-8A27-BEF049F742CC}"/>
              </a:ext>
            </a:extLst>
          </p:cNvPr>
          <p:cNvCxnSpPr>
            <a:cxnSpLocks/>
            <a:stCxn id="397" idx="2"/>
            <a:endCxn id="399" idx="0"/>
          </p:cNvCxnSpPr>
          <p:nvPr/>
        </p:nvCxnSpPr>
        <p:spPr>
          <a:xfrm>
            <a:off x="823056" y="822231"/>
            <a:ext cx="0" cy="12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BF829807-EAE6-40C4-A0F8-8BB42F200AEA}"/>
              </a:ext>
            </a:extLst>
          </p:cNvPr>
          <p:cNvSpPr/>
          <p:nvPr/>
        </p:nvSpPr>
        <p:spPr>
          <a:xfrm>
            <a:off x="8844577" y="3902859"/>
            <a:ext cx="278994" cy="15939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Arrow: Curved Up 33">
            <a:extLst>
              <a:ext uri="{FF2B5EF4-FFF2-40B4-BE49-F238E27FC236}">
                <a16:creationId xmlns:a16="http://schemas.microsoft.com/office/drawing/2014/main" id="{8F73A799-DB67-4C20-A429-CD01CBB3E052}"/>
              </a:ext>
            </a:extLst>
          </p:cNvPr>
          <p:cNvSpPr/>
          <p:nvPr/>
        </p:nvSpPr>
        <p:spPr>
          <a:xfrm rot="10800000">
            <a:off x="8835501" y="3705621"/>
            <a:ext cx="278994" cy="159391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35" name="Picture 2" descr="GitHub Logos and Usage · GitHub">
            <a:extLst>
              <a:ext uri="{FF2B5EF4-FFF2-40B4-BE49-F238E27FC236}">
                <a16:creationId xmlns:a16="http://schemas.microsoft.com/office/drawing/2014/main" id="{2A3F489F-621A-4A29-B0F3-9B677431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83" y="480303"/>
            <a:ext cx="402928" cy="40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cmd.exe Icon&quot; by villicush | Redbubble">
            <a:extLst>
              <a:ext uri="{FF2B5EF4-FFF2-40B4-BE49-F238E27FC236}">
                <a16:creationId xmlns:a16="http://schemas.microsoft.com/office/drawing/2014/main" id="{4221AE93-7126-4F9C-AE42-DB4FEBB63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840" y="498812"/>
            <a:ext cx="481762" cy="40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18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21F68456-9555-4B46-A5FB-4CDC51CBEE72}"/>
              </a:ext>
            </a:extLst>
          </p:cNvPr>
          <p:cNvSpPr txBox="1"/>
          <p:nvPr/>
        </p:nvSpPr>
        <p:spPr>
          <a:xfrm>
            <a:off x="158613" y="1191308"/>
            <a:ext cx="2363437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functions, determines the environment, installs packages, and sets root. 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AD0B62-E9A4-43AE-B1F7-9615289B2EDC}"/>
              </a:ext>
            </a:extLst>
          </p:cNvPr>
          <p:cNvSpPr txBox="1"/>
          <p:nvPr/>
        </p:nvSpPr>
        <p:spPr>
          <a:xfrm>
            <a:off x="2788432" y="2632580"/>
            <a:ext cx="2363434" cy="461665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workflows.R*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Manage folders &amp; app deployment for each workflow.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C6C6C6-1069-411B-BF55-0C07A966CAC0}"/>
              </a:ext>
            </a:extLst>
          </p:cNvPr>
          <p:cNvSpPr txBox="1"/>
          <p:nvPr/>
        </p:nvSpPr>
        <p:spPr>
          <a:xfrm>
            <a:off x="8008979" y="833790"/>
            <a:ext cx="2363434" cy="461665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Manages user authentication for the application.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F8FFAB-12ED-4067-8FEC-65125D573990}"/>
              </a:ext>
            </a:extLst>
          </p:cNvPr>
          <p:cNvSpPr txBox="1"/>
          <p:nvPr/>
        </p:nvSpPr>
        <p:spPr>
          <a:xfrm>
            <a:off x="5413137" y="2880804"/>
            <a:ext cx="2363167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 and initializes reduction parameters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Names, stores, and loads files.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B2102D-D373-4C95-A96F-FC4023A9A31D}"/>
              </a:ext>
            </a:extLst>
          </p:cNvPr>
          <p:cNvSpPr txBox="1"/>
          <p:nvPr/>
        </p:nvSpPr>
        <p:spPr>
          <a:xfrm>
            <a:off x="5405416" y="3699020"/>
            <a:ext cx="2363435" cy="1015663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make_requests.R*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Loads stored category / subset data. Declares functions for validating, creating, combining, and identifying reduction requests.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C47DC1-7BA7-45E6-846C-79D5D7DB91AF}"/>
              </a:ext>
            </a:extLst>
          </p:cNvPr>
          <p:cNvCxnSpPr>
            <a:cxnSpLocks/>
            <a:stCxn id="36" idx="2"/>
            <a:endCxn id="75" idx="0"/>
          </p:cNvCxnSpPr>
          <p:nvPr/>
        </p:nvCxnSpPr>
        <p:spPr>
          <a:xfrm>
            <a:off x="3970149" y="3094245"/>
            <a:ext cx="2948" cy="483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6217779-404D-44EC-820E-6456D1841D8F}"/>
              </a:ext>
            </a:extLst>
          </p:cNvPr>
          <p:cNvCxnSpPr>
            <a:cxnSpLocks/>
            <a:stCxn id="44" idx="2"/>
            <a:endCxn id="50" idx="0"/>
          </p:cNvCxnSpPr>
          <p:nvPr/>
        </p:nvCxnSpPr>
        <p:spPr>
          <a:xfrm flipH="1">
            <a:off x="6587134" y="3527135"/>
            <a:ext cx="7587" cy="17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8AD7BA7-2A6A-4680-B127-FE1900A22BDC}"/>
              </a:ext>
            </a:extLst>
          </p:cNvPr>
          <p:cNvSpPr txBox="1"/>
          <p:nvPr/>
        </p:nvSpPr>
        <p:spPr>
          <a:xfrm>
            <a:off x="5413137" y="1064622"/>
            <a:ext cx="2363167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converter.R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Standardizes data for downstream processing and generates app configuration files.</a:t>
            </a:r>
            <a:endParaRPr 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2F6C71-5184-44C4-B84B-653193BA4C43}"/>
              </a:ext>
            </a:extLst>
          </p:cNvPr>
          <p:cNvSpPr txBox="1"/>
          <p:nvPr/>
        </p:nvSpPr>
        <p:spPr>
          <a:xfrm>
            <a:off x="8008978" y="1621017"/>
            <a:ext cx="2368538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find_replace.R*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 for finding / replacing fixed / regex expressions in text.</a:t>
            </a:r>
            <a:endParaRPr 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EB0E64-1995-482F-B725-0FF5114DE87B}"/>
              </a:ext>
            </a:extLst>
          </p:cNvPr>
          <p:cNvSpPr txBox="1"/>
          <p:nvPr/>
        </p:nvSpPr>
        <p:spPr>
          <a:xfrm>
            <a:off x="8014350" y="2583861"/>
            <a:ext cx="2368280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text_work.R*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Makes functions for identifying bookmarkable elements, manipulating menu text.</a:t>
            </a:r>
            <a:endParaRPr 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5B1A851-0A37-4A93-82D0-243EA5E58D3B}"/>
              </a:ext>
            </a:extLst>
          </p:cNvPr>
          <p:cNvCxnSpPr>
            <a:cxnSpLocks/>
            <a:stCxn id="49" idx="2"/>
            <a:endCxn id="60" idx="0"/>
          </p:cNvCxnSpPr>
          <p:nvPr/>
        </p:nvCxnSpPr>
        <p:spPr>
          <a:xfrm>
            <a:off x="9195798" y="2508930"/>
            <a:ext cx="2692" cy="74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C391A2D-EC4B-4629-8C28-CDADA1EFBDF6}"/>
              </a:ext>
            </a:extLst>
          </p:cNvPr>
          <p:cNvCxnSpPr>
            <a:cxnSpLocks/>
            <a:stCxn id="36" idx="0"/>
            <a:endCxn id="57" idx="1"/>
          </p:cNvCxnSpPr>
          <p:nvPr/>
        </p:nvCxnSpPr>
        <p:spPr>
          <a:xfrm flipV="1">
            <a:off x="3970149" y="1387788"/>
            <a:ext cx="1442988" cy="124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74DBF76-4D9E-4EF1-9450-9824C9696607}"/>
              </a:ext>
            </a:extLst>
          </p:cNvPr>
          <p:cNvCxnSpPr>
            <a:cxnSpLocks/>
            <a:stCxn id="58" idx="1"/>
            <a:endCxn id="57" idx="3"/>
          </p:cNvCxnSpPr>
          <p:nvPr/>
        </p:nvCxnSpPr>
        <p:spPr>
          <a:xfrm flipH="1" flipV="1">
            <a:off x="7776304" y="1387788"/>
            <a:ext cx="232674" cy="556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DDBF855-611B-496D-8242-E7680463917E}"/>
              </a:ext>
            </a:extLst>
          </p:cNvPr>
          <p:cNvSpPr txBox="1"/>
          <p:nvPr/>
        </p:nvSpPr>
        <p:spPr>
          <a:xfrm>
            <a:off x="167233" y="2792175"/>
            <a:ext cx="236343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red_methods.R*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Implements PCA, VAE, UMAP, PHATE, Sets, and tSNE as reduction methods.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1587B77-7F6D-4C31-8D06-F59F41E61A98}"/>
              </a:ext>
            </a:extLst>
          </p:cNvPr>
          <p:cNvCxnSpPr>
            <a:cxnSpLocks/>
            <a:stCxn id="50" idx="1"/>
            <a:endCxn id="75" idx="3"/>
          </p:cNvCxnSpPr>
          <p:nvPr/>
        </p:nvCxnSpPr>
        <p:spPr>
          <a:xfrm flipH="1" flipV="1">
            <a:off x="5154816" y="3900655"/>
            <a:ext cx="250600" cy="306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442B296-0C54-4F5A-894E-60788236002A}"/>
              </a:ext>
            </a:extLst>
          </p:cNvPr>
          <p:cNvSpPr txBox="1"/>
          <p:nvPr/>
        </p:nvSpPr>
        <p:spPr>
          <a:xfrm>
            <a:off x="2791378" y="3577489"/>
            <a:ext cx="2363438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red_requests.R*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 for efficiently performing and storing reduction requests.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0B010BD-418B-45F6-90E1-D70589449D1F}"/>
              </a:ext>
            </a:extLst>
          </p:cNvPr>
          <p:cNvCxnSpPr>
            <a:cxnSpLocks/>
            <a:stCxn id="72" idx="3"/>
            <a:endCxn id="75" idx="1"/>
          </p:cNvCxnSpPr>
          <p:nvPr/>
        </p:nvCxnSpPr>
        <p:spPr>
          <a:xfrm>
            <a:off x="2530668" y="3115341"/>
            <a:ext cx="260710" cy="78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725F408-E273-454E-B8F7-65747149875B}"/>
              </a:ext>
            </a:extLst>
          </p:cNvPr>
          <p:cNvSpPr txBox="1"/>
          <p:nvPr/>
        </p:nvSpPr>
        <p:spPr>
          <a:xfrm>
            <a:off x="8019196" y="4263900"/>
            <a:ext cx="2363434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Tests storage systems, generates menus, and assembles user interfaces for the application.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DA55329-65F0-4F3A-B710-F4D59D756E1A}"/>
              </a:ext>
            </a:extLst>
          </p:cNvPr>
          <p:cNvSpPr txBox="1"/>
          <p:nvPr/>
        </p:nvSpPr>
        <p:spPr>
          <a:xfrm>
            <a:off x="8014350" y="3305123"/>
            <a:ext cx="2368280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ui_functions.R*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Makes functions that generate interactive HTML widgets for Shiny applications.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6F9E16A-6C86-470D-9A79-6EDD3DF8873C}"/>
              </a:ext>
            </a:extLst>
          </p:cNvPr>
          <p:cNvSpPr txBox="1"/>
          <p:nvPr/>
        </p:nvSpPr>
        <p:spPr>
          <a:xfrm>
            <a:off x="8014091" y="5222677"/>
            <a:ext cx="2363426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Makes an interactive Shiny application capable of visualizing dimensionally reduced data.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F381171-67B5-4BFC-AD3E-8631338DF517}"/>
              </a:ext>
            </a:extLst>
          </p:cNvPr>
          <p:cNvSpPr txBox="1"/>
          <p:nvPr/>
        </p:nvSpPr>
        <p:spPr>
          <a:xfrm>
            <a:off x="2791381" y="4640615"/>
            <a:ext cx="236343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packaging.R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Assembles a broad set of reduction requests, executes them, and syncs data to AWS.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584A7D-CA14-42E2-A9AC-F88242C1902B}"/>
              </a:ext>
            </a:extLst>
          </p:cNvPr>
          <p:cNvCxnSpPr>
            <a:cxnSpLocks/>
            <a:stCxn id="75" idx="2"/>
            <a:endCxn id="99" idx="0"/>
          </p:cNvCxnSpPr>
          <p:nvPr/>
        </p:nvCxnSpPr>
        <p:spPr>
          <a:xfrm>
            <a:off x="3973097" y="4223820"/>
            <a:ext cx="2" cy="416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3FA99E0-EBBC-4C8D-8061-31BFC97FEA14}"/>
              </a:ext>
            </a:extLst>
          </p:cNvPr>
          <p:cNvCxnSpPr>
            <a:cxnSpLocks/>
            <a:stCxn id="56" idx="2"/>
            <a:endCxn id="91" idx="0"/>
          </p:cNvCxnSpPr>
          <p:nvPr/>
        </p:nvCxnSpPr>
        <p:spPr>
          <a:xfrm flipH="1">
            <a:off x="9195804" y="5155307"/>
            <a:ext cx="5104" cy="6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94AF1FF-D4B7-421F-A229-9769D55E7ED4}"/>
              </a:ext>
            </a:extLst>
          </p:cNvPr>
          <p:cNvCxnSpPr>
            <a:cxnSpLocks/>
            <a:stCxn id="60" idx="2"/>
            <a:endCxn id="90" idx="0"/>
          </p:cNvCxnSpPr>
          <p:nvPr/>
        </p:nvCxnSpPr>
        <p:spPr>
          <a:xfrm>
            <a:off x="9198490" y="3230192"/>
            <a:ext cx="0" cy="74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6E4DBB6-A5C2-4276-84AE-90E303EBFC8E}"/>
              </a:ext>
            </a:extLst>
          </p:cNvPr>
          <p:cNvCxnSpPr>
            <a:cxnSpLocks/>
            <a:stCxn id="65" idx="2"/>
            <a:endCxn id="89" idx="0"/>
          </p:cNvCxnSpPr>
          <p:nvPr/>
        </p:nvCxnSpPr>
        <p:spPr>
          <a:xfrm flipH="1">
            <a:off x="9200913" y="4197451"/>
            <a:ext cx="128" cy="6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9B6B1A3E-3E66-40CA-9245-ECC9004C6D3B}"/>
              </a:ext>
            </a:extLst>
          </p:cNvPr>
          <p:cNvSpPr txBox="1"/>
          <p:nvPr/>
        </p:nvSpPr>
        <p:spPr>
          <a:xfrm>
            <a:off x="5409765" y="1788551"/>
            <a:ext cx="2363167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storage.R*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 to list, find, read, and write files on operating systems / AWS.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2E7B6505-B033-4B5F-9E74-CD836A84169F}"/>
              </a:ext>
            </a:extLst>
          </p:cNvPr>
          <p:cNvCxnSpPr>
            <a:cxnSpLocks/>
            <a:stCxn id="46" idx="2"/>
            <a:endCxn id="44" idx="0"/>
          </p:cNvCxnSpPr>
          <p:nvPr/>
        </p:nvCxnSpPr>
        <p:spPr>
          <a:xfrm>
            <a:off x="6591349" y="2678141"/>
            <a:ext cx="3372" cy="202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CF9682C-EFFE-468E-B0CB-EF390D0FF338}"/>
              </a:ext>
            </a:extLst>
          </p:cNvPr>
          <p:cNvCxnSpPr>
            <a:cxnSpLocks/>
            <a:stCxn id="242" idx="0"/>
            <a:endCxn id="57" idx="2"/>
          </p:cNvCxnSpPr>
          <p:nvPr/>
        </p:nvCxnSpPr>
        <p:spPr>
          <a:xfrm flipV="1">
            <a:off x="6591349" y="1710953"/>
            <a:ext cx="3372" cy="7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29103AD-A728-4D0B-9FEE-183866445CA4}"/>
              </a:ext>
            </a:extLst>
          </p:cNvPr>
          <p:cNvSpPr txBox="1"/>
          <p:nvPr/>
        </p:nvSpPr>
        <p:spPr>
          <a:xfrm>
            <a:off x="158612" y="1834865"/>
            <a:ext cx="2363437" cy="24622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shiny, dplyr, BiocManager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41AD0E-A153-4EC3-A49F-65D0E2C4D285}"/>
              </a:ext>
            </a:extLst>
          </p:cNvPr>
          <p:cNvSpPr txBox="1"/>
          <p:nvPr/>
        </p:nvSpPr>
        <p:spPr>
          <a:xfrm>
            <a:off x="163719" y="4153595"/>
            <a:ext cx="2363435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sca_nor_fun.R*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Declares scaling / normalization functions.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A9CDE0-CA41-4289-A132-CA3A9915970E}"/>
              </a:ext>
            </a:extLst>
          </p:cNvPr>
          <p:cNvCxnSpPr>
            <a:cxnSpLocks/>
            <a:stCxn id="33" idx="3"/>
            <a:endCxn id="75" idx="1"/>
          </p:cNvCxnSpPr>
          <p:nvPr/>
        </p:nvCxnSpPr>
        <p:spPr>
          <a:xfrm flipV="1">
            <a:off x="2527154" y="3900655"/>
            <a:ext cx="264224" cy="48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58CB991-4541-4D29-9ADD-1354203EF18E}"/>
              </a:ext>
            </a:extLst>
          </p:cNvPr>
          <p:cNvSpPr txBox="1"/>
          <p:nvPr/>
        </p:nvSpPr>
        <p:spPr>
          <a:xfrm>
            <a:off x="163717" y="5009947"/>
            <a:ext cx="2363437" cy="276999"/>
          </a:xfrm>
          <a:prstGeom prst="rect">
            <a:avLst/>
          </a:prstGeom>
          <a:solidFill>
            <a:srgbClr val="D8C2DC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*Has unit tests.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2BEC92-76D3-4036-8161-FACCC10C6E2A}"/>
              </a:ext>
            </a:extLst>
          </p:cNvPr>
          <p:cNvSpPr txBox="1"/>
          <p:nvPr/>
        </p:nvSpPr>
        <p:spPr>
          <a:xfrm>
            <a:off x="163716" y="4609711"/>
            <a:ext cx="2363437" cy="24622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limma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4EF328-46BE-46EE-B6F6-4D322FF359AF}"/>
              </a:ext>
            </a:extLst>
          </p:cNvPr>
          <p:cNvSpPr txBox="1"/>
          <p:nvPr/>
        </p:nvSpPr>
        <p:spPr>
          <a:xfrm>
            <a:off x="5409630" y="2431920"/>
            <a:ext cx="2363437" cy="24622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aws.s3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EA7F8B-331A-4065-90D3-B478790CF16F}"/>
              </a:ext>
            </a:extLst>
          </p:cNvPr>
          <p:cNvSpPr txBox="1"/>
          <p:nvPr/>
        </p:nvSpPr>
        <p:spPr>
          <a:xfrm>
            <a:off x="8014079" y="2262709"/>
            <a:ext cx="2363437" cy="24622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A9D995-A727-4999-95D8-89EBF3439DE8}"/>
              </a:ext>
            </a:extLst>
          </p:cNvPr>
          <p:cNvSpPr txBox="1"/>
          <p:nvPr/>
        </p:nvSpPr>
        <p:spPr>
          <a:xfrm>
            <a:off x="5400056" y="5275803"/>
            <a:ext cx="2361683" cy="40011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viridis, ggplot2, plotly, beeswarm, DT, UpSetR, VennDiagram, heatmaply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22B8AA-2875-418F-8908-0D7DB347535D}"/>
              </a:ext>
            </a:extLst>
          </p:cNvPr>
          <p:cNvSpPr txBox="1"/>
          <p:nvPr/>
        </p:nvSpPr>
        <p:spPr>
          <a:xfrm>
            <a:off x="8019196" y="4909086"/>
            <a:ext cx="2363424" cy="24622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shinyjs, shinydashboard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C150DD-F239-4C59-AA92-42F5C818089B}"/>
              </a:ext>
            </a:extLst>
          </p:cNvPr>
          <p:cNvSpPr txBox="1"/>
          <p:nvPr/>
        </p:nvSpPr>
        <p:spPr>
          <a:xfrm>
            <a:off x="5405427" y="4814138"/>
            <a:ext cx="2363424" cy="461665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plotting.R*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Makes visualizations (plots, tables) for the application.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30E0494-7416-4E9A-84F3-F779A6FD4B60}"/>
              </a:ext>
            </a:extLst>
          </p:cNvPr>
          <p:cNvCxnSpPr>
            <a:cxnSpLocks/>
            <a:stCxn id="59" idx="3"/>
            <a:endCxn id="91" idx="1"/>
          </p:cNvCxnSpPr>
          <p:nvPr/>
        </p:nvCxnSpPr>
        <p:spPr>
          <a:xfrm>
            <a:off x="7768851" y="5044971"/>
            <a:ext cx="245240" cy="500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FA21350-8FE0-4C16-B2E6-F797B6173834}"/>
              </a:ext>
            </a:extLst>
          </p:cNvPr>
          <p:cNvSpPr txBox="1"/>
          <p:nvPr/>
        </p:nvSpPr>
        <p:spPr>
          <a:xfrm>
            <a:off x="8008978" y="1297852"/>
            <a:ext cx="2363434" cy="24622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bcrypt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573B83-433F-4431-9FB2-152F211F8AB0}"/>
              </a:ext>
            </a:extLst>
          </p:cNvPr>
          <p:cNvSpPr txBox="1"/>
          <p:nvPr/>
        </p:nvSpPr>
        <p:spPr>
          <a:xfrm>
            <a:off x="167233" y="3440792"/>
            <a:ext cx="2363435" cy="400110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reticulate, hash, tensorflow, keras, phateR, umap, Rtsne, Matrix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12FA4AC-40BD-44CC-84D2-2B9B9081BC58}"/>
              </a:ext>
            </a:extLst>
          </p:cNvPr>
          <p:cNvSpPr txBox="1"/>
          <p:nvPr/>
        </p:nvSpPr>
        <p:spPr>
          <a:xfrm>
            <a:off x="8019451" y="3951230"/>
            <a:ext cx="2363179" cy="24622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shinycssloaders, shinywidgets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CDE6041-B03D-4055-AC67-767476961796}"/>
              </a:ext>
            </a:extLst>
          </p:cNvPr>
          <p:cNvCxnSpPr>
            <a:cxnSpLocks/>
            <a:stCxn id="50" idx="3"/>
            <a:endCxn id="89" idx="1"/>
          </p:cNvCxnSpPr>
          <p:nvPr/>
        </p:nvCxnSpPr>
        <p:spPr>
          <a:xfrm>
            <a:off x="7768851" y="4206852"/>
            <a:ext cx="250345" cy="380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C1BDCAA-5280-46ED-A555-C871EA621918}"/>
              </a:ext>
            </a:extLst>
          </p:cNvPr>
          <p:cNvSpPr txBox="1"/>
          <p:nvPr/>
        </p:nvSpPr>
        <p:spPr>
          <a:xfrm>
            <a:off x="163716" y="2205267"/>
            <a:ext cx="2363435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Validates numeric data / metadata tables.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8864281-740E-4AF3-A31C-EF4E14910C92}"/>
              </a:ext>
            </a:extLst>
          </p:cNvPr>
          <p:cNvCxnSpPr>
            <a:cxnSpLocks/>
            <a:stCxn id="52" idx="3"/>
            <a:endCxn id="57" idx="1"/>
          </p:cNvCxnSpPr>
          <p:nvPr/>
        </p:nvCxnSpPr>
        <p:spPr>
          <a:xfrm flipV="1">
            <a:off x="2527151" y="1387788"/>
            <a:ext cx="2885986" cy="104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001FADA-BAB8-41F3-90F3-2388DBA7A33E}"/>
              </a:ext>
            </a:extLst>
          </p:cNvPr>
          <p:cNvCxnSpPr>
            <a:cxnSpLocks/>
            <a:stCxn id="52" idx="2"/>
            <a:endCxn id="72" idx="0"/>
          </p:cNvCxnSpPr>
          <p:nvPr/>
        </p:nvCxnSpPr>
        <p:spPr>
          <a:xfrm>
            <a:off x="1345434" y="2666932"/>
            <a:ext cx="3517" cy="125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1A141A8-BAD3-448A-BDEF-476E5F2260D0}"/>
              </a:ext>
            </a:extLst>
          </p:cNvPr>
          <p:cNvCxnSpPr>
            <a:cxnSpLocks/>
            <a:stCxn id="63" idx="2"/>
            <a:endCxn id="58" idx="0"/>
          </p:cNvCxnSpPr>
          <p:nvPr/>
        </p:nvCxnSpPr>
        <p:spPr>
          <a:xfrm>
            <a:off x="9190695" y="1544073"/>
            <a:ext cx="2552" cy="76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49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1A72F2-E909-47FA-AF9B-67D461C04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46" y="2517596"/>
            <a:ext cx="5073610" cy="32087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273C64-B7BF-4448-8502-D08F3565864F}"/>
              </a:ext>
            </a:extLst>
          </p:cNvPr>
          <p:cNvSpPr txBox="1"/>
          <p:nvPr/>
        </p:nvSpPr>
        <p:spPr>
          <a:xfrm>
            <a:off x="2946400" y="5704334"/>
            <a:ext cx="1621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Custom Analyses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AAC601C-EF12-4A03-836A-66E9B855CC55}"/>
              </a:ext>
            </a:extLst>
          </p:cNvPr>
          <p:cNvSpPr txBox="1"/>
          <p:nvPr/>
        </p:nvSpPr>
        <p:spPr>
          <a:xfrm>
            <a:off x="2998739" y="6041955"/>
            <a:ext cx="156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Data Downloads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B5DF31-0CCC-4F71-ABC4-7DC8791019A7}"/>
              </a:ext>
            </a:extLst>
          </p:cNvPr>
          <p:cNvSpPr txBox="1"/>
          <p:nvPr/>
        </p:nvSpPr>
        <p:spPr>
          <a:xfrm>
            <a:off x="7815964" y="2344362"/>
            <a:ext cx="57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B157C85-2902-461F-A5BD-34B39579E3F5}"/>
              </a:ext>
            </a:extLst>
          </p:cNvPr>
          <p:cNvSpPr txBox="1"/>
          <p:nvPr/>
        </p:nvSpPr>
        <p:spPr>
          <a:xfrm>
            <a:off x="6755822" y="2344362"/>
            <a:ext cx="57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PCA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A3A3FBE-E0DF-4BE8-949A-742125406FFB}"/>
              </a:ext>
            </a:extLst>
          </p:cNvPr>
          <p:cNvSpPr txBox="1"/>
          <p:nvPr/>
        </p:nvSpPr>
        <p:spPr>
          <a:xfrm>
            <a:off x="8753030" y="2338707"/>
            <a:ext cx="811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UMAP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86D174-83DC-4EA4-9E3D-085A999F1726}"/>
              </a:ext>
            </a:extLst>
          </p:cNvPr>
          <p:cNvSpPr txBox="1"/>
          <p:nvPr/>
        </p:nvSpPr>
        <p:spPr>
          <a:xfrm>
            <a:off x="5307237" y="3788786"/>
            <a:ext cx="13598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Reduction Statistics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C97BAB-E949-4FAC-862E-831575A2E1E5}"/>
              </a:ext>
            </a:extLst>
          </p:cNvPr>
          <p:cNvSpPr txBox="1"/>
          <p:nvPr/>
        </p:nvSpPr>
        <p:spPr>
          <a:xfrm>
            <a:off x="4989966" y="4796094"/>
            <a:ext cx="1697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tSNE After </a:t>
            </a:r>
          </a:p>
          <a:p>
            <a:pPr algn="r"/>
            <a:r>
              <a:rPr lang="en-US" sz="1600" dirty="0"/>
              <a:t>Reduction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DE4AC19-A1B9-498D-B804-FAE4FB87D430}"/>
              </a:ext>
            </a:extLst>
          </p:cNvPr>
          <p:cNvSpPr txBox="1"/>
          <p:nvPr/>
        </p:nvSpPr>
        <p:spPr>
          <a:xfrm>
            <a:off x="5274810" y="5743232"/>
            <a:ext cx="1398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Grouped Boxplot</a:t>
            </a:r>
          </a:p>
        </p:txBody>
      </p:sp>
      <p:pic>
        <p:nvPicPr>
          <p:cNvPr id="1031" name="Picture 7" descr="Plot object">
            <a:extLst>
              <a:ext uri="{FF2B5EF4-FFF2-40B4-BE49-F238E27FC236}">
                <a16:creationId xmlns:a16="http://schemas.microsoft.com/office/drawing/2014/main" id="{60424F73-1AD6-4AC1-ADA2-430F924F3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118" y="2679422"/>
            <a:ext cx="854164" cy="85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Plot object">
            <a:extLst>
              <a:ext uri="{FF2B5EF4-FFF2-40B4-BE49-F238E27FC236}">
                <a16:creationId xmlns:a16="http://schemas.microsoft.com/office/drawing/2014/main" id="{20C9E518-2F5E-42AB-B243-2716BDF76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582" y="4644579"/>
            <a:ext cx="854165" cy="854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</p:pic>
      <p:pic>
        <p:nvPicPr>
          <p:cNvPr id="1037" name="Picture 13" descr="Plot object">
            <a:extLst>
              <a:ext uri="{FF2B5EF4-FFF2-40B4-BE49-F238E27FC236}">
                <a16:creationId xmlns:a16="http://schemas.microsoft.com/office/drawing/2014/main" id="{B2F267C8-9801-46D5-B20D-B75EEADB4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278" y="5616777"/>
            <a:ext cx="854164" cy="85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Plot object">
            <a:extLst>
              <a:ext uri="{FF2B5EF4-FFF2-40B4-BE49-F238E27FC236}">
                <a16:creationId xmlns:a16="http://schemas.microsoft.com/office/drawing/2014/main" id="{9C834EAB-C320-40D9-9BFB-AABB88D0C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299" y="5601817"/>
            <a:ext cx="854165" cy="85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Plot object">
            <a:extLst>
              <a:ext uri="{FF2B5EF4-FFF2-40B4-BE49-F238E27FC236}">
                <a16:creationId xmlns:a16="http://schemas.microsoft.com/office/drawing/2014/main" id="{94E86401-8540-4A03-B127-1B0F93781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869" y="4644579"/>
            <a:ext cx="854164" cy="8541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</p:pic>
      <p:pic>
        <p:nvPicPr>
          <p:cNvPr id="1043" name="Picture 19" descr="Plot object">
            <a:extLst>
              <a:ext uri="{FF2B5EF4-FFF2-40B4-BE49-F238E27FC236}">
                <a16:creationId xmlns:a16="http://schemas.microsoft.com/office/drawing/2014/main" id="{CB24581C-A4E2-4C90-87FA-B12D5E5F7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707" y="3654777"/>
            <a:ext cx="854166" cy="854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Plot object">
            <a:extLst>
              <a:ext uri="{FF2B5EF4-FFF2-40B4-BE49-F238E27FC236}">
                <a16:creationId xmlns:a16="http://schemas.microsoft.com/office/drawing/2014/main" id="{AAAF361F-CA30-4980-B7CA-D475DCE2B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116" y="3654091"/>
            <a:ext cx="854166" cy="854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Plot object">
            <a:extLst>
              <a:ext uri="{FF2B5EF4-FFF2-40B4-BE49-F238E27FC236}">
                <a16:creationId xmlns:a16="http://schemas.microsoft.com/office/drawing/2014/main" id="{C5779F4E-56D2-43BB-8243-EE19E9331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300" y="2659502"/>
            <a:ext cx="854164" cy="85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Plot object">
            <a:extLst>
              <a:ext uri="{FF2B5EF4-FFF2-40B4-BE49-F238E27FC236}">
                <a16:creationId xmlns:a16="http://schemas.microsoft.com/office/drawing/2014/main" id="{526CF1AB-432F-4EE3-A694-520828082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442" y="2679422"/>
            <a:ext cx="854164" cy="85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Plot object">
            <a:extLst>
              <a:ext uri="{FF2B5EF4-FFF2-40B4-BE49-F238E27FC236}">
                <a16:creationId xmlns:a16="http://schemas.microsoft.com/office/drawing/2014/main" id="{67EE66D8-A4E0-4871-8401-3FAA02F97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989" y="4658107"/>
            <a:ext cx="854165" cy="854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</p:pic>
      <p:pic>
        <p:nvPicPr>
          <p:cNvPr id="1053" name="Picture 29" descr="Plot object">
            <a:extLst>
              <a:ext uri="{FF2B5EF4-FFF2-40B4-BE49-F238E27FC236}">
                <a16:creationId xmlns:a16="http://schemas.microsoft.com/office/drawing/2014/main" id="{9458ECF5-A2A5-4349-9EB0-C7D9561C9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030" y="5601818"/>
            <a:ext cx="854164" cy="854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B4C7C6E-5B34-46DA-90A5-8CBC74FB3C2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53203" y="3654091"/>
            <a:ext cx="984509" cy="854166"/>
          </a:xfrm>
          <a:prstGeom prst="rect">
            <a:avLst/>
          </a:prstGeom>
          <a:ln>
            <a:noFill/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C6F0E49-C843-471A-9793-A3FDCDC14CE0}"/>
              </a:ext>
            </a:extLst>
          </p:cNvPr>
          <p:cNvSpPr txBox="1"/>
          <p:nvPr/>
        </p:nvSpPr>
        <p:spPr>
          <a:xfrm>
            <a:off x="5268958" y="2794196"/>
            <a:ext cx="1387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Embedded Components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DEAC89F-1668-400A-9982-62D0C3544E74}"/>
              </a:ext>
            </a:extLst>
          </p:cNvPr>
          <p:cNvSpPr/>
          <p:nvPr/>
        </p:nvSpPr>
        <p:spPr>
          <a:xfrm>
            <a:off x="3975532" y="3184713"/>
            <a:ext cx="752307" cy="13277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549265A-A254-4427-BEFF-55E41DEF6F5E}"/>
              </a:ext>
            </a:extLst>
          </p:cNvPr>
          <p:cNvSpPr/>
          <p:nvPr/>
        </p:nvSpPr>
        <p:spPr>
          <a:xfrm>
            <a:off x="320646" y="4543642"/>
            <a:ext cx="1064066" cy="31189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1BDFD26-F734-4014-A822-6BB1BB5BF960}"/>
              </a:ext>
            </a:extLst>
          </p:cNvPr>
          <p:cNvSpPr/>
          <p:nvPr/>
        </p:nvSpPr>
        <p:spPr>
          <a:xfrm>
            <a:off x="4568966" y="6169459"/>
            <a:ext cx="124179" cy="125668"/>
          </a:xfrm>
          <a:prstGeom prst="rect">
            <a:avLst/>
          </a:prstGeom>
          <a:solidFill>
            <a:srgbClr val="7030A0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B6B8EA8-6D55-4871-AE0C-C85EFA859D3E}"/>
              </a:ext>
            </a:extLst>
          </p:cNvPr>
          <p:cNvSpPr/>
          <p:nvPr/>
        </p:nvSpPr>
        <p:spPr>
          <a:xfrm>
            <a:off x="4568395" y="5826512"/>
            <a:ext cx="124179" cy="125668"/>
          </a:xfrm>
          <a:prstGeom prst="rect">
            <a:avLst/>
          </a:prstGeom>
          <a:solidFill>
            <a:srgbClr val="0070C0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E0FB5E-C2C0-4484-831C-5E9CD67AB623}"/>
              </a:ext>
            </a:extLst>
          </p:cNvPr>
          <p:cNvSpPr/>
          <p:nvPr/>
        </p:nvSpPr>
        <p:spPr>
          <a:xfrm>
            <a:off x="2385233" y="5811722"/>
            <a:ext cx="124179" cy="12566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C7A862B-33BC-47E4-AF74-A41C09623461}"/>
              </a:ext>
            </a:extLst>
          </p:cNvPr>
          <p:cNvSpPr/>
          <p:nvPr/>
        </p:nvSpPr>
        <p:spPr>
          <a:xfrm>
            <a:off x="320646" y="2681752"/>
            <a:ext cx="1064066" cy="185139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02AAD9-615D-40F7-A843-2087A0D9DD96}"/>
              </a:ext>
            </a:extLst>
          </p:cNvPr>
          <p:cNvSpPr txBox="1"/>
          <p:nvPr/>
        </p:nvSpPr>
        <p:spPr>
          <a:xfrm>
            <a:off x="706967" y="5689890"/>
            <a:ext cx="167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Analysis</a:t>
            </a:r>
            <a:r>
              <a:rPr lang="en-US" dirty="0"/>
              <a:t> </a:t>
            </a:r>
            <a:r>
              <a:rPr lang="en-US" sz="1600" dirty="0"/>
              <a:t>Settings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3983DC-CAC2-4E55-A873-02AFCA64F44E}"/>
              </a:ext>
            </a:extLst>
          </p:cNvPr>
          <p:cNvSpPr txBox="1"/>
          <p:nvPr/>
        </p:nvSpPr>
        <p:spPr>
          <a:xfrm>
            <a:off x="1042812" y="6043984"/>
            <a:ext cx="1320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Plot Settings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93D1920-0B30-4EDC-B9BC-EF9F71937015}"/>
              </a:ext>
            </a:extLst>
          </p:cNvPr>
          <p:cNvSpPr/>
          <p:nvPr/>
        </p:nvSpPr>
        <p:spPr>
          <a:xfrm>
            <a:off x="2384908" y="6162552"/>
            <a:ext cx="124179" cy="125668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0D60606-E6DE-4C64-986A-1A1C6414498C}"/>
              </a:ext>
            </a:extLst>
          </p:cNvPr>
          <p:cNvSpPr/>
          <p:nvPr/>
        </p:nvSpPr>
        <p:spPr>
          <a:xfrm>
            <a:off x="2928408" y="3184713"/>
            <a:ext cx="990980" cy="1327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7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91652A-527C-41D9-9A4C-BD1CD909EBCA}"/>
              </a:ext>
            </a:extLst>
          </p:cNvPr>
          <p:cNvSpPr txBox="1"/>
          <p:nvPr/>
        </p:nvSpPr>
        <p:spPr>
          <a:xfrm>
            <a:off x="1121009" y="3479608"/>
            <a:ext cx="1751330" cy="338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Label by Biofluid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23B713-EF7C-4A5E-912B-E0C91FE85BD0}"/>
              </a:ext>
            </a:extLst>
          </p:cNvPr>
          <p:cNvSpPr txBox="1"/>
          <p:nvPr/>
        </p:nvSpPr>
        <p:spPr>
          <a:xfrm>
            <a:off x="5581878" y="50916"/>
            <a:ext cx="228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Label by Age Group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D5B18E-52E4-44F4-92AB-A6CB5C9D2F6E}"/>
              </a:ext>
            </a:extLst>
          </p:cNvPr>
          <p:cNvSpPr txBox="1"/>
          <p:nvPr/>
        </p:nvSpPr>
        <p:spPr>
          <a:xfrm>
            <a:off x="5861239" y="3479608"/>
            <a:ext cx="1751330" cy="338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Label by Tissue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BA5D0E-1303-4674-A9D8-1A08988612DF}"/>
              </a:ext>
            </a:extLst>
          </p:cNvPr>
          <p:cNvSpPr txBox="1"/>
          <p:nvPr/>
        </p:nvSpPr>
        <p:spPr>
          <a:xfrm>
            <a:off x="925107" y="50916"/>
            <a:ext cx="2143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Label by Disease State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4E1AFE3-AC5E-4FC2-B75D-A76A2CFF0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409" y="389470"/>
            <a:ext cx="706321" cy="148031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1A7D5BF-6F59-4D53-8C74-CED32F58C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441" y="389470"/>
            <a:ext cx="1341902" cy="2493671"/>
          </a:xfrm>
          <a:prstGeom prst="rect">
            <a:avLst/>
          </a:prstGeom>
        </p:spPr>
      </p:pic>
      <p:pic>
        <p:nvPicPr>
          <p:cNvPr id="33" name="Picture 32" descr="Chart, scatter chart&#10;&#10;Description automatically generated">
            <a:extLst>
              <a:ext uri="{FF2B5EF4-FFF2-40B4-BE49-F238E27FC236}">
                <a16:creationId xmlns:a16="http://schemas.microsoft.com/office/drawing/2014/main" id="{1A8BAB8E-B0A6-4DF9-A67C-8A0FCBE7E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4" y="389470"/>
            <a:ext cx="3039530" cy="3039530"/>
          </a:xfrm>
          <a:prstGeom prst="rect">
            <a:avLst/>
          </a:prstGeom>
          <a:ln>
            <a:noFill/>
          </a:ln>
        </p:spPr>
      </p:pic>
      <p:pic>
        <p:nvPicPr>
          <p:cNvPr id="35" name="Picture 34" descr="Chart, scatter chart&#10;&#10;Description automatically generated">
            <a:extLst>
              <a:ext uri="{FF2B5EF4-FFF2-40B4-BE49-F238E27FC236}">
                <a16:creationId xmlns:a16="http://schemas.microsoft.com/office/drawing/2014/main" id="{336E75B1-F590-444E-925E-62EB847096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199" y="389470"/>
            <a:ext cx="3039530" cy="3039530"/>
          </a:xfrm>
          <a:prstGeom prst="rect">
            <a:avLst/>
          </a:prstGeom>
          <a:ln>
            <a:noFill/>
          </a:ln>
        </p:spPr>
      </p:pic>
      <p:pic>
        <p:nvPicPr>
          <p:cNvPr id="37" name="Picture 36" descr="Chart, scatter chart&#10;&#10;Description automatically generated">
            <a:extLst>
              <a:ext uri="{FF2B5EF4-FFF2-40B4-BE49-F238E27FC236}">
                <a16:creationId xmlns:a16="http://schemas.microsoft.com/office/drawing/2014/main" id="{A55E6D86-8F9E-4D3F-84E9-7C60F399A5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11" y="3811002"/>
            <a:ext cx="3039530" cy="3039530"/>
          </a:xfrm>
          <a:prstGeom prst="rect">
            <a:avLst/>
          </a:prstGeom>
          <a:ln>
            <a:noFill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578AA4A-118B-4410-8DA6-B7AD1CFFE8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6265" y="3811002"/>
            <a:ext cx="1039598" cy="1726198"/>
          </a:xfrm>
          <a:prstGeom prst="rect">
            <a:avLst/>
          </a:prstGeom>
        </p:spPr>
      </p:pic>
      <p:pic>
        <p:nvPicPr>
          <p:cNvPr id="41" name="Picture 40" descr="Chart, scatter chart&#10;&#10;Description automatically generated">
            <a:extLst>
              <a:ext uri="{FF2B5EF4-FFF2-40B4-BE49-F238E27FC236}">
                <a16:creationId xmlns:a16="http://schemas.microsoft.com/office/drawing/2014/main" id="{2DBC537E-B836-481E-8607-DA8C053EB2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139" y="3812004"/>
            <a:ext cx="3039530" cy="3039530"/>
          </a:xfrm>
          <a:prstGeom prst="rect">
            <a:avLst/>
          </a:prstGeom>
          <a:ln>
            <a:noFill/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1106638-6679-431F-832E-2FC0547A24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6143" y="3811002"/>
            <a:ext cx="1341902" cy="303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92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E9D9-6FBB-499C-B1EA-1C4E5E057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Supplemental Figure for</a:t>
            </a:r>
            <a:br>
              <a:rPr lang="en-US" dirty="0"/>
            </a:br>
            <a:r>
              <a:rPr lang="en-US" dirty="0"/>
              <a:t>Custom Analyses</a:t>
            </a:r>
          </a:p>
        </p:txBody>
      </p:sp>
      <p:pic>
        <p:nvPicPr>
          <p:cNvPr id="4" name="Picture 31" descr="Plot object">
            <a:extLst>
              <a:ext uri="{FF2B5EF4-FFF2-40B4-BE49-F238E27FC236}">
                <a16:creationId xmlns:a16="http://schemas.microsoft.com/office/drawing/2014/main" id="{BD5762A0-63CE-45CC-A1A3-4C8C4FD19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2672" y="456385"/>
            <a:ext cx="854166" cy="854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3" descr="Plot object">
            <a:extLst>
              <a:ext uri="{FF2B5EF4-FFF2-40B4-BE49-F238E27FC236}">
                <a16:creationId xmlns:a16="http://schemas.microsoft.com/office/drawing/2014/main" id="{8E1078EC-A696-4CC8-A684-55ED84EFB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688" y="456385"/>
            <a:ext cx="854166" cy="85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5C9D13-E1A4-46C9-9A88-2D76433CE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895" y="1443304"/>
            <a:ext cx="705752" cy="8441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F62056-7866-4647-873D-805FB523C9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1143" y="2434579"/>
            <a:ext cx="978284" cy="8447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23FE69-88D9-4312-96A7-5B2544296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9754" y="5126280"/>
            <a:ext cx="1770162" cy="125417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E6B54AF-47ED-4DFE-82A5-95F269A9B8D4}"/>
              </a:ext>
            </a:extLst>
          </p:cNvPr>
          <p:cNvSpPr txBox="1">
            <a:spLocks/>
          </p:cNvSpPr>
          <p:nvPr/>
        </p:nvSpPr>
        <p:spPr>
          <a:xfrm>
            <a:off x="1327150" y="26131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Figure on Accessing the Tool?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8DD0C2-420F-4D8F-B4B8-D797B545DC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6844" y="4241147"/>
            <a:ext cx="3867526" cy="1729364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1EDEECD0-2DE3-43D6-A91A-764CBD8B6E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4" t="20518" r="55802" b="56175"/>
          <a:stretch/>
        </p:blipFill>
        <p:spPr bwMode="auto">
          <a:xfrm>
            <a:off x="5949462" y="4926643"/>
            <a:ext cx="3010186" cy="109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5B4A9F-356A-47E5-909B-46A830C018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60870" y="3691369"/>
            <a:ext cx="4177183" cy="10995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730F41-D7C1-4D77-8032-698FC6B3A826}"/>
              </a:ext>
            </a:extLst>
          </p:cNvPr>
          <p:cNvSpPr txBox="1"/>
          <p:nvPr/>
        </p:nvSpPr>
        <p:spPr>
          <a:xfrm>
            <a:off x="1203430" y="5731474"/>
            <a:ext cx="417718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Pipeline: </a:t>
            </a:r>
            <a:r>
              <a:rPr lang="en-US" dirty="0"/>
              <a:t>Data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dirty="0"/>
              <a:t> Subsets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dirty="0">
                <a:sym typeface="Wingdings" panose="05000000000000000000" pitchFamily="2" charset="2"/>
              </a:rPr>
              <a:t> Scaling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dirty="0">
                <a:sym typeface="Wingdings" panose="05000000000000000000" pitchFamily="2" charset="2"/>
              </a:rPr>
              <a:t> Normalization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dirty="0">
                <a:sym typeface="Wingdings" panose="05000000000000000000" pitchFamily="2" charset="2"/>
              </a:rPr>
              <a:t> Reduction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→</a:t>
            </a:r>
            <a:r>
              <a:rPr lang="en-US" dirty="0">
                <a:sym typeface="Wingdings" panose="05000000000000000000" pitchFamily="2" charset="2"/>
              </a:rPr>
              <a:t> Plotting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261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8244</TotalTime>
  <Words>699</Words>
  <Application>Microsoft Office PowerPoint</Application>
  <PresentationFormat>Widescreen</PresentationFormat>
  <Paragraphs>114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Supplemental Figure for Custom Analyses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Chang</dc:creator>
  <cp:lastModifiedBy>Chang, Justin</cp:lastModifiedBy>
  <cp:revision>129</cp:revision>
  <dcterms:created xsi:type="dcterms:W3CDTF">2020-10-16T15:15:45Z</dcterms:created>
  <dcterms:modified xsi:type="dcterms:W3CDTF">2022-05-07T04:12:03Z</dcterms:modified>
</cp:coreProperties>
</file>