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C5"/>
    <a:srgbClr val="D8C2DC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34D8-288D-4FEC-98B1-5DB469ED1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9583B-9429-48D1-9EBD-45D8156DF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1A36A-F95E-409C-B252-B3AB8316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59F94-2CED-41F7-848C-F6426166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3076E-9395-4231-8E1C-5C6C71AF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0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B0C4-D47E-4722-8981-F482BEFE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9CCA3-26D0-42BE-91D6-E2CB95108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760F0-F9A0-4F30-AF98-E5962E08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FDD56-E994-4150-A884-2C92DFB1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59226-1AEB-4F9E-B253-991ACD8A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D5F54-5007-44B2-AFFC-C9EEFDAA3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51C51-38D7-47B9-8C20-E6105A301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B276D-7E7B-4530-8547-1CBFEC46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30782-A86E-4DC2-9947-9007DE5D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6D53F-7AD2-434E-96F6-308B2C26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3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84B3-7167-43D4-8E57-E107D124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20F6E-99FA-4F70-95EB-21416C2F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B285F-CC1A-4CA7-8020-D21E5544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FAACE-6652-4139-8FCE-5FF88728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83F4D-B38A-4CB6-96C0-4489CA7F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0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CB7C-501C-4932-879C-7F8F1AA6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14CFE-AE43-48A5-91F9-F7D2EAA1C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AAB7-3C24-4613-B167-5FB7D6E3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C04DF-FEAB-48AF-8608-B849CCA3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5FE45-7C46-451A-A2BC-E38EAED8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0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18E0-DA81-4169-921F-9C9E4D7B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F4C83-5E08-4290-AE13-5B455997D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2E745-131D-428A-8A01-46FC4DEF4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5A31E-C151-41F4-BFD0-56F8EEDC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8B6E7-8667-4CC5-8876-2C3C1B30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E5E96-24C5-4DA8-A90C-E0893685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8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7EEB-1F9A-424E-978D-D05D14A5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A6112-6064-4590-AAD5-10CF2353C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ED271-8DF2-4029-BAA1-BB4977010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279AA-DA50-47A2-A9A3-2E1D1F86A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FA639-1711-41A8-B9F4-E5CCBFFEF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AE5EF-82CF-495E-901B-C338C720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39C818-4BFE-4527-A9CC-A2B4752A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337BD-6882-4B6B-9679-F435704D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8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46BF-6E01-499E-8D75-30E04BC7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81F59-F5B0-47F4-BC48-B2D4B62C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AB3E8-3B3C-4AA7-8690-E1EFE77A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FCE6F-0E7A-4A58-8E3D-A45D193C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2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3ABCF-E37A-414E-8342-B756BAD0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84BA8-6D1D-4F96-B4B2-03CA07B9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E93FA-B2DF-4257-B544-EC8782DC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8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423C-A960-4B2F-B360-7174DE76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687C-619F-4D00-B13E-9C3B3AC1F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101B4-1303-4B25-B6FF-3439F2581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69A5A-AB35-4044-805E-6721B42B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AF3E6-1F8A-4088-A324-12A11521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431F9-F4DC-400B-A781-272ECD1D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7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BDF9-30F1-4D49-9208-594776F1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61BB7C-D71B-4316-AEC8-5205F63F5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06810-8A1A-4C41-AE86-F215B4144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D2915-89B2-4727-929B-CF92EE1C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133B9-23A5-44FF-BF50-C93C746E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FE489-78AD-4D14-B883-C28A0981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2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6FD36-96DE-45D7-93CC-0B89AC4C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AE4B9-25A1-4BD3-912B-AF165118D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5DBA4-33D3-46EA-81EC-8636CC143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0D20A-E720-4ECB-907E-0F9EBDE75356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FB1AD-ADC2-40A6-B5C1-91F83EAA1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F6136-0F59-4D40-85DF-2F90FED12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4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91566C-2825-4C3A-86E0-2E036DE08EFA}"/>
              </a:ext>
            </a:extLst>
          </p:cNvPr>
          <p:cNvSpPr txBox="1"/>
          <p:nvPr/>
        </p:nvSpPr>
        <p:spPr>
          <a:xfrm>
            <a:off x="8979534" y="1460204"/>
            <a:ext cx="2685140" cy="5274702"/>
          </a:xfrm>
          <a:prstGeom prst="rect">
            <a:avLst/>
          </a:prstGeom>
          <a:solidFill>
            <a:srgbClr val="FFC5C5"/>
          </a:solidFill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96A9F-8A65-4071-9DED-F36425D5CC87}"/>
              </a:ext>
            </a:extLst>
          </p:cNvPr>
          <p:cNvSpPr txBox="1"/>
          <p:nvPr/>
        </p:nvSpPr>
        <p:spPr>
          <a:xfrm>
            <a:off x="6052039" y="1460205"/>
            <a:ext cx="2927496" cy="52747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DD6275-8093-40DB-8148-611AE8D97E4C}"/>
              </a:ext>
            </a:extLst>
          </p:cNvPr>
          <p:cNvSpPr txBox="1"/>
          <p:nvPr/>
        </p:nvSpPr>
        <p:spPr>
          <a:xfrm>
            <a:off x="3366900" y="1460206"/>
            <a:ext cx="2685140" cy="52747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Setup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BA2A3-6A0A-4076-A4C9-2F1042E590CC}"/>
              </a:ext>
            </a:extLst>
          </p:cNvPr>
          <p:cNvSpPr txBox="1"/>
          <p:nvPr/>
        </p:nvSpPr>
        <p:spPr>
          <a:xfrm>
            <a:off x="6235440" y="2460946"/>
            <a:ext cx="2560694" cy="140406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/ Sample Subsets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/ Feature Subsets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[Log2, Linear]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[Global Min Max, Local Min Max, Global Z-Score, Local Z-Score, Quartile]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108618-479F-46F3-9E06-BEBD51556DCA}"/>
              </a:ext>
            </a:extLst>
          </p:cNvPr>
          <p:cNvSpPr txBox="1"/>
          <p:nvPr/>
        </p:nvSpPr>
        <p:spPr>
          <a:xfrm>
            <a:off x="6235440" y="4002564"/>
            <a:ext cx="2560695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red_methods.R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[10D, Summary, tSNE]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VAE [10D, Summary, tSNE]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UMAP [10D, Summary, tSNE]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PHATE [2D, 3D]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Thresholding Sets [UpSetR]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91CAD3-0C70-4849-B022-72828D6EEF58}"/>
              </a:ext>
            </a:extLst>
          </p:cNvPr>
          <p:cNvSpPr txBox="1"/>
          <p:nvPr/>
        </p:nvSpPr>
        <p:spPr>
          <a:xfrm>
            <a:off x="6235440" y="1672195"/>
            <a:ext cx="2560694" cy="646331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 Data (Tabular)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Rows: Samples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Columns: 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F4EF68-35BF-484C-9D25-94169EA7C82A}"/>
              </a:ext>
            </a:extLst>
          </p:cNvPr>
          <p:cNvSpPr txBox="1"/>
          <p:nvPr/>
        </p:nvSpPr>
        <p:spPr>
          <a:xfrm>
            <a:off x="9187903" y="2504018"/>
            <a:ext cx="2268402" cy="1015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Initialization: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Functions: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ui_functions.R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Options: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Storage: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54473B-B140-4761-B119-EBF3949D965A}"/>
              </a:ext>
            </a:extLst>
          </p:cNvPr>
          <p:cNvSpPr txBox="1"/>
          <p:nvPr/>
        </p:nvSpPr>
        <p:spPr>
          <a:xfrm>
            <a:off x="9187903" y="1672193"/>
            <a:ext cx="2268402" cy="64633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 (Tabular)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Rows: Samples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Columns: Features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11F1A5-2C5A-475D-8864-34A01EBD85CC}"/>
              </a:ext>
            </a:extLst>
          </p:cNvPr>
          <p:cNvSpPr txBox="1"/>
          <p:nvPr/>
        </p:nvSpPr>
        <p:spPr>
          <a:xfrm>
            <a:off x="3782004" y="5158859"/>
            <a:ext cx="1857153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Data: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Citations, Credentials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[Categories]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/ Column Subsets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C275F0C-DA39-4970-A595-8AA437911CB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7515787" y="3865012"/>
            <a:ext cx="1" cy="13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415C410-4154-4143-80EA-A7A6F8CB313B}"/>
              </a:ext>
            </a:extLst>
          </p:cNvPr>
          <p:cNvSpPr txBox="1"/>
          <p:nvPr/>
        </p:nvSpPr>
        <p:spPr>
          <a:xfrm>
            <a:off x="9187903" y="3702507"/>
            <a:ext cx="2268402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Postprocessing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Reduced Datasets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Metadata Filters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Colors, Shapes, Labels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User Parameters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D64C29-2EC3-49A9-A040-0F164440D116}"/>
              </a:ext>
            </a:extLst>
          </p:cNvPr>
          <p:cNvSpPr txBox="1"/>
          <p:nvPr/>
        </p:nvSpPr>
        <p:spPr>
          <a:xfrm>
            <a:off x="9187903" y="4934268"/>
            <a:ext cx="2268402" cy="1384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Plotting: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plotting.R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2D: ggplot2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Interactive: plotly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Boxplots: beeswarm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Heatmaps: heatmaply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Intersections: VennDiagram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Tables: DT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D1C178-9554-4784-88EA-B2A21D0683F1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10322104" y="2318524"/>
            <a:ext cx="0" cy="18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03A975-C0E7-4DB6-B83D-94A9D13C2614}"/>
              </a:ext>
            </a:extLst>
          </p:cNvPr>
          <p:cNvCxnSpPr>
            <a:cxnSpLocks/>
            <a:stCxn id="10" idx="2"/>
            <a:endCxn id="42" idx="0"/>
          </p:cNvCxnSpPr>
          <p:nvPr/>
        </p:nvCxnSpPr>
        <p:spPr>
          <a:xfrm>
            <a:off x="7515788" y="5202893"/>
            <a:ext cx="0" cy="13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C813E3-26B0-43E7-9EB8-0B5869FF5752}"/>
              </a:ext>
            </a:extLst>
          </p:cNvPr>
          <p:cNvCxnSpPr>
            <a:cxnSpLocks/>
            <a:stCxn id="16" idx="2"/>
            <a:endCxn id="54" idx="0"/>
          </p:cNvCxnSpPr>
          <p:nvPr/>
        </p:nvCxnSpPr>
        <p:spPr>
          <a:xfrm>
            <a:off x="10322104" y="3519681"/>
            <a:ext cx="0" cy="18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547389-462F-4781-BA8A-FABD0737BD90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10322104" y="4718170"/>
            <a:ext cx="0" cy="21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89B628A-0C8B-49DB-9049-834CE264EE20}"/>
              </a:ext>
            </a:extLst>
          </p:cNvPr>
          <p:cNvSpPr txBox="1"/>
          <p:nvPr/>
        </p:nvSpPr>
        <p:spPr>
          <a:xfrm>
            <a:off x="6235440" y="5340445"/>
            <a:ext cx="2560695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/ AWS Storage: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packaging.R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Visualization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Compartmentalize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Keys (folders, file names)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to Folder / Bucket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9AAFAE-65A5-4B67-B666-78869D9566D6}"/>
              </a:ext>
            </a:extLst>
          </p:cNvPr>
          <p:cNvCxnSpPr>
            <a:cxnSpLocks/>
            <a:stCxn id="70" idx="2"/>
            <a:endCxn id="2" idx="0"/>
          </p:cNvCxnSpPr>
          <p:nvPr/>
        </p:nvCxnSpPr>
        <p:spPr>
          <a:xfrm>
            <a:off x="4710580" y="2687859"/>
            <a:ext cx="0" cy="15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1F68456-9555-4B46-A5FB-4CDC51CBEE72}"/>
              </a:ext>
            </a:extLst>
          </p:cNvPr>
          <p:cNvSpPr txBox="1"/>
          <p:nvPr/>
        </p:nvSpPr>
        <p:spPr>
          <a:xfrm>
            <a:off x="3782003" y="1672196"/>
            <a:ext cx="1857153" cy="101566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install.R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Functions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Environment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Packages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Project 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6D13A8-A556-469C-B19F-2B3F0BD72E7C}"/>
              </a:ext>
            </a:extLst>
          </p:cNvPr>
          <p:cNvSpPr txBox="1"/>
          <p:nvPr/>
        </p:nvSpPr>
        <p:spPr>
          <a:xfrm>
            <a:off x="3782003" y="2838580"/>
            <a:ext cx="1857153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Workflow Roots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Directories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Source Code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&amp; Deploy 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644E2E-2DB1-4EE4-A007-0CD41FE54353}"/>
              </a:ext>
            </a:extLst>
          </p:cNvPr>
          <p:cNvSpPr txBox="1"/>
          <p:nvPr/>
        </p:nvSpPr>
        <p:spPr>
          <a:xfrm>
            <a:off x="3782004" y="3992475"/>
            <a:ext cx="1857153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 Functions: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Packages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Functions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to AWS S3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Analysis Options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9ABA1319-3EB3-48AA-A738-8690FA011C7B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>
            <a:off x="7515787" y="2318526"/>
            <a:ext cx="0" cy="14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>
            <a:extLst>
              <a:ext uri="{FF2B5EF4-FFF2-40B4-BE49-F238E27FC236}">
                <a16:creationId xmlns:a16="http://schemas.microsoft.com/office/drawing/2014/main" id="{67514177-DB07-406A-855F-D53E127C1336}"/>
              </a:ext>
            </a:extLst>
          </p:cNvPr>
          <p:cNvSpPr txBox="1"/>
          <p:nvPr/>
        </p:nvSpPr>
        <p:spPr>
          <a:xfrm>
            <a:off x="288219" y="546932"/>
            <a:ext cx="1069674" cy="275299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Data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44BC7917-6C08-448A-8B4A-A712BC4388E8}"/>
              </a:ext>
            </a:extLst>
          </p:cNvPr>
          <p:cNvSpPr txBox="1"/>
          <p:nvPr/>
        </p:nvSpPr>
        <p:spPr>
          <a:xfrm>
            <a:off x="288219" y="949557"/>
            <a:ext cx="1069674" cy="276999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Data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7EBD65FB-4414-4736-88C9-C35755631464}"/>
              </a:ext>
            </a:extLst>
          </p:cNvPr>
          <p:cNvSpPr txBox="1"/>
          <p:nvPr/>
        </p:nvSpPr>
        <p:spPr>
          <a:xfrm>
            <a:off x="1449744" y="949557"/>
            <a:ext cx="1069674" cy="27699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B548D976-8872-496A-BCC7-39E8067F4F79}"/>
              </a:ext>
            </a:extLst>
          </p:cNvPr>
          <p:cNvSpPr txBox="1"/>
          <p:nvPr/>
        </p:nvSpPr>
        <p:spPr>
          <a:xfrm>
            <a:off x="1449744" y="545232"/>
            <a:ext cx="1069674" cy="276999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Code</a:t>
            </a:r>
          </a:p>
        </p:txBody>
      </p: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A2358E2C-D348-413B-A9D2-58792E93C8EE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4710581" y="5008138"/>
            <a:ext cx="0" cy="15072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Arrow Connector 730">
            <a:extLst>
              <a:ext uri="{FF2B5EF4-FFF2-40B4-BE49-F238E27FC236}">
                <a16:creationId xmlns:a16="http://schemas.microsoft.com/office/drawing/2014/main" id="{1A121187-4029-4DE3-A16F-97530489171B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4710580" y="3854243"/>
            <a:ext cx="1" cy="1382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Arrow Connector 767">
            <a:extLst>
              <a:ext uri="{FF2B5EF4-FFF2-40B4-BE49-F238E27FC236}">
                <a16:creationId xmlns:a16="http://schemas.microsoft.com/office/drawing/2014/main" id="{9E71D4D4-1EE5-478F-B2A5-C28EE0F7311C}"/>
              </a:ext>
            </a:extLst>
          </p:cNvPr>
          <p:cNvCxnSpPr>
            <a:cxnSpLocks/>
            <a:stCxn id="403" idx="2"/>
            <a:endCxn id="401" idx="0"/>
          </p:cNvCxnSpPr>
          <p:nvPr/>
        </p:nvCxnSpPr>
        <p:spPr>
          <a:xfrm>
            <a:off x="1984581" y="822231"/>
            <a:ext cx="0" cy="1273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Arrow Connector 772">
            <a:extLst>
              <a:ext uri="{FF2B5EF4-FFF2-40B4-BE49-F238E27FC236}">
                <a16:creationId xmlns:a16="http://schemas.microsoft.com/office/drawing/2014/main" id="{202F43AF-2F3F-4EF9-8A27-BEF049F742CC}"/>
              </a:ext>
            </a:extLst>
          </p:cNvPr>
          <p:cNvCxnSpPr>
            <a:cxnSpLocks/>
            <a:stCxn id="397" idx="2"/>
            <a:endCxn id="399" idx="0"/>
          </p:cNvCxnSpPr>
          <p:nvPr/>
        </p:nvCxnSpPr>
        <p:spPr>
          <a:xfrm>
            <a:off x="823056" y="822231"/>
            <a:ext cx="0" cy="12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BF829807-EAE6-40C4-A0F8-8BB42F200AEA}"/>
              </a:ext>
            </a:extLst>
          </p:cNvPr>
          <p:cNvSpPr/>
          <p:nvPr/>
        </p:nvSpPr>
        <p:spPr>
          <a:xfrm>
            <a:off x="8844577" y="3902859"/>
            <a:ext cx="278994" cy="15939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Curved Up 33">
            <a:extLst>
              <a:ext uri="{FF2B5EF4-FFF2-40B4-BE49-F238E27FC236}">
                <a16:creationId xmlns:a16="http://schemas.microsoft.com/office/drawing/2014/main" id="{8F73A799-DB67-4C20-A429-CD01CBB3E052}"/>
              </a:ext>
            </a:extLst>
          </p:cNvPr>
          <p:cNvSpPr/>
          <p:nvPr/>
        </p:nvSpPr>
        <p:spPr>
          <a:xfrm rot="10800000">
            <a:off x="8835501" y="3705621"/>
            <a:ext cx="278994" cy="159391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18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21F68456-9555-4B46-A5FB-4CDC51CBEE72}"/>
              </a:ext>
            </a:extLst>
          </p:cNvPr>
          <p:cNvSpPr txBox="1"/>
          <p:nvPr/>
        </p:nvSpPr>
        <p:spPr>
          <a:xfrm>
            <a:off x="172427" y="137252"/>
            <a:ext cx="2363437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functions, determines the environment, installs packages, and sets root.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AD0B62-E9A4-43AE-B1F7-9615289B2EDC}"/>
              </a:ext>
            </a:extLst>
          </p:cNvPr>
          <p:cNvSpPr txBox="1"/>
          <p:nvPr/>
        </p:nvSpPr>
        <p:spPr>
          <a:xfrm>
            <a:off x="2083705" y="1499634"/>
            <a:ext cx="2491894" cy="461665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workflows.R*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Manage folders and app deployment for each workflow.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C6C6C6-1069-411B-BF55-0C07A966CAC0}"/>
              </a:ext>
            </a:extLst>
          </p:cNvPr>
          <p:cNvSpPr txBox="1"/>
          <p:nvPr/>
        </p:nvSpPr>
        <p:spPr>
          <a:xfrm>
            <a:off x="5144691" y="4266392"/>
            <a:ext cx="2476926" cy="461665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Manages user authentication for the application.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F8FFAB-12ED-4067-8FEC-65125D573990}"/>
              </a:ext>
            </a:extLst>
          </p:cNvPr>
          <p:cNvSpPr txBox="1"/>
          <p:nvPr/>
        </p:nvSpPr>
        <p:spPr>
          <a:xfrm>
            <a:off x="4899298" y="2189629"/>
            <a:ext cx="2363167" cy="830997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 and initializes reduction parameters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Names, stores, and loads reduction files.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B2102D-D373-4C95-A96F-FC4023A9A31D}"/>
              </a:ext>
            </a:extLst>
          </p:cNvPr>
          <p:cNvSpPr txBox="1"/>
          <p:nvPr/>
        </p:nvSpPr>
        <p:spPr>
          <a:xfrm>
            <a:off x="4899568" y="3130891"/>
            <a:ext cx="2363435" cy="1015663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make_requests.R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Loads stored category / subset data. Declares functions for validating, creating, combining, and identifying reduction requests.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C47DC1-7BA7-45E6-846C-79D5D7DB91AF}"/>
              </a:ext>
            </a:extLst>
          </p:cNvPr>
          <p:cNvCxnSpPr>
            <a:cxnSpLocks/>
            <a:stCxn id="36" idx="2"/>
            <a:endCxn id="75" idx="0"/>
          </p:cNvCxnSpPr>
          <p:nvPr/>
        </p:nvCxnSpPr>
        <p:spPr>
          <a:xfrm>
            <a:off x="3329652" y="1961299"/>
            <a:ext cx="514321" cy="262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6217779-404D-44EC-820E-6456D1841D8F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>
            <a:off x="6080882" y="3020626"/>
            <a:ext cx="404" cy="11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8AD7BA7-2A6A-4680-B127-FE1900A22BDC}"/>
              </a:ext>
            </a:extLst>
          </p:cNvPr>
          <p:cNvSpPr txBox="1"/>
          <p:nvPr/>
        </p:nvSpPr>
        <p:spPr>
          <a:xfrm>
            <a:off x="4908572" y="229754"/>
            <a:ext cx="2363435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converter.R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Standardizes data for downstream processing and generates app configuration files.</a:t>
            </a:r>
            <a:endParaRPr 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2F6C71-5184-44C4-B84B-653193BA4C43}"/>
              </a:ext>
            </a:extLst>
          </p:cNvPr>
          <p:cNvSpPr txBox="1"/>
          <p:nvPr/>
        </p:nvSpPr>
        <p:spPr>
          <a:xfrm>
            <a:off x="7804483" y="229754"/>
            <a:ext cx="2368538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find_replace.R*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for finding / replacing fixed / regex expressions in text.</a:t>
            </a:r>
            <a:endParaRPr 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EB0E64-1995-482F-B725-0FF5114DE87B}"/>
              </a:ext>
            </a:extLst>
          </p:cNvPr>
          <p:cNvSpPr txBox="1"/>
          <p:nvPr/>
        </p:nvSpPr>
        <p:spPr>
          <a:xfrm>
            <a:off x="7804483" y="1267145"/>
            <a:ext cx="2363435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text_work.R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for identifying bookmarkable elements, manipulating menu text.</a:t>
            </a:r>
            <a:endParaRPr 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5B1A851-0A37-4A93-82D0-243EA5E58D3B}"/>
              </a:ext>
            </a:extLst>
          </p:cNvPr>
          <p:cNvCxnSpPr>
            <a:cxnSpLocks/>
            <a:stCxn id="49" idx="2"/>
            <a:endCxn id="60" idx="0"/>
          </p:cNvCxnSpPr>
          <p:nvPr/>
        </p:nvCxnSpPr>
        <p:spPr>
          <a:xfrm flipH="1">
            <a:off x="8986201" y="1148445"/>
            <a:ext cx="5102" cy="11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C391A2D-EC4B-4629-8C28-CDADA1EFBDF6}"/>
              </a:ext>
            </a:extLst>
          </p:cNvPr>
          <p:cNvCxnSpPr>
            <a:cxnSpLocks/>
            <a:stCxn id="36" idx="0"/>
            <a:endCxn id="57" idx="1"/>
          </p:cNvCxnSpPr>
          <p:nvPr/>
        </p:nvCxnSpPr>
        <p:spPr>
          <a:xfrm flipV="1">
            <a:off x="3329652" y="552920"/>
            <a:ext cx="1578920" cy="946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74DBF76-4D9E-4EF1-9450-9824C9696607}"/>
              </a:ext>
            </a:extLst>
          </p:cNvPr>
          <p:cNvCxnSpPr>
            <a:cxnSpLocks/>
            <a:stCxn id="58" idx="1"/>
            <a:endCxn id="57" idx="3"/>
          </p:cNvCxnSpPr>
          <p:nvPr/>
        </p:nvCxnSpPr>
        <p:spPr>
          <a:xfrm flipH="1">
            <a:off x="7272007" y="552920"/>
            <a:ext cx="532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DDBF855-611B-496D-8242-E7680463917E}"/>
              </a:ext>
            </a:extLst>
          </p:cNvPr>
          <p:cNvSpPr txBox="1"/>
          <p:nvPr/>
        </p:nvSpPr>
        <p:spPr>
          <a:xfrm>
            <a:off x="88995" y="4586602"/>
            <a:ext cx="236343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red_methods.R*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Implements PCA, VAE, UMAP, PHATE, Sets, and tSNE as reduction methods.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1587B77-7F6D-4C31-8D06-F59F41E61A98}"/>
              </a:ext>
            </a:extLst>
          </p:cNvPr>
          <p:cNvCxnSpPr>
            <a:cxnSpLocks/>
            <a:stCxn id="50" idx="1"/>
            <a:endCxn id="75" idx="0"/>
          </p:cNvCxnSpPr>
          <p:nvPr/>
        </p:nvCxnSpPr>
        <p:spPr>
          <a:xfrm flipH="1">
            <a:off x="3843973" y="3638723"/>
            <a:ext cx="1055595" cy="948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442B296-0C54-4F5A-894E-60788236002A}"/>
              </a:ext>
            </a:extLst>
          </p:cNvPr>
          <p:cNvSpPr txBox="1"/>
          <p:nvPr/>
        </p:nvSpPr>
        <p:spPr>
          <a:xfrm>
            <a:off x="2605510" y="4587125"/>
            <a:ext cx="247692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red_requests.R*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for efficiently performing and storing reduction requests.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0B010BD-418B-45F6-90E1-D70589449D1F}"/>
              </a:ext>
            </a:extLst>
          </p:cNvPr>
          <p:cNvCxnSpPr>
            <a:cxnSpLocks/>
            <a:stCxn id="72" idx="3"/>
            <a:endCxn id="75" idx="1"/>
          </p:cNvCxnSpPr>
          <p:nvPr/>
        </p:nvCxnSpPr>
        <p:spPr>
          <a:xfrm>
            <a:off x="2452430" y="4909768"/>
            <a:ext cx="153080" cy="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725F408-E273-454E-B8F7-65747149875B}"/>
              </a:ext>
            </a:extLst>
          </p:cNvPr>
          <p:cNvSpPr txBox="1"/>
          <p:nvPr/>
        </p:nvSpPr>
        <p:spPr>
          <a:xfrm>
            <a:off x="7799637" y="3484011"/>
            <a:ext cx="2363434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Tests storage systems, generates menus, and assembles user interfaces for the application.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DA55329-65F0-4F3A-B710-F4D59D756E1A}"/>
              </a:ext>
            </a:extLst>
          </p:cNvPr>
          <p:cNvSpPr txBox="1"/>
          <p:nvPr/>
        </p:nvSpPr>
        <p:spPr>
          <a:xfrm>
            <a:off x="7804483" y="2076087"/>
            <a:ext cx="2363434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ui_functions.R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that generate interactive HTML widgets for Shiny applications.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6F9E16A-6C86-470D-9A79-6EDD3DF8873C}"/>
              </a:ext>
            </a:extLst>
          </p:cNvPr>
          <p:cNvSpPr txBox="1"/>
          <p:nvPr/>
        </p:nvSpPr>
        <p:spPr>
          <a:xfrm>
            <a:off x="7809595" y="4782754"/>
            <a:ext cx="2363426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Makes an interactive Shiny application capable of visualizing dimensionally reduced data.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42D5465-4D26-49C8-8AF8-FF3282C2C34B}"/>
              </a:ext>
            </a:extLst>
          </p:cNvPr>
          <p:cNvCxnSpPr>
            <a:cxnSpLocks/>
            <a:stCxn id="37" idx="3"/>
            <a:endCxn id="91" idx="1"/>
          </p:cNvCxnSpPr>
          <p:nvPr/>
        </p:nvCxnSpPr>
        <p:spPr>
          <a:xfrm>
            <a:off x="7621617" y="4497225"/>
            <a:ext cx="187978" cy="60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F381171-67B5-4BFC-AD3E-8631338DF517}"/>
              </a:ext>
            </a:extLst>
          </p:cNvPr>
          <p:cNvSpPr txBox="1"/>
          <p:nvPr/>
        </p:nvSpPr>
        <p:spPr>
          <a:xfrm>
            <a:off x="2651212" y="5420119"/>
            <a:ext cx="236343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packaging.R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Assembles a broad set of reduction requests, executes them, and syncs data to AWS.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584A7D-CA14-42E2-A9AC-F88242C1902B}"/>
              </a:ext>
            </a:extLst>
          </p:cNvPr>
          <p:cNvCxnSpPr>
            <a:cxnSpLocks/>
            <a:stCxn id="75" idx="2"/>
            <a:endCxn id="99" idx="0"/>
          </p:cNvCxnSpPr>
          <p:nvPr/>
        </p:nvCxnSpPr>
        <p:spPr>
          <a:xfrm flipH="1">
            <a:off x="3832930" y="5233456"/>
            <a:ext cx="11043" cy="18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3FA99E0-EBBC-4C8D-8061-31BFC97FEA14}"/>
              </a:ext>
            </a:extLst>
          </p:cNvPr>
          <p:cNvCxnSpPr>
            <a:cxnSpLocks/>
            <a:stCxn id="56" idx="2"/>
            <a:endCxn id="91" idx="0"/>
          </p:cNvCxnSpPr>
          <p:nvPr/>
        </p:nvCxnSpPr>
        <p:spPr>
          <a:xfrm>
            <a:off x="8986196" y="4596033"/>
            <a:ext cx="5112" cy="186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94AF1FF-D4B7-421F-A229-9769D55E7ED4}"/>
              </a:ext>
            </a:extLst>
          </p:cNvPr>
          <p:cNvCxnSpPr>
            <a:cxnSpLocks/>
            <a:stCxn id="60" idx="2"/>
            <a:endCxn id="90" idx="0"/>
          </p:cNvCxnSpPr>
          <p:nvPr/>
        </p:nvCxnSpPr>
        <p:spPr>
          <a:xfrm flipH="1">
            <a:off x="8986200" y="1913476"/>
            <a:ext cx="1" cy="162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6E4DBB6-A5C2-4276-84AE-90E303EBFC8E}"/>
              </a:ext>
            </a:extLst>
          </p:cNvPr>
          <p:cNvCxnSpPr>
            <a:cxnSpLocks/>
            <a:stCxn id="65" idx="2"/>
            <a:endCxn id="89" idx="0"/>
          </p:cNvCxnSpPr>
          <p:nvPr/>
        </p:nvCxnSpPr>
        <p:spPr>
          <a:xfrm flipH="1">
            <a:off x="8981354" y="3173189"/>
            <a:ext cx="4846" cy="310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9B6B1A3E-3E66-40CA-9245-ECC9004C6D3B}"/>
              </a:ext>
            </a:extLst>
          </p:cNvPr>
          <p:cNvSpPr txBox="1"/>
          <p:nvPr/>
        </p:nvSpPr>
        <p:spPr>
          <a:xfrm>
            <a:off x="4899433" y="1099413"/>
            <a:ext cx="2363167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storage.R*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to list, find, read, and write files on operating systems / AWS.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2E7B6505-B033-4B5F-9E74-CD836A84169F}"/>
              </a:ext>
            </a:extLst>
          </p:cNvPr>
          <p:cNvCxnSpPr>
            <a:cxnSpLocks/>
            <a:stCxn id="46" idx="2"/>
            <a:endCxn id="44" idx="0"/>
          </p:cNvCxnSpPr>
          <p:nvPr/>
        </p:nvCxnSpPr>
        <p:spPr>
          <a:xfrm flipH="1">
            <a:off x="6080882" y="2019781"/>
            <a:ext cx="135" cy="169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CF9682C-EFFE-468E-B0CB-EF390D0FF338}"/>
              </a:ext>
            </a:extLst>
          </p:cNvPr>
          <p:cNvCxnSpPr>
            <a:cxnSpLocks/>
            <a:stCxn id="242" idx="0"/>
            <a:endCxn id="57" idx="2"/>
          </p:cNvCxnSpPr>
          <p:nvPr/>
        </p:nvCxnSpPr>
        <p:spPr>
          <a:xfrm flipV="1">
            <a:off x="6081017" y="876085"/>
            <a:ext cx="9273" cy="223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29103AD-A728-4D0B-9FEE-183866445CA4}"/>
              </a:ext>
            </a:extLst>
          </p:cNvPr>
          <p:cNvSpPr txBox="1"/>
          <p:nvPr/>
        </p:nvSpPr>
        <p:spPr>
          <a:xfrm>
            <a:off x="172426" y="780809"/>
            <a:ext cx="2363437" cy="64633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library(shiny), library(dplyr), library(BiocManager) [only necessary for reduction]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41AD0E-A153-4EC3-A49F-65D0E2C4D285}"/>
              </a:ext>
            </a:extLst>
          </p:cNvPr>
          <p:cNvSpPr txBox="1"/>
          <p:nvPr/>
        </p:nvSpPr>
        <p:spPr>
          <a:xfrm>
            <a:off x="437248" y="2871146"/>
            <a:ext cx="2363435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sca_nor_fun.R*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Declares scaling / normalization functions.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A9CDE0-CA41-4289-A132-CA3A9915970E}"/>
              </a:ext>
            </a:extLst>
          </p:cNvPr>
          <p:cNvCxnSpPr>
            <a:cxnSpLocks/>
            <a:stCxn id="33" idx="3"/>
            <a:endCxn id="75" idx="0"/>
          </p:cNvCxnSpPr>
          <p:nvPr/>
        </p:nvCxnSpPr>
        <p:spPr>
          <a:xfrm>
            <a:off x="2800683" y="3101979"/>
            <a:ext cx="1043290" cy="148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58CB991-4541-4D29-9ADD-1354203EF18E}"/>
              </a:ext>
            </a:extLst>
          </p:cNvPr>
          <p:cNvSpPr txBox="1"/>
          <p:nvPr/>
        </p:nvSpPr>
        <p:spPr>
          <a:xfrm>
            <a:off x="2605510" y="6469650"/>
            <a:ext cx="2363437" cy="276999"/>
          </a:xfrm>
          <a:prstGeom prst="rect">
            <a:avLst/>
          </a:prstGeom>
          <a:solidFill>
            <a:srgbClr val="D8C2DC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*Has unit tests.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2BEC92-76D3-4036-8161-FACCC10C6E2A}"/>
              </a:ext>
            </a:extLst>
          </p:cNvPr>
          <p:cNvSpPr txBox="1"/>
          <p:nvPr/>
        </p:nvSpPr>
        <p:spPr>
          <a:xfrm>
            <a:off x="437246" y="3327262"/>
            <a:ext cx="2363437" cy="27699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library(limma)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4EF328-46BE-46EE-B6F6-4D322FF359AF}"/>
              </a:ext>
            </a:extLst>
          </p:cNvPr>
          <p:cNvSpPr txBox="1"/>
          <p:nvPr/>
        </p:nvSpPr>
        <p:spPr>
          <a:xfrm>
            <a:off x="4899298" y="1742782"/>
            <a:ext cx="2363437" cy="27699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library(aws.s3)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EA7F8B-331A-4065-90D3-B478790CF16F}"/>
              </a:ext>
            </a:extLst>
          </p:cNvPr>
          <p:cNvSpPr txBox="1"/>
          <p:nvPr/>
        </p:nvSpPr>
        <p:spPr>
          <a:xfrm>
            <a:off x="7809584" y="871446"/>
            <a:ext cx="2363437" cy="27699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library(stringi)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A9D995-A727-4999-95D8-89EBF3439DE8}"/>
              </a:ext>
            </a:extLst>
          </p:cNvPr>
          <p:cNvSpPr txBox="1"/>
          <p:nvPr/>
        </p:nvSpPr>
        <p:spPr>
          <a:xfrm>
            <a:off x="5144691" y="6025132"/>
            <a:ext cx="2476926" cy="101566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viridis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library(ggplot2), library(plotly), library(UpSetR), library(VennDiagram),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library(beeswarm),  library(heatmaply), library(DT)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22B8AA-2875-418F-8908-0D7DB347535D}"/>
              </a:ext>
            </a:extLst>
          </p:cNvPr>
          <p:cNvSpPr txBox="1"/>
          <p:nvPr/>
        </p:nvSpPr>
        <p:spPr>
          <a:xfrm>
            <a:off x="7804484" y="4134368"/>
            <a:ext cx="2363424" cy="461665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library(shinyjs), library(shinydashboard)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C150DD-F239-4C59-AA92-42F5C818089B}"/>
              </a:ext>
            </a:extLst>
          </p:cNvPr>
          <p:cNvSpPr txBox="1"/>
          <p:nvPr/>
        </p:nvSpPr>
        <p:spPr>
          <a:xfrm>
            <a:off x="5144691" y="5194135"/>
            <a:ext cx="2476926" cy="830997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plotting.R*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Makes ggplot2, plotly, boxplot / beeswarm, DT, UpSetR, heatmaply, and Venn Diagram objects for Shiny applications.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30E0494-7416-4E9A-84F3-F779A6FD4B60}"/>
              </a:ext>
            </a:extLst>
          </p:cNvPr>
          <p:cNvCxnSpPr>
            <a:cxnSpLocks/>
            <a:stCxn id="59" idx="3"/>
            <a:endCxn id="91" idx="1"/>
          </p:cNvCxnSpPr>
          <p:nvPr/>
        </p:nvCxnSpPr>
        <p:spPr>
          <a:xfrm flipV="1">
            <a:off x="7621617" y="5105920"/>
            <a:ext cx="187978" cy="50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FA21350-8FE0-4C16-B2E6-F797B6173834}"/>
              </a:ext>
            </a:extLst>
          </p:cNvPr>
          <p:cNvSpPr txBox="1"/>
          <p:nvPr/>
        </p:nvSpPr>
        <p:spPr>
          <a:xfrm>
            <a:off x="5144691" y="4738766"/>
            <a:ext cx="2476926" cy="27699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bcrypt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573B83-433F-4431-9FB2-152F211F8AB0}"/>
              </a:ext>
            </a:extLst>
          </p:cNvPr>
          <p:cNvSpPr txBox="1"/>
          <p:nvPr/>
        </p:nvSpPr>
        <p:spPr>
          <a:xfrm>
            <a:off x="88977" y="5232014"/>
            <a:ext cx="2363435" cy="830997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library(reticulate), library(tensorflow), library(keras), library(phateR), library(umap), library(Rtsne), library(Matrix)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12FA4AC-40BD-44CC-84D2-2B9B9081BC58}"/>
              </a:ext>
            </a:extLst>
          </p:cNvPr>
          <p:cNvSpPr txBox="1"/>
          <p:nvPr/>
        </p:nvSpPr>
        <p:spPr>
          <a:xfrm>
            <a:off x="7804488" y="2711524"/>
            <a:ext cx="2363424" cy="461665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library(shinycssloaders), library(shinywidgets)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CDE6041-B03D-4055-AC67-767476961796}"/>
              </a:ext>
            </a:extLst>
          </p:cNvPr>
          <p:cNvCxnSpPr>
            <a:cxnSpLocks/>
            <a:stCxn id="50" idx="3"/>
            <a:endCxn id="89" idx="1"/>
          </p:cNvCxnSpPr>
          <p:nvPr/>
        </p:nvCxnSpPr>
        <p:spPr>
          <a:xfrm>
            <a:off x="7263003" y="3638723"/>
            <a:ext cx="536634" cy="168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7AA9D1E-B61E-44F8-8F92-21E966A04C68}"/>
              </a:ext>
            </a:extLst>
          </p:cNvPr>
          <p:cNvCxnSpPr>
            <a:cxnSpLocks/>
            <a:endCxn id="57" idx="3"/>
          </p:cNvCxnSpPr>
          <p:nvPr/>
        </p:nvCxnSpPr>
        <p:spPr>
          <a:xfrm flipH="1" flipV="1">
            <a:off x="7272007" y="552920"/>
            <a:ext cx="289378" cy="3713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49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5399</TotalTime>
  <Words>707</Words>
  <Application>Microsoft Office PowerPoint</Application>
  <PresentationFormat>Widescreen</PresentationFormat>
  <Paragraphs>95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Chang</dc:creator>
  <cp:lastModifiedBy>Justin Chang</cp:lastModifiedBy>
  <cp:revision>104</cp:revision>
  <dcterms:created xsi:type="dcterms:W3CDTF">2020-10-16T15:15:45Z</dcterms:created>
  <dcterms:modified xsi:type="dcterms:W3CDTF">2022-02-23T02:33:43Z</dcterms:modified>
</cp:coreProperties>
</file>