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27"/>
  </p:notesMasterIdLst>
  <p:sldIdLst>
    <p:sldId id="256" r:id="rId2"/>
    <p:sldId id="291" r:id="rId3"/>
    <p:sldId id="29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95" r:id="rId13"/>
    <p:sldId id="266" r:id="rId14"/>
    <p:sldId id="267" r:id="rId15"/>
    <p:sldId id="270" r:id="rId16"/>
    <p:sldId id="280" r:id="rId17"/>
    <p:sldId id="282" r:id="rId18"/>
    <p:sldId id="283" r:id="rId19"/>
    <p:sldId id="297" r:id="rId20"/>
    <p:sldId id="292" r:id="rId21"/>
    <p:sldId id="294" r:id="rId22"/>
    <p:sldId id="285" r:id="rId23"/>
    <p:sldId id="287" r:id="rId24"/>
    <p:sldId id="293" r:id="rId25"/>
    <p:sldId id="29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9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C0392-ED8F-47C6-BCD0-1687EF07CF70}" type="datetimeFigureOut">
              <a:rPr lang="da-DK" smtClean="0"/>
              <a:t>17-04-2024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CDAEB-A7ED-450A-AC92-1127D524C1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4738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7FD1A-B837-43AD-874C-AEA416430BAD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30001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Automatisk </a:t>
            </a:r>
            <a:r>
              <a:rPr lang="da-DK" dirty="0" err="1"/>
              <a:t>bennummer</a:t>
            </a:r>
            <a:r>
              <a:rPr lang="da-DK" dirty="0"/>
              <a:t> fra KiCad8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CDAEB-A7ED-450A-AC92-1127D524C1AB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8061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CDAEB-A7ED-450A-AC92-1127D524C1AB}" type="slidenum">
              <a:rPr lang="da-DK" smtClean="0"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4317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4/17/2024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4/17/2024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9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4/17/2024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12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4/17/2024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9867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4/17/2024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6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4/17/2024</a:t>
            </a:fld>
            <a:endParaRPr lang="en-US" spc="5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697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4/17/2024</a:t>
            </a:fld>
            <a:endParaRPr lang="en-US" spc="5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02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4/17/2024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32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4/17/2024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7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4/17/2024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2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4/17/2024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29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4/17/2024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8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4/17/2024</a:t>
            </a:fld>
            <a:endParaRPr lang="en-US" spc="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9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4/17/2024</a:t>
            </a:fld>
            <a:endParaRPr lang="en-US" spc="5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17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4/17/2024</a:t>
            </a:fld>
            <a:endParaRPr lang="en-US" spc="50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04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4/17/2024</a:t>
            </a:fld>
            <a:endParaRPr lang="en-US" spc="50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0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4/17/2024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9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4/17/2024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82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AwNg--LtuMc" TargetMode="Externa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cart.jlcpcb.com/impedanceCalculatio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60D9C-2678-4D05-827E-6A05E53C2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1" y="1240403"/>
            <a:ext cx="5943600" cy="2941983"/>
          </a:xfrm>
        </p:spPr>
        <p:txBody>
          <a:bodyPr anchor="ctr">
            <a:normAutofit/>
          </a:bodyPr>
          <a:lstStyle/>
          <a:p>
            <a:pPr algn="l"/>
            <a:r>
              <a:rPr lang="en-GB"/>
              <a:t>Kicad</a:t>
            </a:r>
            <a:endParaRPr lang="LID4096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72DB3DA-B5DA-4797-81BE-DC35FE999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>
            <a:normAutofit/>
          </a:bodyPr>
          <a:lstStyle/>
          <a:p>
            <a:pPr algn="l"/>
            <a:r>
              <a:rPr lang="en-GB"/>
              <a:t>Vejen til nemmere PCB design</a:t>
            </a:r>
            <a:endParaRPr lang="LID4096"/>
          </a:p>
        </p:txBody>
      </p:sp>
      <p:pic>
        <p:nvPicPr>
          <p:cNvPr id="1028" name="Picture 4" descr="KiCAD-logo">
            <a:extLst>
              <a:ext uri="{FF2B5EF4-FFF2-40B4-BE49-F238E27FC236}">
                <a16:creationId xmlns:a16="http://schemas.microsoft.com/office/drawing/2014/main" id="{2A36AB4A-624A-471D-A910-4DFB42EED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2490" y="457401"/>
            <a:ext cx="4015397" cy="156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993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74CE5-47E7-4B9A-BD58-06E53102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Forbindelser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449F343-0D18-4E4C-B2DE-5A0AC83AA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Inden</a:t>
            </a:r>
            <a:r>
              <a:rPr lang="en-GB" dirty="0"/>
              <a:t> for same side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komponenter</a:t>
            </a:r>
            <a:r>
              <a:rPr lang="en-GB" dirty="0"/>
              <a:t> </a:t>
            </a:r>
            <a:r>
              <a:rPr lang="en-GB" dirty="0" err="1"/>
              <a:t>forbindes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to </a:t>
            </a:r>
            <a:r>
              <a:rPr lang="en-GB" dirty="0" err="1"/>
              <a:t>måder</a:t>
            </a:r>
            <a:endParaRPr lang="en-GB" dirty="0"/>
          </a:p>
          <a:p>
            <a:pPr lvl="1"/>
            <a:r>
              <a:rPr lang="en-GB" dirty="0" err="1"/>
              <a:t>Forbindelse</a:t>
            </a:r>
            <a:r>
              <a:rPr lang="en-GB" dirty="0"/>
              <a:t> med wire [W]</a:t>
            </a:r>
          </a:p>
          <a:p>
            <a:pPr lvl="1"/>
            <a:r>
              <a:rPr lang="en-GB" dirty="0" err="1"/>
              <a:t>Forbindelse</a:t>
            </a:r>
            <a:r>
              <a:rPr lang="en-GB" dirty="0"/>
              <a:t> med same </a:t>
            </a:r>
            <a:r>
              <a:rPr lang="en-GB" dirty="0" err="1"/>
              <a:t>netnavn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Power </a:t>
            </a:r>
            <a:r>
              <a:rPr lang="en-GB" dirty="0" err="1"/>
              <a:t>forbindelse</a:t>
            </a:r>
            <a:r>
              <a:rPr lang="en-GB" dirty="0"/>
              <a:t> </a:t>
            </a:r>
            <a:r>
              <a:rPr lang="en-GB" dirty="0" err="1"/>
              <a:t>skabes</a:t>
            </a:r>
            <a:r>
              <a:rPr lang="en-GB" dirty="0"/>
              <a:t> </a:t>
            </a:r>
            <a:r>
              <a:rPr lang="en-GB" dirty="0" err="1"/>
              <a:t>vha</a:t>
            </a:r>
            <a:r>
              <a:rPr lang="en-GB" dirty="0"/>
              <a:t> </a:t>
            </a:r>
            <a:r>
              <a:rPr lang="en-GB" dirty="0" err="1"/>
              <a:t>navnet</a:t>
            </a:r>
            <a:r>
              <a:rPr lang="en-GB" dirty="0"/>
              <a:t> og </a:t>
            </a:r>
            <a:r>
              <a:rPr lang="en-GB" dirty="0" err="1"/>
              <a:t>ikke</a:t>
            </a:r>
            <a:r>
              <a:rPr lang="en-GB" dirty="0"/>
              <a:t> det </a:t>
            </a:r>
            <a:r>
              <a:rPr lang="en-GB" dirty="0" err="1"/>
              <a:t>grafiske</a:t>
            </a:r>
            <a:r>
              <a:rPr lang="en-GB" dirty="0"/>
              <a:t> </a:t>
            </a:r>
            <a:r>
              <a:rPr lang="en-GB" dirty="0" err="1"/>
              <a:t>udseende</a:t>
            </a:r>
            <a:endParaRPr lang="en-GB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54660B3F-F5DD-48E6-B341-A1B307861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229" y="2015732"/>
            <a:ext cx="3512890" cy="162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13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05BC4-01EA-42A0-A59B-97D302A5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Wires, Busser og </a:t>
            </a:r>
            <a:r>
              <a:rPr lang="en-GB" dirty="0" err="1"/>
              <a:t>og</a:t>
            </a:r>
            <a:r>
              <a:rPr lang="en-GB" dirty="0"/>
              <a:t> Bus Entries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9DDD879-2E95-4705-9130-1BB8015CC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Anvend</a:t>
            </a:r>
            <a:r>
              <a:rPr lang="en-GB" dirty="0"/>
              <a:t> Bus Entry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angive</a:t>
            </a:r>
            <a:r>
              <a:rPr lang="en-GB" dirty="0"/>
              <a:t> </a:t>
            </a:r>
            <a:r>
              <a:rPr lang="en-GB" dirty="0" err="1"/>
              <a:t>forbindelse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bus</a:t>
            </a:r>
          </a:p>
          <a:p>
            <a:r>
              <a:rPr lang="en-GB" dirty="0" err="1"/>
              <a:t>Brug</a:t>
            </a:r>
            <a:r>
              <a:rPr lang="en-GB" dirty="0"/>
              <a:t> Net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navngive</a:t>
            </a:r>
            <a:r>
              <a:rPr lang="en-GB" dirty="0"/>
              <a:t> bus  I </a:t>
            </a:r>
            <a:r>
              <a:rPr lang="en-GB" dirty="0" err="1"/>
              <a:t>formattet</a:t>
            </a:r>
            <a:r>
              <a:rPr lang="en-GB" dirty="0"/>
              <a:t> D[0..x], A[0…16]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F8C91CE2-DC9E-4E81-9C94-6F5B64A7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435" y="3207280"/>
            <a:ext cx="3664571" cy="215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7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C2C7D-1B33-75F2-8FE2-E416728F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Opgave</a:t>
            </a:r>
            <a:br>
              <a:rPr lang="da-DK" dirty="0"/>
            </a:br>
            <a:r>
              <a:rPr lang="da-DK" dirty="0"/>
              <a:t>Tegn følgende </a:t>
            </a:r>
            <a:r>
              <a:rPr lang="da-DK" dirty="0" err="1"/>
              <a:t>skematic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75C8E3FE-87EA-65D5-BBBF-FF98A7C7D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654" y="0"/>
            <a:ext cx="3995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9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FC0F5-D658-4FA7-AFAC-0F758B38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Hierarkisk</a:t>
            </a:r>
            <a:r>
              <a:rPr lang="en-GB" dirty="0"/>
              <a:t> design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B3878BB-C791-459D-AE68-725CED2C2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Opret</a:t>
            </a:r>
            <a:r>
              <a:rPr lang="en-GB" dirty="0"/>
              <a:t> sheet</a:t>
            </a:r>
          </a:p>
          <a:p>
            <a:r>
              <a:rPr lang="en-GB" dirty="0" err="1"/>
              <a:t>Gå</a:t>
            </a:r>
            <a:r>
              <a:rPr lang="en-GB" dirty="0"/>
              <a:t> </a:t>
            </a:r>
            <a:r>
              <a:rPr lang="en-GB" dirty="0" err="1"/>
              <a:t>ind</a:t>
            </a:r>
            <a:r>
              <a:rPr lang="en-GB" dirty="0"/>
              <a:t> I sheet</a:t>
            </a:r>
          </a:p>
          <a:p>
            <a:r>
              <a:rPr lang="en-GB" dirty="0"/>
              <a:t>Export </a:t>
            </a:r>
            <a:r>
              <a:rPr lang="en-GB" dirty="0" err="1"/>
              <a:t>porte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BEE802F-31CB-445C-9E23-AABF2CF4C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966" y="1943809"/>
            <a:ext cx="3412669" cy="316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45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58DB04-799B-4E27-BDE9-495E41DD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Footprint/</a:t>
            </a:r>
            <a:r>
              <a:rPr lang="en-GB" dirty="0" err="1"/>
              <a:t>netliste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E42EEFD-4437-4DDC-A2D9-FDD730C2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Annotate</a:t>
            </a:r>
          </a:p>
          <a:p>
            <a:r>
              <a:rPr lang="en-GB" dirty="0"/>
              <a:t>Place footprint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2107465-21C8-D8A4-ACC2-43FAE73C5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756" y="1202621"/>
            <a:ext cx="6361353" cy="565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13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E1EA1A-EDBC-444C-8488-C6AB29E2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Lib </a:t>
            </a:r>
            <a:r>
              <a:rPr lang="en-GB" dirty="0" err="1"/>
              <a:t>Symboler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2B543CC-1729-45D5-83D7-9983FC4F0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2323629" cy="4195481"/>
          </a:xfrm>
        </p:spPr>
        <p:txBody>
          <a:bodyPr/>
          <a:lstStyle/>
          <a:p>
            <a:r>
              <a:rPr lang="en-GB" dirty="0"/>
              <a:t>Lib Editor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08959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062B3-2654-4C1B-83AC-21EC6AFD7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 (PCB)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B729FEB-297E-42F6-8AC8-5F6311FC3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202" y="1756356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2000" dirty="0"/>
              <a:t>Layout editor</a:t>
            </a:r>
          </a:p>
          <a:p>
            <a:pPr>
              <a:lnSpc>
                <a:spcPct val="110000"/>
              </a:lnSpc>
            </a:pPr>
            <a:r>
              <a:rPr lang="en-GB" sz="2000" dirty="0"/>
              <a:t>Layout editor </a:t>
            </a:r>
            <a:r>
              <a:rPr lang="en-GB" sz="2000" dirty="0" err="1"/>
              <a:t>opsætning</a:t>
            </a:r>
            <a:endParaRPr lang="en-GB" sz="2000" dirty="0"/>
          </a:p>
          <a:p>
            <a:pPr>
              <a:lnSpc>
                <a:spcPct val="110000"/>
              </a:lnSpc>
            </a:pPr>
            <a:r>
              <a:rPr lang="en-GB" sz="2000" dirty="0"/>
              <a:t>Footprint </a:t>
            </a:r>
            <a:r>
              <a:rPr lang="en-GB" sz="2000" dirty="0" err="1"/>
              <a:t>egenskaber</a:t>
            </a:r>
            <a:endParaRPr lang="en-GB" sz="2000" dirty="0"/>
          </a:p>
          <a:p>
            <a:pPr>
              <a:lnSpc>
                <a:spcPct val="110000"/>
              </a:lnSpc>
            </a:pPr>
            <a:r>
              <a:rPr lang="en-GB" sz="2000" dirty="0"/>
              <a:t>3D-visning</a:t>
            </a:r>
          </a:p>
          <a:p>
            <a:pPr>
              <a:lnSpc>
                <a:spcPct val="110000"/>
              </a:lnSpc>
            </a:pPr>
            <a:r>
              <a:rPr lang="en-GB" sz="2000" dirty="0"/>
              <a:t>Gerber-</a:t>
            </a:r>
            <a:r>
              <a:rPr lang="en-GB" sz="2000" dirty="0" err="1"/>
              <a:t>visning</a:t>
            </a:r>
            <a:endParaRPr lang="en-GB" sz="2000" dirty="0"/>
          </a:p>
          <a:p>
            <a:pPr>
              <a:lnSpc>
                <a:spcPct val="110000"/>
              </a:lnSpc>
            </a:pPr>
            <a:r>
              <a:rPr lang="en-GB" sz="2000" dirty="0" err="1"/>
              <a:t>Billedkonverter</a:t>
            </a:r>
            <a:endParaRPr lang="en-GB" sz="2000" dirty="0"/>
          </a:p>
          <a:p>
            <a:pPr>
              <a:lnSpc>
                <a:spcPct val="110000"/>
              </a:lnSpc>
            </a:pPr>
            <a:r>
              <a:rPr lang="en-GB" sz="2000" dirty="0" err="1"/>
              <a:t>Lommeregner-værktøjer</a:t>
            </a:r>
            <a:endParaRPr lang="en-GB" sz="2000" dirty="0"/>
          </a:p>
          <a:p>
            <a:pPr>
              <a:lnSpc>
                <a:spcPct val="110000"/>
              </a:lnSpc>
            </a:pPr>
            <a:r>
              <a:rPr lang="en-GB" sz="2000" dirty="0"/>
              <a:t>Drawing sheet editor</a:t>
            </a:r>
          </a:p>
          <a:p>
            <a:pPr>
              <a:lnSpc>
                <a:spcPct val="110000"/>
              </a:lnSpc>
            </a:pPr>
            <a:r>
              <a:rPr lang="en-GB" sz="2000" dirty="0"/>
              <a:t>Plugin- og </a:t>
            </a:r>
            <a:r>
              <a:rPr lang="en-GB" sz="2000" dirty="0" err="1"/>
              <a:t>indholdsstyring</a:t>
            </a:r>
            <a:endParaRPr lang="en-GB" sz="2000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21800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1D416-7CA9-499D-A657-6E40A14C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GB" sz="4400" dirty="0"/>
              <a:t>Layout editor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82F42B5-0D54-4A72-93B6-D4C414B4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Gennemgang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funktioner</a:t>
            </a:r>
            <a:endParaRPr lang="en-GB" dirty="0"/>
          </a:p>
          <a:p>
            <a:r>
              <a:rPr lang="en-GB" dirty="0"/>
              <a:t>Placement</a:t>
            </a:r>
          </a:p>
          <a:p>
            <a:r>
              <a:rPr lang="en-GB" dirty="0"/>
              <a:t>Check </a:t>
            </a:r>
            <a:r>
              <a:rPr lang="en-GB" dirty="0" err="1"/>
              <a:t>af</a:t>
            </a:r>
            <a:r>
              <a:rPr lang="en-GB" dirty="0"/>
              <a:t> footprint</a:t>
            </a:r>
          </a:p>
          <a:p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66F5A1F8-28FD-4E3A-8DF1-3B53105CE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142" y="1718652"/>
            <a:ext cx="6394123" cy="497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27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7E04C-8006-4CD3-A66A-2357699C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Footprint </a:t>
            </a:r>
            <a:r>
              <a:rPr lang="en-GB" sz="4400" dirty="0" err="1"/>
              <a:t>egenskaber</a:t>
            </a:r>
            <a:br>
              <a:rPr lang="en-GB" sz="4400" dirty="0"/>
            </a:b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6C059E5-6769-4D27-AEA8-795B5A29D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  <a:p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C1C6006-988F-4C21-B1C7-558854E89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708" y="2275583"/>
            <a:ext cx="6856051" cy="426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80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26DD5-54E9-777E-7953-5437303D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3D-visning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79114BF-6BFE-B852-A1FB-363FA421D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2644904" cy="4195481"/>
          </a:xfrm>
        </p:spPr>
        <p:txBody>
          <a:bodyPr/>
          <a:lstStyle/>
          <a:p>
            <a:r>
              <a:rPr lang="da-DK" dirty="0"/>
              <a:t>Mekanik</a:t>
            </a:r>
          </a:p>
          <a:p>
            <a:r>
              <a:rPr lang="da-DK" dirty="0" err="1"/>
              <a:t>Layer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60A2A46C-184B-82F3-0A05-E97DF6E46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144" y="2052918"/>
            <a:ext cx="7338261" cy="364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4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144BE-A01F-9400-442B-2597D654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Gert Lauritsen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4B4B5F-F29B-65B2-52C0-C06FC99904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27" y="1680632"/>
            <a:ext cx="1338198" cy="178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BB57662C-8160-E81C-438B-1CEF6CFCDC49}"/>
              </a:ext>
            </a:extLst>
          </p:cNvPr>
          <p:cNvSpPr txBox="1"/>
          <p:nvPr/>
        </p:nvSpPr>
        <p:spPr>
          <a:xfrm>
            <a:off x="2463114" y="2757932"/>
            <a:ext cx="32944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BENG Digital Electronic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Medskifter af </a:t>
            </a:r>
            <a:r>
              <a:rPr lang="da-DK" dirty="0" err="1"/>
              <a:t>Skytem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SW&amp;HW udvikler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Brygger ØL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3 børn, kone, hus og Ford</a:t>
            </a:r>
          </a:p>
        </p:txBody>
      </p:sp>
      <p:pic>
        <p:nvPicPr>
          <p:cNvPr id="6" name="Billede 5" descr="Et billede, der indeholder tekst, avis, Publikation/tidsskrift/artikel, Avis">
            <a:extLst>
              <a:ext uri="{FF2B5EF4-FFF2-40B4-BE49-F238E27FC236}">
                <a16:creationId xmlns:a16="http://schemas.microsoft.com/office/drawing/2014/main" id="{FD753F5A-9DC1-3306-2BDE-0A6C8457C8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476" y="1327150"/>
            <a:ext cx="3325439" cy="2494079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EF3D1D6C-CF8F-7D1C-DC58-8ABC945011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38" y="3348680"/>
            <a:ext cx="4110681" cy="3083011"/>
          </a:xfrm>
          <a:prstGeom prst="rect">
            <a:avLst/>
          </a:prstGeom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0B716149-93D8-F143-B725-94ECFCED3F79}"/>
              </a:ext>
            </a:extLst>
          </p:cNvPr>
          <p:cNvSpPr txBox="1"/>
          <p:nvPr/>
        </p:nvSpPr>
        <p:spPr>
          <a:xfrm>
            <a:off x="6289589" y="6491416"/>
            <a:ext cx="391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 dirty="0">
                <a:solidFill>
                  <a:srgbClr val="FF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https://www.youtube.com/watch?v=AwNg--LtuMc</a:t>
            </a:r>
            <a:endParaRPr lang="da-DK" sz="1000" b="1" dirty="0">
              <a:solidFill>
                <a:srgbClr val="FF0000"/>
              </a:solidFill>
            </a:endParaRP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0689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207BF-5DFD-1C18-5E91-853C2334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Gerber </a:t>
            </a:r>
            <a:r>
              <a:rPr lang="da-DK" dirty="0" err="1"/>
              <a:t>Viever</a:t>
            </a:r>
            <a:r>
              <a:rPr lang="da-DK" dirty="0"/>
              <a:t> /</a:t>
            </a:r>
            <a:r>
              <a:rPr lang="da-DK" dirty="0" err="1"/>
              <a:t>Export</a:t>
            </a:r>
            <a:r>
              <a:rPr lang="da-DK" dirty="0"/>
              <a:t>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54FE916-C671-F9DE-DC4C-7825B2A3E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2331866" cy="4195481"/>
          </a:xfrm>
        </p:spPr>
        <p:txBody>
          <a:bodyPr/>
          <a:lstStyle/>
          <a:p>
            <a:r>
              <a:rPr lang="en-GB" dirty="0"/>
              <a:t>Gerber</a:t>
            </a:r>
          </a:p>
          <a:p>
            <a:r>
              <a:rPr lang="en-GB" dirty="0"/>
              <a:t>JLCPCB</a:t>
            </a:r>
          </a:p>
          <a:p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98218DD0-A085-7D5F-BEDA-E153F46DA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355" y="1385653"/>
            <a:ext cx="4818695" cy="45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9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F07F70-BA7B-D6EE-14FF-2508949B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Opgave</a:t>
            </a:r>
            <a:br>
              <a:rPr lang="da-DK" dirty="0"/>
            </a:br>
            <a:r>
              <a:rPr lang="da-DK" dirty="0"/>
              <a:t>PCB routing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35BE234-D199-92B6-96A7-489B72760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270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A82BD-D066-4256-8A94-581FFA29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RF design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1851D85-55A3-4D57-834D-DC561542E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b="1" dirty="0"/>
              <a:t>5 </a:t>
            </a:r>
            <a:r>
              <a:rPr lang="en-GB" sz="2400" b="1" dirty="0" err="1"/>
              <a:t>Regler</a:t>
            </a:r>
            <a:r>
              <a:rPr lang="en-GB" sz="2400" b="1" dirty="0"/>
              <a:t> for </a:t>
            </a:r>
            <a:r>
              <a:rPr lang="en-GB" sz="2400" b="1" dirty="0" err="1"/>
              <a:t>nem</a:t>
            </a:r>
            <a:r>
              <a:rPr lang="en-GB" sz="2400" b="1" dirty="0"/>
              <a:t> RF design</a:t>
            </a:r>
          </a:p>
          <a:p>
            <a:r>
              <a:rPr lang="en-GB" dirty="0" err="1"/>
              <a:t>Brug</a:t>
            </a:r>
            <a:r>
              <a:rPr lang="en-GB" dirty="0"/>
              <a:t> 4 lags print</a:t>
            </a:r>
          </a:p>
          <a:p>
            <a:r>
              <a:rPr lang="en-GB" dirty="0" err="1"/>
              <a:t>Integreret</a:t>
            </a:r>
            <a:r>
              <a:rPr lang="en-GB" dirty="0"/>
              <a:t>/</a:t>
            </a:r>
            <a:r>
              <a:rPr lang="en-GB" dirty="0" err="1"/>
              <a:t>små</a:t>
            </a:r>
            <a:r>
              <a:rPr lang="en-GB" dirty="0"/>
              <a:t> </a:t>
            </a:r>
            <a:r>
              <a:rPr lang="en-GB" dirty="0" err="1"/>
              <a:t>komponenter</a:t>
            </a:r>
            <a:endParaRPr lang="en-GB" dirty="0"/>
          </a:p>
          <a:p>
            <a:r>
              <a:rPr lang="en-GB" dirty="0"/>
              <a:t>50Ω </a:t>
            </a:r>
            <a:r>
              <a:rPr lang="en-GB" dirty="0" err="1"/>
              <a:t>overalt</a:t>
            </a:r>
            <a:endParaRPr lang="en-GB" dirty="0"/>
          </a:p>
          <a:p>
            <a:r>
              <a:rPr lang="en-GB" dirty="0" err="1"/>
              <a:t>Følg</a:t>
            </a:r>
            <a:r>
              <a:rPr lang="en-GB" dirty="0"/>
              <a:t> </a:t>
            </a:r>
            <a:r>
              <a:rPr lang="en-GB" dirty="0" err="1"/>
              <a:t>fabrikantens</a:t>
            </a:r>
            <a:r>
              <a:rPr lang="en-GB" dirty="0"/>
              <a:t> </a:t>
            </a:r>
            <a:r>
              <a:rPr lang="en-GB" dirty="0" err="1"/>
              <a:t>anbefallinger</a:t>
            </a:r>
            <a:endParaRPr lang="en-GB" dirty="0"/>
          </a:p>
          <a:p>
            <a:r>
              <a:rPr lang="en-GB" dirty="0"/>
              <a:t>Route RF </a:t>
            </a:r>
            <a:r>
              <a:rPr lang="en-GB" dirty="0" err="1"/>
              <a:t>først</a:t>
            </a:r>
            <a:endParaRPr lang="LID4096" dirty="0"/>
          </a:p>
        </p:txBody>
      </p:sp>
      <p:pic>
        <p:nvPicPr>
          <p:cNvPr id="1026" name="Picture 2" descr="Billedresultat for cc1110">
            <a:extLst>
              <a:ext uri="{FF2B5EF4-FFF2-40B4-BE49-F238E27FC236}">
                <a16:creationId xmlns:a16="http://schemas.microsoft.com/office/drawing/2014/main" id="{E4F88379-D422-4729-A55F-12B83DDA4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913" y="3018285"/>
            <a:ext cx="48768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634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9F17B7-640F-4E1C-834C-F2BF97B1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Kontrolleret</a:t>
            </a:r>
            <a:r>
              <a:rPr lang="en-GB" dirty="0"/>
              <a:t> </a:t>
            </a:r>
            <a:r>
              <a:rPr lang="en-GB" dirty="0" err="1"/>
              <a:t>impedans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6B69CE6-EC16-44F5-8456-45627545E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Kritisk</a:t>
            </a:r>
            <a:r>
              <a:rPr lang="en-GB" dirty="0"/>
              <a:t> </a:t>
            </a:r>
            <a:r>
              <a:rPr lang="en-GB" dirty="0" err="1"/>
              <a:t>længde</a:t>
            </a:r>
            <a:endParaRPr lang="en-GB" dirty="0"/>
          </a:p>
          <a:p>
            <a:r>
              <a:rPr lang="en-GB" dirty="0"/>
              <a:t>Microstrip (</a:t>
            </a:r>
            <a:r>
              <a:rPr lang="en-GB" dirty="0" err="1"/>
              <a:t>antenner</a:t>
            </a:r>
            <a:r>
              <a:rPr lang="en-GB" dirty="0"/>
              <a:t> </a:t>
            </a:r>
            <a:r>
              <a:rPr lang="en-GB" dirty="0" err="1"/>
              <a:t>m.m.</a:t>
            </a:r>
            <a:r>
              <a:rPr lang="en-GB" dirty="0"/>
              <a:t>) </a:t>
            </a:r>
            <a:r>
              <a:rPr lang="en-GB" dirty="0">
                <a:hlinkClick r:id="rId2"/>
              </a:rPr>
              <a:t>https://cart.jlcpcb.com/impedanceCalculation</a:t>
            </a:r>
            <a:endParaRPr lang="en-GB" dirty="0"/>
          </a:p>
          <a:p>
            <a:r>
              <a:rPr lang="en-GB" dirty="0"/>
              <a:t>Pad-to-Trace</a:t>
            </a:r>
          </a:p>
          <a:p>
            <a:r>
              <a:rPr lang="en-GB" dirty="0" err="1"/>
              <a:t>Clearende</a:t>
            </a:r>
            <a:endParaRPr lang="en-GB" dirty="0"/>
          </a:p>
          <a:p>
            <a:r>
              <a:rPr lang="en-GB" dirty="0" err="1"/>
              <a:t>Balanceret</a:t>
            </a:r>
            <a:r>
              <a:rPr lang="en-GB" dirty="0"/>
              <a:t> par (</a:t>
            </a:r>
            <a:r>
              <a:rPr lang="en-GB" dirty="0" err="1"/>
              <a:t>usb</a:t>
            </a:r>
            <a:r>
              <a:rPr lang="en-GB" dirty="0"/>
              <a:t> </a:t>
            </a:r>
            <a:r>
              <a:rPr lang="en-GB" dirty="0" err="1"/>
              <a:t>m.m.</a:t>
            </a:r>
            <a:r>
              <a:rPr lang="en-GB" dirty="0"/>
              <a:t>)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FB8E358A-D1F9-497A-8079-A9CF53C3C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429000"/>
            <a:ext cx="593498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95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BFCCD-E042-E7BB-C775-62D13C50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Plugin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2046BE-6F48-05B2-88FC-EC66EF68A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3748774" cy="4195481"/>
          </a:xfrm>
        </p:spPr>
        <p:txBody>
          <a:bodyPr/>
          <a:lstStyle/>
          <a:p>
            <a:r>
              <a:rPr lang="da-DK" dirty="0" err="1"/>
              <a:t>KiKit</a:t>
            </a:r>
            <a:endParaRPr lang="da-DK" dirty="0"/>
          </a:p>
          <a:p>
            <a:r>
              <a:rPr lang="da-DK" dirty="0"/>
              <a:t>Interactive HTML BOM</a:t>
            </a:r>
          </a:p>
          <a:p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AF9DD00-B60B-DD4C-9F89-332A7C745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949" y="2150923"/>
            <a:ext cx="4635282" cy="399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72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98323-77A2-CC4B-E0DE-EAB2D063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Hjemmeopgave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D075CC3-2F8E-D355-974C-A5312FAA1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Tegn jeres eget </a:t>
            </a:r>
            <a:r>
              <a:rPr lang="da-DK" dirty="0" err="1"/>
              <a:t>schematic</a:t>
            </a:r>
            <a:endParaRPr lang="da-DK" dirty="0"/>
          </a:p>
          <a:p>
            <a:r>
              <a:rPr lang="da-DK" dirty="0"/>
              <a:t>Læg det ud på print max 15*15cm</a:t>
            </a:r>
          </a:p>
          <a:p>
            <a:r>
              <a:rPr lang="da-DK" dirty="0"/>
              <a:t>Send Gerber</a:t>
            </a:r>
          </a:p>
        </p:txBody>
      </p:sp>
    </p:spTree>
    <p:extLst>
      <p:ext uri="{BB962C8B-B14F-4D97-AF65-F5344CB8AC3E}">
        <p14:creationId xmlns:p14="http://schemas.microsoft.com/office/powerpoint/2010/main" val="172626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2176DF-A862-76E4-A890-A342F5C32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D901860-CA22-A6E4-4A3F-1B211F20A5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>
              <a:lnSpc>
                <a:spcPct val="110000"/>
              </a:lnSpc>
            </a:pPr>
            <a:r>
              <a:rPr lang="en-GB" sz="2800" dirty="0" err="1"/>
              <a:t>Hovedvindue</a:t>
            </a:r>
            <a:r>
              <a:rPr lang="en-GB" sz="2800" dirty="0"/>
              <a:t> i </a:t>
            </a:r>
            <a:r>
              <a:rPr lang="en-GB" sz="2800" dirty="0" err="1"/>
              <a:t>KiCad</a:t>
            </a:r>
            <a:r>
              <a:rPr lang="en-GB" sz="2800" dirty="0"/>
              <a:t> (</a:t>
            </a:r>
            <a:r>
              <a:rPr lang="en-GB" sz="2800" dirty="0" err="1"/>
              <a:t>projektvindue</a:t>
            </a:r>
            <a:r>
              <a:rPr lang="en-GB" sz="2800" dirty="0"/>
              <a:t>)</a:t>
            </a:r>
          </a:p>
          <a:p>
            <a:pPr>
              <a:lnSpc>
                <a:spcPct val="110000"/>
              </a:lnSpc>
            </a:pPr>
            <a:r>
              <a:rPr lang="en-GB" sz="2800" dirty="0"/>
              <a:t>Diagram editor</a:t>
            </a:r>
          </a:p>
          <a:p>
            <a:pPr>
              <a:lnSpc>
                <a:spcPct val="110000"/>
              </a:lnSpc>
            </a:pPr>
            <a:r>
              <a:rPr lang="en-GB" sz="2800" dirty="0"/>
              <a:t>Symbol </a:t>
            </a:r>
            <a:r>
              <a:rPr lang="en-GB" sz="2800" dirty="0" err="1"/>
              <a:t>biblioteksadministrator</a:t>
            </a:r>
            <a:endParaRPr lang="en-GB" sz="2800" dirty="0"/>
          </a:p>
          <a:p>
            <a:pPr>
              <a:lnSpc>
                <a:spcPct val="110000"/>
              </a:lnSpc>
            </a:pPr>
            <a:r>
              <a:rPr lang="en-GB" sz="2800" dirty="0"/>
              <a:t>Simulator</a:t>
            </a:r>
          </a:p>
          <a:p>
            <a:pPr>
              <a:lnSpc>
                <a:spcPct val="110000"/>
              </a:lnSpc>
            </a:pPr>
            <a:r>
              <a:rPr lang="en-GB" sz="2800" dirty="0" err="1"/>
              <a:t>Diagramopsætning</a:t>
            </a:r>
            <a:endParaRPr lang="en-GB" sz="2800" dirty="0"/>
          </a:p>
          <a:p>
            <a:pPr>
              <a:lnSpc>
                <a:spcPct val="110000"/>
              </a:lnSpc>
            </a:pPr>
            <a:r>
              <a:rPr lang="en-GB" sz="2800" dirty="0" err="1"/>
              <a:t>Symbolattributter</a:t>
            </a:r>
            <a:endParaRPr lang="en-GB" sz="2800" dirty="0"/>
          </a:p>
          <a:p>
            <a:pPr>
              <a:lnSpc>
                <a:spcPct val="110000"/>
              </a:lnSpc>
            </a:pPr>
            <a:r>
              <a:rPr lang="en-GB" sz="2800" dirty="0"/>
              <a:t>Symbol editor</a:t>
            </a:r>
          </a:p>
          <a:p>
            <a:pPr>
              <a:lnSpc>
                <a:spcPct val="110000"/>
              </a:lnSpc>
            </a:pPr>
            <a:r>
              <a:rPr lang="en-GB" sz="2800" dirty="0"/>
              <a:t>Layout editor</a:t>
            </a:r>
          </a:p>
          <a:p>
            <a:pPr>
              <a:lnSpc>
                <a:spcPct val="110000"/>
              </a:lnSpc>
            </a:pPr>
            <a:r>
              <a:rPr lang="en-GB" sz="2800" dirty="0"/>
              <a:t>Layout editor </a:t>
            </a:r>
            <a:r>
              <a:rPr lang="en-GB" sz="2800" dirty="0" err="1"/>
              <a:t>opsætning</a:t>
            </a:r>
            <a:endParaRPr lang="en-GB" sz="2800" dirty="0"/>
          </a:p>
          <a:p>
            <a:pPr>
              <a:lnSpc>
                <a:spcPct val="110000"/>
              </a:lnSpc>
            </a:pPr>
            <a:r>
              <a:rPr lang="en-GB" sz="2800" dirty="0"/>
              <a:t>Footprint </a:t>
            </a:r>
            <a:r>
              <a:rPr lang="en-GB" sz="2800" dirty="0" err="1"/>
              <a:t>egenskaber</a:t>
            </a:r>
            <a:endParaRPr lang="en-GB" sz="2800" dirty="0"/>
          </a:p>
          <a:p>
            <a:pPr>
              <a:lnSpc>
                <a:spcPct val="110000"/>
              </a:lnSpc>
            </a:pPr>
            <a:r>
              <a:rPr lang="en-GB" sz="2800" dirty="0"/>
              <a:t>3D-visning</a:t>
            </a:r>
          </a:p>
          <a:p>
            <a:pPr>
              <a:lnSpc>
                <a:spcPct val="110000"/>
              </a:lnSpc>
            </a:pPr>
            <a:r>
              <a:rPr lang="en-GB" sz="2800" dirty="0"/>
              <a:t>Gerber-</a:t>
            </a:r>
            <a:r>
              <a:rPr lang="en-GB" sz="2800" dirty="0" err="1"/>
              <a:t>visning</a:t>
            </a:r>
            <a:endParaRPr lang="en-GB" sz="2800" dirty="0"/>
          </a:p>
          <a:p>
            <a:pPr>
              <a:lnSpc>
                <a:spcPct val="110000"/>
              </a:lnSpc>
            </a:pPr>
            <a:r>
              <a:rPr lang="en-GB" sz="2800" dirty="0" err="1"/>
              <a:t>Billedkonverter</a:t>
            </a:r>
            <a:endParaRPr lang="en-GB" sz="2800" dirty="0"/>
          </a:p>
          <a:p>
            <a:pPr>
              <a:lnSpc>
                <a:spcPct val="110000"/>
              </a:lnSpc>
            </a:pPr>
            <a:r>
              <a:rPr lang="en-GB" sz="2800" dirty="0" err="1"/>
              <a:t>Lommeregner-værktøjer</a:t>
            </a:r>
            <a:endParaRPr lang="en-GB" sz="2800" dirty="0"/>
          </a:p>
          <a:p>
            <a:pPr>
              <a:lnSpc>
                <a:spcPct val="110000"/>
              </a:lnSpc>
            </a:pPr>
            <a:r>
              <a:rPr lang="en-GB" sz="2800" dirty="0"/>
              <a:t>Drawing sheet editor</a:t>
            </a:r>
          </a:p>
          <a:p>
            <a:pPr>
              <a:lnSpc>
                <a:spcPct val="110000"/>
              </a:lnSpc>
            </a:pPr>
            <a:r>
              <a:rPr lang="en-GB" sz="2800" dirty="0"/>
              <a:t>Plugin- og </a:t>
            </a:r>
            <a:r>
              <a:rPr lang="en-GB" sz="2800" dirty="0" err="1"/>
              <a:t>indholdsstyring</a:t>
            </a:r>
            <a:endParaRPr lang="en-GB" sz="2800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5635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B7691-B929-4519-971B-B714F629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Åbning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eksistrende</a:t>
            </a:r>
            <a:r>
              <a:rPr lang="en-GB" dirty="0"/>
              <a:t> </a:t>
            </a:r>
            <a:r>
              <a:rPr lang="en-GB" dirty="0" err="1"/>
              <a:t>projekt</a:t>
            </a:r>
            <a:endParaRPr lang="LID4096" dirty="0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51458A01-4D52-4387-94D2-88D540EEB3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Schematic</a:t>
            </a:r>
          </a:p>
          <a:p>
            <a:r>
              <a:rPr lang="en-GB" dirty="0"/>
              <a:t>PCB</a:t>
            </a:r>
          </a:p>
          <a:p>
            <a:endParaRPr lang="LID4096" dirty="0"/>
          </a:p>
        </p:txBody>
      </p:sp>
      <p:pic>
        <p:nvPicPr>
          <p:cNvPr id="17" name="Billede 16">
            <a:extLst>
              <a:ext uri="{FF2B5EF4-FFF2-40B4-BE49-F238E27FC236}">
                <a16:creationId xmlns:a16="http://schemas.microsoft.com/office/drawing/2014/main" id="{2A4F5E1E-42C1-4BDD-9F20-75B15887B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286" y="1479491"/>
            <a:ext cx="5155913" cy="428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6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54847-59EC-4DCD-9159-3CFFED09B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Grundlæggende</a:t>
            </a:r>
            <a:r>
              <a:rPr lang="en-GB" dirty="0"/>
              <a:t> </a:t>
            </a:r>
            <a:r>
              <a:rPr lang="en-GB" dirty="0" err="1"/>
              <a:t>opsætning</a:t>
            </a:r>
            <a:endParaRPr lang="LID4096" dirty="0"/>
          </a:p>
        </p:txBody>
      </p:sp>
      <p:sp>
        <p:nvSpPr>
          <p:cNvPr id="8" name="Pladsholder til indhold 7">
            <a:extLst>
              <a:ext uri="{FF2B5EF4-FFF2-40B4-BE49-F238E27FC236}">
                <a16:creationId xmlns:a16="http://schemas.microsoft.com/office/drawing/2014/main" id="{9022A935-81A8-4AFB-9D9A-2B8E6DC301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noget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det </a:t>
            </a:r>
            <a:r>
              <a:rPr lang="en-GB" dirty="0" err="1"/>
              <a:t>første</a:t>
            </a:r>
            <a:r>
              <a:rPr lang="en-GB" dirty="0"/>
              <a:t> </a:t>
            </a:r>
            <a:r>
              <a:rPr lang="en-GB" dirty="0" err="1"/>
              <a:t>bør</a:t>
            </a:r>
            <a:r>
              <a:rPr lang="en-GB" dirty="0"/>
              <a:t> man </a:t>
            </a:r>
            <a:r>
              <a:rPr lang="en-GB" dirty="0" err="1"/>
              <a:t>beskrive</a:t>
            </a:r>
            <a:r>
              <a:rPr lang="en-GB" dirty="0"/>
              <a:t> sit project I Title Block.</a:t>
            </a:r>
          </a:p>
          <a:p>
            <a:pPr marL="0" indent="0">
              <a:buNone/>
            </a:pPr>
            <a:r>
              <a:rPr lang="en-GB" dirty="0" err="1"/>
              <a:t>Betemme</a:t>
            </a:r>
            <a:r>
              <a:rPr lang="en-GB" dirty="0"/>
              <a:t> om det </a:t>
            </a:r>
            <a:r>
              <a:rPr lang="en-GB" dirty="0" err="1"/>
              <a:t>skal</a:t>
            </a:r>
            <a:r>
              <a:rPr lang="en-GB" dirty="0"/>
              <a:t> </a:t>
            </a:r>
            <a:r>
              <a:rPr lang="en-GB" dirty="0" err="1"/>
              <a:t>være</a:t>
            </a:r>
            <a:r>
              <a:rPr lang="en-GB" dirty="0"/>
              <a:t> </a:t>
            </a:r>
            <a:r>
              <a:rPr lang="en-GB" dirty="0" err="1"/>
              <a:t>hierakisk</a:t>
            </a:r>
            <a:r>
              <a:rPr lang="en-GB" dirty="0"/>
              <a:t> </a:t>
            </a:r>
            <a:r>
              <a:rPr lang="en-GB" dirty="0" err="1"/>
              <a:t>ellse</a:t>
            </a:r>
            <a:r>
              <a:rPr lang="en-GB" dirty="0"/>
              <a:t> bare plan file.</a:t>
            </a:r>
            <a:endParaRPr lang="LID4096" dirty="0"/>
          </a:p>
        </p:txBody>
      </p:sp>
      <p:pic>
        <p:nvPicPr>
          <p:cNvPr id="11" name="Pladsholder til indhold 10">
            <a:extLst>
              <a:ext uri="{FF2B5EF4-FFF2-40B4-BE49-F238E27FC236}">
                <a16:creationId xmlns:a16="http://schemas.microsoft.com/office/drawing/2014/main" id="{14D398CA-F128-487B-9806-F5FF9C682D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4675" y="2266030"/>
            <a:ext cx="4395788" cy="3780091"/>
          </a:xfrm>
        </p:spPr>
      </p:pic>
    </p:spTree>
    <p:extLst>
      <p:ext uri="{BB962C8B-B14F-4D97-AF65-F5344CB8AC3E}">
        <p14:creationId xmlns:p14="http://schemas.microsoft.com/office/powerpoint/2010/main" val="123670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DDB36-6C39-4B45-B7A8-DA13A4BC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Main Toolbar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3F0F75D-AFA8-4212-8744-6AB55195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Alle </a:t>
            </a:r>
            <a:r>
              <a:rPr lang="en-GB" dirty="0" err="1"/>
              <a:t>kommandoer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tilgås</a:t>
            </a:r>
            <a:r>
              <a:rPr lang="en-GB" dirty="0"/>
              <a:t> via shortcut, </a:t>
            </a:r>
            <a:r>
              <a:rPr lang="en-GB" dirty="0" err="1"/>
              <a:t>hvilket</a:t>
            </a:r>
            <a:r>
              <a:rPr lang="en-GB" dirty="0"/>
              <a:t> </a:t>
            </a:r>
            <a:r>
              <a:rPr lang="en-GB" dirty="0" err="1"/>
              <a:t>klart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anbefales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60B34FE6-D49B-491A-97BA-D53E7E3EC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7375" y="284223"/>
            <a:ext cx="589096" cy="5561765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530BF919-EA67-4893-9AD0-B5C4EC7F2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43" y="1853754"/>
            <a:ext cx="323895" cy="2314898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59F3D6C1-B75A-4595-BACE-2DFCBAA1A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146" y="5032572"/>
            <a:ext cx="10078857" cy="447737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C5996B31-AB2C-4B7F-95A8-575FC5CDFB25}"/>
              </a:ext>
            </a:extLst>
          </p:cNvPr>
          <p:cNvSpPr txBox="1"/>
          <p:nvPr/>
        </p:nvSpPr>
        <p:spPr>
          <a:xfrm>
            <a:off x="8311497" y="4642952"/>
            <a:ext cx="159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Libery</a:t>
            </a:r>
            <a:r>
              <a:rPr lang="en-GB" dirty="0"/>
              <a:t> function</a:t>
            </a:r>
            <a:endParaRPr lang="LID4096" dirty="0"/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CED040C1-A6FF-4005-9B44-AC21A6BA5576}"/>
              </a:ext>
            </a:extLst>
          </p:cNvPr>
          <p:cNvSpPr txBox="1"/>
          <p:nvPr/>
        </p:nvSpPr>
        <p:spPr>
          <a:xfrm>
            <a:off x="1290430" y="4642952"/>
            <a:ext cx="1165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Open/save</a:t>
            </a:r>
            <a:endParaRPr lang="LID4096" dirty="0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2EAF9242-22B7-4862-B8EB-CA914AA243E0}"/>
              </a:ext>
            </a:extLst>
          </p:cNvPr>
          <p:cNvSpPr txBox="1"/>
          <p:nvPr/>
        </p:nvSpPr>
        <p:spPr>
          <a:xfrm>
            <a:off x="5800853" y="464295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Zoom</a:t>
            </a:r>
            <a:endParaRPr lang="LID4096" dirty="0"/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4E39224F-ABF5-45D7-AD93-81B9735D118C}"/>
              </a:ext>
            </a:extLst>
          </p:cNvPr>
          <p:cNvSpPr txBox="1"/>
          <p:nvPr/>
        </p:nvSpPr>
        <p:spPr>
          <a:xfrm>
            <a:off x="545317" y="153675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Unit</a:t>
            </a:r>
            <a:endParaRPr lang="LID4096" dirty="0"/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94831305-E2E1-41CD-838A-119CCB51FBCC}"/>
              </a:ext>
            </a:extLst>
          </p:cNvPr>
          <p:cNvSpPr txBox="1"/>
          <p:nvPr/>
        </p:nvSpPr>
        <p:spPr>
          <a:xfrm>
            <a:off x="10980238" y="3011203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Net</a:t>
            </a:r>
            <a:endParaRPr lang="LID4096" dirty="0"/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52BF92F-5DFA-464A-A7B1-5B04EE4043AF}"/>
              </a:ext>
            </a:extLst>
          </p:cNvPr>
          <p:cNvSpPr txBox="1"/>
          <p:nvPr/>
        </p:nvSpPr>
        <p:spPr>
          <a:xfrm>
            <a:off x="10760566" y="1831066"/>
            <a:ext cx="107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Wire/Bus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10799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E5F4C-6F02-4FEF-BE1A-21FC7E877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Opbygning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diagram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CAC59A0-BCB0-470C-BC74-04A5FAA37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2400" dirty="0" err="1"/>
              <a:t>Gyldne</a:t>
            </a:r>
            <a:r>
              <a:rPr lang="en-GB" sz="2400" dirty="0"/>
              <a:t> </a:t>
            </a:r>
            <a:r>
              <a:rPr lang="en-GB" sz="2400" dirty="0" err="1"/>
              <a:t>regler</a:t>
            </a:r>
            <a:endParaRPr lang="en-GB" sz="2400" dirty="0"/>
          </a:p>
          <a:p>
            <a:r>
              <a:rPr lang="en-GB" dirty="0" err="1"/>
              <a:t>Opdel</a:t>
            </a:r>
            <a:r>
              <a:rPr lang="en-GB"/>
              <a:t> i </a:t>
            </a:r>
            <a:r>
              <a:rPr lang="en-GB" dirty="0" err="1"/>
              <a:t>funktioner</a:t>
            </a:r>
            <a:endParaRPr lang="en-GB" dirty="0"/>
          </a:p>
          <a:p>
            <a:r>
              <a:rPr lang="en-GB" dirty="0" err="1"/>
              <a:t>Vcc</a:t>
            </a:r>
            <a:r>
              <a:rPr lang="en-GB" dirty="0"/>
              <a:t> op / GND ned</a:t>
            </a:r>
          </a:p>
          <a:p>
            <a:r>
              <a:rPr lang="en-GB" dirty="0"/>
              <a:t>Signal in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venstre</a:t>
            </a:r>
            <a:r>
              <a:rPr lang="en-GB" dirty="0"/>
              <a:t> og </a:t>
            </a:r>
            <a:r>
              <a:rPr lang="en-GB" dirty="0" err="1"/>
              <a:t>ud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højre</a:t>
            </a:r>
            <a:endParaRPr lang="en-GB" dirty="0"/>
          </a:p>
          <a:p>
            <a:r>
              <a:rPr lang="en-GB" dirty="0" err="1"/>
              <a:t>Undgå</a:t>
            </a:r>
            <a:r>
              <a:rPr lang="en-GB" dirty="0"/>
              <a:t> at </a:t>
            </a:r>
            <a:r>
              <a:rPr lang="en-GB" dirty="0" err="1"/>
              <a:t>krydse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7223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0405F-3806-409A-849E-52449326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PlacePart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E8E7798-C968-4B68-8E61-4DE5B4C56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Shift+A</a:t>
            </a:r>
            <a:endParaRPr lang="en-GB" dirty="0"/>
          </a:p>
          <a:p>
            <a:r>
              <a:rPr lang="en-GB" dirty="0" err="1"/>
              <a:t>Søg</a:t>
            </a:r>
            <a:r>
              <a:rPr lang="en-GB" dirty="0"/>
              <a:t> bade </a:t>
            </a:r>
            <a:r>
              <a:rPr lang="en-GB" dirty="0" err="1"/>
              <a:t>på</a:t>
            </a:r>
            <a:r>
              <a:rPr lang="en-GB" dirty="0"/>
              <a:t> part og </a:t>
            </a:r>
            <a:r>
              <a:rPr lang="en-GB" dirty="0" err="1"/>
              <a:t>beskrivelse</a:t>
            </a:r>
            <a:endParaRPr lang="en-GB" dirty="0"/>
          </a:p>
          <a:p>
            <a:r>
              <a:rPr lang="en-GB" dirty="0"/>
              <a:t>Rotation r/y</a:t>
            </a:r>
          </a:p>
          <a:p>
            <a:r>
              <a:rPr lang="en-GB" dirty="0" err="1"/>
              <a:t>Datablad</a:t>
            </a:r>
            <a:r>
              <a:rPr lang="en-GB" dirty="0"/>
              <a:t> </a:t>
            </a:r>
            <a:r>
              <a:rPr lang="en-GB" dirty="0" err="1"/>
              <a:t>linket</a:t>
            </a:r>
            <a:r>
              <a:rPr lang="en-GB" dirty="0"/>
              <a:t> </a:t>
            </a:r>
            <a:r>
              <a:rPr lang="en-GB" dirty="0" err="1"/>
              <a:t>på</a:t>
            </a:r>
            <a:endParaRPr lang="en-GB" dirty="0"/>
          </a:p>
          <a:p>
            <a:r>
              <a:rPr lang="en-GB" dirty="0"/>
              <a:t>Part </a:t>
            </a:r>
            <a:r>
              <a:rPr lang="en-GB" dirty="0" err="1"/>
              <a:t>propertry</a:t>
            </a:r>
            <a:endParaRPr lang="en-GB" dirty="0"/>
          </a:p>
          <a:p>
            <a:r>
              <a:rPr lang="en-GB" dirty="0" err="1"/>
              <a:t>Eksterne</a:t>
            </a:r>
            <a:r>
              <a:rPr lang="en-GB" dirty="0"/>
              <a:t> Library (</a:t>
            </a:r>
            <a:r>
              <a:rPr lang="en-GB" dirty="0" err="1"/>
              <a:t>digikey</a:t>
            </a:r>
            <a:r>
              <a:rPr lang="en-GB" dirty="0"/>
              <a:t>/mouser)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8087103-0AE5-4466-9F53-502440693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467" y="804519"/>
            <a:ext cx="5191540" cy="396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3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1BB09-C0C3-4227-904D-7B575B66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Symboler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02D0880-EA49-4DC4-BE70-6B25B56C8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Power </a:t>
            </a:r>
            <a:r>
              <a:rPr lang="en-GB" dirty="0" err="1"/>
              <a:t>objekter</a:t>
            </a:r>
            <a:r>
              <a:rPr lang="en-GB" dirty="0"/>
              <a:t>/</a:t>
            </a:r>
            <a:r>
              <a:rPr lang="en-GB" dirty="0" err="1"/>
              <a:t>symboler</a:t>
            </a:r>
            <a:r>
              <a:rPr lang="en-GB" dirty="0"/>
              <a:t> [P]</a:t>
            </a:r>
          </a:p>
          <a:p>
            <a:r>
              <a:rPr lang="en-GB" dirty="0" err="1"/>
              <a:t>Hieraki</a:t>
            </a:r>
            <a:r>
              <a:rPr lang="en-GB" dirty="0"/>
              <a:t> </a:t>
            </a:r>
            <a:r>
              <a:rPr lang="en-GB" dirty="0" err="1"/>
              <a:t>porte</a:t>
            </a:r>
            <a:endParaRPr lang="en-GB" dirty="0"/>
          </a:p>
          <a:p>
            <a:r>
              <a:rPr lang="en-GB" dirty="0" err="1"/>
              <a:t>Globale</a:t>
            </a:r>
            <a:r>
              <a:rPr lang="en-GB" dirty="0"/>
              <a:t> Nets</a:t>
            </a:r>
          </a:p>
          <a:p>
            <a:r>
              <a:rPr lang="en-GB" dirty="0" err="1"/>
              <a:t>Lokale</a:t>
            </a:r>
            <a:r>
              <a:rPr lang="en-GB" dirty="0"/>
              <a:t> Net</a:t>
            </a:r>
          </a:p>
          <a:p>
            <a:r>
              <a:rPr lang="en-GB" dirty="0" err="1"/>
              <a:t>Symboler</a:t>
            </a:r>
            <a:r>
              <a:rPr lang="en-GB" dirty="0"/>
              <a:t> </a:t>
            </a:r>
            <a:r>
              <a:rPr lang="en-GB" dirty="0" err="1"/>
              <a:t>repræsentere</a:t>
            </a:r>
            <a:r>
              <a:rPr lang="en-GB" dirty="0"/>
              <a:t>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komponeter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57534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3199</TotalTime>
  <Words>419</Words>
  <Application>Microsoft Office PowerPoint</Application>
  <PresentationFormat>Widescreen</PresentationFormat>
  <Paragraphs>125</Paragraphs>
  <Slides>25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25</vt:i4>
      </vt:variant>
    </vt:vector>
  </HeadingPairs>
  <TitlesOfParts>
    <vt:vector size="30" baseType="lpstr">
      <vt:lpstr>Aptos</vt:lpstr>
      <vt:lpstr>Arial</vt:lpstr>
      <vt:lpstr>Century Gothic</vt:lpstr>
      <vt:lpstr>Wingdings 3</vt:lpstr>
      <vt:lpstr>Ion</vt:lpstr>
      <vt:lpstr>Kicad</vt:lpstr>
      <vt:lpstr>Gert Lauritsen</vt:lpstr>
      <vt:lpstr>Agenda</vt:lpstr>
      <vt:lpstr>Åbning af eksistrende projekt</vt:lpstr>
      <vt:lpstr>Grundlæggende opsætning</vt:lpstr>
      <vt:lpstr>Main Toolbar</vt:lpstr>
      <vt:lpstr>Opbygning af diagram</vt:lpstr>
      <vt:lpstr>PlacePart</vt:lpstr>
      <vt:lpstr>Symboler</vt:lpstr>
      <vt:lpstr>Forbindelser</vt:lpstr>
      <vt:lpstr>Wires, Busser og og Bus Entries</vt:lpstr>
      <vt:lpstr>Opgave Tegn følgende skematic</vt:lpstr>
      <vt:lpstr>Hierarkisk design</vt:lpstr>
      <vt:lpstr>Footprint/netliste</vt:lpstr>
      <vt:lpstr>Lib Symboler</vt:lpstr>
      <vt:lpstr>Agenda (PCB)</vt:lpstr>
      <vt:lpstr>Layout editor</vt:lpstr>
      <vt:lpstr>Footprint egenskaber </vt:lpstr>
      <vt:lpstr>3D-visning</vt:lpstr>
      <vt:lpstr>Gerber Viever /Export </vt:lpstr>
      <vt:lpstr>Opgave PCB routing</vt:lpstr>
      <vt:lpstr>RF design</vt:lpstr>
      <vt:lpstr>Kontrolleret impedans</vt:lpstr>
      <vt:lpstr>Plugin</vt:lpstr>
      <vt:lpstr>Hjemmeopgave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Kicad</dc:title>
  <dc:creator>Gert Lauritsen</dc:creator>
  <cp:lastModifiedBy>Gert Lauritsen</cp:lastModifiedBy>
  <cp:revision>17</cp:revision>
  <dcterms:created xsi:type="dcterms:W3CDTF">2021-02-02T08:16:44Z</dcterms:created>
  <dcterms:modified xsi:type="dcterms:W3CDTF">2024-04-17T15:04:04Z</dcterms:modified>
</cp:coreProperties>
</file>