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3" r:id="rId6"/>
    <p:sldId id="259" r:id="rId7"/>
    <p:sldId id="264" r:id="rId8"/>
    <p:sldId id="261" r:id="rId9"/>
    <p:sldId id="265" r:id="rId10"/>
    <p:sldId id="266" r:id="rId11"/>
    <p:sldId id="262" r:id="rId12"/>
    <p:sldId id="278" r:id="rId13"/>
    <p:sldId id="268" r:id="rId14"/>
    <p:sldId id="267" r:id="rId15"/>
    <p:sldId id="272" r:id="rId16"/>
    <p:sldId id="273" r:id="rId17"/>
    <p:sldId id="269" r:id="rId18"/>
    <p:sldId id="270" r:id="rId19"/>
    <p:sldId id="271" r:id="rId20"/>
    <p:sldId id="274" r:id="rId21"/>
    <p:sldId id="276" r:id="rId22"/>
    <p:sldId id="275" r:id="rId23"/>
    <p:sldId id="277" r:id="rId24"/>
    <p:sldId id="280" r:id="rId25"/>
    <p:sldId id="290" r:id="rId26"/>
    <p:sldId id="283" r:id="rId27"/>
    <p:sldId id="284" r:id="rId28"/>
    <p:sldId id="285" r:id="rId29"/>
    <p:sldId id="286" r:id="rId30"/>
    <p:sldId id="287" r:id="rId31"/>
    <p:sldId id="288" r:id="rId32"/>
    <p:sldId id="281" r:id="rId33"/>
    <p:sldId id="291" r:id="rId34"/>
    <p:sldId id="282" r:id="rId35"/>
    <p:sldId id="279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DD92"/>
    <a:srgbClr val="F92B2B"/>
    <a:srgbClr val="C36161"/>
    <a:srgbClr val="FCBEB2"/>
    <a:srgbClr val="F47F24"/>
    <a:srgbClr val="003C7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12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5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1D2A-E3E2-43F5-A62D-E9977ECDED69}" type="datetimeFigureOut">
              <a:rPr lang="en-US" smtClean="0"/>
              <a:pPr/>
              <a:t>7/29/2012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0731-766D-48A3-A12E-EA12D31842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1D2A-E3E2-43F5-A62D-E9977ECDED69}" type="datetimeFigureOut">
              <a:rPr lang="en-US" smtClean="0"/>
              <a:pPr/>
              <a:t>7/29/2012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0731-766D-48A3-A12E-EA12D31842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1D2A-E3E2-43F5-A62D-E9977ECDED69}" type="datetimeFigureOut">
              <a:rPr lang="en-US" smtClean="0"/>
              <a:pPr/>
              <a:t>7/29/2012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0731-766D-48A3-A12E-EA12D31842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1D2A-E3E2-43F5-A62D-E9977ECDED69}" type="datetimeFigureOut">
              <a:rPr lang="en-US" smtClean="0"/>
              <a:pPr/>
              <a:t>7/29/2012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0731-766D-48A3-A12E-EA12D31842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1D2A-E3E2-43F5-A62D-E9977ECDED69}" type="datetimeFigureOut">
              <a:rPr lang="en-US" smtClean="0"/>
              <a:pPr/>
              <a:t>7/29/2012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0731-766D-48A3-A12E-EA12D31842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1D2A-E3E2-43F5-A62D-E9977ECDED69}" type="datetimeFigureOut">
              <a:rPr lang="en-US" smtClean="0"/>
              <a:pPr/>
              <a:t>7/29/2012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0731-766D-48A3-A12E-EA12D31842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1D2A-E3E2-43F5-A62D-E9977ECDED69}" type="datetimeFigureOut">
              <a:rPr lang="en-US" smtClean="0"/>
              <a:pPr/>
              <a:t>7/29/2012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0731-766D-48A3-A12E-EA12D31842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1D2A-E3E2-43F5-A62D-E9977ECDED69}" type="datetimeFigureOut">
              <a:rPr lang="en-US" smtClean="0"/>
              <a:pPr/>
              <a:t>7/29/2012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0731-766D-48A3-A12E-EA12D31842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1D2A-E3E2-43F5-A62D-E9977ECDED69}" type="datetimeFigureOut">
              <a:rPr lang="en-US" smtClean="0"/>
              <a:pPr/>
              <a:t>7/29/2012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0731-766D-48A3-A12E-EA12D31842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1D2A-E3E2-43F5-A62D-E9977ECDED69}" type="datetimeFigureOut">
              <a:rPr lang="en-US" smtClean="0"/>
              <a:pPr/>
              <a:t>7/29/2012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0731-766D-48A3-A12E-EA12D31842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1D2A-E3E2-43F5-A62D-E9977ECDED69}" type="datetimeFigureOut">
              <a:rPr lang="en-US" smtClean="0"/>
              <a:pPr/>
              <a:t>7/29/2012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0731-766D-48A3-A12E-EA12D31842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6000">
              <a:srgbClr val="F92B2B"/>
            </a:gs>
            <a:gs pos="100000">
              <a:srgbClr val="F8DD9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81D2A-E3E2-43F5-A62D-E9977ECDED69}" type="datetimeFigureOut">
              <a:rPr lang="en-US" smtClean="0"/>
              <a:pPr/>
              <a:t>7/29/2012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A0731-766D-48A3-A12E-EA12D31842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sbRIO</a:t>
            </a:r>
            <a:r>
              <a:rPr lang="en-US" dirty="0" smtClean="0"/>
              <a:t> Control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Summer 2012</a:t>
            </a:r>
          </a:p>
          <a:p>
            <a:r>
              <a:rPr lang="en-US" dirty="0" smtClean="0"/>
              <a:t>Release 1.0</a:t>
            </a:r>
          </a:p>
          <a:p>
            <a:r>
              <a:rPr lang="en-US" dirty="0" smtClean="0"/>
              <a:t>Christopher Gerth – Development Lead</a:t>
            </a:r>
            <a:endParaRPr lang="en-US" dirty="0"/>
          </a:p>
        </p:txBody>
      </p:sp>
      <p:pic>
        <p:nvPicPr>
          <p:cNvPr id="1026" name="Picture 2" descr="C:\Users\Chris Gerth\Pictures\robot\iRobotics Bann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42875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Driver Interfaces</a:t>
            </a:r>
            <a:endParaRPr lang="en-US" dirty="0"/>
          </a:p>
        </p:txBody>
      </p:sp>
      <p:pic>
        <p:nvPicPr>
          <p:cNvPr id="22530" name="Picture 2" descr="http://upload.wikimedia.org/wikipedia/commons/thumb/e/ed/Xbox-360-S-Controller.png/300px-Xbox-360-S-Controll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371600"/>
            <a:ext cx="2857500" cy="2343151"/>
          </a:xfrm>
          <a:prstGeom prst="rect">
            <a:avLst/>
          </a:prstGeom>
          <a:noFill/>
        </p:spPr>
      </p:pic>
      <p:pic>
        <p:nvPicPr>
          <p:cNvPr id="5" name="Picture 2" descr="http://upload.wikimedia.org/wikipedia/commons/thumb/e/ed/Xbox-360-S-Controller.png/300px-Xbox-360-S-Controll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1524000"/>
            <a:ext cx="2857500" cy="2343151"/>
          </a:xfrm>
          <a:prstGeom prst="rect">
            <a:avLst/>
          </a:prstGeom>
          <a:noFill/>
        </p:spPr>
      </p:pic>
      <p:pic>
        <p:nvPicPr>
          <p:cNvPr id="22532" name="Picture 4" descr="http://ecx.images-amazon.com/images/I/41KM7t8aLpL._SL500_AA300_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3429000"/>
            <a:ext cx="2857500" cy="2857500"/>
          </a:xfrm>
          <a:prstGeom prst="rect">
            <a:avLst/>
          </a:prstGeom>
          <a:noFill/>
        </p:spPr>
      </p:pic>
      <p:cxnSp>
        <p:nvCxnSpPr>
          <p:cNvPr id="8" name="Straight Arrow Connector 7"/>
          <p:cNvCxnSpPr>
            <a:stCxn id="5" idx="2"/>
            <a:endCxn id="22532" idx="3"/>
          </p:cNvCxnSpPr>
          <p:nvPr/>
        </p:nvCxnSpPr>
        <p:spPr>
          <a:xfrm flipH="1">
            <a:off x="5829300" y="3867151"/>
            <a:ext cx="1390650" cy="990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2530" idx="2"/>
            <a:endCxn id="22532" idx="1"/>
          </p:cNvCxnSpPr>
          <p:nvPr/>
        </p:nvCxnSpPr>
        <p:spPr>
          <a:xfrm>
            <a:off x="1657350" y="3714751"/>
            <a:ext cx="1314450" cy="11429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Developed under NI’s graphical </a:t>
            </a:r>
            <a:r>
              <a:rPr lang="en-US" dirty="0" err="1" smtClean="0"/>
              <a:t>Labview</a:t>
            </a:r>
            <a:r>
              <a:rPr lang="en-US" dirty="0" smtClean="0"/>
              <a:t> environment.</a:t>
            </a:r>
          </a:p>
          <a:p>
            <a:r>
              <a:rPr lang="en-US" dirty="0" smtClean="0"/>
              <a:t>Three main VI’s, controlling the three processors</a:t>
            </a:r>
          </a:p>
          <a:p>
            <a:pPr lvl="1"/>
            <a:r>
              <a:rPr lang="en-US" dirty="0" smtClean="0"/>
              <a:t>Host PC’s processor</a:t>
            </a:r>
          </a:p>
          <a:p>
            <a:pPr lvl="1"/>
            <a:r>
              <a:rPr lang="en-US" dirty="0" err="1" smtClean="0"/>
              <a:t>sbRIO’s</a:t>
            </a:r>
            <a:r>
              <a:rPr lang="en-US" dirty="0" smtClean="0"/>
              <a:t> processor</a:t>
            </a:r>
          </a:p>
          <a:p>
            <a:pPr lvl="1"/>
            <a:r>
              <a:rPr lang="en-US" dirty="0" err="1" smtClean="0"/>
              <a:t>sbRIO’s</a:t>
            </a:r>
            <a:r>
              <a:rPr lang="en-US" dirty="0" smtClean="0"/>
              <a:t> FPGA</a:t>
            </a:r>
          </a:p>
          <a:p>
            <a:r>
              <a:rPr lang="en-US" dirty="0" smtClean="0"/>
              <a:t>Communication between these three asynchronous processes occurs via shared variables, or an FPGA FIFO.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 err="1" smtClean="0"/>
              <a:t>SubFunctions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VI running on the Host PC serves only to establish shared variable server, and transfer joystick data to the </a:t>
            </a:r>
            <a:r>
              <a:rPr lang="en-US" dirty="0" err="1" smtClean="0"/>
              <a:t>sbRIO</a:t>
            </a:r>
            <a:endParaRPr lang="en-US" dirty="0" smtClean="0"/>
          </a:p>
          <a:p>
            <a:r>
              <a:rPr lang="en-US" dirty="0" smtClean="0"/>
              <a:t>VI running on </a:t>
            </a:r>
            <a:r>
              <a:rPr lang="en-US" dirty="0" err="1" smtClean="0"/>
              <a:t>sbRIO</a:t>
            </a:r>
            <a:r>
              <a:rPr lang="en-US" dirty="0" smtClean="0"/>
              <a:t> maps joystick values to motor values with appropriate scaling</a:t>
            </a:r>
          </a:p>
          <a:p>
            <a:pPr lvl="1"/>
            <a:r>
              <a:rPr lang="en-US" dirty="0" smtClean="0"/>
              <a:t>Coordinates inputs from sensors with desired actions based on joystick/button input.</a:t>
            </a:r>
          </a:p>
          <a:p>
            <a:r>
              <a:rPr lang="en-US" dirty="0" smtClean="0"/>
              <a:t>VI running on </a:t>
            </a:r>
            <a:r>
              <a:rPr lang="en-US" dirty="0" err="1" smtClean="0"/>
              <a:t>sbRIO’s</a:t>
            </a:r>
            <a:r>
              <a:rPr lang="en-US" dirty="0" smtClean="0"/>
              <a:t> FPGA handles all time intensive tasks, as well as routing all I/O data to the processor</a:t>
            </a:r>
          </a:p>
          <a:p>
            <a:pPr lvl="1"/>
            <a:r>
              <a:rPr lang="en-US" dirty="0" smtClean="0"/>
              <a:t>Currently, it tracks encoder positions and generates PWM signals</a:t>
            </a:r>
          </a:p>
          <a:p>
            <a:pPr lvl="1"/>
            <a:r>
              <a:rPr lang="en-US" dirty="0" smtClean="0"/>
              <a:t>Care needs to be taken when altering this design – recompiling the code takes over 10 minutes.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Block Diagram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457200" y="1524000"/>
            <a:ext cx="8458200" cy="3389531"/>
            <a:chOff x="457200" y="1524000"/>
            <a:chExt cx="8458200" cy="3389531"/>
          </a:xfrm>
        </p:grpSpPr>
        <p:sp>
          <p:nvSpPr>
            <p:cNvPr id="4" name="Rectangle 3"/>
            <p:cNvSpPr/>
            <p:nvPr/>
          </p:nvSpPr>
          <p:spPr>
            <a:xfrm>
              <a:off x="457200" y="2514600"/>
              <a:ext cx="1524000" cy="1143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" y="2667000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Host PC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819400" y="2514600"/>
              <a:ext cx="1524000" cy="1143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8000" y="2667000"/>
              <a:ext cx="1219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sbRIO</a:t>
              </a:r>
              <a:r>
                <a:rPr lang="en-US" dirty="0" smtClean="0"/>
                <a:t> Processor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953000" y="2514600"/>
              <a:ext cx="1524000" cy="1143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81600" y="2667000"/>
              <a:ext cx="1219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sbRIO</a:t>
              </a:r>
              <a:r>
                <a:rPr lang="en-US" dirty="0" smtClean="0"/>
                <a:t> FPGA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239000" y="2514600"/>
              <a:ext cx="1524000" cy="1143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315200" y="2667000"/>
              <a:ext cx="1371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Mechanical Interfaces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4" idx="3"/>
              <a:endCxn id="6" idx="1"/>
            </p:cNvCxnSpPr>
            <p:nvPr/>
          </p:nvCxnSpPr>
          <p:spPr>
            <a:xfrm>
              <a:off x="1981200" y="3086100"/>
              <a:ext cx="838200" cy="0"/>
            </a:xfrm>
            <a:prstGeom prst="straightConnector1">
              <a:avLst/>
            </a:prstGeom>
            <a:ln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6" idx="3"/>
              <a:endCxn id="8" idx="1"/>
            </p:cNvCxnSpPr>
            <p:nvPr/>
          </p:nvCxnSpPr>
          <p:spPr>
            <a:xfrm>
              <a:off x="4343400" y="3086100"/>
              <a:ext cx="609600" cy="0"/>
            </a:xfrm>
            <a:prstGeom prst="straightConnector1">
              <a:avLst/>
            </a:prstGeom>
            <a:ln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8" idx="3"/>
              <a:endCxn id="10" idx="1"/>
            </p:cNvCxnSpPr>
            <p:nvPr/>
          </p:nvCxnSpPr>
          <p:spPr>
            <a:xfrm>
              <a:off x="6477000" y="3086100"/>
              <a:ext cx="762000" cy="0"/>
            </a:xfrm>
            <a:prstGeom prst="straightConnector1">
              <a:avLst/>
            </a:prstGeom>
            <a:ln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219200" y="4191000"/>
              <a:ext cx="2209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FIFO and Network Published Data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14800" y="4114800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FIFO Registers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172200" y="4267200"/>
              <a:ext cx="1752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PWM, TTL 3.3v Logic, Analog IO</a:t>
              </a:r>
              <a:endParaRPr lang="en-US" dirty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4572000" y="3276600"/>
              <a:ext cx="0" cy="838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2362200" y="3352800"/>
              <a:ext cx="0" cy="838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781800" y="3276600"/>
              <a:ext cx="0" cy="838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990600" y="2057400"/>
              <a:ext cx="7239000" cy="0"/>
            </a:xfrm>
            <a:prstGeom prst="straightConnector1">
              <a:avLst/>
            </a:prstGeom>
            <a:ln w="41275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762000" y="1524000"/>
              <a:ext cx="1143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Upstream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239000" y="15240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Downstream</a:t>
              </a:r>
              <a:endParaRPr lang="en-US" dirty="0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Host PC &lt;-&gt; </a:t>
            </a:r>
            <a:r>
              <a:rPr lang="en-US" dirty="0" err="1" smtClean="0"/>
              <a:t>sbRIO</a:t>
            </a:r>
            <a:r>
              <a:rPr lang="en-US" dirty="0" smtClean="0"/>
              <a:t> Processor</a:t>
            </a:r>
          </a:p>
          <a:p>
            <a:pPr lvl="1"/>
            <a:r>
              <a:rPr lang="en-US" dirty="0" smtClean="0"/>
              <a:t>Both run co-dependent VI’s</a:t>
            </a:r>
          </a:p>
          <a:p>
            <a:pPr lvl="1"/>
            <a:r>
              <a:rPr lang="en-US" dirty="0" smtClean="0"/>
              <a:t>Utilize Shared Variables</a:t>
            </a:r>
          </a:p>
          <a:p>
            <a:pPr lvl="2"/>
            <a:r>
              <a:rPr lang="en-US" dirty="0" smtClean="0"/>
              <a:t>Stored primarily on Host PC</a:t>
            </a:r>
          </a:p>
          <a:p>
            <a:pPr lvl="2"/>
            <a:r>
              <a:rPr lang="en-US" dirty="0" smtClean="0"/>
              <a:t>Published to the Network</a:t>
            </a:r>
          </a:p>
          <a:p>
            <a:pPr lvl="2"/>
            <a:r>
              <a:rPr lang="en-US" dirty="0" smtClean="0"/>
              <a:t>FIFO data structure used for deterministic data transfer </a:t>
            </a:r>
            <a:r>
              <a:rPr lang="en-US" dirty="0" smtClean="0"/>
              <a:t>of </a:t>
            </a:r>
            <a:r>
              <a:rPr lang="en-US" dirty="0" smtClean="0"/>
              <a:t>critical data </a:t>
            </a:r>
            <a:r>
              <a:rPr lang="en-US" dirty="0" smtClean="0"/>
              <a:t>downstream </a:t>
            </a:r>
            <a:r>
              <a:rPr lang="en-US" dirty="0" smtClean="0"/>
              <a:t>from PC to </a:t>
            </a:r>
            <a:r>
              <a:rPr lang="en-US" dirty="0" err="1" smtClean="0"/>
              <a:t>sbRIO</a:t>
            </a:r>
            <a:r>
              <a:rPr lang="en-US" dirty="0" smtClean="0"/>
              <a:t> </a:t>
            </a:r>
            <a:endParaRPr lang="en-US" dirty="0" smtClean="0"/>
          </a:p>
          <a:p>
            <a:pPr lvl="2"/>
            <a:r>
              <a:rPr lang="en-US" dirty="0" smtClean="0"/>
              <a:t>Host PC’s main loop runs slower than </a:t>
            </a:r>
            <a:r>
              <a:rPr lang="en-US" dirty="0" err="1" smtClean="0"/>
              <a:t>sbRIO’s</a:t>
            </a:r>
            <a:r>
              <a:rPr lang="en-US" dirty="0" smtClean="0"/>
              <a:t> so that FIFO does not clog up.</a:t>
            </a:r>
          </a:p>
          <a:p>
            <a:pPr lvl="2"/>
            <a:r>
              <a:rPr lang="en-US" dirty="0" smtClean="0"/>
              <a:t>Status information associated with the interface of the VI is transferred back to the PC periodically. 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(IP)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Wireless Ethernet (WIFI) link is the primary control method</a:t>
            </a:r>
          </a:p>
          <a:p>
            <a:r>
              <a:rPr lang="en-US" dirty="0" smtClean="0"/>
              <a:t>Static IP addresses</a:t>
            </a:r>
          </a:p>
          <a:p>
            <a:pPr lvl="1"/>
            <a:r>
              <a:rPr lang="en-US" dirty="0" smtClean="0"/>
              <a:t>sbRIO:192.168.1.73</a:t>
            </a:r>
          </a:p>
          <a:p>
            <a:pPr lvl="1"/>
            <a:r>
              <a:rPr lang="en-US" dirty="0" smtClean="0"/>
              <a:t>Router:192.168.1.72</a:t>
            </a:r>
          </a:p>
          <a:p>
            <a:pPr lvl="1"/>
            <a:r>
              <a:rPr lang="en-US" dirty="0" smtClean="0"/>
              <a:t>Subnet mask: 255.255.255.0</a:t>
            </a:r>
          </a:p>
          <a:p>
            <a:pPr lvl="1"/>
            <a:r>
              <a:rPr lang="en-US" dirty="0" smtClean="0"/>
              <a:t>Router Name (Not network name): Cisco73548</a:t>
            </a:r>
          </a:p>
          <a:p>
            <a:pPr lvl="1"/>
            <a:r>
              <a:rPr lang="en-US" dirty="0" smtClean="0"/>
              <a:t>SSID: </a:t>
            </a:r>
            <a:r>
              <a:rPr lang="en-US" dirty="0" err="1" smtClean="0"/>
              <a:t>iRobotics</a:t>
            </a:r>
            <a:r>
              <a:rPr lang="en-US" dirty="0" smtClean="0"/>
              <a:t> (hidden)</a:t>
            </a:r>
          </a:p>
          <a:p>
            <a:pPr lvl="1"/>
            <a:r>
              <a:rPr lang="en-US" dirty="0" smtClean="0"/>
              <a:t>Network key: *******************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(IP Security)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WAP2 Security</a:t>
            </a:r>
          </a:p>
          <a:p>
            <a:r>
              <a:rPr lang="en-US" dirty="0" smtClean="0"/>
              <a:t>AES Encryption</a:t>
            </a:r>
          </a:p>
          <a:p>
            <a:pPr lvl="1"/>
            <a:r>
              <a:rPr lang="en-US" dirty="0" smtClean="0"/>
              <a:t>Other teams should not be able to sniff the packets</a:t>
            </a:r>
          </a:p>
          <a:p>
            <a:r>
              <a:rPr lang="en-US" dirty="0" smtClean="0"/>
              <a:t>5 GHz radio disabled</a:t>
            </a:r>
          </a:p>
          <a:p>
            <a:r>
              <a:rPr lang="en-US" dirty="0" smtClean="0"/>
              <a:t>SSID Not broadcasted</a:t>
            </a:r>
          </a:p>
          <a:p>
            <a:r>
              <a:rPr lang="en-US" dirty="0" smtClean="0"/>
              <a:t>Wireless access restricted by MAC Address (only </a:t>
            </a:r>
            <a:r>
              <a:rPr lang="en-US" dirty="0" err="1" smtClean="0"/>
              <a:t>sbRIO</a:t>
            </a:r>
            <a:r>
              <a:rPr lang="en-US" dirty="0" smtClean="0"/>
              <a:t> and host PC allowed to connect)</a:t>
            </a:r>
          </a:p>
          <a:p>
            <a:pPr lvl="1"/>
            <a:r>
              <a:rPr lang="en-US" dirty="0" smtClean="0"/>
              <a:t>Other teams should have a very hard time connecting in to our network</a:t>
            </a:r>
          </a:p>
          <a:p>
            <a:r>
              <a:rPr lang="en-US" dirty="0" smtClean="0"/>
              <a:t>No Firewall enabled (so don’t hook the internet up!)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sbRIO’s</a:t>
            </a:r>
            <a:r>
              <a:rPr lang="en-US" dirty="0" smtClean="0"/>
              <a:t> Processor </a:t>
            </a:r>
            <a:r>
              <a:rPr lang="en-US" dirty="0" smtClean="0">
                <a:sym typeface="Wingdings" pitchFamily="2" charset="2"/>
              </a:rPr>
              <a:t>&lt;-&gt; FPGA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Again, FIFO data structure used in downstream direction.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FPGA runs much faster than processor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Processor loop time = 10 ms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FPGA loop time = 1.89 µs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Upstream data flow is read by processor from buffered registers.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Fully Programmable Gate Array</a:t>
            </a:r>
          </a:p>
          <a:p>
            <a:r>
              <a:rPr lang="en-US" dirty="0" smtClean="0"/>
              <a:t>Serves multiple functions</a:t>
            </a:r>
          </a:p>
          <a:p>
            <a:pPr lvl="1"/>
            <a:r>
              <a:rPr lang="en-US" dirty="0" smtClean="0"/>
              <a:t>Routes all I/O into processor</a:t>
            </a:r>
          </a:p>
          <a:p>
            <a:pPr lvl="1"/>
            <a:r>
              <a:rPr lang="en-US" dirty="0" smtClean="0"/>
              <a:t>Frees up processor from time-critical tasks</a:t>
            </a:r>
          </a:p>
          <a:p>
            <a:pPr lvl="2"/>
            <a:r>
              <a:rPr lang="en-US" dirty="0" smtClean="0"/>
              <a:t>Generates PWM signals</a:t>
            </a:r>
          </a:p>
          <a:p>
            <a:pPr lvl="2"/>
            <a:r>
              <a:rPr lang="en-US" dirty="0" smtClean="0"/>
              <a:t>Counts encoder ticks to keep track of wheel position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 Cutouts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715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Maintaining safe operating conditions in the event of a communication failure is of paramount importance</a:t>
            </a:r>
          </a:p>
          <a:p>
            <a:pPr lvl="1"/>
            <a:r>
              <a:rPr lang="en-US" dirty="0" smtClean="0"/>
              <a:t>When VI is shut down, </a:t>
            </a:r>
            <a:r>
              <a:rPr lang="en-US" dirty="0" err="1" smtClean="0"/>
              <a:t>sbRIO</a:t>
            </a:r>
            <a:r>
              <a:rPr lang="en-US" dirty="0" smtClean="0"/>
              <a:t> passes high (invalid) signals to PWM outputs.</a:t>
            </a:r>
          </a:p>
          <a:p>
            <a:pPr lvl="2"/>
            <a:r>
              <a:rPr lang="en-US" dirty="0" smtClean="0"/>
              <a:t>Should be accounted for when designing systems which receive digital outputs</a:t>
            </a:r>
          </a:p>
          <a:p>
            <a:pPr lvl="1"/>
            <a:r>
              <a:rPr lang="en-US" dirty="0" smtClean="0"/>
              <a:t>When Ethernet is disconnected but VI continues to run, PWM signals go to 1.5% duty cycle (full stop)</a:t>
            </a:r>
          </a:p>
          <a:p>
            <a:pPr lvl="2"/>
            <a:r>
              <a:rPr lang="en-US" dirty="0" smtClean="0"/>
              <a:t>Possibility of reconnection, so </a:t>
            </a:r>
            <a:r>
              <a:rPr lang="en-US" dirty="0" err="1" smtClean="0"/>
              <a:t>sbRIO</a:t>
            </a:r>
            <a:r>
              <a:rPr lang="en-US" dirty="0" smtClean="0"/>
              <a:t> waits for new signals.</a:t>
            </a:r>
          </a:p>
          <a:p>
            <a:pPr lvl="2"/>
            <a:r>
              <a:rPr lang="en-US" dirty="0" smtClean="0"/>
              <a:t>Accomplished through a timeout monitor – if it takes more than 50ms to read in a shared variable, motors will shut down.</a:t>
            </a:r>
          </a:p>
          <a:p>
            <a:pPr lvl="1"/>
            <a:r>
              <a:rPr lang="en-US" dirty="0" smtClean="0"/>
              <a:t>Digital outputs remain unaffected</a:t>
            </a:r>
          </a:p>
          <a:p>
            <a:r>
              <a:rPr lang="en-US" dirty="0" smtClean="0"/>
              <a:t>Independent “Emergency Stop” variable exists for a software-initiated stop.</a:t>
            </a:r>
          </a:p>
          <a:p>
            <a:r>
              <a:rPr lang="en-US" dirty="0" smtClean="0"/>
              <a:t>Watchdog timer resets controller in even of processor glitch or communication shutdown</a:t>
            </a:r>
          </a:p>
          <a:p>
            <a:pPr lvl="1"/>
            <a:r>
              <a:rPr lang="en-US" dirty="0" smtClean="0"/>
              <a:t>Implemented for both CPU (in hardware) and FPGA (in HDL-software)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What? </a:t>
            </a:r>
          </a:p>
          <a:p>
            <a:pPr lvl="1"/>
            <a:r>
              <a:rPr lang="en-US" dirty="0" smtClean="0"/>
              <a:t>A customized, highly flexible, and extremely powerful control system for JSDC robots.</a:t>
            </a:r>
          </a:p>
          <a:p>
            <a:pPr lvl="1"/>
            <a:r>
              <a:rPr lang="en-US" dirty="0" smtClean="0"/>
              <a:t>Adaptable to any possible robot configuration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Through a generous donation of hardware and software by National Instruments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To build groundwork for future members to have the engineering ability to execute any control system design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PWM</a:t>
            </a:r>
          </a:p>
          <a:p>
            <a:pPr lvl="1"/>
            <a:r>
              <a:rPr lang="en-US" dirty="0" smtClean="0"/>
              <a:t>8 implemented in Hardware</a:t>
            </a:r>
          </a:p>
          <a:p>
            <a:pPr lvl="1"/>
            <a:r>
              <a:rPr lang="en-US" dirty="0" smtClean="0"/>
              <a:t>Three pin outputs: Ground, +5v, Signal</a:t>
            </a:r>
          </a:p>
          <a:p>
            <a:pPr lvl="1"/>
            <a:r>
              <a:rPr lang="en-US" dirty="0" smtClean="0"/>
              <a:t>Pulse lasts between 1 and 2 ms, and repeats every 20 </a:t>
            </a:r>
            <a:r>
              <a:rPr lang="en-US" dirty="0" err="1" smtClean="0"/>
              <a:t>ms.</a:t>
            </a:r>
            <a:endParaRPr lang="en-US" dirty="0" smtClean="0"/>
          </a:p>
          <a:p>
            <a:pPr lvl="2"/>
            <a:r>
              <a:rPr lang="en-US" dirty="0" smtClean="0"/>
              <a:t>Results in a 500 Hz square wave, with duty cycle between 1% and 2%</a:t>
            </a:r>
          </a:p>
          <a:p>
            <a:pPr lvl="2"/>
            <a:r>
              <a:rPr lang="en-US" dirty="0" smtClean="0"/>
              <a:t>1.5% is full stop, 1% is full reverse, 2% is full forward.</a:t>
            </a:r>
          </a:p>
          <a:p>
            <a:pPr lvl="2"/>
            <a:r>
              <a:rPr lang="en-US" dirty="0" smtClean="0"/>
              <a:t>Victors might have to be calibrated, IFI systems seem to use a slightly different system.</a:t>
            </a:r>
          </a:p>
          <a:p>
            <a:r>
              <a:rPr lang="en-US" dirty="0" smtClean="0"/>
              <a:t>Digital</a:t>
            </a:r>
          </a:p>
          <a:p>
            <a:pPr lvl="1"/>
            <a:r>
              <a:rPr lang="en-US" dirty="0" smtClean="0"/>
              <a:t>3.3v output, 3mA output per channel, 330mA total max.</a:t>
            </a:r>
          </a:p>
          <a:p>
            <a:r>
              <a:rPr lang="en-US" dirty="0" smtClean="0"/>
              <a:t>Analog</a:t>
            </a:r>
          </a:p>
          <a:p>
            <a:pPr lvl="1"/>
            <a:r>
              <a:rPr lang="en-US" dirty="0" smtClean="0"/>
              <a:t>4 pure analog (not PWM) outputs.</a:t>
            </a:r>
          </a:p>
          <a:p>
            <a:pPr lvl="1"/>
            <a:r>
              <a:rPr lang="en-US" dirty="0" smtClean="0"/>
              <a:t>Range from -10v to 10v at 16 bit resolution, 3mA max drive.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Relay (Spike)</a:t>
            </a:r>
          </a:p>
          <a:p>
            <a:pPr lvl="1"/>
            <a:r>
              <a:rPr lang="en-US" dirty="0" smtClean="0"/>
              <a:t>Same as Digital outputs, but grouped into two pins on the red and white wires in a PWM cable to drive a Spike Relay.</a:t>
            </a:r>
          </a:p>
          <a:p>
            <a:r>
              <a:rPr lang="en-US" dirty="0" smtClean="0"/>
              <a:t>High-Current</a:t>
            </a:r>
          </a:p>
          <a:p>
            <a:pPr lvl="1"/>
            <a:r>
              <a:rPr lang="en-US" dirty="0" smtClean="0"/>
              <a:t>10 implemented in hardware.</a:t>
            </a:r>
          </a:p>
          <a:p>
            <a:pPr lvl="1"/>
            <a:r>
              <a:rPr lang="en-US" dirty="0" smtClean="0"/>
              <a:t>Sourcing output from an external power source at 6v to 30v</a:t>
            </a:r>
          </a:p>
          <a:p>
            <a:pPr lvl="1"/>
            <a:r>
              <a:rPr lang="en-US" dirty="0" smtClean="0"/>
              <a:t>250mA output per channel, possible to increase to 1.5 A with </a:t>
            </a:r>
            <a:r>
              <a:rPr lang="en-US" dirty="0" err="1" smtClean="0"/>
              <a:t>heatsinks</a:t>
            </a:r>
            <a:endParaRPr lang="en-US" dirty="0" smtClean="0"/>
          </a:p>
          <a:p>
            <a:pPr lvl="1"/>
            <a:r>
              <a:rPr lang="en-US" dirty="0" smtClean="0"/>
              <a:t>Total Power not to </a:t>
            </a:r>
            <a:r>
              <a:rPr lang="en-US" dirty="0" err="1" smtClean="0"/>
              <a:t>excede</a:t>
            </a:r>
            <a:r>
              <a:rPr lang="en-US" dirty="0" smtClean="0"/>
              <a:t> 20A or supply’s maximum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Quadrature</a:t>
            </a:r>
            <a:r>
              <a:rPr lang="en-US" dirty="0" smtClean="0"/>
              <a:t> Encoder</a:t>
            </a:r>
          </a:p>
          <a:p>
            <a:pPr lvl="1"/>
            <a:r>
              <a:rPr lang="en-US" dirty="0" smtClean="0"/>
              <a:t>Each one consists of two inputs, one for each channel</a:t>
            </a:r>
          </a:p>
          <a:p>
            <a:pPr lvl="1"/>
            <a:r>
              <a:rPr lang="en-US" dirty="0" smtClean="0"/>
              <a:t>Counts normal two-bit grey code output, stores current position in FPGA register for use by the processor</a:t>
            </a:r>
          </a:p>
          <a:p>
            <a:pPr lvl="1"/>
            <a:r>
              <a:rPr lang="en-US" dirty="0" smtClean="0"/>
              <a:t>Utilizes XOR algorithm which accounts for small-angle rotations, and increments by four every full grey code cycle. </a:t>
            </a:r>
          </a:p>
          <a:p>
            <a:r>
              <a:rPr lang="en-US" dirty="0" smtClean="0"/>
              <a:t>Digital</a:t>
            </a:r>
          </a:p>
          <a:p>
            <a:pPr lvl="1"/>
            <a:r>
              <a:rPr lang="en-US" dirty="0" smtClean="0"/>
              <a:t>3.3v input, 5v tolerant (compatible with TTL)</a:t>
            </a:r>
          </a:p>
          <a:p>
            <a:r>
              <a:rPr lang="en-US" dirty="0" smtClean="0"/>
              <a:t>Analog</a:t>
            </a:r>
          </a:p>
          <a:p>
            <a:pPr lvl="1"/>
            <a:r>
              <a:rPr lang="en-US" dirty="0" smtClean="0"/>
              <a:t>Unimplemented in hardware, but 32 single ended or 16 differential inputs exist</a:t>
            </a:r>
          </a:p>
          <a:p>
            <a:pPr lvl="1"/>
            <a:r>
              <a:rPr lang="en-US" dirty="0" smtClean="0"/>
              <a:t>16 bit resolution on a -10v to 10v range</a:t>
            </a:r>
          </a:p>
          <a:p>
            <a:pPr lvl="1"/>
            <a:r>
              <a:rPr lang="en-US" dirty="0" smtClean="0"/>
              <a:t>Run at 250kSamples/sec (max frequency = 700kHz)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Electrical Specs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sbRIO</a:t>
            </a:r>
            <a:r>
              <a:rPr lang="en-US" dirty="0" smtClean="0"/>
              <a:t> takes a 19-30v supply. We utilize the 24v boost power supply on the FRC power distribution board.</a:t>
            </a:r>
          </a:p>
          <a:p>
            <a:r>
              <a:rPr lang="en-US" dirty="0" smtClean="0"/>
              <a:t>Take care to ensure digital ground remains isolated from battery/power supply ground.</a:t>
            </a:r>
          </a:p>
          <a:p>
            <a:r>
              <a:rPr lang="en-US" dirty="0" smtClean="0"/>
              <a:t>Router takes 12 v. supply. Utilize the regulated supply on the FRC power </a:t>
            </a:r>
            <a:r>
              <a:rPr lang="en-US" dirty="0" err="1" smtClean="0"/>
              <a:t>distro</a:t>
            </a:r>
            <a:r>
              <a:rPr lang="en-US" dirty="0" smtClean="0"/>
              <a:t> board.</a:t>
            </a:r>
          </a:p>
          <a:p>
            <a:r>
              <a:rPr lang="en-US" dirty="0" smtClean="0"/>
              <a:t>Fan for </a:t>
            </a:r>
            <a:r>
              <a:rPr lang="en-US" dirty="0" err="1" smtClean="0"/>
              <a:t>sbRIO</a:t>
            </a:r>
            <a:r>
              <a:rPr lang="en-US" dirty="0" smtClean="0"/>
              <a:t> also runs on 12v. It is electrically isolated from the main board.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Design Philosophy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Three Main VI’s:</a:t>
            </a:r>
          </a:p>
          <a:p>
            <a:pPr lvl="1"/>
            <a:r>
              <a:rPr lang="en-US" dirty="0" smtClean="0"/>
              <a:t>Host Computer</a:t>
            </a:r>
          </a:p>
          <a:p>
            <a:pPr lvl="1"/>
            <a:r>
              <a:rPr lang="en-US" dirty="0" smtClean="0"/>
              <a:t>Processor</a:t>
            </a:r>
          </a:p>
          <a:p>
            <a:pPr lvl="1"/>
            <a:r>
              <a:rPr lang="en-US" dirty="0" smtClean="0"/>
              <a:t>FPGA</a:t>
            </a:r>
          </a:p>
          <a:p>
            <a:r>
              <a:rPr lang="en-US" dirty="0" smtClean="0"/>
              <a:t>Main communication occurs between Host Computer and Processor</a:t>
            </a:r>
          </a:p>
          <a:p>
            <a:r>
              <a:rPr lang="en-US" dirty="0" smtClean="0"/>
              <a:t>Utilizes NI’s Shared Variable system to manage multiple writers and readers from the same variables at the same time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VI’s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of the VI’s are here, just to give a taste of what is involved</a:t>
            </a:r>
          </a:p>
          <a:p>
            <a:r>
              <a:rPr lang="en-US" dirty="0" smtClean="0"/>
              <a:t>Most also are specific to this year’s (2012/2013) control system</a:t>
            </a:r>
          </a:p>
          <a:p>
            <a:pPr lvl="1"/>
            <a:r>
              <a:rPr lang="en-US" dirty="0" err="1" smtClean="0"/>
              <a:t>Holonomic</a:t>
            </a:r>
            <a:r>
              <a:rPr lang="en-US" dirty="0" smtClean="0"/>
              <a:t> drive (full continuous rotation of wheel assemblies)</a:t>
            </a:r>
          </a:p>
          <a:p>
            <a:pPr lvl="1"/>
            <a:r>
              <a:rPr lang="en-US" dirty="0" smtClean="0"/>
              <a:t>Currently unknown parameters for other outputs, two extra motor ports and four spike ports currently available.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7737" b="27591"/>
          <a:stretch>
            <a:fillRect/>
          </a:stretch>
        </p:blipFill>
        <p:spPr bwMode="auto">
          <a:xfrm>
            <a:off x="304800" y="100314"/>
            <a:ext cx="8610600" cy="6757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66800"/>
            <a:ext cx="9144000" cy="4761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b="44156"/>
          <a:stretch>
            <a:fillRect/>
          </a:stretch>
        </p:blipFill>
        <p:spPr bwMode="auto">
          <a:xfrm>
            <a:off x="1772" y="762000"/>
            <a:ext cx="9142228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t="47059" r="1176"/>
          <a:stretch>
            <a:fillRect/>
          </a:stretch>
        </p:blipFill>
        <p:spPr bwMode="auto">
          <a:xfrm>
            <a:off x="0" y="762000"/>
            <a:ext cx="910336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228600" y="1600200"/>
            <a:ext cx="8610600" cy="3810000"/>
            <a:chOff x="381000" y="1600200"/>
            <a:chExt cx="8610600" cy="3810000"/>
          </a:xfrm>
        </p:grpSpPr>
        <p:sp>
          <p:nvSpPr>
            <p:cNvPr id="4" name="Rectangle 3"/>
            <p:cNvSpPr/>
            <p:nvPr/>
          </p:nvSpPr>
          <p:spPr>
            <a:xfrm>
              <a:off x="5410200" y="2438400"/>
              <a:ext cx="838200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315200" y="2362200"/>
              <a:ext cx="1447800" cy="1143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10200" y="2743200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sbRIO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391400" y="2438400"/>
              <a:ext cx="1371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Robot mechanical interfaces</a:t>
              </a:r>
              <a:endParaRPr lang="en-US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6324600" y="2819400"/>
              <a:ext cx="914400" cy="0"/>
            </a:xfrm>
            <a:prstGeom prst="straightConnector1">
              <a:avLst/>
            </a:prstGeom>
            <a:ln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381000" y="4038600"/>
              <a:ext cx="1371600" cy="121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09600" y="4419600"/>
              <a:ext cx="914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Host PC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57800" y="4191000"/>
              <a:ext cx="990600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10200" y="4267200"/>
              <a:ext cx="838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Wifi</a:t>
              </a:r>
              <a:r>
                <a:rPr lang="en-US" dirty="0" smtClean="0"/>
                <a:t> Router</a:t>
              </a:r>
              <a:endParaRPr lang="en-US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5791200" y="3505200"/>
              <a:ext cx="0" cy="609600"/>
            </a:xfrm>
            <a:prstGeom prst="straightConnector1">
              <a:avLst/>
            </a:prstGeom>
            <a:ln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7239000" y="4191000"/>
              <a:ext cx="1676400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39000" y="4267200"/>
              <a:ext cx="1676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Other Ethernet-based Interfaces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248400" y="4724400"/>
              <a:ext cx="914400" cy="0"/>
            </a:xfrm>
            <a:prstGeom prst="straightConnector1">
              <a:avLst/>
            </a:prstGeom>
            <a:ln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4724400" y="2057400"/>
              <a:ext cx="4267200" cy="335280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477000" y="1676400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Robot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1905000" y="4724400"/>
              <a:ext cx="3124200" cy="0"/>
            </a:xfrm>
            <a:prstGeom prst="straightConnector1">
              <a:avLst/>
            </a:prstGeom>
            <a:ln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590800" y="4495800"/>
              <a:ext cx="2057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Wireless Ethernet </a:t>
              </a:r>
              <a:r>
                <a:rPr lang="en-US" sz="1400" dirty="0" smtClean="0"/>
                <a:t>Link</a:t>
              </a:r>
              <a:endParaRPr lang="en-US" sz="14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62000" y="28956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990600" y="3352800"/>
              <a:ext cx="0" cy="609600"/>
            </a:xfrm>
            <a:prstGeom prst="straightConnector1">
              <a:avLst/>
            </a:prstGeom>
            <a:ln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143000" y="3505200"/>
              <a:ext cx="2057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USB link</a:t>
              </a:r>
              <a:endParaRPr lang="en-US" sz="14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81000" y="1600200"/>
              <a:ext cx="1600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81000" y="1600200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Xbox controller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133600" y="1600200"/>
              <a:ext cx="1600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133600" y="1600200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Xbox controller</a:t>
              </a:r>
              <a:endParaRPr lang="en-US" dirty="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990600" y="2133600"/>
              <a:ext cx="0" cy="609600"/>
            </a:xfrm>
            <a:prstGeom prst="straightConnector1">
              <a:avLst/>
            </a:prstGeom>
            <a:ln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>
              <a:off x="1219200" y="2133600"/>
              <a:ext cx="1600200" cy="609600"/>
            </a:xfrm>
            <a:prstGeom prst="straightConnector1">
              <a:avLst/>
            </a:prstGeom>
            <a:ln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371600" y="2819400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Xbox receiver</a:t>
              </a:r>
              <a:endParaRPr lang="en-US" dirty="0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14400"/>
            <a:ext cx="9048959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1" y="1371600"/>
            <a:ext cx="9142319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Independent server runs on Host Computer</a:t>
            </a:r>
          </a:p>
          <a:p>
            <a:pPr lvl="1"/>
            <a:r>
              <a:rPr lang="en-US" dirty="0" smtClean="0"/>
              <a:t>It is a time and resource intensive process, so the </a:t>
            </a:r>
            <a:r>
              <a:rPr lang="en-US" dirty="0" err="1" smtClean="0"/>
              <a:t>sbRIO</a:t>
            </a:r>
            <a:r>
              <a:rPr lang="en-US" dirty="0" smtClean="0"/>
              <a:t> should not be </a:t>
            </a:r>
            <a:r>
              <a:rPr lang="en-US" dirty="0" smtClean="0"/>
              <a:t>responsible </a:t>
            </a:r>
            <a:r>
              <a:rPr lang="en-US" dirty="0" smtClean="0"/>
              <a:t>for it.</a:t>
            </a:r>
          </a:p>
          <a:p>
            <a:pPr lvl="1"/>
            <a:r>
              <a:rPr lang="en-US" dirty="0" smtClean="0"/>
              <a:t>Any VI running anywhere on the network can read or write to these variables</a:t>
            </a:r>
          </a:p>
          <a:p>
            <a:pPr lvl="1"/>
            <a:r>
              <a:rPr lang="en-US" dirty="0" smtClean="0"/>
              <a:t>For simplicity’s sake, try to only have one writer, otherwise it is difficult to debug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 continual work in progress</a:t>
            </a:r>
          </a:p>
          <a:p>
            <a:r>
              <a:rPr lang="en-US" dirty="0" smtClean="0"/>
              <a:t>Need to account for translational, rotational and arcing motions</a:t>
            </a:r>
          </a:p>
          <a:p>
            <a:r>
              <a:rPr lang="en-US" dirty="0" smtClean="0"/>
              <a:t>Currently, case statement analyzes input and uses different algorithms for each type of motion.</a:t>
            </a:r>
          </a:p>
          <a:p>
            <a:r>
              <a:rPr lang="en-US" dirty="0" smtClean="0"/>
              <a:t>Developing filters to smooth the transitions between each algorithm. </a:t>
            </a:r>
          </a:p>
          <a:p>
            <a:pPr lvl="1"/>
            <a:r>
              <a:rPr lang="en-US" dirty="0" smtClean="0"/>
              <a:t>Derivative-controlled to ensure timely response and smooth operation</a:t>
            </a:r>
          </a:p>
          <a:p>
            <a:r>
              <a:rPr lang="en-US" dirty="0" smtClean="0"/>
              <a:t>Goal – a control scheme based in a single, continuous equation for maximum speed and accuracy.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“Debug Mode” part of </a:t>
            </a:r>
            <a:r>
              <a:rPr lang="en-US" dirty="0" err="1" smtClean="0"/>
              <a:t>sbRIO</a:t>
            </a:r>
            <a:r>
              <a:rPr lang="en-US" dirty="0" smtClean="0"/>
              <a:t> processor VI</a:t>
            </a:r>
          </a:p>
          <a:p>
            <a:r>
              <a:rPr lang="en-US" dirty="0" smtClean="0"/>
              <a:t>Implemented for 2012/2013 year to simulate robot mechanical hardware</a:t>
            </a:r>
          </a:p>
          <a:p>
            <a:r>
              <a:rPr lang="en-US" dirty="0" smtClean="0"/>
              <a:t>Keeps track of wheel positions and provides feedback info to control algorithm so there is a measurable error to correct for.</a:t>
            </a:r>
          </a:p>
          <a:p>
            <a:r>
              <a:rPr lang="en-US" dirty="0" smtClean="0"/>
              <a:t>Allows for different correction rates, which simulates different physical robotics capabilities. 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1.0 – Base Release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sbRIO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Basis of the System: National Instruments </a:t>
            </a:r>
            <a:r>
              <a:rPr lang="en-US" dirty="0" err="1" smtClean="0"/>
              <a:t>sbRIO</a:t>
            </a:r>
            <a:r>
              <a:rPr lang="en-US" dirty="0" smtClean="0"/>
              <a:t> 9642</a:t>
            </a:r>
          </a:p>
          <a:p>
            <a:pPr lvl="1"/>
            <a:r>
              <a:rPr lang="en-US" dirty="0" smtClean="0"/>
              <a:t>400 MHz Processor, 256MB long-term storage, 128MB program-accessible DRAM</a:t>
            </a:r>
          </a:p>
          <a:p>
            <a:pPr lvl="1"/>
            <a:r>
              <a:rPr lang="en-US" dirty="0" smtClean="0"/>
              <a:t>2M gate Xilinx Spartan FPGA</a:t>
            </a:r>
          </a:p>
          <a:p>
            <a:pPr lvl="1"/>
            <a:r>
              <a:rPr lang="en-US" dirty="0" smtClean="0"/>
              <a:t>110 3.3v DIO lines,  32 16-bit analog inputs, 4 16-bit pure voltage (not </a:t>
            </a:r>
            <a:r>
              <a:rPr lang="en-US" dirty="0" err="1" smtClean="0"/>
              <a:t>pwm</a:t>
            </a:r>
            <a:r>
              <a:rPr lang="en-US" dirty="0" smtClean="0"/>
              <a:t>) analog outputs</a:t>
            </a:r>
          </a:p>
          <a:p>
            <a:pPr lvl="1"/>
            <a:r>
              <a:rPr lang="en-US" dirty="0" smtClean="0"/>
              <a:t>32 High-current DIO’s (Run from external power supply at 6-30V)</a:t>
            </a:r>
          </a:p>
          <a:p>
            <a:pPr lvl="1"/>
            <a:r>
              <a:rPr lang="en-US" dirty="0" smtClean="0"/>
              <a:t>10/100BASE-T Ethernet, RS232 port</a:t>
            </a:r>
          </a:p>
          <a:p>
            <a:pPr lvl="1"/>
            <a:r>
              <a:rPr lang="en-US" dirty="0" smtClean="0"/>
              <a:t>Performs all major calculations and generates control signals for robot’s mechanical interfaces</a:t>
            </a:r>
          </a:p>
          <a:p>
            <a:pPr lvl="1"/>
            <a:r>
              <a:rPr lang="en-US" dirty="0" smtClean="0"/>
              <a:t>Many interfaces available, but only some are broken out through custom hardware plugs. These can be remade in future years as designs require more interfacing.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sbRIO</a:t>
            </a:r>
            <a:endParaRPr lang="en-US" dirty="0"/>
          </a:p>
        </p:txBody>
      </p:sp>
      <p:pic>
        <p:nvPicPr>
          <p:cNvPr id="2050" name="Picture 2" descr="NI sbRIO-9642/9642X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676400"/>
            <a:ext cx="6477000" cy="4712019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WIFI Router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Cisco Linksys E2500 Router/</a:t>
            </a:r>
            <a:r>
              <a:rPr lang="en-US" dirty="0" err="1" smtClean="0"/>
              <a:t>Wifi</a:t>
            </a:r>
            <a:r>
              <a:rPr lang="en-US" dirty="0" smtClean="0"/>
              <a:t> access point</a:t>
            </a:r>
          </a:p>
          <a:p>
            <a:pPr lvl="1"/>
            <a:r>
              <a:rPr lang="en-US" dirty="0" smtClean="0"/>
              <a:t>Supports B/G/N 2.4 GHz and 5.0Ghz </a:t>
            </a:r>
            <a:r>
              <a:rPr lang="en-US" dirty="0" err="1" smtClean="0"/>
              <a:t>Wifi</a:t>
            </a:r>
            <a:endParaRPr lang="en-US" dirty="0" smtClean="0"/>
          </a:p>
          <a:p>
            <a:pPr lvl="1"/>
            <a:r>
              <a:rPr lang="en-US" dirty="0" smtClean="0"/>
              <a:t>Located on the Robot</a:t>
            </a:r>
          </a:p>
          <a:p>
            <a:pPr lvl="1"/>
            <a:r>
              <a:rPr lang="en-US" dirty="0" smtClean="0"/>
              <a:t>Facilitates rapid communication between Host PC and Robot</a:t>
            </a:r>
          </a:p>
          <a:p>
            <a:pPr lvl="1"/>
            <a:r>
              <a:rPr lang="en-US" dirty="0" smtClean="0"/>
              <a:t>Allows other IP-based peripherals (like cameras) to be interfaced.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WIFI Router</a:t>
            </a:r>
            <a:endParaRPr lang="en-US" dirty="0"/>
          </a:p>
        </p:txBody>
      </p:sp>
      <p:pic>
        <p:nvPicPr>
          <p:cNvPr id="21506" name="Picture 2" descr="http://home.cisco.com/assets/store/E2500/E2500_Photo01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90600" y="1371600"/>
            <a:ext cx="7543800" cy="4236929"/>
          </a:xfrm>
          <a:prstGeom prst="rect">
            <a:avLst/>
          </a:prstGeom>
          <a:noFill/>
        </p:spPr>
      </p:pic>
      <p:pic>
        <p:nvPicPr>
          <p:cNvPr id="21508" name="Picture 4" descr="http://home.cisco.com/videos/gallery/274/540/E2500_Photo04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4146" b="33333"/>
          <a:stretch>
            <a:fillRect/>
          </a:stretch>
        </p:blipFill>
        <p:spPr bwMode="auto">
          <a:xfrm>
            <a:off x="990600" y="5494055"/>
            <a:ext cx="7467600" cy="136394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 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Primary development tool</a:t>
            </a:r>
          </a:p>
          <a:p>
            <a:r>
              <a:rPr lang="en-US" dirty="0" smtClean="0"/>
              <a:t>Should be club laptop</a:t>
            </a:r>
          </a:p>
          <a:p>
            <a:r>
              <a:rPr lang="en-US" dirty="0" smtClean="0"/>
              <a:t>Runs NI’s </a:t>
            </a:r>
            <a:r>
              <a:rPr lang="en-US" dirty="0" err="1" smtClean="0"/>
              <a:t>Labview</a:t>
            </a:r>
            <a:r>
              <a:rPr lang="en-US" dirty="0" smtClean="0"/>
              <a:t> development environment</a:t>
            </a:r>
          </a:p>
          <a:p>
            <a:r>
              <a:rPr lang="en-US" dirty="0" smtClean="0"/>
              <a:t>Interprets USB-based operator interfaces</a:t>
            </a:r>
          </a:p>
          <a:p>
            <a:r>
              <a:rPr lang="en-US" dirty="0" smtClean="0"/>
              <a:t>Maintains server for all robot-PC communication</a:t>
            </a:r>
          </a:p>
          <a:p>
            <a:pPr lvl="1"/>
            <a:r>
              <a:rPr lang="en-US" dirty="0" smtClean="0"/>
              <a:t>Primary purpose is to have a library of shared variables which can be published over the main Ethernet Link</a:t>
            </a:r>
          </a:p>
          <a:p>
            <a:pPr lvl="1"/>
            <a:r>
              <a:rPr lang="en-US" dirty="0" smtClean="0"/>
              <a:t>Secondarily, serves as a monitoring point to view all data streamed into and out of the robot, as well as current controller status.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Driver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Xbox 360 controllers (2x)</a:t>
            </a:r>
          </a:p>
          <a:p>
            <a:r>
              <a:rPr lang="en-US" dirty="0" smtClean="0"/>
              <a:t>Wireless, both communicate with PC through a special receiver (purchased with the controllers) and USB</a:t>
            </a:r>
          </a:p>
          <a:p>
            <a:r>
              <a:rPr lang="en-US" dirty="0" smtClean="0"/>
              <a:t>Abstracted through a DirectX interface; </a:t>
            </a:r>
            <a:r>
              <a:rPr lang="en-US" dirty="0" err="1" smtClean="0"/>
              <a:t>Labview</a:t>
            </a:r>
            <a:r>
              <a:rPr lang="en-US" dirty="0" smtClean="0"/>
              <a:t> handles all communication interfacing.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7650</TotalTime>
  <Words>1554</Words>
  <Application>Microsoft Office PowerPoint</Application>
  <PresentationFormat>On-screen Show (4:3)</PresentationFormat>
  <Paragraphs>198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sbRIO Control System</vt:lpstr>
      <vt:lpstr>Overview</vt:lpstr>
      <vt:lpstr>Block Diagram</vt:lpstr>
      <vt:lpstr>sbRIO</vt:lpstr>
      <vt:lpstr>sbRIO</vt:lpstr>
      <vt:lpstr>WIFI Router</vt:lpstr>
      <vt:lpstr>WIFI Router</vt:lpstr>
      <vt:lpstr>Host PC</vt:lpstr>
      <vt:lpstr>Driver Interfaces</vt:lpstr>
      <vt:lpstr>Driver Interfaces</vt:lpstr>
      <vt:lpstr>Software</vt:lpstr>
      <vt:lpstr>Software SubFunctions</vt:lpstr>
      <vt:lpstr>Communication Block Diagram</vt:lpstr>
      <vt:lpstr>Communication</vt:lpstr>
      <vt:lpstr>Communication (IP)</vt:lpstr>
      <vt:lpstr>Communication (IP Security)</vt:lpstr>
      <vt:lpstr>Communication</vt:lpstr>
      <vt:lpstr>FPGA</vt:lpstr>
      <vt:lpstr>Safety Cutouts</vt:lpstr>
      <vt:lpstr>Outputs (1)</vt:lpstr>
      <vt:lpstr>Outputs (2)</vt:lpstr>
      <vt:lpstr>Inputs</vt:lpstr>
      <vt:lpstr>Electrical Specs</vt:lpstr>
      <vt:lpstr>Software Design Philosophy</vt:lpstr>
      <vt:lpstr>Example VI’s</vt:lpstr>
      <vt:lpstr>Slide 26</vt:lpstr>
      <vt:lpstr>Slide 27</vt:lpstr>
      <vt:lpstr>Slide 28</vt:lpstr>
      <vt:lpstr>Slide 29</vt:lpstr>
      <vt:lpstr>Slide 30</vt:lpstr>
      <vt:lpstr>Slide 31</vt:lpstr>
      <vt:lpstr>Shared Variables</vt:lpstr>
      <vt:lpstr>Control Algorithm</vt:lpstr>
      <vt:lpstr>Software Simulation</vt:lpstr>
      <vt:lpstr>Revision Updates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 Gerth</dc:creator>
  <cp:lastModifiedBy>Chris Gerth</cp:lastModifiedBy>
  <cp:revision>159</cp:revision>
  <dcterms:created xsi:type="dcterms:W3CDTF">2012-06-16T15:04:41Z</dcterms:created>
  <dcterms:modified xsi:type="dcterms:W3CDTF">2012-07-29T18:00:58Z</dcterms:modified>
</cp:coreProperties>
</file>