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8" r:id="rId5"/>
    <p:sldId id="265" r:id="rId6"/>
    <p:sldId id="267" r:id="rId7"/>
    <p:sldId id="268" r:id="rId8"/>
    <p:sldId id="269" r:id="rId9"/>
    <p:sldId id="274" r:id="rId10"/>
    <p:sldId id="270" r:id="rId11"/>
    <p:sldId id="271" r:id="rId12"/>
    <p:sldId id="272" r:id="rId13"/>
    <p:sldId id="273" r:id="rId14"/>
    <p:sldId id="262" r:id="rId15"/>
    <p:sldId id="263" r:id="rId16"/>
    <p:sldId id="259" r:id="rId17"/>
    <p:sldId id="260" r:id="rId18"/>
    <p:sldId id="261" r:id="rId19"/>
    <p:sldId id="26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E6A5FE33-5DBF-46E2-A329-DE2CB3F3737B}">
          <p14:sldIdLst>
            <p14:sldId id="256"/>
            <p14:sldId id="266"/>
            <p14:sldId id="257"/>
            <p14:sldId id="258"/>
            <p14:sldId id="265"/>
            <p14:sldId id="267"/>
            <p14:sldId id="268"/>
            <p14:sldId id="269"/>
            <p14:sldId id="274"/>
            <p14:sldId id="270"/>
            <p14:sldId id="271"/>
            <p14:sldId id="272"/>
            <p14:sldId id="273"/>
            <p14:sldId id="262"/>
            <p14:sldId id="263"/>
            <p14:sldId id="259"/>
            <p14:sldId id="260"/>
            <p14:sldId id="261"/>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pl-PL"/>
              <a:t>Kliknij, aby edytować styl</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11/21/2016</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pl-PL"/>
              <a:t>Kliknij, aby edytować styl</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ncho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pl-PL"/>
              <a:t>Kliknij, aby edytować styl</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48A87A34-81AB-432B-8DAE-1953F412C126}" type="datetimeFigureOut">
              <a:rPr lang="en-US" dirty="0"/>
              <a:t>11/21/2016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pl-PL"/>
              <a:t>Kliknij, aby edytować styl</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pl-PL"/>
              <a:t>Kliknij, aby edytować styl</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1447191" y="2824269"/>
            <a:ext cx="4488794" cy="2644457"/>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6" name="Content Placeholder 5"/>
          <p:cNvSpPr>
            <a:spLocks noGrp="1"/>
          </p:cNvSpPr>
          <p:nvPr>
            <p:ph sz="quarter" idx="4"/>
          </p:nvPr>
        </p:nvSpPr>
        <p:spPr>
          <a:xfrm>
            <a:off x="6256025" y="2821491"/>
            <a:ext cx="4488794" cy="2637371"/>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11/21/2016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11/21/2016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11/21/2016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pl-PL"/>
              <a:t>Kliknij, aby edytować styl</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48A87A34-81AB-432B-8DAE-1953F412C126}" type="datetimeFigureOut">
              <a:rPr lang="en-US" dirty="0"/>
              <a:t>11/21/2016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pl-PL"/>
              <a:t>Kliknij ikonę, aby dodać obraz</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11/21/2016</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11/21/2016</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6.xml"/><Relationship Id="rId5" Type="http://schemas.openxmlformats.org/officeDocument/2006/relationships/slide" Target="slide15.xml"/><Relationship Id="rId4" Type="http://schemas.openxmlformats.org/officeDocument/2006/relationships/slide" Target="slide14.xml"/></Relationships>
</file>

<file path=ppt/slides/_rels/slide3.xml.rels><?xml version="1.0" encoding="UTF-8" standalone="yes"?>
<Relationships xmlns="http://schemas.openxmlformats.org/package/2006/relationships"><Relationship Id="rId3" Type="http://schemas.openxmlformats.org/officeDocument/2006/relationships/hyperlink" Target="https://pl.wikipedia.org/wiki/Ron_Rivest" TargetMode="External"/><Relationship Id="rId7" Type="http://schemas.openxmlformats.org/officeDocument/2006/relationships/slide" Target="slide2.xml"/><Relationship Id="rId2" Type="http://schemas.openxmlformats.org/officeDocument/2006/relationships/slide" Target="slide15.xm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s://pl.wikipedia.org/wiki/Leonard_Adleman" TargetMode="External"/><Relationship Id="rId4" Type="http://schemas.openxmlformats.org/officeDocument/2006/relationships/hyperlink" Target="https://pl.wikipedia.org/wiki/Adi_Szamir" TargetMode="Externa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p:txBody>
          <a:bodyPr>
            <a:noAutofit/>
          </a:bodyPr>
          <a:lstStyle/>
          <a:p>
            <a:r>
              <a:rPr lang="pl-PL" sz="5400" dirty="0"/>
              <a:t>Jak potwierdzić autentyczność mojego dokumentu przy pomocy </a:t>
            </a:r>
            <a:r>
              <a:rPr lang="pl-PL" sz="5400" dirty="0" err="1"/>
              <a:t>rsa</a:t>
            </a:r>
            <a:r>
              <a:rPr lang="pl-PL" sz="5400" dirty="0"/>
              <a:t>?</a:t>
            </a:r>
          </a:p>
        </p:txBody>
      </p:sp>
      <p:sp>
        <p:nvSpPr>
          <p:cNvPr id="3" name="Podtytuł 2"/>
          <p:cNvSpPr>
            <a:spLocks noGrp="1"/>
          </p:cNvSpPr>
          <p:nvPr>
            <p:ph type="subTitle" idx="1"/>
          </p:nvPr>
        </p:nvSpPr>
        <p:spPr/>
        <p:txBody>
          <a:bodyPr>
            <a:normAutofit fontScale="77500" lnSpcReduction="20000"/>
          </a:bodyPr>
          <a:lstStyle/>
          <a:p>
            <a:r>
              <a:rPr lang="pl-PL" dirty="0"/>
              <a:t>WYKONALI:</a:t>
            </a:r>
            <a:br>
              <a:rPr lang="pl-PL" dirty="0"/>
            </a:br>
            <a:r>
              <a:rPr lang="pl-PL" dirty="0"/>
              <a:t>Michał </a:t>
            </a:r>
            <a:r>
              <a:rPr lang="pl-PL" dirty="0" err="1"/>
              <a:t>Noworyta</a:t>
            </a:r>
            <a:r>
              <a:rPr lang="pl-PL" dirty="0"/>
              <a:t>, Michał </a:t>
            </a:r>
            <a:r>
              <a:rPr lang="pl-PL" dirty="0" err="1"/>
              <a:t>koruszowic</a:t>
            </a:r>
            <a:r>
              <a:rPr lang="pl-PL" dirty="0"/>
              <a:t>, Filip koźlik</a:t>
            </a:r>
          </a:p>
          <a:p>
            <a:r>
              <a:rPr lang="pl-PL" dirty="0"/>
              <a:t>2c</a:t>
            </a:r>
          </a:p>
        </p:txBody>
      </p:sp>
    </p:spTree>
    <p:extLst>
      <p:ext uri="{BB962C8B-B14F-4D97-AF65-F5344CB8AC3E}">
        <p14:creationId xmlns:p14="http://schemas.microsoft.com/office/powerpoint/2010/main" val="3283057048"/>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pic>
        <p:nvPicPr>
          <p:cNvPr id="4" name="Symbol zastępczy zawartości 3"/>
          <p:cNvPicPr>
            <a:picLocks noGrp="1" noChangeAspect="1"/>
          </p:cNvPicPr>
          <p:nvPr>
            <p:ph idx="1"/>
          </p:nvPr>
        </p:nvPicPr>
        <p:blipFill>
          <a:blip r:embed="rId2"/>
          <a:stretch>
            <a:fillRect/>
          </a:stretch>
        </p:blipFill>
        <p:spPr>
          <a:xfrm>
            <a:off x="1314994" y="1284421"/>
            <a:ext cx="9757027" cy="4441371"/>
          </a:xfrm>
        </p:spPr>
      </p:pic>
    </p:spTree>
    <p:extLst>
      <p:ext uri="{BB962C8B-B14F-4D97-AF65-F5344CB8AC3E}">
        <p14:creationId xmlns:p14="http://schemas.microsoft.com/office/powerpoint/2010/main" val="107272121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pic>
        <p:nvPicPr>
          <p:cNvPr id="4" name="Symbol zastępczy zawartości 3"/>
          <p:cNvPicPr>
            <a:picLocks noGrp="1" noChangeAspect="1"/>
          </p:cNvPicPr>
          <p:nvPr>
            <p:ph idx="1"/>
          </p:nvPr>
        </p:nvPicPr>
        <p:blipFill>
          <a:blip r:embed="rId2"/>
          <a:stretch>
            <a:fillRect/>
          </a:stretch>
        </p:blipFill>
        <p:spPr>
          <a:xfrm>
            <a:off x="1269705" y="1088571"/>
            <a:ext cx="9654962" cy="4446860"/>
          </a:xfrm>
        </p:spPr>
      </p:pic>
    </p:spTree>
    <p:extLst>
      <p:ext uri="{BB962C8B-B14F-4D97-AF65-F5344CB8AC3E}">
        <p14:creationId xmlns:p14="http://schemas.microsoft.com/office/powerpoint/2010/main" val="1567334174"/>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pic>
        <p:nvPicPr>
          <p:cNvPr id="4" name="Symbol zastępczy zawartości 3"/>
          <p:cNvPicPr>
            <a:picLocks noGrp="1" noChangeAspect="1"/>
          </p:cNvPicPr>
          <p:nvPr>
            <p:ph idx="1"/>
          </p:nvPr>
        </p:nvPicPr>
        <p:blipFill>
          <a:blip r:embed="rId2"/>
          <a:stretch>
            <a:fillRect/>
          </a:stretch>
        </p:blipFill>
        <p:spPr>
          <a:xfrm>
            <a:off x="549269" y="1409678"/>
            <a:ext cx="10763165" cy="3795299"/>
          </a:xfrm>
        </p:spPr>
      </p:pic>
    </p:spTree>
    <p:extLst>
      <p:ext uri="{BB962C8B-B14F-4D97-AF65-F5344CB8AC3E}">
        <p14:creationId xmlns:p14="http://schemas.microsoft.com/office/powerpoint/2010/main" val="4127724185"/>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endParaRPr lang="pl-PL"/>
          </a:p>
        </p:txBody>
      </p:sp>
      <p:pic>
        <p:nvPicPr>
          <p:cNvPr id="4" name="Symbol zastępczy zawartości 3"/>
          <p:cNvPicPr>
            <a:picLocks noGrp="1" noChangeAspect="1"/>
          </p:cNvPicPr>
          <p:nvPr>
            <p:ph idx="1"/>
          </p:nvPr>
        </p:nvPicPr>
        <p:blipFill>
          <a:blip r:embed="rId2"/>
          <a:stretch>
            <a:fillRect/>
          </a:stretch>
        </p:blipFill>
        <p:spPr>
          <a:xfrm>
            <a:off x="1714264" y="992776"/>
            <a:ext cx="8564385" cy="4438152"/>
          </a:xfrm>
        </p:spPr>
      </p:pic>
    </p:spTree>
    <p:extLst>
      <p:ext uri="{BB962C8B-B14F-4D97-AF65-F5344CB8AC3E}">
        <p14:creationId xmlns:p14="http://schemas.microsoft.com/office/powerpoint/2010/main" val="25302440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a:t>kryptografia asymetryczna</a:t>
            </a:r>
            <a:endParaRPr lang="pl-PL" dirty="0"/>
          </a:p>
        </p:txBody>
      </p:sp>
      <p:sp>
        <p:nvSpPr>
          <p:cNvPr id="3" name="Symbol zastępczy zawartości 2"/>
          <p:cNvSpPr>
            <a:spLocks noGrp="1"/>
          </p:cNvSpPr>
          <p:nvPr>
            <p:ph idx="1"/>
          </p:nvPr>
        </p:nvSpPr>
        <p:spPr/>
        <p:txBody>
          <a:bodyPr>
            <a:normAutofit fontScale="92500"/>
          </a:bodyPr>
          <a:lstStyle/>
          <a:p>
            <a:r>
              <a:rPr lang="pl-PL" b="1" dirty="0"/>
              <a:t>Kryptografia klucza publicznego</a:t>
            </a:r>
            <a:r>
              <a:rPr lang="pl-PL" dirty="0"/>
              <a:t> (nazywana również </a:t>
            </a:r>
            <a:r>
              <a:rPr lang="pl-PL" b="1" dirty="0"/>
              <a:t>kryptografią asymetryczną</a:t>
            </a:r>
            <a:r>
              <a:rPr lang="pl-PL" dirty="0"/>
              <a:t>) to rodzaj kryptografii, w którym używa się zestawów dwu lub więcej powiązanych ze sobą kluczy, umożliwiających wykonywanie różnych czynności kryptograficznych. Jeden z kluczy może być udostępniony publicznie bez utraty bezpieczeństwa danych zabezpieczanych tym </a:t>
            </a:r>
            <a:r>
              <a:rPr lang="pl-PL" dirty="0" err="1"/>
              <a:t>kryptosystemem</a:t>
            </a:r>
            <a:r>
              <a:rPr lang="pl-PL" dirty="0"/>
              <a:t>.</a:t>
            </a:r>
          </a:p>
          <a:p>
            <a:r>
              <a:rPr lang="pl-PL" dirty="0"/>
              <a:t>Najważniejsze zastosowania kryptografii asymetrycznej – szyfrowanie i podpisy cyfrowe – zakładają istnienie 2 kluczy – </a:t>
            </a:r>
            <a:r>
              <a:rPr lang="pl-PL" b="1" dirty="0"/>
              <a:t>prywatnego</a:t>
            </a:r>
            <a:r>
              <a:rPr lang="pl-PL" dirty="0"/>
              <a:t> i </a:t>
            </a:r>
            <a:r>
              <a:rPr lang="pl-PL" b="1" dirty="0"/>
              <a:t>publicznego</a:t>
            </a:r>
            <a:r>
              <a:rPr lang="pl-PL" dirty="0"/>
              <a:t>, przy czym klucza prywatnego nie da się łatwo odtworzyć na podstawie publicznego. W niektórych innych zastosowaniach kluczy może być więcej.</a:t>
            </a:r>
          </a:p>
          <a:p>
            <a:endParaRPr lang="pl-PL" dirty="0"/>
          </a:p>
        </p:txBody>
      </p:sp>
      <p:sp>
        <p:nvSpPr>
          <p:cNvPr id="4" name="Przycisk akcji: Strona główna 3">
            <a:hlinkClick r:id="rId2" action="ppaction://hlinksldjump" highlightClick="1"/>
          </p:cNvPr>
          <p:cNvSpPr/>
          <p:nvPr/>
        </p:nvSpPr>
        <p:spPr>
          <a:xfrm>
            <a:off x="1" y="6143624"/>
            <a:ext cx="952500" cy="714375"/>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4192047994"/>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a:t>Podpis cyfrowy</a:t>
            </a:r>
            <a:endParaRPr lang="pl-PL" dirty="0"/>
          </a:p>
        </p:txBody>
      </p:sp>
      <p:sp>
        <p:nvSpPr>
          <p:cNvPr id="3" name="Symbol zastępczy zawartości 2"/>
          <p:cNvSpPr>
            <a:spLocks noGrp="1"/>
          </p:cNvSpPr>
          <p:nvPr>
            <p:ph idx="1"/>
          </p:nvPr>
        </p:nvSpPr>
        <p:spPr/>
        <p:txBody>
          <a:bodyPr/>
          <a:lstStyle/>
          <a:p>
            <a:r>
              <a:rPr lang="pl-PL" b="1" dirty="0"/>
              <a:t>Podpis cyfrowy</a:t>
            </a:r>
            <a:r>
              <a:rPr lang="pl-PL" dirty="0"/>
              <a:t> — matematyczny sposób sprawdzenia autentyczności dokumentów i wiadomości elektronicznych. Poprawny </a:t>
            </a:r>
            <a:r>
              <a:rPr lang="pl-PL" b="1" dirty="0"/>
              <a:t>podpis</a:t>
            </a:r>
            <a:r>
              <a:rPr lang="pl-PL" dirty="0"/>
              <a:t> oznacza, że wiadomość pochodzi od właściwego nadawcy, który nie może zaprzeczyć faktowi jej nadania oraz, że wiadomość nie została zmieniona podczas transmisji.</a:t>
            </a:r>
          </a:p>
        </p:txBody>
      </p:sp>
      <p:pic>
        <p:nvPicPr>
          <p:cNvPr id="3074" name="Picture 2" descr="Znalezione obrazy dla zapytania cyfry komputerow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858863">
            <a:off x="6817704" y="3818524"/>
            <a:ext cx="3299364" cy="185879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5" name="Przycisk akcji: Strona główna 4">
            <a:hlinkClick r:id="rId3" action="ppaction://hlinksldjump" highlightClick="1"/>
          </p:cNvPr>
          <p:cNvSpPr/>
          <p:nvPr/>
        </p:nvSpPr>
        <p:spPr>
          <a:xfrm>
            <a:off x="0" y="6134100"/>
            <a:ext cx="1019175" cy="7239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4830959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rot="862945">
            <a:off x="1451579" y="804519"/>
            <a:ext cx="9291215" cy="4237744"/>
          </a:xfrm>
        </p:spPr>
        <p:txBody>
          <a:bodyPr/>
          <a:lstStyle/>
          <a:p>
            <a:r>
              <a:rPr lang="pl-PL" sz="6000" b="1" dirty="0"/>
              <a:t>Przykładowe zastosowania RSA</a:t>
            </a:r>
            <a:br>
              <a:rPr lang="pl-PL" b="1" dirty="0"/>
            </a:br>
            <a:endParaRPr lang="pl-PL" dirty="0"/>
          </a:p>
        </p:txBody>
      </p:sp>
      <p:sp>
        <p:nvSpPr>
          <p:cNvPr id="5" name="Przycisk akcji: Strona główna 4">
            <a:hlinkClick r:id="rId2" action="ppaction://hlinksldjump" highlightClick="1"/>
          </p:cNvPr>
          <p:cNvSpPr/>
          <p:nvPr/>
        </p:nvSpPr>
        <p:spPr>
          <a:xfrm>
            <a:off x="0" y="6129792"/>
            <a:ext cx="838200" cy="728208"/>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1224014903"/>
      </p:ext>
    </p:extLst>
  </p:cSld>
  <p:clrMapOvr>
    <a:masterClrMapping/>
  </p:clrMapOvr>
  <p:transition spd="slow">
    <p:comb/>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1451579" y="139337"/>
            <a:ext cx="9291215" cy="5939246"/>
          </a:xfrm>
        </p:spPr>
        <p:txBody>
          <a:bodyPr>
            <a:normAutofit fontScale="85000" lnSpcReduction="20000"/>
          </a:bodyPr>
          <a:lstStyle/>
          <a:p>
            <a:pPr marL="0" indent="0">
              <a:buNone/>
            </a:pPr>
            <a:r>
              <a:rPr lang="pl-PL" b="1" dirty="0"/>
              <a:t>                                                  </a:t>
            </a:r>
            <a:r>
              <a:rPr lang="pl-PL" b="1" u="sng" dirty="0"/>
              <a:t>Bezpieczne połączenie internetowe</a:t>
            </a:r>
          </a:p>
          <a:p>
            <a:r>
              <a:rPr lang="pl-PL" dirty="0"/>
              <a:t>Sieć komputerowa Internet jest środowiskiem o niskim bezpieczeństwie poufności przesyłanych danych. Pakiety danych podróżujące pomiędzy różnymi węzłami sieci mogą być podglądane przez osoby nieupoważnione. Szyfrowanie danych zapewni nam bezpieczeństwo. Nawiązanie bezpiecznego połączenia wykorzystującego szyfrowanie RSA składa się z następujących etapów:</a:t>
            </a:r>
          </a:p>
          <a:p>
            <a:pPr marL="0" indent="0">
              <a:buNone/>
            </a:pPr>
            <a:r>
              <a:rPr lang="pl-PL" dirty="0"/>
              <a:t>1. Obie stacje generują zestaw kluczy RSA.</a:t>
            </a:r>
          </a:p>
          <a:p>
            <a:pPr marL="0" indent="0">
              <a:buNone/>
            </a:pPr>
            <a:r>
              <a:rPr lang="pl-PL" dirty="0"/>
              <a:t>2. Stacje wymieniają się kluczami publicznymi, które posłużą do szyfrowania przesyłanych wiadomości. Operacja ta jest bezpieczna, ponieważ klucze publiczne nie pozwalają odczytać zaszyfrowanych przy ich pomocy wiadomości. Zatem przechwycenie klucza publicznego przez osobę nieupoważnioną nie da jej żadnych korzyści.</a:t>
            </a:r>
          </a:p>
          <a:p>
            <a:pPr marL="0" indent="0">
              <a:buNone/>
            </a:pPr>
            <a:r>
              <a:rPr lang="pl-PL" dirty="0"/>
              <a:t>3. Wysyłane wiadomości stacje szyfrują przy pomocy otrzymanego klucza publicznego.</a:t>
            </a:r>
          </a:p>
          <a:p>
            <a:pPr marL="0" indent="0">
              <a:buNone/>
            </a:pPr>
            <a:r>
              <a:rPr lang="pl-PL" dirty="0"/>
              <a:t>4. Odebrane wiadomości stacje rozszyfrowują przy pomocy swojego klucza prywatnego, który nie był ujawniany. Dzięki temu przechwycenie szyfrogramu w drodze do odbiorcy nie przyniesie osobie nieupoważnionej żadnych korzyści.</a:t>
            </a:r>
          </a:p>
          <a:p>
            <a:r>
              <a:rPr lang="pl-PL" dirty="0"/>
              <a:t>Bezpieczne połączenia internetowe są dzisiaj szeroko wykorzystywane w sieci do prowadzenia działalności handlowej. Dzięki nim klienci banków mogą bezpiecznie zarządzać swoimi kontami oraz dokonywać zakupów w sieci z wykorzystaniem kart płatniczych.</a:t>
            </a:r>
          </a:p>
          <a:p>
            <a:endParaRPr lang="pl-PL" dirty="0"/>
          </a:p>
        </p:txBody>
      </p:sp>
    </p:spTree>
    <p:extLst>
      <p:ext uri="{BB962C8B-B14F-4D97-AF65-F5344CB8AC3E}">
        <p14:creationId xmlns:p14="http://schemas.microsoft.com/office/powerpoint/2010/main" val="39037721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a:xfrm>
            <a:off x="1425453" y="113213"/>
            <a:ext cx="9291215" cy="6078582"/>
          </a:xfrm>
        </p:spPr>
        <p:txBody>
          <a:bodyPr>
            <a:normAutofit fontScale="92500" lnSpcReduction="10000"/>
          </a:bodyPr>
          <a:lstStyle/>
          <a:p>
            <a:pPr marL="0" indent="0" algn="just">
              <a:buNone/>
            </a:pPr>
            <a:r>
              <a:rPr lang="pl-PL" b="1" dirty="0"/>
              <a:t>                                                          </a:t>
            </a:r>
            <a:r>
              <a:rPr lang="pl-PL" b="1" u="sng" dirty="0"/>
              <a:t>Podpis cyfrowy</a:t>
            </a:r>
          </a:p>
          <a:p>
            <a:r>
              <a:rPr lang="pl-PL" dirty="0"/>
              <a:t>Załóżmy, iż stacja A chce wysłać do stacji B wiadomość W podpisaną cyfrowo.</a:t>
            </a:r>
          </a:p>
          <a:p>
            <a:pPr marL="0" indent="0">
              <a:buNone/>
            </a:pPr>
            <a:r>
              <a:rPr lang="pl-PL" dirty="0"/>
              <a:t>1. W tym celu stacja A szyfruje wiadomość W za pomocą swojego klucza tajnego i szyfr dołącza do tej wiadomości. Klucz tajny stacja A otrzymuje od instytucji zajmującej się przydzielaniem certyfikatów – jest to tzw. podpis elektroniczny, który jednoznacznie identyfikuje nadawcę wiadomości. W efekcie nowa wiadomość W' składa się z oryginalnej wiadomości W oraz jej zaszyfrowanej kopii.</a:t>
            </a:r>
          </a:p>
          <a:p>
            <a:pPr marL="0" indent="0">
              <a:buNone/>
            </a:pPr>
            <a:r>
              <a:rPr lang="pl-PL" dirty="0"/>
              <a:t>2. W takiej postaci wiadomość W' zostaje przesłana do stacji B.</a:t>
            </a:r>
          </a:p>
          <a:p>
            <a:pPr marL="0" indent="0">
              <a:buNone/>
            </a:pPr>
            <a:r>
              <a:rPr lang="pl-PL" dirty="0"/>
              <a:t>3. Stacja B rozszyfrowuje kopię kluczem publicznym stacji A. Klucz publiczny stacji A może być pobrany z serwera instytucji przydzielającej certyfikaty lub otrzymany od stacji A i potwierdzony przez instytucję przydzielającą certyfikaty. W ten sposób stacja B ma pewność, iż klucz publiczny na pewno dotyczy stacji A.</a:t>
            </a:r>
          </a:p>
          <a:p>
            <a:pPr marL="0" indent="0">
              <a:buNone/>
            </a:pPr>
            <a:r>
              <a:rPr lang="pl-PL" dirty="0"/>
              <a:t>4. Stacja B porównuje obie części wiadomości W'. Jeśli są takie same, to oznacza to, iż pochodzą rzeczywiście od stacji A.</a:t>
            </a:r>
          </a:p>
          <a:p>
            <a:r>
              <a:rPr lang="pl-PL" dirty="0"/>
              <a:t>Jeśli przesyłana wiadomość jest poufna, to do jej przekazania można dodatkowo wykorzystać bezpieczne połączenie internetowe.</a:t>
            </a:r>
          </a:p>
          <a:p>
            <a:endParaRPr lang="pl-PL" dirty="0"/>
          </a:p>
        </p:txBody>
      </p:sp>
    </p:spTree>
    <p:extLst>
      <p:ext uri="{BB962C8B-B14F-4D97-AF65-F5344CB8AC3E}">
        <p14:creationId xmlns:p14="http://schemas.microsoft.com/office/powerpoint/2010/main" val="1797164225"/>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rot="1437598">
            <a:off x="377907" y="1515577"/>
            <a:ext cx="11797287" cy="2674747"/>
          </a:xfrm>
        </p:spPr>
        <p:txBody>
          <a:bodyPr>
            <a:noAutofit/>
          </a:bodyPr>
          <a:lstStyle/>
          <a:p>
            <a:r>
              <a:rPr lang="pl-PL" sz="9600" dirty="0"/>
              <a:t>Dziękujemy!</a:t>
            </a:r>
          </a:p>
        </p:txBody>
      </p:sp>
      <p:sp>
        <p:nvSpPr>
          <p:cNvPr id="3" name="Symbol zastępczy zawartości 2"/>
          <p:cNvSpPr>
            <a:spLocks noGrp="1"/>
          </p:cNvSpPr>
          <p:nvPr>
            <p:ph idx="1"/>
          </p:nvPr>
        </p:nvSpPr>
        <p:spPr/>
        <p:txBody>
          <a:bodyPr/>
          <a:lstStyle/>
          <a:p>
            <a:endParaRPr lang="pl-PL"/>
          </a:p>
        </p:txBody>
      </p:sp>
    </p:spTree>
    <p:extLst>
      <p:ext uri="{BB962C8B-B14F-4D97-AF65-F5344CB8AC3E}">
        <p14:creationId xmlns:p14="http://schemas.microsoft.com/office/powerpoint/2010/main" val="3114595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Spis treści</a:t>
            </a:r>
          </a:p>
        </p:txBody>
      </p:sp>
      <p:sp>
        <p:nvSpPr>
          <p:cNvPr id="3" name="Symbol zastępczy zawartości 2"/>
          <p:cNvSpPr>
            <a:spLocks noGrp="1"/>
          </p:cNvSpPr>
          <p:nvPr>
            <p:ph idx="1"/>
          </p:nvPr>
        </p:nvSpPr>
        <p:spPr/>
        <p:txBody>
          <a:bodyPr/>
          <a:lstStyle/>
          <a:p>
            <a:r>
              <a:rPr lang="pl-PL" dirty="0"/>
              <a:t>1.</a:t>
            </a:r>
            <a:r>
              <a:rPr lang="pl-PL" dirty="0">
                <a:hlinkClick r:id="rId2" action="ppaction://hlinksldjump"/>
              </a:rPr>
              <a:t> RSA</a:t>
            </a:r>
            <a:r>
              <a:rPr lang="pl-PL" dirty="0"/>
              <a:t>,</a:t>
            </a:r>
          </a:p>
          <a:p>
            <a:r>
              <a:rPr lang="pl-PL" dirty="0"/>
              <a:t>2. </a:t>
            </a:r>
            <a:r>
              <a:rPr lang="pl-PL" dirty="0">
                <a:hlinkClick r:id="rId3" action="ppaction://hlinksldjump"/>
              </a:rPr>
              <a:t>Fazy algorytmu</a:t>
            </a:r>
            <a:r>
              <a:rPr lang="pl-PL" dirty="0"/>
              <a:t>,</a:t>
            </a:r>
          </a:p>
          <a:p>
            <a:r>
              <a:rPr lang="pl-PL" dirty="0"/>
              <a:t>3. </a:t>
            </a:r>
            <a:r>
              <a:rPr lang="pl-PL" dirty="0">
                <a:hlinkClick r:id="rId4" action="ppaction://hlinksldjump"/>
              </a:rPr>
              <a:t>Kryptografia asymetryczna</a:t>
            </a:r>
            <a:r>
              <a:rPr lang="pl-PL" dirty="0"/>
              <a:t>,</a:t>
            </a:r>
          </a:p>
          <a:p>
            <a:r>
              <a:rPr lang="pl-PL" dirty="0"/>
              <a:t>4. </a:t>
            </a:r>
            <a:r>
              <a:rPr lang="pl-PL" dirty="0">
                <a:hlinkClick r:id="rId5" action="ppaction://hlinksldjump"/>
              </a:rPr>
              <a:t>Podpis cyfrowy</a:t>
            </a:r>
            <a:r>
              <a:rPr lang="pl-PL" dirty="0"/>
              <a:t>,</a:t>
            </a:r>
          </a:p>
          <a:p>
            <a:r>
              <a:rPr lang="pl-PL" dirty="0"/>
              <a:t>5. </a:t>
            </a:r>
            <a:r>
              <a:rPr lang="pl-PL" dirty="0">
                <a:hlinkClick r:id="rId6" action="ppaction://hlinksldjump"/>
              </a:rPr>
              <a:t>Przykładowe zastosowania</a:t>
            </a:r>
            <a:r>
              <a:rPr lang="pl-PL" dirty="0"/>
              <a:t>,</a:t>
            </a:r>
          </a:p>
        </p:txBody>
      </p:sp>
    </p:spTree>
    <p:extLst>
      <p:ext uri="{BB962C8B-B14F-4D97-AF65-F5344CB8AC3E}">
        <p14:creationId xmlns:p14="http://schemas.microsoft.com/office/powerpoint/2010/main" val="3491532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Co to RSA?</a:t>
            </a:r>
          </a:p>
        </p:txBody>
      </p:sp>
      <p:sp>
        <p:nvSpPr>
          <p:cNvPr id="3" name="Symbol zastępczy zawartości 2"/>
          <p:cNvSpPr>
            <a:spLocks noGrp="1"/>
          </p:cNvSpPr>
          <p:nvPr>
            <p:ph idx="1"/>
          </p:nvPr>
        </p:nvSpPr>
        <p:spPr>
          <a:xfrm>
            <a:off x="1451578" y="2189903"/>
            <a:ext cx="9291215" cy="3618714"/>
          </a:xfrm>
        </p:spPr>
        <p:txBody>
          <a:bodyPr/>
          <a:lstStyle/>
          <a:p>
            <a:r>
              <a:rPr lang="pl-PL" dirty="0"/>
              <a:t>RSA - jeden z pierwszych i obecnie najpopularniejszych asymetrycznych algorytmów kryptograficznych z kluczem publicznym. Pierwszy algorytm, który może być stosowany zarówno do szyfrowania jak i do </a:t>
            </a:r>
            <a:r>
              <a:rPr lang="pl-PL" dirty="0">
                <a:hlinkClick r:id="rId2" action="ppaction://hlinksldjump"/>
              </a:rPr>
              <a:t>podpisów cyfrowych</a:t>
            </a:r>
            <a:r>
              <a:rPr lang="pl-PL" dirty="0"/>
              <a:t>. </a:t>
            </a:r>
          </a:p>
          <a:p>
            <a:r>
              <a:rPr lang="pl-PL" dirty="0"/>
              <a:t>Zaprojektowany w 1977 przez </a:t>
            </a:r>
            <a:r>
              <a:rPr lang="pl-PL" dirty="0">
                <a:hlinkClick r:id="rId3"/>
              </a:rPr>
              <a:t>Rona </a:t>
            </a:r>
            <a:r>
              <a:rPr lang="pl-PL" dirty="0" err="1">
                <a:hlinkClick r:id="rId3"/>
              </a:rPr>
              <a:t>Rivesta</a:t>
            </a:r>
            <a:r>
              <a:rPr lang="pl-PL" dirty="0"/>
              <a:t>,</a:t>
            </a:r>
            <a:r>
              <a:rPr lang="pl-PL" dirty="0">
                <a:hlinkClick r:id="rId4"/>
              </a:rPr>
              <a:t>  </a:t>
            </a:r>
            <a:r>
              <a:rPr lang="pl-PL" dirty="0" err="1">
                <a:hlinkClick r:id="rId4"/>
              </a:rPr>
              <a:t>Adi</a:t>
            </a:r>
            <a:r>
              <a:rPr lang="pl-PL" dirty="0">
                <a:hlinkClick r:id="rId4"/>
              </a:rPr>
              <a:t> Szamira</a:t>
            </a:r>
            <a:r>
              <a:rPr lang="pl-PL" dirty="0"/>
              <a:t> oraz </a:t>
            </a:r>
            <a:r>
              <a:rPr lang="pl-PL" dirty="0">
                <a:hlinkClick r:id="rId5"/>
              </a:rPr>
              <a:t>Leonarda </a:t>
            </a:r>
            <a:r>
              <a:rPr lang="pl-PL" dirty="0" err="1">
                <a:hlinkClick r:id="rId5"/>
              </a:rPr>
              <a:t>Adlemana</a:t>
            </a:r>
            <a:r>
              <a:rPr lang="pl-PL" dirty="0"/>
              <a:t>, od których zaczerpnął swoją nazwę. </a:t>
            </a:r>
          </a:p>
        </p:txBody>
      </p:sp>
      <p:pic>
        <p:nvPicPr>
          <p:cNvPr id="2050" name="Picture 2" descr="Znalezione obrazy dla zapytania algorytm rsa 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752872">
            <a:off x="8420940" y="635725"/>
            <a:ext cx="3133066" cy="199263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4" name="Przycisk akcji: Strona główna 3">
            <a:hlinkClick r:id="rId7" action="ppaction://hlinksldjump" highlightClick="1"/>
          </p:cNvPr>
          <p:cNvSpPr/>
          <p:nvPr/>
        </p:nvSpPr>
        <p:spPr>
          <a:xfrm>
            <a:off x="0" y="6134101"/>
            <a:ext cx="923925" cy="723900"/>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6022494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a:t>Fazy algorytmu</a:t>
            </a:r>
          </a:p>
        </p:txBody>
      </p:sp>
      <p:sp>
        <p:nvSpPr>
          <p:cNvPr id="3" name="Symbol zastępczy zawartości 2"/>
          <p:cNvSpPr>
            <a:spLocks noGrp="1"/>
          </p:cNvSpPr>
          <p:nvPr>
            <p:ph idx="1"/>
          </p:nvPr>
        </p:nvSpPr>
        <p:spPr/>
        <p:txBody>
          <a:bodyPr>
            <a:normAutofit fontScale="85000" lnSpcReduction="20000"/>
          </a:bodyPr>
          <a:lstStyle/>
          <a:p>
            <a:r>
              <a:rPr lang="pl-PL" dirty="0"/>
              <a:t>1. Generacja klucza publicznego i tajnego. Klucz publiczny jest przekazywany wszystkim zainteresowanym i umożliwia zaszyfrowanie danych. Klucz tajny umożliwia rozszyfrowanie danych zakodowanych kluczem publicznym. Jest trzymany w ścisłej tajemnicy.</a:t>
            </a:r>
          </a:p>
          <a:p>
            <a:r>
              <a:rPr lang="pl-PL" dirty="0"/>
              <a:t>2. Użytkownik po otrzymaniu klucza publicznego, np. poprzez Internet, koduje za jego pomocą swoje dane i przesyła je w postaci szyfru RSA do adresata dysponującego kluczem tajnym, np. do banku, firmy komercyjnej, tajnych służb. Klucz publiczny nie musi być chroniony, ponieważ nie umożliwia on rozszyfrowania informacji – proces szyfrowania nie jest odwracalny przy pomocy tego klucza. Zatem nie ma potrzeby jego ochrony i może on być powierzany wszystkim zainteresowanym bez ryzyka złamania kodu.</a:t>
            </a:r>
          </a:p>
          <a:p>
            <a:r>
              <a:rPr lang="pl-PL" dirty="0"/>
              <a:t>3. Adresat po otrzymaniu zaszyfrowanej wiadomości rozszyfrowuje ją za pomocą klucza tajnego.</a:t>
            </a:r>
          </a:p>
          <a:p>
            <a:endParaRPr lang="pl-PL" dirty="0"/>
          </a:p>
        </p:txBody>
      </p:sp>
      <p:sp>
        <p:nvSpPr>
          <p:cNvPr id="4" name="Przycisk akcji: Strona główna 3">
            <a:hlinkClick r:id="rId2" action="ppaction://hlinksldjump" highlightClick="1"/>
          </p:cNvPr>
          <p:cNvSpPr/>
          <p:nvPr/>
        </p:nvSpPr>
        <p:spPr>
          <a:xfrm>
            <a:off x="0" y="6143625"/>
            <a:ext cx="904875" cy="714375"/>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l-PL"/>
          </a:p>
        </p:txBody>
      </p:sp>
    </p:spTree>
    <p:extLst>
      <p:ext uri="{BB962C8B-B14F-4D97-AF65-F5344CB8AC3E}">
        <p14:creationId xmlns:p14="http://schemas.microsoft.com/office/powerpoint/2010/main" val="34681526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upload.wikimedia.org/wikipedia/commons/thumb/0/01/Asymmetric_cryptography_-_step_1.svg/730px-Asymmetric_cryptography_-_step_1.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800225"/>
            <a:ext cx="4867275" cy="28479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https://upload.wikimedia.org/wikipedia/commons/thumb/1/11/Asymmetric_cryptography_-_step_2.svg/850px-Asymmetric_cryptography_-_step_2.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9724" y="1800225"/>
            <a:ext cx="5756275" cy="4052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935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b="1" dirty="0"/>
              <a:t>Tworzenie kluczy RSA</a:t>
            </a:r>
            <a:endParaRPr lang="pl-PL" dirty="0"/>
          </a:p>
        </p:txBody>
      </p:sp>
      <p:pic>
        <p:nvPicPr>
          <p:cNvPr id="7" name="Obraz 6"/>
          <p:cNvPicPr>
            <a:picLocks noChangeAspect="1"/>
          </p:cNvPicPr>
          <p:nvPr/>
        </p:nvPicPr>
        <p:blipFill>
          <a:blip r:embed="rId2"/>
          <a:stretch>
            <a:fillRect/>
          </a:stretch>
        </p:blipFill>
        <p:spPr>
          <a:xfrm>
            <a:off x="1090612" y="2151698"/>
            <a:ext cx="9801225" cy="3476625"/>
          </a:xfrm>
          <a:prstGeom prst="rect">
            <a:avLst/>
          </a:prstGeom>
        </p:spPr>
      </p:pic>
    </p:spTree>
    <p:extLst>
      <p:ext uri="{BB962C8B-B14F-4D97-AF65-F5344CB8AC3E}">
        <p14:creationId xmlns:p14="http://schemas.microsoft.com/office/powerpoint/2010/main" val="3973137058"/>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normAutofit/>
          </a:bodyPr>
          <a:lstStyle/>
          <a:p>
            <a:r>
              <a:rPr lang="pl-PL" b="1" dirty="0"/>
              <a:t>Szyfrowanie kluczem publicznym RSA</a:t>
            </a:r>
            <a:endParaRPr lang="pl-PL" dirty="0"/>
          </a:p>
        </p:txBody>
      </p:sp>
      <p:pic>
        <p:nvPicPr>
          <p:cNvPr id="5" name="Obraz 4"/>
          <p:cNvPicPr>
            <a:picLocks noChangeAspect="1"/>
          </p:cNvPicPr>
          <p:nvPr/>
        </p:nvPicPr>
        <p:blipFill>
          <a:blip r:embed="rId2"/>
          <a:stretch>
            <a:fillRect/>
          </a:stretch>
        </p:blipFill>
        <p:spPr>
          <a:xfrm>
            <a:off x="1319212" y="2743200"/>
            <a:ext cx="9553575" cy="1514476"/>
          </a:xfrm>
          <a:prstGeom prst="rect">
            <a:avLst/>
          </a:prstGeom>
        </p:spPr>
      </p:pic>
    </p:spTree>
    <p:extLst>
      <p:ext uri="{BB962C8B-B14F-4D97-AF65-F5344CB8AC3E}">
        <p14:creationId xmlns:p14="http://schemas.microsoft.com/office/powerpoint/2010/main" val="21418465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51579" y="704851"/>
            <a:ext cx="9291215" cy="1148904"/>
          </a:xfrm>
        </p:spPr>
        <p:txBody>
          <a:bodyPr>
            <a:normAutofit/>
          </a:bodyPr>
          <a:lstStyle/>
          <a:p>
            <a:r>
              <a:rPr lang="pl-PL" b="1" dirty="0"/>
              <a:t>Rozszyfrowywanie kluczem prywatnym RSA</a:t>
            </a:r>
            <a:endParaRPr lang="pl-PL" dirty="0"/>
          </a:p>
        </p:txBody>
      </p:sp>
      <p:pic>
        <p:nvPicPr>
          <p:cNvPr id="5" name="Obraz 4"/>
          <p:cNvPicPr>
            <a:picLocks noChangeAspect="1"/>
          </p:cNvPicPr>
          <p:nvPr/>
        </p:nvPicPr>
        <p:blipFill>
          <a:blip r:embed="rId2"/>
          <a:stretch>
            <a:fillRect/>
          </a:stretch>
        </p:blipFill>
        <p:spPr>
          <a:xfrm>
            <a:off x="557212" y="2530969"/>
            <a:ext cx="11453813" cy="3094685"/>
          </a:xfrm>
          <a:prstGeom prst="rect">
            <a:avLst/>
          </a:prstGeom>
        </p:spPr>
      </p:pic>
    </p:spTree>
    <p:extLst>
      <p:ext uri="{BB962C8B-B14F-4D97-AF65-F5344CB8AC3E}">
        <p14:creationId xmlns:p14="http://schemas.microsoft.com/office/powerpoint/2010/main" val="75895627"/>
      </p:ext>
    </p:extLst>
  </p:cSld>
  <p:clrMapOvr>
    <a:masterClrMapping/>
  </p:clrMapOvr>
  <mc:AlternateContent xmlns:mc="http://schemas.openxmlformats.org/markup-compatibility/2006" xmlns:p14="http://schemas.microsoft.com/office/powerpoint/2010/main">
    <mc:Choice Requires="p14">
      <p:transition spd="slow" p14:dur="1600">
        <p14:conveyor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51579" y="804519"/>
            <a:ext cx="9291215" cy="4661826"/>
          </a:xfrm>
        </p:spPr>
        <p:style>
          <a:lnRef idx="2">
            <a:schemeClr val="dk1"/>
          </a:lnRef>
          <a:fillRef idx="1">
            <a:schemeClr val="lt1"/>
          </a:fillRef>
          <a:effectRef idx="0">
            <a:schemeClr val="dk1"/>
          </a:effectRef>
          <a:fontRef idx="minor">
            <a:schemeClr val="dk1"/>
          </a:fontRef>
        </p:style>
        <p:txBody>
          <a:bodyPr/>
          <a:lstStyle/>
          <a:p>
            <a:r>
              <a:rPr lang="pl-PL"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Generowanie szyfru </a:t>
            </a:r>
            <a:r>
              <a:rPr lang="pl-PL" b="1" cap="none" dirty="0" err="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rsa</a:t>
            </a:r>
            <a:endParaRPr lang="pl-PL" b="1" cap="none"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301405888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Galeria">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115</TotalTime>
  <Words>582</Words>
  <Application>Microsoft Office PowerPoint</Application>
  <PresentationFormat>Panoramiczny</PresentationFormat>
  <Paragraphs>41</Paragraphs>
  <Slides>19</Slides>
  <Notes>0</Notes>
  <HiddenSlides>0</HiddenSlides>
  <MMClips>0</MMClips>
  <ScaleCrop>false</ScaleCrop>
  <HeadingPairs>
    <vt:vector size="6" baseType="variant">
      <vt:variant>
        <vt:lpstr>Używane czcionki</vt:lpstr>
      </vt:variant>
      <vt:variant>
        <vt:i4>2</vt:i4>
      </vt:variant>
      <vt:variant>
        <vt:lpstr>Motyw</vt:lpstr>
      </vt:variant>
      <vt:variant>
        <vt:i4>1</vt:i4>
      </vt:variant>
      <vt:variant>
        <vt:lpstr>Tytuły slajdów</vt:lpstr>
      </vt:variant>
      <vt:variant>
        <vt:i4>19</vt:i4>
      </vt:variant>
    </vt:vector>
  </HeadingPairs>
  <TitlesOfParts>
    <vt:vector size="22" baseType="lpstr">
      <vt:lpstr>Arial</vt:lpstr>
      <vt:lpstr>Rockwell</vt:lpstr>
      <vt:lpstr>Galeria</vt:lpstr>
      <vt:lpstr>Jak potwierdzić autentyczność mojego dokumentu przy pomocy rsa?</vt:lpstr>
      <vt:lpstr>Spis treści</vt:lpstr>
      <vt:lpstr>Co to RSA?</vt:lpstr>
      <vt:lpstr>Fazy algorytmu</vt:lpstr>
      <vt:lpstr>Prezentacja programu PowerPoint</vt:lpstr>
      <vt:lpstr>Tworzenie kluczy RSA</vt:lpstr>
      <vt:lpstr>Szyfrowanie kluczem publicznym RSA</vt:lpstr>
      <vt:lpstr>Rozszyfrowywanie kluczem prywatnym RSA</vt:lpstr>
      <vt:lpstr>Generowanie szyfru rsa</vt:lpstr>
      <vt:lpstr>Prezentacja programu PowerPoint</vt:lpstr>
      <vt:lpstr>Prezentacja programu PowerPoint</vt:lpstr>
      <vt:lpstr>Prezentacja programu PowerPoint</vt:lpstr>
      <vt:lpstr>Prezentacja programu PowerPoint</vt:lpstr>
      <vt:lpstr>kryptografia asymetryczna</vt:lpstr>
      <vt:lpstr>Podpis cyfrowy</vt:lpstr>
      <vt:lpstr>Przykładowe zastosowania RSA </vt:lpstr>
      <vt:lpstr>Prezentacja programu PowerPoint</vt:lpstr>
      <vt:lpstr>Prezentacja programu PowerPoint</vt:lpstr>
      <vt:lpstr>Dziękujemy!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Jak potwierdzić autentyczność mojego dokumentu przy pomocy rsa?</dc:title>
  <dc:creator>aizy</dc:creator>
  <cp:lastModifiedBy>aizy</cp:lastModifiedBy>
  <cp:revision>11</cp:revision>
  <dcterms:created xsi:type="dcterms:W3CDTF">2016-10-30T14:01:25Z</dcterms:created>
  <dcterms:modified xsi:type="dcterms:W3CDTF">2016-11-21T20:23:24Z</dcterms:modified>
</cp:coreProperties>
</file>