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F7BA-C85C-472A-9843-CCE4BA67E4B8}" type="datetimeFigureOut">
              <a:rPr lang="pl-PL" smtClean="0"/>
              <a:pPr/>
              <a:t>2016-11-29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B559-CAFE-40A3-91DB-B40A3005DA1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837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F7BA-C85C-472A-9843-CCE4BA67E4B8}" type="datetimeFigureOut">
              <a:rPr lang="pl-PL" smtClean="0"/>
              <a:pPr/>
              <a:t>2016-11-29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B559-CAFE-40A3-91DB-B40A3005DA1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178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F7BA-C85C-472A-9843-CCE4BA67E4B8}" type="datetimeFigureOut">
              <a:rPr lang="pl-PL" smtClean="0"/>
              <a:pPr/>
              <a:t>2016-11-29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B559-CAFE-40A3-91DB-B40A3005DA1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138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F7BA-C85C-472A-9843-CCE4BA67E4B8}" type="datetimeFigureOut">
              <a:rPr lang="pl-PL" smtClean="0"/>
              <a:pPr/>
              <a:t>2016-11-29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B559-CAFE-40A3-91DB-B40A3005DA1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760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F7BA-C85C-472A-9843-CCE4BA67E4B8}" type="datetimeFigureOut">
              <a:rPr lang="pl-PL" smtClean="0"/>
              <a:pPr/>
              <a:t>2016-11-29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B559-CAFE-40A3-91DB-B40A3005DA1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216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F7BA-C85C-472A-9843-CCE4BA67E4B8}" type="datetimeFigureOut">
              <a:rPr lang="pl-PL" smtClean="0"/>
              <a:pPr/>
              <a:t>2016-11-29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B559-CAFE-40A3-91DB-B40A3005DA1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447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F7BA-C85C-472A-9843-CCE4BA67E4B8}" type="datetimeFigureOut">
              <a:rPr lang="pl-PL" smtClean="0"/>
              <a:pPr/>
              <a:t>2016-11-29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B559-CAFE-40A3-91DB-B40A3005DA1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657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F7BA-C85C-472A-9843-CCE4BA67E4B8}" type="datetimeFigureOut">
              <a:rPr lang="pl-PL" smtClean="0"/>
              <a:pPr/>
              <a:t>2016-11-29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B559-CAFE-40A3-91DB-B40A3005DA1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211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F7BA-C85C-472A-9843-CCE4BA67E4B8}" type="datetimeFigureOut">
              <a:rPr lang="pl-PL" smtClean="0"/>
              <a:pPr/>
              <a:t>2016-11-29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B559-CAFE-40A3-91DB-B40A3005DA1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132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F7BA-C85C-472A-9843-CCE4BA67E4B8}" type="datetimeFigureOut">
              <a:rPr lang="pl-PL" smtClean="0"/>
              <a:pPr/>
              <a:t>2016-11-29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B559-CAFE-40A3-91DB-B40A3005DA1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169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F7BA-C85C-472A-9843-CCE4BA67E4B8}" type="datetimeFigureOut">
              <a:rPr lang="pl-PL" smtClean="0"/>
              <a:pPr/>
              <a:t>2016-11-29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B559-CAFE-40A3-91DB-B40A3005DA1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74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8F7BA-C85C-472A-9843-CCE4BA67E4B8}" type="datetimeFigureOut">
              <a:rPr lang="pl-PL" smtClean="0"/>
              <a:pPr/>
              <a:t>2016-11-29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3B559-CAFE-40A3-91DB-B40A3005DA1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246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14348" y="1357298"/>
            <a:ext cx="7772400" cy="1470025"/>
          </a:xfrm>
        </p:spPr>
        <p:txBody>
          <a:bodyPr>
            <a:noAutofit/>
          </a:bodyPr>
          <a:lstStyle/>
          <a:p>
            <a:r>
              <a:rPr lang="pl-PL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Szyfrowanie metodą RSA</a:t>
            </a:r>
            <a:endParaRPr lang="pl-PL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28596" y="3857628"/>
            <a:ext cx="6400800" cy="2614634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solidFill>
                  <a:schemeClr val="bg1"/>
                </a:solidFill>
              </a:rPr>
              <a:t>Autorki:</a:t>
            </a:r>
          </a:p>
          <a:p>
            <a:pPr algn="l"/>
            <a:r>
              <a:rPr lang="pl-PL" sz="2400" dirty="0" smtClean="0">
                <a:solidFill>
                  <a:schemeClr val="bg1"/>
                </a:solidFill>
              </a:rPr>
              <a:t>Monika </a:t>
            </a:r>
            <a:r>
              <a:rPr lang="pl-PL" sz="2400" dirty="0" err="1" smtClean="0">
                <a:solidFill>
                  <a:schemeClr val="bg1"/>
                </a:solidFill>
              </a:rPr>
              <a:t>Binioszek</a:t>
            </a:r>
            <a:endParaRPr lang="pl-PL" sz="2400" dirty="0" smtClean="0">
              <a:solidFill>
                <a:schemeClr val="bg1"/>
              </a:solidFill>
            </a:endParaRPr>
          </a:p>
          <a:p>
            <a:pPr algn="l"/>
            <a:r>
              <a:rPr lang="pl-PL" sz="2400" dirty="0" smtClean="0">
                <a:solidFill>
                  <a:schemeClr val="bg1"/>
                </a:solidFill>
              </a:rPr>
              <a:t>Małgorzata Dworniczak</a:t>
            </a:r>
          </a:p>
          <a:p>
            <a:pPr algn="l"/>
            <a:r>
              <a:rPr lang="pl-PL" sz="2400" dirty="0" smtClean="0">
                <a:solidFill>
                  <a:schemeClr val="bg1"/>
                </a:solidFill>
              </a:rPr>
              <a:t>Karolina Królikowska</a:t>
            </a:r>
          </a:p>
          <a:p>
            <a:pPr algn="l"/>
            <a:r>
              <a:rPr lang="pl-PL" sz="2400" dirty="0" smtClean="0">
                <a:solidFill>
                  <a:schemeClr val="bg1"/>
                </a:solidFill>
              </a:rPr>
              <a:t>Małgorzata Wróbel</a:t>
            </a:r>
          </a:p>
          <a:p>
            <a:pPr algn="l"/>
            <a:r>
              <a:rPr lang="pl-PL" sz="2400" dirty="0" smtClean="0">
                <a:solidFill>
                  <a:schemeClr val="bg1"/>
                </a:solidFill>
              </a:rPr>
              <a:t>kl.2c</a:t>
            </a:r>
          </a:p>
        </p:txBody>
      </p:sp>
    </p:spTree>
    <p:extLst>
      <p:ext uri="{BB962C8B-B14F-4D97-AF65-F5344CB8AC3E}">
        <p14:creationId xmlns:p14="http://schemas.microsoft.com/office/powerpoint/2010/main" val="294848208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8596" y="0"/>
            <a:ext cx="8229600" cy="6643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200" dirty="0" smtClean="0">
                <a:solidFill>
                  <a:schemeClr val="bg1"/>
                </a:solidFill>
              </a:rPr>
              <a:t>liczba=0</a:t>
            </a:r>
          </a:p>
          <a:p>
            <a:pPr marL="0" indent="0">
              <a:buNone/>
            </a:pPr>
            <a:r>
              <a:rPr lang="pl-PL" sz="2200" dirty="0" smtClean="0">
                <a:solidFill>
                  <a:schemeClr val="bg1"/>
                </a:solidFill>
              </a:rPr>
              <a:t>i=0</a:t>
            </a:r>
          </a:p>
          <a:p>
            <a:pPr marL="0" indent="0">
              <a:buNone/>
            </a:pPr>
            <a:r>
              <a:rPr lang="pl-PL" sz="2200" dirty="0" smtClean="0">
                <a:solidFill>
                  <a:schemeClr val="bg1"/>
                </a:solidFill>
              </a:rPr>
              <a:t>tekst="To jest tajna </a:t>
            </a:r>
            <a:r>
              <a:rPr lang="pl-PL" sz="2200" dirty="0" err="1" smtClean="0">
                <a:solidFill>
                  <a:schemeClr val="bg1"/>
                </a:solidFill>
              </a:rPr>
              <a:t>wiadomosc</a:t>
            </a:r>
            <a:r>
              <a:rPr lang="pl-PL" sz="2200" dirty="0" smtClean="0">
                <a:solidFill>
                  <a:schemeClr val="bg1"/>
                </a:solidFill>
              </a:rPr>
              <a:t>„</a:t>
            </a:r>
          </a:p>
          <a:p>
            <a:pPr marL="0" indent="0">
              <a:buNone/>
            </a:pPr>
            <a:r>
              <a:rPr lang="pl-PL" sz="2200" dirty="0" smtClean="0">
                <a:solidFill>
                  <a:schemeClr val="bg1"/>
                </a:solidFill>
              </a:rPr>
              <a:t>for x in tekst:</a:t>
            </a:r>
          </a:p>
          <a:p>
            <a:pPr marL="0" indent="0">
              <a:buNone/>
            </a:pPr>
            <a:r>
              <a:rPr lang="pl-PL" sz="2200" dirty="0" smtClean="0">
                <a:solidFill>
                  <a:schemeClr val="bg1"/>
                </a:solidFill>
              </a:rPr>
              <a:t>i=i+1</a:t>
            </a:r>
          </a:p>
          <a:p>
            <a:pPr marL="0" indent="0">
              <a:buNone/>
            </a:pPr>
            <a:r>
              <a:rPr lang="pl-PL" sz="2200" dirty="0" smtClean="0">
                <a:solidFill>
                  <a:schemeClr val="bg1"/>
                </a:solidFill>
              </a:rPr>
              <a:t>liczba=liczba + ord(x)*128^i</a:t>
            </a:r>
          </a:p>
          <a:p>
            <a:pPr marL="0" indent="0">
              <a:buNone/>
            </a:pPr>
            <a:r>
              <a:rPr lang="pl-PL" sz="2200" dirty="0" err="1" smtClean="0">
                <a:solidFill>
                  <a:schemeClr val="bg1"/>
                </a:solidFill>
              </a:rPr>
              <a:t>print</a:t>
            </a:r>
            <a:r>
              <a:rPr lang="pl-PL" sz="2200" dirty="0" smtClean="0">
                <a:solidFill>
                  <a:schemeClr val="bg1"/>
                </a:solidFill>
              </a:rPr>
              <a:t> "liczba odpowiadająca tekstowi:", liczba</a:t>
            </a:r>
          </a:p>
          <a:p>
            <a:pPr marL="0" indent="0">
              <a:buNone/>
            </a:pPr>
            <a:r>
              <a:rPr lang="pl-PL" sz="2200" dirty="0" err="1" smtClean="0">
                <a:solidFill>
                  <a:schemeClr val="bg1"/>
                </a:solidFill>
              </a:rPr>
              <a:t>print</a:t>
            </a:r>
            <a:r>
              <a:rPr lang="pl-PL" sz="2200" dirty="0" smtClean="0">
                <a:solidFill>
                  <a:schemeClr val="bg1"/>
                </a:solidFill>
              </a:rPr>
              <a:t> "„</a:t>
            </a:r>
          </a:p>
          <a:p>
            <a:pPr marL="0" indent="0">
              <a:buNone/>
            </a:pPr>
            <a:r>
              <a:rPr lang="pl-PL" sz="2200" dirty="0" smtClean="0">
                <a:solidFill>
                  <a:schemeClr val="bg1"/>
                </a:solidFill>
              </a:rPr>
              <a:t>szyfr = 0</a:t>
            </a:r>
          </a:p>
          <a:p>
            <a:pPr marL="0" indent="0">
              <a:buNone/>
            </a:pPr>
            <a:r>
              <a:rPr lang="pl-PL" sz="2200" dirty="0" smtClean="0">
                <a:solidFill>
                  <a:schemeClr val="bg1"/>
                </a:solidFill>
              </a:rPr>
              <a:t>i=0</a:t>
            </a:r>
          </a:p>
          <a:p>
            <a:pPr marL="0" indent="0">
              <a:buNone/>
            </a:pPr>
            <a:r>
              <a:rPr lang="pl-PL" sz="2200" dirty="0" err="1" smtClean="0">
                <a:solidFill>
                  <a:schemeClr val="bg1"/>
                </a:solidFill>
              </a:rPr>
              <a:t>while</a:t>
            </a:r>
            <a:r>
              <a:rPr lang="pl-PL" sz="2200" dirty="0" smtClean="0">
                <a:solidFill>
                  <a:schemeClr val="bg1"/>
                </a:solidFill>
              </a:rPr>
              <a:t> liczba&gt;0:</a:t>
            </a:r>
          </a:p>
          <a:p>
            <a:pPr marL="0" indent="0">
              <a:buNone/>
            </a:pPr>
            <a:r>
              <a:rPr lang="pl-PL" sz="2200" dirty="0" smtClean="0">
                <a:solidFill>
                  <a:schemeClr val="bg1"/>
                </a:solidFill>
              </a:rPr>
              <a:t>pomoc=</a:t>
            </a:r>
            <a:r>
              <a:rPr lang="pl-PL" sz="2200" dirty="0" err="1" smtClean="0">
                <a:solidFill>
                  <a:schemeClr val="bg1"/>
                </a:solidFill>
              </a:rPr>
              <a:t>liczba%n</a:t>
            </a:r>
            <a:endParaRPr lang="pl-PL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200" dirty="0" smtClean="0">
                <a:solidFill>
                  <a:schemeClr val="bg1"/>
                </a:solidFill>
              </a:rPr>
              <a:t>szyfr = szyfr + ((</a:t>
            </a:r>
            <a:r>
              <a:rPr lang="pl-PL" sz="2200" dirty="0" err="1" smtClean="0">
                <a:solidFill>
                  <a:schemeClr val="bg1"/>
                </a:solidFill>
              </a:rPr>
              <a:t>pomoc^d</a:t>
            </a:r>
            <a:r>
              <a:rPr lang="pl-PL" sz="2200" dirty="0" smtClean="0">
                <a:solidFill>
                  <a:schemeClr val="bg1"/>
                </a:solidFill>
              </a:rPr>
              <a:t>) % n)*</a:t>
            </a:r>
            <a:r>
              <a:rPr lang="pl-PL" sz="2200" dirty="0" err="1" smtClean="0">
                <a:solidFill>
                  <a:schemeClr val="bg1"/>
                </a:solidFill>
              </a:rPr>
              <a:t>n^i</a:t>
            </a:r>
            <a:endParaRPr lang="pl-PL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200" dirty="0" smtClean="0">
                <a:solidFill>
                  <a:schemeClr val="bg1"/>
                </a:solidFill>
              </a:rPr>
              <a:t>i=i+1</a:t>
            </a:r>
          </a:p>
          <a:p>
            <a:pPr marL="0" indent="0">
              <a:buNone/>
            </a:pPr>
            <a:r>
              <a:rPr lang="pl-PL" sz="2200" dirty="0" smtClean="0">
                <a:solidFill>
                  <a:schemeClr val="bg1"/>
                </a:solidFill>
              </a:rPr>
              <a:t>liczba=</a:t>
            </a:r>
            <a:r>
              <a:rPr lang="pl-PL" sz="2200" dirty="0" err="1" smtClean="0">
                <a:solidFill>
                  <a:schemeClr val="bg1"/>
                </a:solidFill>
              </a:rPr>
              <a:t>int</a:t>
            </a:r>
            <a:r>
              <a:rPr lang="pl-PL" sz="2200" dirty="0" smtClean="0">
                <a:solidFill>
                  <a:schemeClr val="bg1"/>
                </a:solidFill>
              </a:rPr>
              <a:t>(liczba/n)</a:t>
            </a:r>
          </a:p>
          <a:p>
            <a:pPr marL="0" indent="0">
              <a:buNone/>
            </a:pPr>
            <a:r>
              <a:rPr lang="pl-PL" sz="2200" dirty="0" err="1" smtClean="0">
                <a:solidFill>
                  <a:schemeClr val="bg1"/>
                </a:solidFill>
              </a:rPr>
              <a:t>print</a:t>
            </a:r>
            <a:r>
              <a:rPr lang="pl-PL" sz="2200" dirty="0" smtClean="0">
                <a:solidFill>
                  <a:schemeClr val="bg1"/>
                </a:solidFill>
              </a:rPr>
              <a:t> "szyfr=", szyfr </a:t>
            </a:r>
            <a:endParaRPr lang="pl-PL" sz="2200" dirty="0">
              <a:solidFill>
                <a:schemeClr val="bg1"/>
              </a:solidFill>
            </a:endParaRPr>
          </a:p>
        </p:txBody>
      </p:sp>
      <p:pic>
        <p:nvPicPr>
          <p:cNvPr id="4" name="Obraz 3" descr="kkkkkkkk7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3571876"/>
            <a:ext cx="6095396" cy="8239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42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Baskerville Old Face" pitchFamily="18" charset="0"/>
              </a:rPr>
              <a:t>Algorytm deszyfrujący</a:t>
            </a:r>
            <a:endParaRPr lang="pl-PL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600079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tekst2=„”</a:t>
            </a:r>
          </a:p>
          <a:p>
            <a:pPr marL="0" indent="0">
              <a:buNone/>
            </a:pPr>
            <a:r>
              <a:rPr lang="pl-PL" dirty="0" err="1" smtClean="0">
                <a:solidFill>
                  <a:schemeClr val="bg1"/>
                </a:solidFill>
              </a:rPr>
              <a:t>deszyfr</a:t>
            </a:r>
            <a:r>
              <a:rPr lang="pl-PL" dirty="0" smtClean="0">
                <a:solidFill>
                  <a:schemeClr val="bg1"/>
                </a:solidFill>
              </a:rPr>
              <a:t> = 0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 i=0</a:t>
            </a:r>
          </a:p>
          <a:p>
            <a:pPr marL="0" indent="0"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 # deszyfrowanie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while</a:t>
            </a:r>
            <a:r>
              <a:rPr lang="pl-PL" dirty="0" smtClean="0">
                <a:solidFill>
                  <a:schemeClr val="bg1"/>
                </a:solidFill>
              </a:rPr>
              <a:t> szyfr&gt;0: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 	</a:t>
            </a:r>
            <a:r>
              <a:rPr lang="pl-PL" dirty="0" err="1" smtClean="0">
                <a:solidFill>
                  <a:schemeClr val="bg1"/>
                </a:solidFill>
              </a:rPr>
              <a:t>pomoc=szyfr%n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	</a:t>
            </a:r>
            <a:r>
              <a:rPr lang="pl-PL" dirty="0" err="1" smtClean="0">
                <a:solidFill>
                  <a:schemeClr val="bg1"/>
                </a:solidFill>
              </a:rPr>
              <a:t>deszyfr</a:t>
            </a:r>
            <a:r>
              <a:rPr lang="pl-PL" dirty="0" smtClean="0">
                <a:solidFill>
                  <a:schemeClr val="bg1"/>
                </a:solidFill>
              </a:rPr>
              <a:t> = </a:t>
            </a:r>
            <a:r>
              <a:rPr lang="pl-PL" dirty="0" err="1" smtClean="0">
                <a:solidFill>
                  <a:schemeClr val="bg1"/>
                </a:solidFill>
              </a:rPr>
              <a:t>deszyfr</a:t>
            </a:r>
            <a:r>
              <a:rPr lang="pl-PL" dirty="0" smtClean="0">
                <a:solidFill>
                  <a:schemeClr val="bg1"/>
                </a:solidFill>
              </a:rPr>
              <a:t> + ((</a:t>
            </a:r>
            <a:r>
              <a:rPr lang="pl-PL" dirty="0" err="1" smtClean="0">
                <a:solidFill>
                  <a:schemeClr val="bg1"/>
                </a:solidFill>
              </a:rPr>
              <a:t>pomoc^e</a:t>
            </a:r>
            <a:r>
              <a:rPr lang="pl-PL" dirty="0" smtClean="0">
                <a:solidFill>
                  <a:schemeClr val="bg1"/>
                </a:solidFill>
              </a:rPr>
              <a:t>) % n)*</a:t>
            </a:r>
            <a:r>
              <a:rPr lang="pl-PL" dirty="0" err="1" smtClean="0">
                <a:solidFill>
                  <a:schemeClr val="bg1"/>
                </a:solidFill>
              </a:rPr>
              <a:t>n^i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	i=i+1 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	</a:t>
            </a:r>
            <a:r>
              <a:rPr lang="pl-PL" dirty="0" err="1" smtClean="0">
                <a:solidFill>
                  <a:schemeClr val="bg1"/>
                </a:solidFill>
              </a:rPr>
              <a:t>szyfr=int</a:t>
            </a:r>
            <a:r>
              <a:rPr lang="pl-PL" dirty="0" smtClean="0">
                <a:solidFill>
                  <a:schemeClr val="bg1"/>
                </a:solidFill>
              </a:rPr>
              <a:t>(szyfr/n)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print</a:t>
            </a:r>
            <a:r>
              <a:rPr lang="pl-PL" dirty="0" smtClean="0">
                <a:solidFill>
                  <a:schemeClr val="bg1"/>
                </a:solidFill>
              </a:rPr>
              <a:t> "</a:t>
            </a:r>
            <a:r>
              <a:rPr lang="pl-PL" dirty="0" err="1" smtClean="0">
                <a:solidFill>
                  <a:schemeClr val="bg1"/>
                </a:solidFill>
              </a:rPr>
              <a:t>deszyfr</a:t>
            </a:r>
            <a:r>
              <a:rPr lang="pl-PL" dirty="0" smtClean="0">
                <a:solidFill>
                  <a:schemeClr val="bg1"/>
                </a:solidFill>
              </a:rPr>
              <a:t>=", </a:t>
            </a:r>
            <a:r>
              <a:rPr lang="pl-PL" dirty="0" err="1" smtClean="0">
                <a:solidFill>
                  <a:schemeClr val="bg1"/>
                </a:solidFill>
              </a:rPr>
              <a:t>deszyfr</a:t>
            </a: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 #zamiana odszyfrowanej liczby na tekst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 i=0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while</a:t>
            </a:r>
            <a:r>
              <a:rPr lang="pl-PL" dirty="0" smtClean="0">
                <a:solidFill>
                  <a:schemeClr val="bg1"/>
                </a:solidFill>
              </a:rPr>
              <a:t> deszyfr&gt;0: 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	i=i+1 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	</a:t>
            </a:r>
            <a:r>
              <a:rPr lang="pl-PL" dirty="0" err="1" smtClean="0">
                <a:solidFill>
                  <a:schemeClr val="bg1"/>
                </a:solidFill>
              </a:rPr>
              <a:t>deszyfr=int</a:t>
            </a:r>
            <a:r>
              <a:rPr lang="pl-PL" dirty="0" smtClean="0">
                <a:solidFill>
                  <a:schemeClr val="bg1"/>
                </a:solidFill>
              </a:rPr>
              <a:t>(</a:t>
            </a:r>
            <a:r>
              <a:rPr lang="pl-PL" dirty="0" err="1" smtClean="0">
                <a:solidFill>
                  <a:schemeClr val="bg1"/>
                </a:solidFill>
              </a:rPr>
              <a:t>deszyfr</a:t>
            </a:r>
            <a:r>
              <a:rPr lang="pl-PL" dirty="0" smtClean="0">
                <a:solidFill>
                  <a:schemeClr val="bg1"/>
                </a:solidFill>
              </a:rPr>
              <a:t>/128) 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	tekst2 = tekst2 + </a:t>
            </a:r>
            <a:r>
              <a:rPr lang="pl-PL" dirty="0" err="1" smtClean="0">
                <a:solidFill>
                  <a:schemeClr val="bg1"/>
                </a:solidFill>
              </a:rPr>
              <a:t>chr</a:t>
            </a:r>
            <a:r>
              <a:rPr lang="pl-PL" dirty="0" smtClean="0">
                <a:solidFill>
                  <a:schemeClr val="bg1"/>
                </a:solidFill>
              </a:rPr>
              <a:t>(deszyfr%128)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print</a:t>
            </a:r>
            <a:r>
              <a:rPr lang="pl-PL" dirty="0" smtClean="0">
                <a:solidFill>
                  <a:schemeClr val="bg1"/>
                </a:solidFill>
              </a:rPr>
              <a:t> "odszyfrowana wiadomość:" </a:t>
            </a:r>
          </a:p>
          <a:p>
            <a:pPr marL="0" indent="0">
              <a:buNone/>
            </a:pPr>
            <a:r>
              <a:rPr lang="pl-PL" dirty="0" err="1" smtClean="0">
                <a:solidFill>
                  <a:schemeClr val="bg1"/>
                </a:solidFill>
              </a:rPr>
              <a:t>print</a:t>
            </a:r>
            <a:r>
              <a:rPr lang="pl-PL" dirty="0" smtClean="0">
                <a:solidFill>
                  <a:schemeClr val="bg1"/>
                </a:solidFill>
              </a:rPr>
              <a:t> tekst2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4" name="Obraz 3" descr="ooooooooooooo8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940" y="1643050"/>
            <a:ext cx="7256778" cy="6707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02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42910" y="1000108"/>
            <a:ext cx="7772400" cy="1470025"/>
          </a:xfrm>
        </p:spPr>
        <p:txBody>
          <a:bodyPr>
            <a:normAutofit/>
          </a:bodyPr>
          <a:lstStyle/>
          <a:p>
            <a:r>
              <a:rPr lang="pl-PL" sz="6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Dziękujemy za uwagę </a:t>
            </a:r>
            <a:r>
              <a:rPr lang="pl-PL" sz="6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sym typeface="Wingdings" pitchFamily="2" charset="2"/>
              </a:rPr>
              <a:t></a:t>
            </a:r>
            <a:endParaRPr lang="pl-PL" sz="6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Podtytuł 2"/>
          <p:cNvSpPr>
            <a:spLocks noGrp="1"/>
          </p:cNvSpPr>
          <p:nvPr>
            <p:ph type="subTitle" idx="1"/>
          </p:nvPr>
        </p:nvSpPr>
        <p:spPr>
          <a:xfrm>
            <a:off x="428596" y="3857628"/>
            <a:ext cx="6400800" cy="2614634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solidFill>
                  <a:schemeClr val="bg1"/>
                </a:solidFill>
              </a:rPr>
              <a:t>Autorki:</a:t>
            </a:r>
          </a:p>
          <a:p>
            <a:pPr algn="l"/>
            <a:r>
              <a:rPr lang="pl-PL" sz="2400" dirty="0" smtClean="0">
                <a:solidFill>
                  <a:schemeClr val="bg1"/>
                </a:solidFill>
              </a:rPr>
              <a:t>Monika </a:t>
            </a:r>
            <a:r>
              <a:rPr lang="pl-PL" sz="2400" dirty="0" err="1" smtClean="0">
                <a:solidFill>
                  <a:schemeClr val="bg1"/>
                </a:solidFill>
              </a:rPr>
              <a:t>Binioszek</a:t>
            </a:r>
            <a:endParaRPr lang="pl-PL" sz="2400" dirty="0" smtClean="0">
              <a:solidFill>
                <a:schemeClr val="bg1"/>
              </a:solidFill>
            </a:endParaRPr>
          </a:p>
          <a:p>
            <a:pPr algn="l"/>
            <a:r>
              <a:rPr lang="pl-PL" sz="2400" dirty="0" smtClean="0">
                <a:solidFill>
                  <a:schemeClr val="bg1"/>
                </a:solidFill>
              </a:rPr>
              <a:t>Małgorzata Dworniczak</a:t>
            </a:r>
          </a:p>
          <a:p>
            <a:pPr algn="l"/>
            <a:r>
              <a:rPr lang="pl-PL" sz="2400" dirty="0" smtClean="0">
                <a:solidFill>
                  <a:schemeClr val="bg1"/>
                </a:solidFill>
              </a:rPr>
              <a:t>Karolina Królikowska</a:t>
            </a:r>
          </a:p>
          <a:p>
            <a:pPr algn="l"/>
            <a:r>
              <a:rPr lang="pl-PL" sz="2400" dirty="0" smtClean="0">
                <a:solidFill>
                  <a:schemeClr val="bg1"/>
                </a:solidFill>
              </a:rPr>
              <a:t>Małgorzata Wróbel</a:t>
            </a:r>
          </a:p>
          <a:p>
            <a:pPr algn="l"/>
            <a:r>
              <a:rPr lang="pl-PL" sz="2400" dirty="0" smtClean="0">
                <a:solidFill>
                  <a:schemeClr val="bg1"/>
                </a:solidFill>
              </a:rPr>
              <a:t>kl.2c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>
                <a:solidFill>
                  <a:schemeClr val="bg1"/>
                </a:solidFill>
                <a:latin typeface="Baskerville Old Face" pitchFamily="18" charset="0"/>
              </a:rPr>
              <a:t>Historia</a:t>
            </a:r>
            <a:endParaRPr lang="pl-PL" b="1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14282" y="1500174"/>
            <a:ext cx="8786874" cy="1214446"/>
          </a:xfrm>
          <a:ln w="38100">
            <a:solidFill>
              <a:srgbClr val="00B0F0"/>
            </a:solidFill>
            <a:prstDash val="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smtClean="0">
                <a:solidFill>
                  <a:schemeClr val="bg1"/>
                </a:solidFill>
              </a:rPr>
              <a:t>Jeden z pierwszych i obecnie najpopularniejszych asymetrycznych algorytmów kryptograficznych z kluczem publicznym, zaprojektowany w 1977 przez: Rona </a:t>
            </a:r>
            <a:r>
              <a:rPr lang="pl-PL" sz="2400" b="1" dirty="0" err="1" smtClean="0">
                <a:solidFill>
                  <a:schemeClr val="bg1"/>
                </a:solidFill>
              </a:rPr>
              <a:t>R</a:t>
            </a:r>
            <a:r>
              <a:rPr lang="pl-PL" sz="2400" dirty="0" err="1" smtClean="0">
                <a:solidFill>
                  <a:schemeClr val="bg1"/>
                </a:solidFill>
              </a:rPr>
              <a:t>ivesta</a:t>
            </a:r>
            <a:r>
              <a:rPr lang="pl-PL" sz="2400" dirty="0" smtClean="0">
                <a:solidFill>
                  <a:schemeClr val="bg1"/>
                </a:solidFill>
              </a:rPr>
              <a:t>, </a:t>
            </a:r>
            <a:r>
              <a:rPr lang="pl-PL" sz="2400" dirty="0" err="1" smtClean="0">
                <a:solidFill>
                  <a:schemeClr val="bg1"/>
                </a:solidFill>
              </a:rPr>
              <a:t>Adi</a:t>
            </a:r>
            <a:r>
              <a:rPr lang="pl-PL" sz="2400" dirty="0" smtClean="0">
                <a:solidFill>
                  <a:schemeClr val="bg1"/>
                </a:solidFill>
              </a:rPr>
              <a:t> </a:t>
            </a:r>
            <a:r>
              <a:rPr lang="pl-PL" sz="2400" b="1" dirty="0" smtClean="0">
                <a:solidFill>
                  <a:schemeClr val="bg1"/>
                </a:solidFill>
              </a:rPr>
              <a:t>S</a:t>
            </a:r>
            <a:r>
              <a:rPr lang="pl-PL" sz="2400" dirty="0" smtClean="0">
                <a:solidFill>
                  <a:schemeClr val="bg1"/>
                </a:solidFill>
              </a:rPr>
              <a:t>zamira i Leonarda </a:t>
            </a:r>
            <a:r>
              <a:rPr lang="pl-PL" sz="2400" b="1" dirty="0" err="1" smtClean="0">
                <a:solidFill>
                  <a:schemeClr val="bg1"/>
                </a:solidFill>
              </a:rPr>
              <a:t>A</a:t>
            </a:r>
            <a:r>
              <a:rPr lang="pl-PL" sz="2400" dirty="0" err="1" smtClean="0">
                <a:solidFill>
                  <a:schemeClr val="bg1"/>
                </a:solidFill>
              </a:rPr>
              <a:t>dlemana</a:t>
            </a: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214282" y="5500702"/>
            <a:ext cx="8715436" cy="1015663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pl-PL" sz="2000" dirty="0" smtClean="0">
                <a:solidFill>
                  <a:schemeClr val="bg1"/>
                </a:solidFill>
              </a:rPr>
              <a:t>Pierwszy algorytm, który może być stosowany zarówno do szyfrowania jak i do podpisów cyfrowych. Bezpieczeństwo szyfrowania opiera się na trudności faktoryzacji dużych liczb złożonych.</a:t>
            </a:r>
            <a:endParaRPr lang="pl-PL" sz="2000" dirty="0">
              <a:solidFill>
                <a:schemeClr val="bg1"/>
              </a:solidFill>
            </a:endParaRPr>
          </a:p>
        </p:txBody>
      </p:sp>
      <p:pic>
        <p:nvPicPr>
          <p:cNvPr id="7" name="Obraz 6" descr="ronald riv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786058"/>
            <a:ext cx="2500330" cy="25003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Obraz 7" descr="220px-Len-mankin-pi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40" y="2714620"/>
            <a:ext cx="1857388" cy="2710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Obraz 8" descr="Adi_Shami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9058" y="2857496"/>
            <a:ext cx="1847260" cy="25436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00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Baskerville Old Face" pitchFamily="18" charset="0"/>
              </a:rPr>
              <a:t>RSA – co to?</a:t>
            </a:r>
            <a:endParaRPr lang="pl-PL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2114552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Algorytm niesymetryczny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Klucz publiczny – szyfrowanie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Klucz prywatny - odszyfrowywanie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1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  <a:latin typeface="Baskerville Old Face" pitchFamily="18" charset="0"/>
              </a:rPr>
              <a:t>Odszyfrowywanie – rozkład liczb</a:t>
            </a:r>
            <a:endParaRPr lang="pl-PL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Trudność rozkładu dużych liczb na czynniki pierwsze.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/>
                </a:solidFill>
              </a:rPr>
              <a:t>Wybierz </a:t>
            </a:r>
            <a:r>
              <a:rPr lang="pl-PL" dirty="0">
                <a:solidFill>
                  <a:schemeClr val="bg1"/>
                </a:solidFill>
              </a:rPr>
              <a:t>liczby pierwsze </a:t>
            </a:r>
            <a:endParaRPr lang="pl-PL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/>
                </a:solidFill>
              </a:rPr>
              <a:t>Pomnóż je </a:t>
            </a:r>
            <a:r>
              <a:rPr lang="pl-PL" dirty="0">
                <a:solidFill>
                  <a:schemeClr val="bg1"/>
                </a:solidFill>
              </a:rPr>
              <a:t>i </a:t>
            </a:r>
            <a:r>
              <a:rPr lang="pl-PL" dirty="0" smtClean="0">
                <a:solidFill>
                  <a:schemeClr val="bg1"/>
                </a:solidFill>
              </a:rPr>
              <a:t>wyznacz </a:t>
            </a:r>
            <a:r>
              <a:rPr lang="pl-PL" dirty="0">
                <a:solidFill>
                  <a:schemeClr val="bg1"/>
                </a:solidFill>
              </a:rPr>
              <a:t>podział otrzymanej liczby złożonej na czynniki </a:t>
            </a:r>
            <a:r>
              <a:rPr lang="pl-PL" dirty="0" smtClean="0">
                <a:solidFill>
                  <a:schemeClr val="bg1"/>
                </a:solidFill>
              </a:rPr>
              <a:t>pierwsze</a:t>
            </a:r>
          </a:p>
          <a:p>
            <a:pPr marL="514350" indent="-514350">
              <a:buFont typeface="+mj-lt"/>
              <a:buAutoNum type="arabicPeriod"/>
            </a:pP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%</a:t>
            </a:r>
            <a:r>
              <a:rPr lang="pl-PL" dirty="0" err="1" smtClean="0">
                <a:solidFill>
                  <a:schemeClr val="bg1"/>
                </a:solidFill>
              </a:rPr>
              <a:t>time</a:t>
            </a: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@</a:t>
            </a:r>
            <a:r>
              <a:rPr lang="pl-PL" dirty="0" err="1" smtClean="0">
                <a:solidFill>
                  <a:schemeClr val="bg1"/>
                </a:solidFill>
              </a:rPr>
              <a:t>interact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def _(n=</a:t>
            </a:r>
            <a:r>
              <a:rPr lang="pl-PL" dirty="0" err="1" smtClean="0">
                <a:solidFill>
                  <a:schemeClr val="bg1"/>
                </a:solidFill>
              </a:rPr>
              <a:t>slider</a:t>
            </a:r>
            <a:r>
              <a:rPr lang="pl-PL" dirty="0" smtClean="0">
                <a:solidFill>
                  <a:schemeClr val="bg1"/>
                </a:solidFill>
              </a:rPr>
              <a:t>( </a:t>
            </a:r>
            <a:r>
              <a:rPr lang="pl-PL" dirty="0" err="1" smtClean="0">
                <a:solidFill>
                  <a:schemeClr val="bg1"/>
                </a:solidFill>
              </a:rPr>
              <a:t>srange</a:t>
            </a:r>
            <a:r>
              <a:rPr lang="pl-PL" dirty="0" smtClean="0">
                <a:solidFill>
                  <a:schemeClr val="bg1"/>
                </a:solidFill>
              </a:rPr>
              <a:t>(20,35,2))):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a=</a:t>
            </a:r>
            <a:r>
              <a:rPr lang="pl-PL" dirty="0" err="1" smtClean="0">
                <a:solidFill>
                  <a:schemeClr val="bg1"/>
                </a:solidFill>
              </a:rPr>
              <a:t>int</a:t>
            </a:r>
            <a:r>
              <a:rPr lang="pl-PL" dirty="0" smtClean="0">
                <a:solidFill>
                  <a:schemeClr val="bg1"/>
                </a:solidFill>
              </a:rPr>
              <a:t>(</a:t>
            </a:r>
            <a:r>
              <a:rPr lang="pl-PL" dirty="0" err="1" smtClean="0">
                <a:solidFill>
                  <a:schemeClr val="bg1"/>
                </a:solidFill>
              </a:rPr>
              <a:t>random</a:t>
            </a:r>
            <a:r>
              <a:rPr lang="pl-PL" dirty="0" smtClean="0">
                <a:solidFill>
                  <a:schemeClr val="bg1"/>
                </a:solidFill>
              </a:rPr>
              <a:t>()*10^n)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a=</a:t>
            </a:r>
            <a:r>
              <a:rPr lang="pl-PL" dirty="0" err="1" smtClean="0">
                <a:solidFill>
                  <a:schemeClr val="bg1"/>
                </a:solidFill>
              </a:rPr>
              <a:t>next_prime</a:t>
            </a:r>
            <a:r>
              <a:rPr lang="pl-PL" dirty="0" smtClean="0">
                <a:solidFill>
                  <a:schemeClr val="bg1"/>
                </a:solidFill>
              </a:rPr>
              <a:t>(a)</a:t>
            </a:r>
          </a:p>
          <a:p>
            <a:pPr marL="0" indent="0">
              <a:buNone/>
            </a:pPr>
            <a:r>
              <a:rPr lang="pl-PL" dirty="0" err="1" smtClean="0">
                <a:solidFill>
                  <a:schemeClr val="bg1"/>
                </a:solidFill>
              </a:rPr>
              <a:t>print</a:t>
            </a:r>
            <a:r>
              <a:rPr lang="pl-PL" dirty="0" smtClean="0">
                <a:solidFill>
                  <a:schemeClr val="bg1"/>
                </a:solidFill>
              </a:rPr>
              <a:t> a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b=</a:t>
            </a:r>
            <a:r>
              <a:rPr lang="pl-PL" dirty="0" err="1" smtClean="0">
                <a:solidFill>
                  <a:schemeClr val="bg1"/>
                </a:solidFill>
              </a:rPr>
              <a:t>int</a:t>
            </a:r>
            <a:r>
              <a:rPr lang="pl-PL" dirty="0" smtClean="0">
                <a:solidFill>
                  <a:schemeClr val="bg1"/>
                </a:solidFill>
              </a:rPr>
              <a:t>(</a:t>
            </a:r>
            <a:r>
              <a:rPr lang="pl-PL" dirty="0" err="1" smtClean="0">
                <a:solidFill>
                  <a:schemeClr val="bg1"/>
                </a:solidFill>
              </a:rPr>
              <a:t>random</a:t>
            </a:r>
            <a:r>
              <a:rPr lang="pl-PL" dirty="0" smtClean="0">
                <a:solidFill>
                  <a:schemeClr val="bg1"/>
                </a:solidFill>
              </a:rPr>
              <a:t>()*10^n)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b=</a:t>
            </a:r>
            <a:r>
              <a:rPr lang="pl-PL" dirty="0" err="1" smtClean="0">
                <a:solidFill>
                  <a:schemeClr val="bg1"/>
                </a:solidFill>
              </a:rPr>
              <a:t>next_prime</a:t>
            </a:r>
            <a:r>
              <a:rPr lang="pl-PL" dirty="0" smtClean="0">
                <a:solidFill>
                  <a:schemeClr val="bg1"/>
                </a:solidFill>
              </a:rPr>
              <a:t>(b)</a:t>
            </a:r>
          </a:p>
          <a:p>
            <a:pPr marL="0" indent="0">
              <a:buNone/>
            </a:pPr>
            <a:r>
              <a:rPr lang="pl-PL" dirty="0" err="1" smtClean="0">
                <a:solidFill>
                  <a:schemeClr val="bg1"/>
                </a:solidFill>
              </a:rPr>
              <a:t>print</a:t>
            </a:r>
            <a:r>
              <a:rPr lang="pl-PL" dirty="0" smtClean="0">
                <a:solidFill>
                  <a:schemeClr val="bg1"/>
                </a:solidFill>
              </a:rPr>
              <a:t> b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n=a*b</a:t>
            </a:r>
          </a:p>
          <a:p>
            <a:pPr marL="0" indent="0">
              <a:buNone/>
            </a:pPr>
            <a:r>
              <a:rPr lang="pl-PL" dirty="0" err="1" smtClean="0">
                <a:solidFill>
                  <a:schemeClr val="bg1"/>
                </a:solidFill>
              </a:rPr>
              <a:t>print</a:t>
            </a:r>
            <a:r>
              <a:rPr lang="pl-PL" dirty="0" smtClean="0">
                <a:solidFill>
                  <a:schemeClr val="bg1"/>
                </a:solidFill>
              </a:rPr>
              <a:t>(</a:t>
            </a:r>
            <a:r>
              <a:rPr lang="pl-PL" dirty="0" err="1" smtClean="0">
                <a:solidFill>
                  <a:schemeClr val="bg1"/>
                </a:solidFill>
              </a:rPr>
              <a:t>factor</a:t>
            </a:r>
            <a:r>
              <a:rPr lang="pl-PL" dirty="0" smtClean="0">
                <a:solidFill>
                  <a:schemeClr val="bg1"/>
                </a:solidFill>
              </a:rPr>
              <a:t>(n))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4" name="Obraz 3" descr="yyyyyyyyyyyyyyyyyyy8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1" y="4143380"/>
            <a:ext cx="5522357" cy="14432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44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8596" y="500042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@</a:t>
            </a:r>
            <a:r>
              <a:rPr lang="pl-PL" dirty="0" err="1" smtClean="0">
                <a:solidFill>
                  <a:schemeClr val="bg1"/>
                </a:solidFill>
              </a:rPr>
              <a:t>interact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pl-PL" dirty="0" err="1" smtClean="0">
                <a:solidFill>
                  <a:schemeClr val="bg1"/>
                </a:solidFill>
              </a:rPr>
              <a:t>def</a:t>
            </a:r>
            <a:r>
              <a:rPr lang="pl-PL" dirty="0" smtClean="0">
                <a:solidFill>
                  <a:schemeClr val="bg1"/>
                </a:solidFill>
              </a:rPr>
              <a:t> _(</a:t>
            </a:r>
            <a:r>
              <a:rPr lang="pl-PL" dirty="0" err="1" smtClean="0">
                <a:solidFill>
                  <a:schemeClr val="bg1"/>
                </a:solidFill>
              </a:rPr>
              <a:t>n=slider</a:t>
            </a:r>
            <a:r>
              <a:rPr lang="pl-PL" dirty="0" smtClean="0">
                <a:solidFill>
                  <a:schemeClr val="bg1"/>
                </a:solidFill>
              </a:rPr>
              <a:t>( </a:t>
            </a:r>
            <a:r>
              <a:rPr lang="pl-PL" dirty="0" err="1" smtClean="0">
                <a:solidFill>
                  <a:schemeClr val="bg1"/>
                </a:solidFill>
              </a:rPr>
              <a:t>range</a:t>
            </a:r>
            <a:r>
              <a:rPr lang="pl-PL" dirty="0" smtClean="0">
                <a:solidFill>
                  <a:schemeClr val="bg1"/>
                </a:solidFill>
              </a:rPr>
              <a:t>(34,101,2))):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    t=2^((n-34)/2)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    </a:t>
            </a:r>
            <a:r>
              <a:rPr lang="pl-PL" dirty="0" err="1" smtClean="0">
                <a:solidFill>
                  <a:schemeClr val="bg1"/>
                </a:solidFill>
              </a:rPr>
              <a:t>print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n,"-cyfrowe</a:t>
            </a:r>
            <a:r>
              <a:rPr lang="pl-PL" dirty="0" smtClean="0">
                <a:solidFill>
                  <a:schemeClr val="bg1"/>
                </a:solidFill>
              </a:rPr>
              <a:t> liczby pierwsze, czas rozkładu:", t, "minut"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    </a:t>
            </a:r>
            <a:r>
              <a:rPr lang="pl-PL" dirty="0" err="1" smtClean="0">
                <a:solidFill>
                  <a:schemeClr val="bg1"/>
                </a:solidFill>
              </a:rPr>
              <a:t>if</a:t>
            </a:r>
            <a:r>
              <a:rPr lang="pl-PL" dirty="0" smtClean="0">
                <a:solidFill>
                  <a:schemeClr val="bg1"/>
                </a:solidFill>
              </a:rPr>
              <a:t> t&gt;100 and t&lt;60*24: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        </a:t>
            </a:r>
            <a:r>
              <a:rPr lang="pl-PL" dirty="0" err="1" smtClean="0">
                <a:solidFill>
                  <a:schemeClr val="bg1"/>
                </a:solidFill>
              </a:rPr>
              <a:t>print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n,"-cyfrowe</a:t>
            </a:r>
            <a:r>
              <a:rPr lang="pl-PL" dirty="0" smtClean="0">
                <a:solidFill>
                  <a:schemeClr val="bg1"/>
                </a:solidFill>
              </a:rPr>
              <a:t> liczby pierwsze, czas rozkładu:", </a:t>
            </a:r>
            <a:r>
              <a:rPr lang="pl-PL" dirty="0" err="1" smtClean="0">
                <a:solidFill>
                  <a:schemeClr val="bg1"/>
                </a:solidFill>
              </a:rPr>
              <a:t>int</a:t>
            </a:r>
            <a:r>
              <a:rPr lang="pl-PL" dirty="0" smtClean="0">
                <a:solidFill>
                  <a:schemeClr val="bg1"/>
                </a:solidFill>
              </a:rPr>
              <a:t>(t/60), "godzin"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    </a:t>
            </a:r>
            <a:r>
              <a:rPr lang="pl-PL" dirty="0" err="1" smtClean="0">
                <a:solidFill>
                  <a:schemeClr val="bg1"/>
                </a:solidFill>
              </a:rPr>
              <a:t>elif</a:t>
            </a:r>
            <a:r>
              <a:rPr lang="pl-PL" dirty="0" smtClean="0">
                <a:solidFill>
                  <a:schemeClr val="bg1"/>
                </a:solidFill>
              </a:rPr>
              <a:t> t&gt;60*24 and t&lt;60*24*365: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        </a:t>
            </a:r>
            <a:r>
              <a:rPr lang="pl-PL" dirty="0" err="1" smtClean="0">
                <a:solidFill>
                  <a:schemeClr val="bg1"/>
                </a:solidFill>
              </a:rPr>
              <a:t>print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n,"-cyfrowe</a:t>
            </a:r>
            <a:r>
              <a:rPr lang="pl-PL" dirty="0" smtClean="0">
                <a:solidFill>
                  <a:schemeClr val="bg1"/>
                </a:solidFill>
              </a:rPr>
              <a:t> liczby pierwsze, czas rozkładu:", </a:t>
            </a:r>
            <a:r>
              <a:rPr lang="pl-PL" dirty="0" err="1" smtClean="0">
                <a:solidFill>
                  <a:schemeClr val="bg1"/>
                </a:solidFill>
              </a:rPr>
              <a:t>int</a:t>
            </a:r>
            <a:r>
              <a:rPr lang="pl-PL" dirty="0" smtClean="0">
                <a:solidFill>
                  <a:schemeClr val="bg1"/>
                </a:solidFill>
              </a:rPr>
              <a:t>(t/60/24), "dni"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    </a:t>
            </a:r>
            <a:r>
              <a:rPr lang="pl-PL" dirty="0" err="1" smtClean="0">
                <a:solidFill>
                  <a:schemeClr val="bg1"/>
                </a:solidFill>
              </a:rPr>
              <a:t>elif</a:t>
            </a:r>
            <a:r>
              <a:rPr lang="pl-PL" dirty="0" smtClean="0">
                <a:solidFill>
                  <a:schemeClr val="bg1"/>
                </a:solidFill>
              </a:rPr>
              <a:t> t&gt;60*24*365: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        </a:t>
            </a:r>
            <a:r>
              <a:rPr lang="pl-PL" dirty="0" err="1" smtClean="0">
                <a:solidFill>
                  <a:schemeClr val="bg1"/>
                </a:solidFill>
              </a:rPr>
              <a:t>print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n,"-cyfrowe</a:t>
            </a:r>
            <a:r>
              <a:rPr lang="pl-PL" dirty="0" smtClean="0">
                <a:solidFill>
                  <a:schemeClr val="bg1"/>
                </a:solidFill>
              </a:rPr>
              <a:t> liczby pierwsze, czas rozkładu:", </a:t>
            </a:r>
            <a:r>
              <a:rPr lang="pl-PL" dirty="0" err="1" smtClean="0">
                <a:solidFill>
                  <a:schemeClr val="bg1"/>
                </a:solidFill>
              </a:rPr>
              <a:t>int</a:t>
            </a:r>
            <a:r>
              <a:rPr lang="pl-PL" dirty="0" smtClean="0">
                <a:solidFill>
                  <a:schemeClr val="bg1"/>
                </a:solidFill>
              </a:rPr>
              <a:t>(t/60/24/365), "lat"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4" name="Obraz 3" descr="ghghghghghg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4929198"/>
            <a:ext cx="6269408" cy="1219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Baskerville Old Face" pitchFamily="18" charset="0"/>
              </a:rPr>
              <a:t>Algorytm RSA - kroki</a:t>
            </a:r>
            <a:endParaRPr lang="pl-PL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pl-PL" dirty="0" smtClean="0">
                <a:solidFill>
                  <a:schemeClr val="bg1"/>
                </a:solidFill>
              </a:rPr>
              <a:t>Użytkownicy A i B osobno generują swoje klucze: publiczne </a:t>
            </a:r>
            <a:r>
              <a:rPr lang="pl-PL" dirty="0" smtClean="0">
                <a:solidFill>
                  <a:schemeClr val="bg1"/>
                </a:solidFill>
              </a:rPr>
              <a:t>i </a:t>
            </a:r>
            <a:r>
              <a:rPr lang="pl-PL" dirty="0" smtClean="0">
                <a:solidFill>
                  <a:schemeClr val="bg1"/>
                </a:solidFill>
              </a:rPr>
              <a:t>tajne.</a:t>
            </a:r>
            <a:endParaRPr lang="pl-PL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pl-PL" dirty="0">
                <a:solidFill>
                  <a:schemeClr val="bg1"/>
                </a:solidFill>
              </a:rPr>
              <a:t>Użytkownik </a:t>
            </a:r>
            <a:r>
              <a:rPr lang="pl-PL" dirty="0" smtClean="0">
                <a:solidFill>
                  <a:schemeClr val="bg1"/>
                </a:solidFill>
              </a:rPr>
              <a:t>A po </a:t>
            </a:r>
            <a:r>
              <a:rPr lang="pl-PL" dirty="0">
                <a:solidFill>
                  <a:schemeClr val="bg1"/>
                </a:solidFill>
              </a:rPr>
              <a:t>otrzymaniu klucza </a:t>
            </a:r>
            <a:r>
              <a:rPr lang="pl-PL" dirty="0" smtClean="0">
                <a:solidFill>
                  <a:schemeClr val="bg1"/>
                </a:solidFill>
              </a:rPr>
              <a:t>publicznego od użytkownika B </a:t>
            </a:r>
            <a:r>
              <a:rPr lang="pl-PL" dirty="0">
                <a:solidFill>
                  <a:schemeClr val="bg1"/>
                </a:solidFill>
              </a:rPr>
              <a:t>koduje za jego pomocą swoje dane i przesyła je w postaci szyfru </a:t>
            </a:r>
            <a:r>
              <a:rPr lang="pl-PL" dirty="0" smtClean="0">
                <a:solidFill>
                  <a:schemeClr val="bg1"/>
                </a:solidFill>
              </a:rPr>
              <a:t>do użytkownika B </a:t>
            </a:r>
            <a:r>
              <a:rPr lang="pl-PL" dirty="0" smtClean="0">
                <a:solidFill>
                  <a:schemeClr val="bg1"/>
                </a:solidFill>
              </a:rPr>
              <a:t>Jeżeli użytkownik A szyfruje wiadomość swoim kluczem publicznym to wysyła ją do użytkownika B.</a:t>
            </a:r>
            <a:endParaRPr lang="pl-PL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pl-PL" dirty="0" smtClean="0">
                <a:solidFill>
                  <a:schemeClr val="bg1"/>
                </a:solidFill>
              </a:rPr>
              <a:t>Użytkownik </a:t>
            </a:r>
            <a:r>
              <a:rPr lang="pl-PL" dirty="0" smtClean="0">
                <a:solidFill>
                  <a:schemeClr val="bg1"/>
                </a:solidFill>
              </a:rPr>
              <a:t>B </a:t>
            </a:r>
            <a:r>
              <a:rPr lang="pl-PL" dirty="0" smtClean="0">
                <a:solidFill>
                  <a:schemeClr val="bg1"/>
                </a:solidFill>
              </a:rPr>
              <a:t>korzystając ze znanego sobie </a:t>
            </a:r>
            <a:r>
              <a:rPr lang="pl-PL" dirty="0" smtClean="0">
                <a:solidFill>
                  <a:schemeClr val="bg1"/>
                </a:solidFill>
              </a:rPr>
              <a:t>swojego tajnego </a:t>
            </a:r>
            <a:r>
              <a:rPr lang="pl-PL" dirty="0" smtClean="0">
                <a:solidFill>
                  <a:schemeClr val="bg1"/>
                </a:solidFill>
              </a:rPr>
              <a:t>klucza odszyfrowuje </a:t>
            </a:r>
            <a:r>
              <a:rPr lang="pl-PL" dirty="0" smtClean="0">
                <a:solidFill>
                  <a:schemeClr val="bg1"/>
                </a:solidFill>
              </a:rPr>
              <a:t>wiadomość od użytkownika A. </a:t>
            </a:r>
          </a:p>
          <a:p>
            <a:pPr marL="514350" indent="-514350">
              <a:buAutoNum type="arabicPeriod"/>
            </a:pPr>
            <a:r>
              <a:rPr lang="pl-PL" dirty="0" smtClean="0">
                <a:solidFill>
                  <a:schemeClr val="bg1"/>
                </a:solidFill>
              </a:rPr>
              <a:t>Użytkownik B może zrobić to samo.</a:t>
            </a:r>
            <a:endParaRPr lang="pl-PL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38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Baskerville Old Face" pitchFamily="18" charset="0"/>
              </a:rPr>
              <a:t>Generowanie szyfru RSA</a:t>
            </a:r>
            <a:endParaRPr lang="pl-PL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/>
                </a:solidFill>
              </a:rPr>
              <a:t>Wybierz </a:t>
            </a:r>
            <a:r>
              <a:rPr lang="pl-PL" dirty="0">
                <a:solidFill>
                  <a:schemeClr val="bg1"/>
                </a:solidFill>
              </a:rPr>
              <a:t>dwie duże liczby pierwsze: p, q. </a:t>
            </a:r>
            <a:r>
              <a:rPr lang="pl-PL" dirty="0" smtClean="0">
                <a:solidFill>
                  <a:schemeClr val="bg1"/>
                </a:solidFill>
              </a:rPr>
              <a:t>Oblicz:</a:t>
            </a:r>
            <a:r>
              <a:rPr lang="pl-PL" dirty="0">
                <a:solidFill>
                  <a:schemeClr val="bg1"/>
                </a:solidFill>
              </a:rPr>
              <a:t>  n=p*q, f=(p-1)(q-1)</a:t>
            </a:r>
            <a:endParaRPr lang="pl-PL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/>
                </a:solidFill>
              </a:rPr>
              <a:t>Wybierz </a:t>
            </a:r>
            <a:r>
              <a:rPr lang="pl-PL" dirty="0">
                <a:solidFill>
                  <a:schemeClr val="bg1"/>
                </a:solidFill>
              </a:rPr>
              <a:t>dowolną nieparzystą liczbę e, taką że: 1&lt;e&lt;f, NWD(e, f)=1.</a:t>
            </a:r>
            <a:endParaRPr lang="pl-PL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/>
                </a:solidFill>
              </a:rPr>
              <a:t>Wyznacz </a:t>
            </a:r>
            <a:r>
              <a:rPr lang="pl-PL" dirty="0">
                <a:solidFill>
                  <a:schemeClr val="bg1"/>
                </a:solidFill>
              </a:rPr>
              <a:t>liczbę d, taką że d*e≡1 </a:t>
            </a:r>
            <a:r>
              <a:rPr lang="pl-PL" dirty="0" err="1">
                <a:solidFill>
                  <a:schemeClr val="bg1"/>
                </a:solidFill>
              </a:rPr>
              <a:t>mod</a:t>
            </a:r>
            <a:r>
              <a:rPr lang="pl-PL" dirty="0">
                <a:solidFill>
                  <a:schemeClr val="bg1"/>
                </a:solidFill>
              </a:rPr>
              <a:t> n.</a:t>
            </a:r>
            <a:endParaRPr lang="pl-PL" dirty="0" smtClean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Klucz publiczny to para liczb: (d, n)</a:t>
            </a:r>
            <a:endParaRPr lang="pl-PL" dirty="0" smtClean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Klucz prywatny to para liczb: (e, n</a:t>
            </a:r>
            <a:r>
              <a:rPr lang="pl-PL" dirty="0" smtClean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AutoNum type="arabicPeriod" startAt="4"/>
            </a:pPr>
            <a:r>
              <a:rPr lang="pl-PL" dirty="0" smtClean="0">
                <a:solidFill>
                  <a:schemeClr val="bg1"/>
                </a:solidFill>
              </a:rPr>
              <a:t>Wyznacz </a:t>
            </a:r>
            <a:r>
              <a:rPr lang="pl-PL" dirty="0">
                <a:solidFill>
                  <a:schemeClr val="bg1"/>
                </a:solidFill>
              </a:rPr>
              <a:t>liczbę e taką, że (d*e)%</a:t>
            </a:r>
            <a:r>
              <a:rPr lang="pl-PL" dirty="0" smtClean="0">
                <a:solidFill>
                  <a:schemeClr val="bg1"/>
                </a:solidFill>
              </a:rPr>
              <a:t>f=1 (możesz skorzystać </a:t>
            </a:r>
            <a:r>
              <a:rPr lang="pl-PL" dirty="0">
                <a:solidFill>
                  <a:schemeClr val="bg1"/>
                </a:solidFill>
              </a:rPr>
              <a:t>z rozszerzonego algorytmu </a:t>
            </a:r>
            <a:r>
              <a:rPr lang="pl-PL" dirty="0" smtClean="0">
                <a:solidFill>
                  <a:schemeClr val="bg1"/>
                </a:solidFill>
              </a:rPr>
              <a:t>Euklidesa)</a:t>
            </a:r>
          </a:p>
          <a:p>
            <a:pPr marL="514350" indent="-514350">
              <a:buFont typeface="+mj-lt"/>
              <a:buAutoNum type="arabicPeriod"/>
            </a:pP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98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43382" y="4643446"/>
            <a:ext cx="4900618" cy="796908"/>
          </a:xfrm>
        </p:spPr>
        <p:txBody>
          <a:bodyPr>
            <a:normAutofit/>
          </a:bodyPr>
          <a:lstStyle/>
          <a:p>
            <a:r>
              <a:rPr lang="pl-PL" sz="2400" dirty="0" err="1" smtClean="0">
                <a:solidFill>
                  <a:schemeClr val="bg1"/>
                </a:solidFill>
              </a:rPr>
              <a:t>Randomowo</a:t>
            </a:r>
            <a:r>
              <a:rPr lang="pl-PL" sz="2400" dirty="0" smtClean="0">
                <a:solidFill>
                  <a:schemeClr val="bg1"/>
                </a:solidFill>
              </a:rPr>
              <a:t> </a:t>
            </a:r>
            <a:r>
              <a:rPr lang="pl-PL" sz="2400" dirty="0" err="1" smtClean="0">
                <a:solidFill>
                  <a:schemeClr val="bg1"/>
                </a:solidFill>
              </a:rPr>
              <a:t>sage</a:t>
            </a:r>
            <a:r>
              <a:rPr lang="pl-PL" sz="2400" dirty="0" smtClean="0">
                <a:solidFill>
                  <a:schemeClr val="bg1"/>
                </a:solidFill>
              </a:rPr>
              <a:t> wyświetla</a:t>
            </a: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los=</a:t>
            </a:r>
            <a:r>
              <a:rPr lang="pl-PL" dirty="0" err="1" smtClean="0">
                <a:solidFill>
                  <a:schemeClr val="bg1"/>
                </a:solidFill>
              </a:rPr>
              <a:t>int</a:t>
            </a:r>
            <a:r>
              <a:rPr lang="pl-PL" dirty="0" smtClean="0">
                <a:solidFill>
                  <a:schemeClr val="bg1"/>
                </a:solidFill>
              </a:rPr>
              <a:t>(100*</a:t>
            </a:r>
            <a:r>
              <a:rPr lang="pl-PL" dirty="0" err="1" smtClean="0">
                <a:solidFill>
                  <a:schemeClr val="bg1"/>
                </a:solidFill>
              </a:rPr>
              <a:t>random</a:t>
            </a:r>
            <a:r>
              <a:rPr lang="pl-PL" dirty="0" smtClean="0">
                <a:solidFill>
                  <a:schemeClr val="bg1"/>
                </a:solidFill>
              </a:rPr>
              <a:t>())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p=</a:t>
            </a:r>
            <a:r>
              <a:rPr lang="pl-PL" dirty="0" err="1" smtClean="0">
                <a:solidFill>
                  <a:schemeClr val="bg1"/>
                </a:solidFill>
              </a:rPr>
              <a:t>nth_prime</a:t>
            </a:r>
            <a:r>
              <a:rPr lang="pl-PL" dirty="0" smtClean="0">
                <a:solidFill>
                  <a:schemeClr val="bg1"/>
                </a:solidFill>
              </a:rPr>
              <a:t>(30+los)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los=</a:t>
            </a:r>
            <a:r>
              <a:rPr lang="pl-PL" dirty="0" err="1" smtClean="0">
                <a:solidFill>
                  <a:schemeClr val="bg1"/>
                </a:solidFill>
              </a:rPr>
              <a:t>int</a:t>
            </a:r>
            <a:r>
              <a:rPr lang="pl-PL" dirty="0" smtClean="0">
                <a:solidFill>
                  <a:schemeClr val="bg1"/>
                </a:solidFill>
              </a:rPr>
              <a:t>(100*</a:t>
            </a:r>
            <a:r>
              <a:rPr lang="pl-PL" dirty="0" err="1" smtClean="0">
                <a:solidFill>
                  <a:schemeClr val="bg1"/>
                </a:solidFill>
              </a:rPr>
              <a:t>random</a:t>
            </a:r>
            <a:r>
              <a:rPr lang="pl-PL" dirty="0" smtClean="0">
                <a:solidFill>
                  <a:schemeClr val="bg1"/>
                </a:solidFill>
              </a:rPr>
              <a:t>())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q=</a:t>
            </a:r>
            <a:r>
              <a:rPr lang="pl-PL" dirty="0" err="1" smtClean="0">
                <a:solidFill>
                  <a:schemeClr val="bg1"/>
                </a:solidFill>
              </a:rPr>
              <a:t>nth_prime</a:t>
            </a:r>
            <a:r>
              <a:rPr lang="pl-PL" dirty="0" smtClean="0">
                <a:solidFill>
                  <a:schemeClr val="bg1"/>
                </a:solidFill>
              </a:rPr>
              <a:t>(30+los)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n=p*q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f=(p-1)*(q-1)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los=</a:t>
            </a:r>
            <a:r>
              <a:rPr lang="pl-PL" dirty="0" err="1" smtClean="0">
                <a:solidFill>
                  <a:schemeClr val="bg1"/>
                </a:solidFill>
              </a:rPr>
              <a:t>int</a:t>
            </a:r>
            <a:r>
              <a:rPr lang="pl-PL" dirty="0" smtClean="0">
                <a:solidFill>
                  <a:schemeClr val="bg1"/>
                </a:solidFill>
              </a:rPr>
              <a:t>(f*</a:t>
            </a:r>
            <a:r>
              <a:rPr lang="pl-PL" dirty="0" err="1" smtClean="0">
                <a:solidFill>
                  <a:schemeClr val="bg1"/>
                </a:solidFill>
              </a:rPr>
              <a:t>random</a:t>
            </a:r>
            <a:r>
              <a:rPr lang="pl-PL" dirty="0" smtClean="0">
                <a:solidFill>
                  <a:schemeClr val="bg1"/>
                </a:solidFill>
              </a:rPr>
              <a:t>())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e=</a:t>
            </a:r>
            <a:r>
              <a:rPr lang="pl-PL" dirty="0" err="1" smtClean="0">
                <a:solidFill>
                  <a:schemeClr val="bg1"/>
                </a:solidFill>
              </a:rPr>
              <a:t>next_prime</a:t>
            </a:r>
            <a:r>
              <a:rPr lang="pl-PL" dirty="0" smtClean="0">
                <a:solidFill>
                  <a:schemeClr val="bg1"/>
                </a:solidFill>
              </a:rPr>
              <a:t>(los)</a:t>
            </a:r>
          </a:p>
          <a:p>
            <a:pPr marL="0" indent="0">
              <a:buNone/>
            </a:pPr>
            <a:r>
              <a:rPr lang="pl-PL" dirty="0" err="1" smtClean="0">
                <a:solidFill>
                  <a:schemeClr val="bg1"/>
                </a:solidFill>
              </a:rPr>
              <a:t>print</a:t>
            </a:r>
            <a:r>
              <a:rPr lang="pl-PL" dirty="0" smtClean="0">
                <a:solidFill>
                  <a:schemeClr val="bg1"/>
                </a:solidFill>
              </a:rPr>
              <a:t> p, q, e, n, f 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4" name="Obraz 3" descr="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5929330"/>
            <a:ext cx="5661785" cy="4667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Łącznik prosty ze strzałką 5"/>
          <p:cNvCxnSpPr/>
          <p:nvPr/>
        </p:nvCxnSpPr>
        <p:spPr>
          <a:xfrm rot="5400000">
            <a:off x="6000760" y="5500702"/>
            <a:ext cx="500066" cy="214314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a = e</a:t>
            </a: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p0 = 0</a:t>
            </a: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p1 = 1</a:t>
            </a: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a0 = a</a:t>
            </a: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n0 = f</a:t>
            </a: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q = int(n0/a0)</a:t>
            </a: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r = n0 % a0</a:t>
            </a: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while (r &gt; 0):</a:t>
            </a: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t = p0 - q * p1</a:t>
            </a: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if (t &gt;= 0):</a:t>
            </a: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t = t % n</a:t>
            </a: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else: t = n - ((-t) % n)</a:t>
            </a: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p0 = p1</a:t>
            </a: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p1 = t</a:t>
            </a: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n0 = a0</a:t>
            </a: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a0 = r</a:t>
            </a: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q = int(n0/a0)</a:t>
            </a: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r = n0 % a0</a:t>
            </a: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d = p1</a:t>
            </a: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print "sprawdzenie: (d*e)%f =", (d*e)%f</a:t>
            </a: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print "klucz publiczny:", d, n</a:t>
            </a: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print "klucz prywatny:", e, n 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4" name="Obraz 3" descr="234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576" y="3133684"/>
            <a:ext cx="5562828" cy="11573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219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559</Words>
  <Application>Microsoft Office PowerPoint</Application>
  <PresentationFormat>Pokaz na ekranie (4:3)</PresentationFormat>
  <Paragraphs>128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Baskerville Old Face</vt:lpstr>
      <vt:lpstr>Calibri</vt:lpstr>
      <vt:lpstr>Wingdings</vt:lpstr>
      <vt:lpstr>Motyw pakietu Office</vt:lpstr>
      <vt:lpstr>Szyfrowanie metodą RSA</vt:lpstr>
      <vt:lpstr>Historia</vt:lpstr>
      <vt:lpstr>RSA – co to?</vt:lpstr>
      <vt:lpstr>Odszyfrowywanie – rozkład liczb</vt:lpstr>
      <vt:lpstr>Prezentacja programu PowerPoint</vt:lpstr>
      <vt:lpstr>Algorytm RSA - kroki</vt:lpstr>
      <vt:lpstr>Generowanie szyfru RSA</vt:lpstr>
      <vt:lpstr>Randomowo sage wyświetla</vt:lpstr>
      <vt:lpstr>Prezentacja programu PowerPoint</vt:lpstr>
      <vt:lpstr>Prezentacja programu PowerPoint</vt:lpstr>
      <vt:lpstr>Algorytm deszyfrujący</vt:lpstr>
      <vt:lpstr>Dziękujemy za uwagę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Gosia Bookaholic</dc:creator>
  <cp:lastModifiedBy>Gosia</cp:lastModifiedBy>
  <cp:revision>19</cp:revision>
  <dcterms:created xsi:type="dcterms:W3CDTF">2016-11-14T15:25:29Z</dcterms:created>
  <dcterms:modified xsi:type="dcterms:W3CDTF">2016-11-29T18:11:42Z</dcterms:modified>
</cp:coreProperties>
</file>