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lass" initials="g" lastIdx="1" clrIdx="0">
    <p:extLst>
      <p:ext uri="{19B8F6BF-5375-455C-9EA6-DF929625EA0E}">
        <p15:presenceInfo xmlns:p15="http://schemas.microsoft.com/office/powerpoint/2012/main" userId="glas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4AD7DA-A352-4A7E-A9E1-3F44C54C4423}" v="593" dt="2019-03-16T21:12:17.5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lass Ships" userId="226154c257e27164" providerId="LiveId" clId="{6A4AD7DA-A352-4A7E-A9E1-3F44C54C4423}"/>
    <pc:docChg chg="undo custSel modSld">
      <pc:chgData name="Glass Ships" userId="226154c257e27164" providerId="LiveId" clId="{6A4AD7DA-A352-4A7E-A9E1-3F44C54C4423}" dt="2019-03-16T21:17:04.061" v="4355" actId="20577"/>
      <pc:docMkLst>
        <pc:docMk/>
      </pc:docMkLst>
      <pc:sldChg chg="addSp delSp modSp">
        <pc:chgData name="Glass Ships" userId="226154c257e27164" providerId="LiveId" clId="{6A4AD7DA-A352-4A7E-A9E1-3F44C54C4423}" dt="2019-03-16T20:17:00.335" v="1381" actId="1076"/>
        <pc:sldMkLst>
          <pc:docMk/>
          <pc:sldMk cId="2150048112" sldId="257"/>
        </pc:sldMkLst>
        <pc:spChg chg="mod">
          <ac:chgData name="Glass Ships" userId="226154c257e27164" providerId="LiveId" clId="{6A4AD7DA-A352-4A7E-A9E1-3F44C54C4423}" dt="2019-03-16T20:17:00.335" v="1381" actId="1076"/>
          <ac:spMkLst>
            <pc:docMk/>
            <pc:sldMk cId="2150048112" sldId="257"/>
            <ac:spMk id="2" creationId="{4A855964-1DE0-4D92-829F-98FEFCA89736}"/>
          </ac:spMkLst>
        </pc:spChg>
        <pc:spChg chg="add mod">
          <ac:chgData name="Glass Ships" userId="226154c257e27164" providerId="LiveId" clId="{6A4AD7DA-A352-4A7E-A9E1-3F44C54C4423}" dt="2019-03-16T20:11:33.410" v="1038" actId="1076"/>
          <ac:spMkLst>
            <pc:docMk/>
            <pc:sldMk cId="2150048112" sldId="257"/>
            <ac:spMk id="4" creationId="{37BA16E1-8931-43F3-ADC6-F3F47BA7968A}"/>
          </ac:spMkLst>
        </pc:spChg>
        <pc:spChg chg="add mod">
          <ac:chgData name="Glass Ships" userId="226154c257e27164" providerId="LiveId" clId="{6A4AD7DA-A352-4A7E-A9E1-3F44C54C4423}" dt="2019-03-16T20:16:50.387" v="1380" actId="1076"/>
          <ac:spMkLst>
            <pc:docMk/>
            <pc:sldMk cId="2150048112" sldId="257"/>
            <ac:spMk id="5" creationId="{B2C31835-0875-42C7-A47F-C7A16802E691}"/>
          </ac:spMkLst>
        </pc:spChg>
        <pc:spChg chg="mod">
          <ac:chgData name="Glass Ships" userId="226154c257e27164" providerId="LiveId" clId="{6A4AD7DA-A352-4A7E-A9E1-3F44C54C4423}" dt="2019-03-16T20:14:18.858" v="1081" actId="1076"/>
          <ac:spMkLst>
            <pc:docMk/>
            <pc:sldMk cId="2150048112" sldId="257"/>
            <ac:spMk id="10" creationId="{81055380-0D9D-42E1-9264-F1B21C688DF3}"/>
          </ac:spMkLst>
        </pc:spChg>
        <pc:spChg chg="add mod">
          <ac:chgData name="Glass Ships" userId="226154c257e27164" providerId="LiveId" clId="{6A4AD7DA-A352-4A7E-A9E1-3F44C54C4423}" dt="2019-03-16T20:13:56.579" v="1069" actId="1076"/>
          <ac:spMkLst>
            <pc:docMk/>
            <pc:sldMk cId="2150048112" sldId="257"/>
            <ac:spMk id="14" creationId="{D8AF6A78-C8B3-4CB2-9B26-731FB4579F80}"/>
          </ac:spMkLst>
        </pc:spChg>
        <pc:picChg chg="add del mod">
          <ac:chgData name="Glass Ships" userId="226154c257e27164" providerId="LiveId" clId="{6A4AD7DA-A352-4A7E-A9E1-3F44C54C4423}" dt="2019-03-16T20:09:45.733" v="1015" actId="478"/>
          <ac:picMkLst>
            <pc:docMk/>
            <pc:sldMk cId="2150048112" sldId="257"/>
            <ac:picMk id="7" creationId="{44586605-FD57-4702-8988-B4FF8C0E51A4}"/>
          </ac:picMkLst>
        </pc:picChg>
        <pc:picChg chg="mod">
          <ac:chgData name="Glass Ships" userId="226154c257e27164" providerId="LiveId" clId="{6A4AD7DA-A352-4A7E-A9E1-3F44C54C4423}" dt="2019-03-16T20:10:56.122" v="1032" actId="1076"/>
          <ac:picMkLst>
            <pc:docMk/>
            <pc:sldMk cId="2150048112" sldId="257"/>
            <ac:picMk id="8" creationId="{FD4B9114-BCA7-42A7-8BD6-CC76599671F0}"/>
          </ac:picMkLst>
        </pc:picChg>
        <pc:picChg chg="add del mod">
          <ac:chgData name="Glass Ships" userId="226154c257e27164" providerId="LiveId" clId="{6A4AD7DA-A352-4A7E-A9E1-3F44C54C4423}" dt="2019-03-16T20:09:49.060" v="1017"/>
          <ac:picMkLst>
            <pc:docMk/>
            <pc:sldMk cId="2150048112" sldId="257"/>
            <ac:picMk id="11" creationId="{148CBF8B-B1E3-40F4-A5D7-A92BB7B208CC}"/>
          </ac:picMkLst>
        </pc:picChg>
        <pc:picChg chg="add mod">
          <ac:chgData name="Glass Ships" userId="226154c257e27164" providerId="LiveId" clId="{6A4AD7DA-A352-4A7E-A9E1-3F44C54C4423}" dt="2019-03-16T20:13:14.933" v="1042" actId="1076"/>
          <ac:picMkLst>
            <pc:docMk/>
            <pc:sldMk cId="2150048112" sldId="257"/>
            <ac:picMk id="13" creationId="{0B80BBBB-AADC-4D6B-94C2-C9E5589E22BF}"/>
          </ac:picMkLst>
        </pc:picChg>
      </pc:sldChg>
      <pc:sldChg chg="addSp delSp modSp">
        <pc:chgData name="Glass Ships" userId="226154c257e27164" providerId="LiveId" clId="{6A4AD7DA-A352-4A7E-A9E1-3F44C54C4423}" dt="2019-03-16T20:52:24.862" v="2967" actId="1076"/>
        <pc:sldMkLst>
          <pc:docMk/>
          <pc:sldMk cId="1968396592" sldId="259"/>
        </pc:sldMkLst>
        <pc:spChg chg="mod">
          <ac:chgData name="Glass Ships" userId="226154c257e27164" providerId="LiveId" clId="{6A4AD7DA-A352-4A7E-A9E1-3F44C54C4423}" dt="2019-03-16T20:18:20.308" v="1417" actId="1076"/>
          <ac:spMkLst>
            <pc:docMk/>
            <pc:sldMk cId="1968396592" sldId="259"/>
            <ac:spMk id="2" creationId="{1597D5A1-8AAF-453B-AD68-DCB936CA569C}"/>
          </ac:spMkLst>
        </pc:spChg>
        <pc:spChg chg="add del mod">
          <ac:chgData name="Glass Ships" userId="226154c257e27164" providerId="LiveId" clId="{6A4AD7DA-A352-4A7E-A9E1-3F44C54C4423}" dt="2019-03-16T20:23:44.642" v="1518" actId="478"/>
          <ac:spMkLst>
            <pc:docMk/>
            <pc:sldMk cId="1968396592" sldId="259"/>
            <ac:spMk id="3" creationId="{293356A4-F776-4007-A44A-C01D3A743736}"/>
          </ac:spMkLst>
        </pc:spChg>
        <pc:spChg chg="add mod">
          <ac:chgData name="Glass Ships" userId="226154c257e27164" providerId="LiveId" clId="{6A4AD7DA-A352-4A7E-A9E1-3F44C54C4423}" dt="2019-03-16T20:45:22.098" v="2291" actId="1076"/>
          <ac:spMkLst>
            <pc:docMk/>
            <pc:sldMk cId="1968396592" sldId="259"/>
            <ac:spMk id="9" creationId="{D48430C6-6A34-404C-9769-B7FD8BBCE007}"/>
          </ac:spMkLst>
        </pc:spChg>
        <pc:spChg chg="add del mod">
          <ac:chgData name="Glass Ships" userId="226154c257e27164" providerId="LiveId" clId="{6A4AD7DA-A352-4A7E-A9E1-3F44C54C4423}" dt="2019-03-16T20:23:46.069" v="1519" actId="478"/>
          <ac:spMkLst>
            <pc:docMk/>
            <pc:sldMk cId="1968396592" sldId="259"/>
            <ac:spMk id="11" creationId="{36654158-D3C9-4CFE-989D-8FE2686C552C}"/>
          </ac:spMkLst>
        </pc:spChg>
        <pc:spChg chg="add mod">
          <ac:chgData name="Glass Ships" userId="226154c257e27164" providerId="LiveId" clId="{6A4AD7DA-A352-4A7E-A9E1-3F44C54C4423}" dt="2019-03-16T20:50:25.834" v="2592" actId="20577"/>
          <ac:spMkLst>
            <pc:docMk/>
            <pc:sldMk cId="1968396592" sldId="259"/>
            <ac:spMk id="12" creationId="{FAFA6094-567C-4FB8-BF2D-83DE5D2973E7}"/>
          </ac:spMkLst>
        </pc:spChg>
        <pc:spChg chg="add mod">
          <ac:chgData name="Glass Ships" userId="226154c257e27164" providerId="LiveId" clId="{6A4AD7DA-A352-4A7E-A9E1-3F44C54C4423}" dt="2019-03-16T20:45:32.258" v="2293" actId="1076"/>
          <ac:spMkLst>
            <pc:docMk/>
            <pc:sldMk cId="1968396592" sldId="259"/>
            <ac:spMk id="16" creationId="{F2529CE0-1F1B-462B-BDD9-C1DB684DF19F}"/>
          </ac:spMkLst>
        </pc:spChg>
        <pc:spChg chg="add mod">
          <ac:chgData name="Glass Ships" userId="226154c257e27164" providerId="LiveId" clId="{6A4AD7DA-A352-4A7E-A9E1-3F44C54C4423}" dt="2019-03-16T20:46:51.657" v="2334" actId="1076"/>
          <ac:spMkLst>
            <pc:docMk/>
            <pc:sldMk cId="1968396592" sldId="259"/>
            <ac:spMk id="19" creationId="{BE3FC9F5-0DC7-4A0B-80ED-4A123BC7590C}"/>
          </ac:spMkLst>
        </pc:spChg>
        <pc:spChg chg="add mod">
          <ac:chgData name="Glass Ships" userId="226154c257e27164" providerId="LiveId" clId="{6A4AD7DA-A352-4A7E-A9E1-3F44C54C4423}" dt="2019-03-16T20:52:24.862" v="2967" actId="1076"/>
          <ac:spMkLst>
            <pc:docMk/>
            <pc:sldMk cId="1968396592" sldId="259"/>
            <ac:spMk id="20" creationId="{8212B6F3-EAC1-4B82-9942-7B463B78FA3E}"/>
          </ac:spMkLst>
        </pc:spChg>
        <pc:graphicFrameChg chg="add del mod">
          <ac:chgData name="Glass Ships" userId="226154c257e27164" providerId="LiveId" clId="{6A4AD7DA-A352-4A7E-A9E1-3F44C54C4423}" dt="2019-03-16T20:21:56.407" v="1423"/>
          <ac:graphicFrameMkLst>
            <pc:docMk/>
            <pc:sldMk cId="1968396592" sldId="259"/>
            <ac:graphicFrameMk id="4" creationId="{03EC8920-96D1-4299-8EE4-CC4794E90247}"/>
          </ac:graphicFrameMkLst>
        </pc:graphicFrameChg>
        <pc:graphicFrameChg chg="add del mod">
          <ac:chgData name="Glass Ships" userId="226154c257e27164" providerId="LiveId" clId="{6A4AD7DA-A352-4A7E-A9E1-3F44C54C4423}" dt="2019-03-16T20:21:56.130" v="1422"/>
          <ac:graphicFrameMkLst>
            <pc:docMk/>
            <pc:sldMk cId="1968396592" sldId="259"/>
            <ac:graphicFrameMk id="5" creationId="{86815E5E-C948-4F29-BE26-0D9221FA7D13}"/>
          </ac:graphicFrameMkLst>
        </pc:graphicFrameChg>
        <pc:graphicFrameChg chg="add del mod">
          <ac:chgData name="Glass Ships" userId="226154c257e27164" providerId="LiveId" clId="{6A4AD7DA-A352-4A7E-A9E1-3F44C54C4423}" dt="2019-03-16T20:22:04.307" v="1428"/>
          <ac:graphicFrameMkLst>
            <pc:docMk/>
            <pc:sldMk cId="1968396592" sldId="259"/>
            <ac:graphicFrameMk id="6" creationId="{9531F295-C2B4-4F36-A7F6-8DE9FDE70FFB}"/>
          </ac:graphicFrameMkLst>
        </pc:graphicFrameChg>
        <pc:picChg chg="add mod">
          <ac:chgData name="Glass Ships" userId="226154c257e27164" providerId="LiveId" clId="{6A4AD7DA-A352-4A7E-A9E1-3F44C54C4423}" dt="2019-03-16T20:44:22.030" v="2274" actId="1076"/>
          <ac:picMkLst>
            <pc:docMk/>
            <pc:sldMk cId="1968396592" sldId="259"/>
            <ac:picMk id="8" creationId="{2CB0848F-9657-4F25-B8C9-6EE496635E2D}"/>
          </ac:picMkLst>
        </pc:picChg>
        <pc:picChg chg="add del mod">
          <ac:chgData name="Glass Ships" userId="226154c257e27164" providerId="LiveId" clId="{6A4AD7DA-A352-4A7E-A9E1-3F44C54C4423}" dt="2019-03-16T20:40:26.788" v="2095" actId="478"/>
          <ac:picMkLst>
            <pc:docMk/>
            <pc:sldMk cId="1968396592" sldId="259"/>
            <ac:picMk id="13" creationId="{0BFCD282-DCAB-4C61-9489-4A151F32AF2E}"/>
          </ac:picMkLst>
        </pc:picChg>
        <pc:picChg chg="add mod">
          <ac:chgData name="Glass Ships" userId="226154c257e27164" providerId="LiveId" clId="{6A4AD7DA-A352-4A7E-A9E1-3F44C54C4423}" dt="2019-03-16T20:45:27.755" v="2292" actId="1076"/>
          <ac:picMkLst>
            <pc:docMk/>
            <pc:sldMk cId="1968396592" sldId="259"/>
            <ac:picMk id="14" creationId="{19E533BF-6EE7-4D99-AB15-BB48989DF9C0}"/>
          </ac:picMkLst>
        </pc:picChg>
        <pc:picChg chg="add del">
          <ac:chgData name="Glass Ships" userId="226154c257e27164" providerId="LiveId" clId="{6A4AD7DA-A352-4A7E-A9E1-3F44C54C4423}" dt="2019-03-16T20:40:45.224" v="2100"/>
          <ac:picMkLst>
            <pc:docMk/>
            <pc:sldMk cId="1968396592" sldId="259"/>
            <ac:picMk id="15" creationId="{FFC0A697-F8CC-4902-A7CA-B001C59A3F33}"/>
          </ac:picMkLst>
        </pc:picChg>
        <pc:picChg chg="add mod">
          <ac:chgData name="Glass Ships" userId="226154c257e27164" providerId="LiveId" clId="{6A4AD7DA-A352-4A7E-A9E1-3F44C54C4423}" dt="2019-03-16T20:49:36.224" v="2546" actId="14100"/>
          <ac:picMkLst>
            <pc:docMk/>
            <pc:sldMk cId="1968396592" sldId="259"/>
            <ac:picMk id="18" creationId="{EAF92D7E-9C87-4257-BA29-F34BC6D74D06}"/>
          </ac:picMkLst>
        </pc:picChg>
      </pc:sldChg>
      <pc:sldChg chg="addSp modSp">
        <pc:chgData name="Glass Ships" userId="226154c257e27164" providerId="LiveId" clId="{6A4AD7DA-A352-4A7E-A9E1-3F44C54C4423}" dt="2019-03-16T21:17:04.061" v="4355" actId="20577"/>
        <pc:sldMkLst>
          <pc:docMk/>
          <pc:sldMk cId="45431699" sldId="261"/>
        </pc:sldMkLst>
        <pc:spChg chg="mod">
          <ac:chgData name="Glass Ships" userId="226154c257e27164" providerId="LiveId" clId="{6A4AD7DA-A352-4A7E-A9E1-3F44C54C4423}" dt="2019-03-16T21:08:12.866" v="3738" actId="1076"/>
          <ac:spMkLst>
            <pc:docMk/>
            <pc:sldMk cId="45431699" sldId="261"/>
            <ac:spMk id="2" creationId="{10F8A1AE-9839-470A-8A9B-55D241AC2A96}"/>
          </ac:spMkLst>
        </pc:spChg>
        <pc:spChg chg="add mod">
          <ac:chgData name="Glass Ships" userId="226154c257e27164" providerId="LiveId" clId="{6A4AD7DA-A352-4A7E-A9E1-3F44C54C4423}" dt="2019-03-16T21:17:04.061" v="4355" actId="20577"/>
          <ac:spMkLst>
            <pc:docMk/>
            <pc:sldMk cId="45431699" sldId="261"/>
            <ac:spMk id="3" creationId="{0C2B5EDB-2BA7-4855-A582-630F5E7A7B62}"/>
          </ac:spMkLst>
        </pc:spChg>
        <pc:spChg chg="mod">
          <ac:chgData name="Glass Ships" userId="226154c257e27164" providerId="LiveId" clId="{6A4AD7DA-A352-4A7E-A9E1-3F44C54C4423}" dt="2019-03-16T21:09:10.803" v="3751" actId="1076"/>
          <ac:spMkLst>
            <pc:docMk/>
            <pc:sldMk cId="45431699" sldId="261"/>
            <ac:spMk id="8" creationId="{80926303-4054-45D8-8C96-C3FFE75EB6FD}"/>
          </ac:spMkLst>
        </pc:spChg>
        <pc:graphicFrameChg chg="mod modGraphic">
          <ac:chgData name="Glass Ships" userId="226154c257e27164" providerId="LiveId" clId="{6A4AD7DA-A352-4A7E-A9E1-3F44C54C4423}" dt="2019-03-16T21:09:15.003" v="3752" actId="1076"/>
          <ac:graphicFrameMkLst>
            <pc:docMk/>
            <pc:sldMk cId="45431699" sldId="261"/>
            <ac:graphicFrameMk id="4" creationId="{4E9BE9C5-80DF-4614-884F-CB27F501555E}"/>
          </ac:graphicFrameMkLst>
        </pc:graphicFrameChg>
        <pc:picChg chg="mod">
          <ac:chgData name="Glass Ships" userId="226154c257e27164" providerId="LiveId" clId="{6A4AD7DA-A352-4A7E-A9E1-3F44C54C4423}" dt="2019-03-16T21:09:10.803" v="3751" actId="1076"/>
          <ac:picMkLst>
            <pc:docMk/>
            <pc:sldMk cId="45431699" sldId="261"/>
            <ac:picMk id="5" creationId="{C504D51B-3199-4AD1-A06F-B54AECDF433E}"/>
          </ac:picMkLst>
        </pc:picChg>
        <pc:picChg chg="mod">
          <ac:chgData name="Glass Ships" userId="226154c257e27164" providerId="LiveId" clId="{6A4AD7DA-A352-4A7E-A9E1-3F44C54C4423}" dt="2019-03-16T21:09:10.803" v="3751" actId="1076"/>
          <ac:picMkLst>
            <pc:docMk/>
            <pc:sldMk cId="45431699" sldId="261"/>
            <ac:picMk id="7" creationId="{4FB97D18-238C-495E-9EC0-9699F5648C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chem.ch.huji.ac.il/nmr/techniques/other/t1t2/t1t2.html" TargetMode="External"/><Relationship Id="rId7" Type="http://schemas.openxmlformats.org/officeDocument/2006/relationships/hyperlink" Target="http://mriquestions.com/what-is-t2.html" TargetMode="External"/><Relationship Id="rId2" Type="http://schemas.openxmlformats.org/officeDocument/2006/relationships/hyperlink" Target="http://www.researchgate.net/figure/Simplified-time-diagram-of-a-MRI-spin-echo-sequence-acquisition-period-as-defined-by-the_fig1_27045823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riquestions.com/what-is-t1.html" TargetMode="External"/><Relationship Id="rId5" Type="http://schemas.openxmlformats.org/officeDocument/2006/relationships/hyperlink" Target="https://www.ucl.ac.uk/nmr/NMR_lecture_notes/L5_3SH_web_shortened.pdf" TargetMode="External"/><Relationship Id="rId4" Type="http://schemas.openxmlformats.org/officeDocument/2006/relationships/hyperlink" Target="mriquestions.com/spin-echo1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CF3F1-E5DA-4288-AC5D-58373BBAB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Nuclear Magnetic Resonance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ADACD-4643-49AC-A7A3-E281BC423F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Kitty Harris and Josh </a:t>
            </a:r>
            <a:r>
              <a:rPr lang="en-US" dirty="0" err="1"/>
              <a:t>Elsarboukh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6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5964-1DE0-4D92-829F-98FEFCA8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856" y="0"/>
            <a:ext cx="4683867" cy="742545"/>
          </a:xfrm>
        </p:spPr>
        <p:txBody>
          <a:bodyPr/>
          <a:lstStyle/>
          <a:p>
            <a:r>
              <a:rPr lang="en-US" dirty="0"/>
              <a:t>Magnetic Resonance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4B9114-BCA7-42A7-8BD6-CC7659967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36" y="618900"/>
            <a:ext cx="4385796" cy="2117713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1055380-0D9D-42E1-9264-F1B21C688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326" y="2075121"/>
            <a:ext cx="1693320" cy="295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/>
              <a:t>Source: radiologycafe.com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BA16E1-8931-43F3-ADC6-F3F47BA7968A}"/>
                  </a:ext>
                </a:extLst>
              </p:cNvPr>
              <p:cNvSpPr txBox="1"/>
              <p:nvPr/>
            </p:nvSpPr>
            <p:spPr>
              <a:xfrm>
                <a:off x="5477621" y="970505"/>
                <a:ext cx="4924338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 physical phenomenon occurring in magnetic moments exposed to external magnetic fields</a:t>
                </a:r>
                <a:br>
                  <a:rPr lang="en-US" sz="1600" dirty="0"/>
                </a:b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The energy of each magnetic moment is quantized into energy levels that depend on its angular momentum (quantum # </a:t>
                </a:r>
                <a14:m>
                  <m:oMath xmlns:m="http://schemas.openxmlformats.org/officeDocument/2006/math">
                    <m:r>
                      <a:rPr lang="en-US" sz="1600" b="0" i="1" smtClean="0"/>
                      <m:t>𝑙</m:t>
                    </m:r>
                    <m:r>
                      <a:rPr lang="en-US" sz="1600" b="0" i="0" smtClean="0"/>
                      <m:t>)</m:t>
                    </m:r>
                  </m:oMath>
                </a14:m>
                <a:r>
                  <a:rPr lang="en-US" sz="1600" b="0" dirty="0"/>
                  <a:t> </a:t>
                </a:r>
                <a:br>
                  <a:rPr lang="en-US" sz="1600" b="0" dirty="0"/>
                </a:br>
                <a:endParaRPr lang="en-US" sz="16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0" dirty="0"/>
                  <a:t>In the case of Nuclear Magnetic Resonance, the magnetic moments considered are nuclear protons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BA16E1-8931-43F3-ADC6-F3F47BA79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621" y="970505"/>
                <a:ext cx="4924338" cy="2800767"/>
              </a:xfrm>
              <a:prstGeom prst="rect">
                <a:avLst/>
              </a:prstGeom>
              <a:blipFill>
                <a:blip r:embed="rId3"/>
                <a:stretch>
                  <a:fillRect l="-496" t="-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C31835-0875-42C7-A47F-C7A16802E691}"/>
                  </a:ext>
                </a:extLst>
              </p:cNvPr>
              <p:cNvSpPr txBox="1"/>
              <p:nvPr/>
            </p:nvSpPr>
            <p:spPr>
              <a:xfrm>
                <a:off x="441035" y="2972846"/>
                <a:ext cx="4839222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The presence of an external magnetic field results in a precession of the magnetic moments about an axis along the field, as described in the image above. </a:t>
                </a:r>
              </a:p>
              <a:p>
                <a:endParaRPr lang="en-US" sz="1400" dirty="0"/>
              </a:p>
              <a:p>
                <a:r>
                  <a:rPr lang="en-US" sz="1400" dirty="0"/>
                  <a:t>The rate of this precession is known as the </a:t>
                </a:r>
                <a:r>
                  <a:rPr lang="en-US" sz="1400" b="1" dirty="0"/>
                  <a:t>Larmor Frequency: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/>
                        </m:ctrlPr>
                      </m:sSubPr>
                      <m:e>
                        <m:r>
                          <a:rPr lang="en-US" sz="1400" b="1" i="1" smtClean="0"/>
                          <m:t>𝝎</m:t>
                        </m:r>
                      </m:e>
                      <m:sub>
                        <m:r>
                          <a:rPr lang="en-US" sz="1400" b="1" i="1" smtClean="0"/>
                          <m:t>𝟎</m:t>
                        </m:r>
                      </m:sub>
                    </m:sSub>
                    <m:r>
                      <a:rPr lang="en-US" sz="1400" b="1" i="1" smtClean="0"/>
                      <m:t>=</m:t>
                    </m:r>
                    <m:r>
                      <a:rPr lang="en-US" sz="1400" b="1" i="1" smtClean="0"/>
                      <m:t>𝜸</m:t>
                    </m:r>
                    <m:sSub>
                      <m:sSubPr>
                        <m:ctrlPr>
                          <a:rPr lang="en-US" sz="1400" b="1" i="1" smtClean="0"/>
                        </m:ctrlPr>
                      </m:sSubPr>
                      <m:e>
                        <m:r>
                          <a:rPr lang="en-US" sz="1400" b="1" i="1" smtClean="0"/>
                          <m:t>𝑩</m:t>
                        </m:r>
                      </m:e>
                      <m:sub>
                        <m:r>
                          <a:rPr lang="en-US" sz="1400" b="1" i="1" smtClean="0"/>
                          <m:t>𝟎</m:t>
                        </m:r>
                      </m:sub>
                    </m:sSub>
                  </m:oMath>
                </a14:m>
                <a:r>
                  <a:rPr lang="en-US" sz="1400" dirty="0"/>
                  <a:t> where </a:t>
                </a:r>
                <a14:m>
                  <m:oMath xmlns:m="http://schemas.openxmlformats.org/officeDocument/2006/math">
                    <m:r>
                      <a:rPr lang="en-US" sz="1400" i="1"/>
                      <m:t>𝛾</m:t>
                    </m:r>
                  </m:oMath>
                </a14:m>
                <a:r>
                  <a:rPr lang="en-US" sz="1400" b="0" i="1" dirty="0"/>
                  <a:t> </a:t>
                </a:r>
                <a:r>
                  <a:rPr lang="en-US" sz="1400" dirty="0"/>
                  <a:t>is the gyromagnetic ratio,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/>
                        </m:ctrlPr>
                      </m:sSubPr>
                      <m:e>
                        <m:r>
                          <a:rPr lang="en-US" sz="1400" i="1"/>
                          <m:t>𝐵</m:t>
                        </m:r>
                      </m:e>
                      <m:sub>
                        <m:r>
                          <a:rPr lang="en-US" sz="1400" i="1"/>
                          <m:t>0</m:t>
                        </m:r>
                      </m:sub>
                    </m:sSub>
                  </m:oMath>
                </a14:m>
                <a:r>
                  <a:rPr lang="en-US" sz="1400" dirty="0"/>
                  <a:t> is the strength of the static magnetic field. </a:t>
                </a:r>
              </a:p>
              <a:p>
                <a:endParaRPr lang="en-US" sz="1400" dirty="0"/>
              </a:p>
              <a:p>
                <a:r>
                  <a:rPr lang="en-US" sz="1400" dirty="0"/>
                  <a:t>This frequency corresponds to the energy required to affect the spin states, such as the energy from a second, weaker oscillating electromagnetic field. </a:t>
                </a:r>
              </a:p>
              <a:p>
                <a:endParaRPr lang="en-US" sz="1400" dirty="0"/>
              </a:p>
              <a:p>
                <a:r>
                  <a:rPr lang="en-US" sz="1400" dirty="0"/>
                  <a:t>Thus, a signal with the Larmor frequency is considered “at resonance” with the nuclear sample considered.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C31835-0875-42C7-A47F-C7A16802E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35" y="2972846"/>
                <a:ext cx="4839222" cy="3108543"/>
              </a:xfrm>
              <a:prstGeom prst="rect">
                <a:avLst/>
              </a:prstGeom>
              <a:blipFill>
                <a:blip r:embed="rId4"/>
                <a:stretch>
                  <a:fillRect l="-378" t="-392" r="-756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0B80BBBB-AADC-4D6B-94C2-C9E5589E2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9352" y="3429000"/>
            <a:ext cx="3545712" cy="278393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8AF6A78-C8B3-4CB2-9B26-731FB4579F80}"/>
              </a:ext>
            </a:extLst>
          </p:cNvPr>
          <p:cNvSpPr/>
          <p:nvPr/>
        </p:nvSpPr>
        <p:spPr>
          <a:xfrm>
            <a:off x="7138128" y="6212938"/>
            <a:ext cx="16033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Source: NMR Lab at HUJI</a:t>
            </a:r>
          </a:p>
        </p:txBody>
      </p:sp>
    </p:spTree>
    <p:extLst>
      <p:ext uri="{BB962C8B-B14F-4D97-AF65-F5344CB8AC3E}">
        <p14:creationId xmlns:p14="http://schemas.microsoft.com/office/powerpoint/2010/main" val="215004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FAA0-10D8-4AB4-8198-E08622CF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581" y="252"/>
            <a:ext cx="10312549" cy="1453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Spin-Lattice and Spin-Spin Relaxation Mechanisms</a:t>
            </a:r>
          </a:p>
        </p:txBody>
      </p:sp>
      <p:pic>
        <p:nvPicPr>
          <p:cNvPr id="8" name="Picture 9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793CE448-DA0A-48F5-92DA-022E52344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44033" y="1159344"/>
            <a:ext cx="6093101" cy="17458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DB3966-9F19-46FE-82F6-AD2D3049143C}"/>
              </a:ext>
            </a:extLst>
          </p:cNvPr>
          <p:cNvSpPr txBox="1"/>
          <p:nvPr/>
        </p:nvSpPr>
        <p:spPr>
          <a:xfrm>
            <a:off x="5843827" y="5044752"/>
            <a:ext cx="609351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T2 Relaxation: Spins spread out, reducing the total.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BBCEE3-1498-4832-A3A1-2F0420027FE8}"/>
              </a:ext>
            </a:extLst>
          </p:cNvPr>
          <p:cNvSpPr txBox="1"/>
          <p:nvPr/>
        </p:nvSpPr>
        <p:spPr>
          <a:xfrm>
            <a:off x="5842107" y="2911133"/>
            <a:ext cx="499192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T1 Relaxation: Spins reset to the vertical direction.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4D0DD-82F5-4257-8FB5-ADDE21A5F960}"/>
              </a:ext>
            </a:extLst>
          </p:cNvPr>
          <p:cNvSpPr txBox="1"/>
          <p:nvPr/>
        </p:nvSpPr>
        <p:spPr>
          <a:xfrm>
            <a:off x="299417" y="1156667"/>
            <a:ext cx="5389493" cy="48320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/>
              <a:t>Spin-Lattice (T1, Longitudinal) Relaxation</a:t>
            </a:r>
            <a:endParaRPr lang="en-US" sz="22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Loss of spin energy to other molecules in the surrounding environment.</a:t>
            </a:r>
            <a:endParaRPr lang="en-US" sz="22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cs typeface="Calibri"/>
              </a:rPr>
              <a:t>Restores Boltzmann equilibrium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Lattice motion causes changes in B.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X- and Y- components nullify</a:t>
            </a:r>
            <a:endParaRPr lang="en-US" sz="22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cs typeface="Calibri"/>
              </a:rPr>
              <a:t>In other substances: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cs typeface="Calibri"/>
              </a:rPr>
              <a:t>Unpaired Electrons (Paramagnetic)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cs typeface="Calibri"/>
              </a:rPr>
              <a:t>Electric Field Gradients (Spin &gt; ½)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cs typeface="Calibri"/>
            </a:endParaRPr>
          </a:p>
          <a:p>
            <a:r>
              <a:rPr lang="en-US" sz="2200" dirty="0">
                <a:cs typeface="Calibri"/>
              </a:rPr>
              <a:t>Spin-Spin (T2, Transverse) Relaxation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cs typeface="Calibri"/>
              </a:rPr>
              <a:t>Interactions between aligned spins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cs typeface="Calibri"/>
              </a:rPr>
              <a:t>Can also result from field inhomogeneities</a:t>
            </a:r>
          </a:p>
          <a:p>
            <a:pPr marL="342900" indent="-342900">
              <a:buFont typeface="Arial"/>
              <a:buChar char="•"/>
            </a:pPr>
            <a:endParaRPr lang="en-US" sz="2200" dirty="0">
              <a:cs typeface="Calibri"/>
            </a:endParaRPr>
          </a:p>
        </p:txBody>
      </p:sp>
      <p:pic>
        <p:nvPicPr>
          <p:cNvPr id="3" name="Picture 4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672EB40E-8C03-4B93-BC69-285E1248C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916" y="3279536"/>
            <a:ext cx="6110748" cy="17655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E626E7-424C-49D2-BF3E-E42A63E20913}"/>
              </a:ext>
            </a:extLst>
          </p:cNvPr>
          <p:cNvSpPr txBox="1"/>
          <p:nvPr/>
        </p:nvSpPr>
        <p:spPr>
          <a:xfrm>
            <a:off x="299884" y="5519173"/>
            <a:ext cx="11665974" cy="14465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Can occur with or without Spin-Lattice relaxation, but is always present if we see T1 relaxation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cs typeface="Calibri"/>
              </a:rPr>
              <a:t>Situations which cause spins to re-align upward allow them to interact with one another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cs typeface="Calibri"/>
              </a:rPr>
              <a:t>Spin relaxation toward the z-direction affects </a:t>
            </a:r>
            <a:r>
              <a:rPr lang="en-US" sz="2200" dirty="0" err="1">
                <a:cs typeface="Calibri"/>
              </a:rPr>
              <a:t>xy</a:t>
            </a:r>
            <a:r>
              <a:rPr lang="en-US" sz="2200" dirty="0">
                <a:cs typeface="Calibri"/>
              </a:rPr>
              <a:t>-contributions of individual spins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654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D5A1-8AAF-453B-AD68-DCB936CA5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1226" y="662730"/>
            <a:ext cx="6096000" cy="50334"/>
          </a:xfrm>
        </p:spPr>
        <p:txBody>
          <a:bodyPr>
            <a:noAutofit/>
          </a:bodyPr>
          <a:lstStyle/>
          <a:p>
            <a:r>
              <a:rPr lang="en-US" dirty="0"/>
              <a:t>PULSED NMR SPECTROSCOPY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B0848F-9657-4F25-B8C9-6EE496635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12" y="252096"/>
            <a:ext cx="3569020" cy="267676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8430C6-6A34-404C-9769-B7FD8BBCE007}"/>
              </a:ext>
            </a:extLst>
          </p:cNvPr>
          <p:cNvSpPr/>
          <p:nvPr/>
        </p:nvSpPr>
        <p:spPr>
          <a:xfrm>
            <a:off x="697187" y="2928861"/>
            <a:ext cx="264207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err="1"/>
              <a:t>TeachSpin</a:t>
            </a:r>
            <a:r>
              <a:rPr lang="en-US" sz="1100" dirty="0"/>
              <a:t> PS2 NMR Spectroscopy set</a:t>
            </a:r>
            <a:br>
              <a:rPr lang="en-US" sz="1100" dirty="0"/>
            </a:br>
            <a:r>
              <a:rPr lang="en-US" sz="1100" dirty="0"/>
              <a:t>Photo by Jarod White from U of Minnesota</a:t>
            </a:r>
            <a:endParaRPr lang="en-US" sz="1100" dirty="0"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FA6094-567C-4FB8-BF2D-83DE5D2973E7}"/>
              </a:ext>
            </a:extLst>
          </p:cNvPr>
          <p:cNvSpPr txBox="1"/>
          <p:nvPr/>
        </p:nvSpPr>
        <p:spPr>
          <a:xfrm>
            <a:off x="4180772" y="805648"/>
            <a:ext cx="663645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Depending on the instrumentation used, the orientation of the sample’s aggregate nuclear magnetization is critical to data collection.</a:t>
            </a:r>
          </a:p>
          <a:p>
            <a:endParaRPr lang="en-US" sz="1600" dirty="0"/>
          </a:p>
          <a:p>
            <a:r>
              <a:rPr lang="en-US" sz="1600" dirty="0"/>
              <a:t>For example, the </a:t>
            </a:r>
            <a:r>
              <a:rPr lang="en-US" sz="1600" dirty="0" err="1"/>
              <a:t>TeachSpin</a:t>
            </a:r>
            <a:r>
              <a:rPr lang="en-US" sz="1600" dirty="0"/>
              <a:t> PS2 is configured to read magnetic field changes in the X-Y plane only, and Z oriented magnetization is not measured (interpreted as zero voltage).</a:t>
            </a:r>
          </a:p>
          <a:p>
            <a:endParaRPr lang="en-US" sz="1600" dirty="0"/>
          </a:p>
          <a:p>
            <a:r>
              <a:rPr lang="en-US" sz="1600" dirty="0"/>
              <a:t>The magnetization be manipulated by briefly pulsing the resonant signal for some length of time. Ensuring planar orientation at the time of measurement maximizes the voltage reading, compared to a constant resonant signal. </a:t>
            </a:r>
          </a:p>
          <a:p>
            <a:endParaRPr lang="en-US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E533BF-6EE7-4D99-AB15-BB48989DF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09" y="3608797"/>
            <a:ext cx="2404026" cy="249979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2529CE0-1F1B-462B-BDD9-C1DB684DF19F}"/>
              </a:ext>
            </a:extLst>
          </p:cNvPr>
          <p:cNvSpPr/>
          <p:nvPr/>
        </p:nvSpPr>
        <p:spPr>
          <a:xfrm>
            <a:off x="374384" y="6175017"/>
            <a:ext cx="296487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A simple visual of the emitting/collecting coil </a:t>
            </a:r>
            <a:br>
              <a:rPr lang="en-US" sz="1100" dirty="0"/>
            </a:br>
            <a:r>
              <a:rPr lang="en-US" sz="1100" dirty="0"/>
              <a:t>orientation relative to sample and magnetic field</a:t>
            </a:r>
            <a:endParaRPr lang="en-US" sz="1100" dirty="0">
              <a:effectLst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AF92D7E-9C87-4257-BA29-F34BC6D74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109" y="3644826"/>
            <a:ext cx="3915290" cy="282879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E3FC9F5-0DC7-4A0B-80ED-4A123BC7590C}"/>
              </a:ext>
            </a:extLst>
          </p:cNvPr>
          <p:cNvSpPr txBox="1"/>
          <p:nvPr/>
        </p:nvSpPr>
        <p:spPr>
          <a:xfrm>
            <a:off x="8874392" y="6473624"/>
            <a:ext cx="1719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AOCS Lipid Library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12B6F3-EAC1-4B82-9942-7B463B78FA3E}"/>
              </a:ext>
            </a:extLst>
          </p:cNvPr>
          <p:cNvSpPr txBox="1"/>
          <p:nvPr/>
        </p:nvSpPr>
        <p:spPr>
          <a:xfrm>
            <a:off x="4180772" y="3606415"/>
            <a:ext cx="36971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pulse lengths corresponding to 90- and 180- degree magnetization rotation are of particular use, as they can be used to experimentally measure both the spin-lattice (T1) and spin-spin (T2) relaxation times of a given sample. </a:t>
            </a:r>
          </a:p>
          <a:p>
            <a:endParaRPr lang="en-US" sz="1600" dirty="0"/>
          </a:p>
          <a:p>
            <a:r>
              <a:rPr lang="en-US" sz="1600" dirty="0"/>
              <a:t>These relationships are modeled by the Bloch Equations  (see slide 6)</a:t>
            </a:r>
          </a:p>
        </p:txBody>
      </p:sp>
    </p:spTree>
    <p:extLst>
      <p:ext uri="{BB962C8B-B14F-4D97-AF65-F5344CB8AC3E}">
        <p14:creationId xmlns:p14="http://schemas.microsoft.com/office/powerpoint/2010/main" val="196839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99BF-E7FB-4F84-B627-686A11CA8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1665" y="0"/>
            <a:ext cx="6282266" cy="1456267"/>
          </a:xfrm>
        </p:spPr>
        <p:txBody>
          <a:bodyPr>
            <a:normAutofit/>
          </a:bodyPr>
          <a:lstStyle/>
          <a:p>
            <a:r>
              <a:rPr lang="en-US" dirty="0"/>
              <a:t>Delay Time Between Pulses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CEC01-50FA-4487-890D-E9B3301FB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995" y="1247923"/>
            <a:ext cx="7590936" cy="5083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cs typeface="Calibri"/>
              </a:rPr>
              <a:t>A two-pulse sequence allows us to see some relaxation occur before the second pulse.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cs typeface="Calibri"/>
              </a:rPr>
              <a:t>Immediately after a 180º pulse, we primarily see longitudinal relaxation.</a:t>
            </a:r>
          </a:p>
          <a:p>
            <a:r>
              <a:rPr lang="en-US" sz="2200" dirty="0">
                <a:cs typeface="Calibri"/>
              </a:rPr>
              <a:t>We read signal at 90º; we see relaxation from 180º to 90º</a:t>
            </a:r>
          </a:p>
          <a:p>
            <a:pPr marL="0" indent="0">
              <a:buNone/>
            </a:pPr>
            <a:r>
              <a:rPr lang="en-US" sz="2200" dirty="0">
                <a:cs typeface="Calibri"/>
              </a:rPr>
              <a:t>Immediately after a 90º pulse, we see more transverse relaxation.</a:t>
            </a:r>
          </a:p>
          <a:p>
            <a:pPr marL="0" indent="0">
              <a:buNone/>
            </a:pPr>
            <a:r>
              <a:rPr lang="en-US" sz="2200" dirty="0">
                <a:cs typeface="Calibri"/>
              </a:rPr>
              <a:t>Increasing delay time allows more relaxation to occur.</a:t>
            </a:r>
          </a:p>
          <a:p>
            <a:pPr marL="0" indent="0">
              <a:buNone/>
            </a:pPr>
            <a:r>
              <a:rPr lang="en-US" sz="2200" dirty="0">
                <a:cs typeface="Calibri"/>
              </a:rPr>
              <a:t>We can use any two angles for creating spin echoes, but the most common is 90º then 180º.</a:t>
            </a:r>
          </a:p>
          <a:p>
            <a:r>
              <a:rPr lang="en-US" sz="2200" dirty="0">
                <a:cs typeface="Calibri"/>
              </a:rPr>
              <a:t>Despite this being called the “Hahn Echo,” Erwin Hahn’s original experiment in 1949 used two 90º pulses.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624D2C2-AFDF-428D-8F4B-78789EBFD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291" y="2268494"/>
            <a:ext cx="3445714" cy="232101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4424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0926303-4054-45D8-8C96-C3FFE75EB6FD}"/>
              </a:ext>
            </a:extLst>
          </p:cNvPr>
          <p:cNvSpPr/>
          <p:nvPr/>
        </p:nvSpPr>
        <p:spPr>
          <a:xfrm>
            <a:off x="166133" y="1321326"/>
            <a:ext cx="3748766" cy="27024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8A1AE-9839-470A-8A9B-55D241AC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145" y="224019"/>
            <a:ext cx="409304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Bloch Equations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9BE9C5-80DF-4614-884F-CB27F50155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1399835"/>
              </p:ext>
            </p:extLst>
          </p:nvPr>
        </p:nvGraphicFramePr>
        <p:xfrm>
          <a:off x="162521" y="362901"/>
          <a:ext cx="3789426" cy="78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713">
                  <a:extLst>
                    <a:ext uri="{9D8B030D-6E8A-4147-A177-3AD203B41FA5}">
                      <a16:colId xmlns:a16="http://schemas.microsoft.com/office/drawing/2014/main" val="3735143941"/>
                    </a:ext>
                  </a:extLst>
                </a:gridCol>
                <a:gridCol w="1894713">
                  <a:extLst>
                    <a:ext uri="{9D8B030D-6E8A-4147-A177-3AD203B41FA5}">
                      <a16:colId xmlns:a16="http://schemas.microsoft.com/office/drawing/2014/main" val="1337484324"/>
                    </a:ext>
                  </a:extLst>
                </a:gridCol>
              </a:tblGrid>
              <a:tr h="394932">
                <a:tc>
                  <a:txBody>
                    <a:bodyPr/>
                    <a:lstStyle/>
                    <a:p>
                      <a:r>
                        <a:rPr lang="en-US" dirty="0"/>
                        <a:t>T1 [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 [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887428"/>
                  </a:ext>
                </a:extLst>
              </a:tr>
              <a:tr h="394932">
                <a:tc>
                  <a:txBody>
                    <a:bodyPr/>
                    <a:lstStyle/>
                    <a:p>
                      <a:r>
                        <a:rPr lang="en-US" dirty="0"/>
                        <a:t>60.0 ± 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50.0 ± 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23095"/>
                  </a:ext>
                </a:extLst>
              </a:tr>
            </a:tbl>
          </a:graphicData>
        </a:graphic>
      </p:graphicFrame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04D51B-3199-4AD1-A06F-B54AECDF4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7" y="1321327"/>
            <a:ext cx="3628568" cy="2560259"/>
          </a:xfrm>
          <a:prstGeom prst="rect">
            <a:avLst/>
          </a:prstGeom>
          <a:effectLst/>
        </p:spPr>
      </p:pic>
      <p:pic>
        <p:nvPicPr>
          <p:cNvPr id="7" name="Picture 6" descr="Graph of data and curve fit showing exponential decay of Voltage vs Tau for a 90 then 180 degree pulse.">
            <a:extLst>
              <a:ext uri="{FF2B5EF4-FFF2-40B4-BE49-F238E27FC236}">
                <a16:creationId xmlns:a16="http://schemas.microsoft.com/office/drawing/2014/main" id="{4FB97D18-238C-495E-9EC0-9699F5648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21" y="3964444"/>
            <a:ext cx="3752378" cy="27024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2B5EDB-2BA7-4855-A582-630F5E7A7B62}"/>
                  </a:ext>
                </a:extLst>
              </p:cNvPr>
              <p:cNvSpPr txBox="1"/>
              <p:nvPr/>
            </p:nvSpPr>
            <p:spPr>
              <a:xfrm>
                <a:off x="4173772" y="535280"/>
                <a:ext cx="6429912" cy="5338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Proposed by Felix Bloch in 1946 to describe net sample nuclear magnetization as a function of time in NMR experiments. 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A set of </a:t>
                </a:r>
                <a:r>
                  <a:rPr lang="en-US" sz="1600" i="1" dirty="0"/>
                  <a:t>macroscopic </a:t>
                </a:r>
                <a:r>
                  <a:rPr lang="en-US" sz="1600" dirty="0"/>
                  <a:t>differential equations: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1600" b="0" dirty="0"/>
              </a:p>
              <a:p>
                <a:r>
                  <a:rPr lang="en-US" sz="1600" dirty="0"/>
                  <a:t>These equations, together with the assumption that net sample magnetization is directly proportional measured voltage, and the application of the external magnetic field only in the Z direction, give a model for voltage (or magnetization) as explicit functions of time, the shape of which is determined by the relaxation times T1 and T2. 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Note that in the case of zero relaxation, T1 and T2 go to infinity and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b="0" i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Which is just the Larmor frequency of precession. 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These models were used to extrapolate T1 and T2 for mineral oil, as shown by the fits to the raw </a:t>
                </a:r>
                <a:r>
                  <a:rPr lang="en-US" sz="1600"/>
                  <a:t>data collected. </a:t>
                </a:r>
                <a:endParaRPr lang="en-US" sz="1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2B5EDB-2BA7-4855-A582-630F5E7A7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772" y="535280"/>
                <a:ext cx="6429912" cy="5338321"/>
              </a:xfrm>
              <a:prstGeom prst="rect">
                <a:avLst/>
              </a:prstGeom>
              <a:blipFill>
                <a:blip r:embed="rId4"/>
                <a:stretch>
                  <a:fillRect l="-569" t="-342" r="-1233" b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31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DF19-1004-49BD-9812-A5BE695CD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338666"/>
            <a:ext cx="6282266" cy="1456267"/>
          </a:xfrm>
        </p:spPr>
        <p:txBody>
          <a:bodyPr>
            <a:normAutofit/>
          </a:bodyPr>
          <a:lstStyle/>
          <a:p>
            <a:r>
              <a:rPr lang="en-US" dirty="0"/>
              <a:t>Period between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53EAB-43B6-4C1F-BFB9-D6710D239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33072"/>
            <a:ext cx="6282266" cy="438626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200" dirty="0"/>
              <a:t>If the period between sequences isn’t at least the time it takes for all spins to relax, we have extended the sequence, not started a new one.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/>
              <a:t>There are several sources which can affect T1 and T2 that we cannot guarantee are the same each time: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Exact strength of magnetic field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Homogeneity of magnetic field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Exact temperature of the substance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/>
              <a:t>Probabilistic Distribution: The more spins we have, the longer it will take to guarantee that all spins relax.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/>
              <a:t>We want to have lots of room for error – ten times our initial guess for the relaxation time provides this.</a:t>
            </a:r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endParaRPr lang="en-US" sz="22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2CA8E3-E9FE-4429-A3E4-1996C3C5B7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994"/>
          <a:stretch/>
        </p:blipFill>
        <p:spPr>
          <a:xfrm>
            <a:off x="7619511" y="2622675"/>
            <a:ext cx="3445714" cy="134395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949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49B5-CB30-4D87-AAB7-431D83DA9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673331"/>
          </a:xfrm>
        </p:spPr>
        <p:txBody>
          <a:bodyPr/>
          <a:lstStyle/>
          <a:p>
            <a:pPr algn="ctr"/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2F3F9-033C-4653-B15F-0489F098E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67" y="673331"/>
            <a:ext cx="11878888" cy="6059978"/>
          </a:xfrm>
        </p:spPr>
        <p:txBody>
          <a:bodyPr/>
          <a:lstStyle/>
          <a:p>
            <a:r>
              <a:rPr lang="en-US" dirty="0">
                <a:hlinkClick r:id="rId2"/>
              </a:rPr>
              <a:t>Gebhardt, P, et al. “Figure.” </a:t>
            </a:r>
            <a:r>
              <a:rPr lang="en-US" i="1" dirty="0">
                <a:hlinkClick r:id="rId2"/>
              </a:rPr>
              <a:t>ResearchGate</a:t>
            </a:r>
            <a:r>
              <a:rPr lang="en-US" dirty="0">
                <a:hlinkClick r:id="rId2"/>
              </a:rPr>
              <a:t>, ResearchGate, 2019, www.researchgate.net/figure/Simplified-time-diagram-of-a-MRI-spin-echo-sequence-acquisition-period-as-defined-by-the_fig1_270458236.</a:t>
            </a:r>
            <a:endParaRPr lang="en-US" dirty="0"/>
          </a:p>
          <a:p>
            <a:r>
              <a:rPr lang="en-US" dirty="0">
                <a:hlinkClick r:id="rId3"/>
              </a:rPr>
              <a:t>Hoffman, Roy. “NMR Relaxation.” </a:t>
            </a:r>
            <a:r>
              <a:rPr lang="en-US" i="1" dirty="0">
                <a:hlinkClick r:id="rId3"/>
              </a:rPr>
              <a:t>NMR Relaxation</a:t>
            </a:r>
            <a:r>
              <a:rPr lang="en-US" dirty="0">
                <a:hlinkClick r:id="rId3"/>
              </a:rPr>
              <a:t>, 26 Dec. 2018, chem.ch.huji.ac.il/</a:t>
            </a:r>
            <a:r>
              <a:rPr lang="en-US" dirty="0" err="1">
                <a:hlinkClick r:id="rId3"/>
              </a:rPr>
              <a:t>nmr</a:t>
            </a:r>
            <a:r>
              <a:rPr lang="en-US" dirty="0">
                <a:hlinkClick r:id="rId3"/>
              </a:rPr>
              <a:t>/techniques/other/t1t2/t1t2.html.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“Spin Echo (SE).” </a:t>
            </a:r>
            <a:r>
              <a:rPr lang="en-US" i="1" dirty="0">
                <a:hlinkClick r:id="rId4"/>
              </a:rPr>
              <a:t>Questions and Answers ​in MRI</a:t>
            </a:r>
            <a:r>
              <a:rPr lang="en-US" dirty="0">
                <a:hlinkClick r:id="rId4"/>
              </a:rPr>
              <a:t>, ELSTER LLC., 2018, mriquestions.com/spin-echo1.html.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“Spin-Lattice and Spin-Spin Relaxation.”</a:t>
            </a:r>
            <a:endParaRPr lang="en-US" dirty="0"/>
          </a:p>
          <a:p>
            <a:r>
              <a:rPr lang="en-US" dirty="0">
                <a:cs typeface="Calibri"/>
                <a:hlinkClick r:id="rId6"/>
              </a:rPr>
              <a:t>“T1 (Spin-Lattice) Relaxation.”</a:t>
            </a:r>
            <a:r>
              <a:rPr lang="en-US" i="1" dirty="0">
                <a:cs typeface="Calibri"/>
                <a:hlinkClick r:id="rId6"/>
              </a:rPr>
              <a:t>Questions and Answers in MRI</a:t>
            </a:r>
            <a:r>
              <a:rPr lang="en-US" dirty="0">
                <a:cs typeface="Calibri"/>
                <a:hlinkClick r:id="rId6"/>
              </a:rPr>
              <a:t>, ELSTER LLC, 2018, mriquestions.com/what-is-t1.html.</a:t>
            </a:r>
          </a:p>
          <a:p>
            <a:r>
              <a:rPr lang="en-US" dirty="0">
                <a:cs typeface="Calibri"/>
                <a:hlinkClick r:id="rId7"/>
              </a:rPr>
              <a:t>“T2 (Spin-Spin) Relaxation.” </a:t>
            </a:r>
            <a:r>
              <a:rPr lang="en-US" i="1" dirty="0">
                <a:cs typeface="Calibri"/>
                <a:hlinkClick r:id="rId7"/>
              </a:rPr>
              <a:t>Questions and Answers in MRI</a:t>
            </a:r>
            <a:r>
              <a:rPr lang="en-US" dirty="0">
                <a:cs typeface="Calibri"/>
                <a:hlinkClick r:id="rId7"/>
              </a:rPr>
              <a:t>, ELSTER LLC, 2018, mriquestions.com/what-is-t2.html.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9128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977</Words>
  <Application>Microsoft Office PowerPoint</Application>
  <PresentationFormat>Widescreen</PresentationFormat>
  <Paragraphs>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Celestial</vt:lpstr>
      <vt:lpstr>Nuclear Magnetic Resonance</vt:lpstr>
      <vt:lpstr>Magnetic Resonance</vt:lpstr>
      <vt:lpstr>Spin-Lattice and Spin-Spin Relaxation Mechanisms</vt:lpstr>
      <vt:lpstr>PULSED NMR SPECTROSCOPY </vt:lpstr>
      <vt:lpstr>Delay Time Between Pulses</vt:lpstr>
      <vt:lpstr>Bloch Equations</vt:lpstr>
      <vt:lpstr>Period between Sequences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Nuclear Magnetic Resonance</dc:title>
  <dc:creator>Kathryn Harris</dc:creator>
  <cp:lastModifiedBy>Glass Ships</cp:lastModifiedBy>
  <cp:revision>7</cp:revision>
  <dcterms:created xsi:type="dcterms:W3CDTF">2019-03-13T17:31:41Z</dcterms:created>
  <dcterms:modified xsi:type="dcterms:W3CDTF">2019-03-16T21:17:07Z</dcterms:modified>
</cp:coreProperties>
</file>