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63A"/>
    <a:srgbClr val="002060"/>
    <a:srgbClr val="0F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20BA0-0FA6-490A-8DCA-A7A45B1E2179}" v="58" dt="2019-04-21T23:59:58.550"/>
    <p1510:client id="{6FD984E0-AED6-4B0A-9423-B0CBA353830B}" v="22" dt="2019-04-22T18:03:00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ryn Harris" userId="7b7550e7-05ec-4c83-a9a9-28c83af2e2f6" providerId="ADAL" clId="{6FD984E0-AED6-4B0A-9423-B0CBA353830B}"/>
    <pc:docChg chg="undo custSel modSld">
      <pc:chgData name="Kathryn Harris" userId="7b7550e7-05ec-4c83-a9a9-28c83af2e2f6" providerId="ADAL" clId="{6FD984E0-AED6-4B0A-9423-B0CBA353830B}" dt="2019-04-22T18:03:00.366" v="753" actId="20577"/>
      <pc:docMkLst>
        <pc:docMk/>
      </pc:docMkLst>
      <pc:sldChg chg="addSp delSp modSp">
        <pc:chgData name="Kathryn Harris" userId="7b7550e7-05ec-4c83-a9a9-28c83af2e2f6" providerId="ADAL" clId="{6FD984E0-AED6-4B0A-9423-B0CBA353830B}" dt="2019-04-22T18:03:00.366" v="753" actId="20577"/>
        <pc:sldMkLst>
          <pc:docMk/>
          <pc:sldMk cId="1716019144" sldId="258"/>
        </pc:sldMkLst>
        <pc:spChg chg="mod">
          <ac:chgData name="Kathryn Harris" userId="7b7550e7-05ec-4c83-a9a9-28c83af2e2f6" providerId="ADAL" clId="{6FD984E0-AED6-4B0A-9423-B0CBA353830B}" dt="2019-04-22T17:45:43.642" v="718" actId="14100"/>
          <ac:spMkLst>
            <pc:docMk/>
            <pc:sldMk cId="1716019144" sldId="258"/>
            <ac:spMk id="2" creationId="{5E0C1F8D-82BA-439C-AA61-E6939FC7D360}"/>
          </ac:spMkLst>
        </pc:spChg>
        <pc:spChg chg="mod">
          <ac:chgData name="Kathryn Harris" userId="7b7550e7-05ec-4c83-a9a9-28c83af2e2f6" providerId="ADAL" clId="{6FD984E0-AED6-4B0A-9423-B0CBA353830B}" dt="2019-04-22T18:03:00.366" v="753" actId="20577"/>
          <ac:spMkLst>
            <pc:docMk/>
            <pc:sldMk cId="1716019144" sldId="258"/>
            <ac:spMk id="3" creationId="{56079E51-9699-4181-A6D0-3CB374BC5790}"/>
          </ac:spMkLst>
        </pc:spChg>
        <pc:spChg chg="add del">
          <ac:chgData name="Kathryn Harris" userId="7b7550e7-05ec-4c83-a9a9-28c83af2e2f6" providerId="ADAL" clId="{6FD984E0-AED6-4B0A-9423-B0CBA353830B}" dt="2019-04-22T18:02:04.696" v="725"/>
          <ac:spMkLst>
            <pc:docMk/>
            <pc:sldMk cId="1716019144" sldId="258"/>
            <ac:spMk id="4" creationId="{778C2F25-1CB7-4D54-BD4A-218D3A985F28}"/>
          </ac:spMkLst>
        </pc:spChg>
      </pc:sldChg>
      <pc:sldChg chg="addSp delSp modSp">
        <pc:chgData name="Kathryn Harris" userId="7b7550e7-05ec-4c83-a9a9-28c83af2e2f6" providerId="ADAL" clId="{6FD984E0-AED6-4B0A-9423-B0CBA353830B}" dt="2019-04-22T17:39:01.294" v="714" actId="6549"/>
        <pc:sldMkLst>
          <pc:docMk/>
          <pc:sldMk cId="951959786" sldId="260"/>
        </pc:sldMkLst>
        <pc:spChg chg="mod">
          <ac:chgData name="Kathryn Harris" userId="7b7550e7-05ec-4c83-a9a9-28c83af2e2f6" providerId="ADAL" clId="{6FD984E0-AED6-4B0A-9423-B0CBA353830B}" dt="2019-04-22T17:38:49.904" v="711" actId="6549"/>
          <ac:spMkLst>
            <pc:docMk/>
            <pc:sldMk cId="951959786" sldId="260"/>
            <ac:spMk id="3" creationId="{6736B286-8852-4028-90EB-415AE9B84715}"/>
          </ac:spMkLst>
        </pc:spChg>
        <pc:spChg chg="add del mod">
          <ac:chgData name="Kathryn Harris" userId="7b7550e7-05ec-4c83-a9a9-28c83af2e2f6" providerId="ADAL" clId="{6FD984E0-AED6-4B0A-9423-B0CBA353830B}" dt="2019-04-22T17:36:58.009" v="593" actId="478"/>
          <ac:spMkLst>
            <pc:docMk/>
            <pc:sldMk cId="951959786" sldId="260"/>
            <ac:spMk id="4" creationId="{FD3FCB2F-F03F-40AF-90E5-E25A81E7B225}"/>
          </ac:spMkLst>
        </pc:spChg>
        <pc:spChg chg="add mod">
          <ac:chgData name="Kathryn Harris" userId="7b7550e7-05ec-4c83-a9a9-28c83af2e2f6" providerId="ADAL" clId="{6FD984E0-AED6-4B0A-9423-B0CBA353830B}" dt="2019-04-22T17:39:01.294" v="714" actId="6549"/>
          <ac:spMkLst>
            <pc:docMk/>
            <pc:sldMk cId="951959786" sldId="260"/>
            <ac:spMk id="7" creationId="{17207344-2848-4F56-9148-E5AFBC303739}"/>
          </ac:spMkLst>
        </pc:spChg>
        <pc:picChg chg="mod">
          <ac:chgData name="Kathryn Harris" userId="7b7550e7-05ec-4c83-a9a9-28c83af2e2f6" providerId="ADAL" clId="{6FD984E0-AED6-4B0A-9423-B0CBA353830B}" dt="2019-04-22T17:34:26.727" v="368" actId="1076"/>
          <ac:picMkLst>
            <pc:docMk/>
            <pc:sldMk cId="951959786" sldId="260"/>
            <ac:picMk id="5" creationId="{73F36F1B-B05E-43E7-A9AC-D6D940126D44}"/>
          </ac:picMkLst>
        </pc:picChg>
      </pc:sldChg>
    </pc:docChg>
  </pc:docChgLst>
  <pc:docChgLst>
    <pc:chgData name="Kathryn Harris" userId="7b7550e7-05ec-4c83-a9a9-28c83af2e2f6" providerId="ADAL" clId="{5AE20BA0-0FA6-490A-8DCA-A7A45B1E2179}"/>
    <pc:docChg chg="undo custSel mod addSld delSld modSld">
      <pc:chgData name="Kathryn Harris" userId="7b7550e7-05ec-4c83-a9a9-28c83af2e2f6" providerId="ADAL" clId="{5AE20BA0-0FA6-490A-8DCA-A7A45B1E2179}" dt="2019-04-23T01:30:03.491" v="835" actId="2696"/>
      <pc:docMkLst>
        <pc:docMk/>
      </pc:docMkLst>
      <pc:sldChg chg="modSp">
        <pc:chgData name="Kathryn Harris" userId="7b7550e7-05ec-4c83-a9a9-28c83af2e2f6" providerId="ADAL" clId="{5AE20BA0-0FA6-490A-8DCA-A7A45B1E2179}" dt="2019-04-22T00:00:02.795" v="829" actId="27636"/>
        <pc:sldMkLst>
          <pc:docMk/>
          <pc:sldMk cId="1716019144" sldId="258"/>
        </pc:sldMkLst>
        <pc:spChg chg="mod">
          <ac:chgData name="Kathryn Harris" userId="7b7550e7-05ec-4c83-a9a9-28c83af2e2f6" providerId="ADAL" clId="{5AE20BA0-0FA6-490A-8DCA-A7A45B1E2179}" dt="2019-04-21T23:50:11.839" v="493" actId="1076"/>
          <ac:spMkLst>
            <pc:docMk/>
            <pc:sldMk cId="1716019144" sldId="258"/>
            <ac:spMk id="2" creationId="{5E0C1F8D-82BA-439C-AA61-E6939FC7D360}"/>
          </ac:spMkLst>
        </pc:spChg>
        <pc:spChg chg="mod">
          <ac:chgData name="Kathryn Harris" userId="7b7550e7-05ec-4c83-a9a9-28c83af2e2f6" providerId="ADAL" clId="{5AE20BA0-0FA6-490A-8DCA-A7A45B1E2179}" dt="2019-04-22T00:00:02.795" v="829" actId="27636"/>
          <ac:spMkLst>
            <pc:docMk/>
            <pc:sldMk cId="1716019144" sldId="258"/>
            <ac:spMk id="3" creationId="{56079E51-9699-4181-A6D0-3CB374BC5790}"/>
          </ac:spMkLst>
        </pc:spChg>
      </pc:sldChg>
      <pc:sldChg chg="add del">
        <pc:chgData name="Kathryn Harris" userId="7b7550e7-05ec-4c83-a9a9-28c83af2e2f6" providerId="ADAL" clId="{5AE20BA0-0FA6-490A-8DCA-A7A45B1E2179}" dt="2019-04-23T01:30:03.491" v="835" actId="2696"/>
        <pc:sldMkLst>
          <pc:docMk/>
          <pc:sldMk cId="4003755821" sldId="259"/>
        </pc:sldMkLst>
      </pc:sldChg>
      <pc:sldChg chg="addSp delSp modSp mod setBg">
        <pc:chgData name="Kathryn Harris" userId="7b7550e7-05ec-4c83-a9a9-28c83af2e2f6" providerId="ADAL" clId="{5AE20BA0-0FA6-490A-8DCA-A7A45B1E2179}" dt="2019-04-21T23:56:01.010" v="822" actId="20577"/>
        <pc:sldMkLst>
          <pc:docMk/>
          <pc:sldMk cId="951959786" sldId="260"/>
        </pc:sldMkLst>
        <pc:spChg chg="mod">
          <ac:chgData name="Kathryn Harris" userId="7b7550e7-05ec-4c83-a9a9-28c83af2e2f6" providerId="ADAL" clId="{5AE20BA0-0FA6-490A-8DCA-A7A45B1E2179}" dt="2019-04-21T23:44:06.441" v="287" actId="26606"/>
          <ac:spMkLst>
            <pc:docMk/>
            <pc:sldMk cId="951959786" sldId="260"/>
            <ac:spMk id="2" creationId="{12CE0362-74F4-45BD-BD45-D1BAFC6EB1F3}"/>
          </ac:spMkLst>
        </pc:spChg>
        <pc:spChg chg="mod">
          <ac:chgData name="Kathryn Harris" userId="7b7550e7-05ec-4c83-a9a9-28c83af2e2f6" providerId="ADAL" clId="{5AE20BA0-0FA6-490A-8DCA-A7A45B1E2179}" dt="2019-04-21T23:56:01.010" v="822" actId="20577"/>
          <ac:spMkLst>
            <pc:docMk/>
            <pc:sldMk cId="951959786" sldId="260"/>
            <ac:spMk id="3" creationId="{6736B286-8852-4028-90EB-415AE9B84715}"/>
          </ac:spMkLst>
        </pc:spChg>
        <pc:spChg chg="add mod">
          <ac:chgData name="Kathryn Harris" userId="7b7550e7-05ec-4c83-a9a9-28c83af2e2f6" providerId="ADAL" clId="{5AE20BA0-0FA6-490A-8DCA-A7A45B1E2179}" dt="2019-04-21T23:47:39.455" v="487" actId="14100"/>
          <ac:spMkLst>
            <pc:docMk/>
            <pc:sldMk cId="951959786" sldId="260"/>
            <ac:spMk id="6" creationId="{43D18E16-3864-437B-B09A-26C26D6C886E}"/>
          </ac:spMkLst>
        </pc:spChg>
        <pc:spChg chg="add del">
          <ac:chgData name="Kathryn Harris" userId="7b7550e7-05ec-4c83-a9a9-28c83af2e2f6" providerId="ADAL" clId="{5AE20BA0-0FA6-490A-8DCA-A7A45B1E2179}" dt="2019-04-21T23:44:06.441" v="287" actId="26606"/>
          <ac:spMkLst>
            <pc:docMk/>
            <pc:sldMk cId="951959786" sldId="260"/>
            <ac:spMk id="10" creationId="{8F4E830A-06F9-4EAA-9E65-110CF2421798}"/>
          </ac:spMkLst>
        </pc:spChg>
        <pc:picChg chg="add mod ord modCrop">
          <ac:chgData name="Kathryn Harris" userId="7b7550e7-05ec-4c83-a9a9-28c83af2e2f6" providerId="ADAL" clId="{5AE20BA0-0FA6-490A-8DCA-A7A45B1E2179}" dt="2019-04-21T23:50:27.010" v="496" actId="1076"/>
          <ac:picMkLst>
            <pc:docMk/>
            <pc:sldMk cId="951959786" sldId="260"/>
            <ac:picMk id="5" creationId="{73F36F1B-B05E-43E7-A9AC-D6D940126D44}"/>
          </ac:picMkLst>
        </pc:picChg>
      </pc:sldChg>
      <pc:sldChg chg="add del">
        <pc:chgData name="Kathryn Harris" userId="7b7550e7-05ec-4c83-a9a9-28c83af2e2f6" providerId="ADAL" clId="{5AE20BA0-0FA6-490A-8DCA-A7A45B1E2179}" dt="2019-04-23T01:30:02.387" v="833" actId="2696"/>
        <pc:sldMkLst>
          <pc:docMk/>
          <pc:sldMk cId="3915899633" sldId="261"/>
        </pc:sldMkLst>
      </pc:sldChg>
      <pc:sldChg chg="add del">
        <pc:chgData name="Kathryn Harris" userId="7b7550e7-05ec-4c83-a9a9-28c83af2e2f6" providerId="ADAL" clId="{5AE20BA0-0FA6-490A-8DCA-A7A45B1E2179}" dt="2019-04-23T01:30:03.038" v="834" actId="2696"/>
        <pc:sldMkLst>
          <pc:docMk/>
          <pc:sldMk cId="2700184792" sldId="262"/>
        </pc:sldMkLst>
      </pc:sldChg>
      <pc:sldChg chg="addSp modSp">
        <pc:chgData name="Kathryn Harris" userId="7b7550e7-05ec-4c83-a9a9-28c83af2e2f6" providerId="ADAL" clId="{5AE20BA0-0FA6-490A-8DCA-A7A45B1E2179}" dt="2019-04-21T23:31:55.249" v="274" actId="255"/>
        <pc:sldMkLst>
          <pc:docMk/>
          <pc:sldMk cId="3350510801" sldId="263"/>
        </pc:sldMkLst>
        <pc:spChg chg="add mod">
          <ac:chgData name="Kathryn Harris" userId="7b7550e7-05ec-4c83-a9a9-28c83af2e2f6" providerId="ADAL" clId="{5AE20BA0-0FA6-490A-8DCA-A7A45B1E2179}" dt="2019-04-21T23:23:24.647" v="162" actId="20577"/>
          <ac:spMkLst>
            <pc:docMk/>
            <pc:sldMk cId="3350510801" sldId="263"/>
            <ac:spMk id="14" creationId="{6CBF2A66-F8D6-477B-840D-C6058B6DC07E}"/>
          </ac:spMkLst>
        </pc:spChg>
        <pc:spChg chg="add mod">
          <ac:chgData name="Kathryn Harris" userId="7b7550e7-05ec-4c83-a9a9-28c83af2e2f6" providerId="ADAL" clId="{5AE20BA0-0FA6-490A-8DCA-A7A45B1E2179}" dt="2019-04-21T23:31:55.249" v="274" actId="255"/>
          <ac:spMkLst>
            <pc:docMk/>
            <pc:sldMk cId="3350510801" sldId="263"/>
            <ac:spMk id="15" creationId="{A2E6002D-C89E-43A8-99CE-8CA3826BD6BC}"/>
          </ac:spMkLst>
        </pc:spChg>
        <pc:graphicFrameChg chg="mod modGraphic">
          <ac:chgData name="Kathryn Harris" userId="7b7550e7-05ec-4c83-a9a9-28c83af2e2f6" providerId="ADAL" clId="{5AE20BA0-0FA6-490A-8DCA-A7A45B1E2179}" dt="2019-04-21T23:28:19.539" v="202" actId="1076"/>
          <ac:graphicFrameMkLst>
            <pc:docMk/>
            <pc:sldMk cId="3350510801" sldId="263"/>
            <ac:graphicFrameMk id="13" creationId="{FFD41EF0-A904-47DF-B2FF-B297854BF538}"/>
          </ac:graphicFrameMkLst>
        </pc:graphicFrameChg>
        <pc:picChg chg="mod">
          <ac:chgData name="Kathryn Harris" userId="7b7550e7-05ec-4c83-a9a9-28c83af2e2f6" providerId="ADAL" clId="{5AE20BA0-0FA6-490A-8DCA-A7A45B1E2179}" dt="2019-04-21T22:59:53.724" v="75" actId="1076"/>
          <ac:picMkLst>
            <pc:docMk/>
            <pc:sldMk cId="3350510801" sldId="263"/>
            <ac:picMk id="12" creationId="{59B14EDD-3018-4B45-836D-9AD99054D8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2.lbl.gov/abc/wallchart/chapters/03/2.html" TargetMode="External"/><Relationship Id="rId3" Type="http://schemas.openxmlformats.org/officeDocument/2006/relationships/hyperlink" Target="https://www.cpp.edu/~pbsiegel/bio431/genergies.html" TargetMode="External"/><Relationship Id="rId7" Type="http://schemas.openxmlformats.org/officeDocument/2006/relationships/hyperlink" Target="https://www.britannica.com/science/gamma-decay" TargetMode="External"/><Relationship Id="rId2" Type="http://schemas.openxmlformats.org/officeDocument/2006/relationships/hyperlink" Target="https://www.ortec-online.com/products/electronics/multichannel-analyzers-m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tro.uwo.ca/~jlandstr/p359/writeup/mca.pdf" TargetMode="External"/><Relationship Id="rId5" Type="http://schemas.openxmlformats.org/officeDocument/2006/relationships/hyperlink" Target="https://www.nuclear-power.net/nuclear-power/reactor-physics/interaction-radiation-matter/interaction-gamma-radiation-matter/" TargetMode="External"/><Relationship Id="rId4" Type="http://schemas.openxmlformats.org/officeDocument/2006/relationships/hyperlink" Target="http://faculty.kfupm.edu.sa/phys/aanaqvi/NaqEmploy_files/Text%20ch18-20%20GK%20Radiation-text.pdf" TargetMode="External"/><Relationship Id="rId9" Type="http://schemas.openxmlformats.org/officeDocument/2006/relationships/hyperlink" Target="http://gammaradiationjishikuza.blogspot.com/2016/01/formula-for-gamma-radi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9BA5-62B3-48AA-85E5-479C4BFCE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Gamma Spectroscopy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0C43F-EB2F-457F-A9D7-D4A968E7F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6263A"/>
                </a:solidFill>
              </a:rPr>
              <a:t>Kitty Harris and Josh </a:t>
            </a:r>
            <a:r>
              <a:rPr lang="en-US" dirty="0" err="1">
                <a:solidFill>
                  <a:srgbClr val="06263A"/>
                </a:solidFill>
              </a:rPr>
              <a:t>Eslarboukh</a:t>
            </a:r>
            <a:endParaRPr lang="en-US" dirty="0">
              <a:solidFill>
                <a:srgbClr val="0626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3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6593-DE25-458C-B8DF-B99C3A53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40" y="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Gamma Decay</a:t>
            </a:r>
          </a:p>
        </p:txBody>
      </p:sp>
      <p:pic>
        <p:nvPicPr>
          <p:cNvPr id="5" name="Picture 4" descr="Diagram depicting the beta decay of 12/5 B to 12/6 C, then gamma decay of 12/6 C.">
            <a:extLst>
              <a:ext uri="{FF2B5EF4-FFF2-40B4-BE49-F238E27FC236}">
                <a16:creationId xmlns:a16="http://schemas.microsoft.com/office/drawing/2014/main" id="{DA7D5237-588A-4D3D-AA37-C4BE5201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19" y="1507065"/>
            <a:ext cx="3185108" cy="339744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4E6C7-5D40-4E3A-9091-2C3518519B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8627" y="1507066"/>
                <a:ext cx="7752004" cy="339744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6263A"/>
                    </a:solidFill>
                    <a:latin typeface="Century Gothic (Body)"/>
                  </a:rPr>
                  <a:t>Gamma Decay </a:t>
                </a:r>
                <a:r>
                  <a:rPr lang="en-US" dirty="0">
                    <a:solidFill>
                      <a:srgbClr val="06263A"/>
                    </a:solidFill>
                    <a:latin typeface="Century Gothic (Body)"/>
                  </a:rPr>
                  <a:t>is the emission of a high-energy photon (</a:t>
                </a:r>
                <a:r>
                  <a:rPr lang="en-US" i="1" dirty="0">
                    <a:solidFill>
                      <a:srgbClr val="06263A"/>
                    </a:solidFill>
                    <a:latin typeface="Century Gothic (Body)"/>
                  </a:rPr>
                  <a:t>O</a:t>
                </a:r>
                <a:r>
                  <a:rPr lang="en-US" dirty="0">
                    <a:solidFill>
                      <a:srgbClr val="06263A"/>
                    </a:solidFill>
                    <a:latin typeface="Century Gothic (Body)"/>
                  </a:rPr>
                  <a:t>~0.01-10[MeV]) due to an excited nucleon returning to the ground state.</a:t>
                </a:r>
              </a:p>
              <a:p>
                <a:pPr lvl="1"/>
                <a:r>
                  <a:rPr lang="en-US" dirty="0">
                    <a:solidFill>
                      <a:srgbClr val="06263A"/>
                    </a:solidFill>
                    <a:latin typeface="Century Gothic (Body)"/>
                  </a:rPr>
                  <a:t>It is also possible for change in state to result in pair production if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</a:rPr>
                      <m:t>≥2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solidFill>
                          <a:srgbClr val="0626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𝑀𝑒𝑉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6263A"/>
                    </a:solidFill>
                    <a:latin typeface="Century Gothic (Body)"/>
                  </a:rPr>
                  <a:t>, but the pair will annihilate.</a:t>
                </a:r>
              </a:p>
              <a:p>
                <a:r>
                  <a:rPr lang="en-US" dirty="0">
                    <a:solidFill>
                      <a:srgbClr val="06263A"/>
                    </a:solidFill>
                    <a:latin typeface="Century Gothic (Body)"/>
                  </a:rPr>
                  <a:t>Excited nucleons result from other radioactive decay.</a:t>
                </a:r>
              </a:p>
              <a:p>
                <a:pPr lvl="1"/>
                <a:r>
                  <a:rPr lang="en-US" b="1" dirty="0">
                    <a:solidFill>
                      <a:srgbClr val="06263A"/>
                    </a:solidFill>
                    <a:latin typeface="Century Gothic (Body)"/>
                  </a:rPr>
                  <a:t>Alpha Decay: </a:t>
                </a:r>
                <a:r>
                  <a:rPr lang="en-US" dirty="0">
                    <a:solidFill>
                      <a:srgbClr val="06263A"/>
                    </a:solidFill>
                    <a:latin typeface="Century Gothic (Body)"/>
                  </a:rPr>
                  <a:t>Ejection of a </a:t>
                </a:r>
                <a:r>
                  <a:rPr lang="en-US" baseline="30000" dirty="0">
                    <a:solidFill>
                      <a:srgbClr val="06263A"/>
                    </a:solidFill>
                    <a:latin typeface="Century Gothic (Body)"/>
                  </a:rPr>
                  <a:t>4</a:t>
                </a:r>
                <a:r>
                  <a:rPr lang="en-US" dirty="0">
                    <a:solidFill>
                      <a:srgbClr val="06263A"/>
                    </a:solidFill>
                    <a:latin typeface="Century Gothic (Body)"/>
                  </a:rPr>
                  <a:t>He nucleus.</a:t>
                </a:r>
              </a:p>
              <a:p>
                <a:pPr lvl="1"/>
                <a:r>
                  <a:rPr lang="en-US" b="1" dirty="0">
                    <a:solidFill>
                      <a:srgbClr val="06263A"/>
                    </a:solidFill>
                    <a:latin typeface="Century Gothic (Body)"/>
                  </a:rPr>
                  <a:t>Beta Decay: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6263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6263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6263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06263A"/>
                    </a:solidFill>
                    <a:latin typeface="Century Gothic (Body)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solidFill>
                          <a:srgbClr val="0626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6263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6263A"/>
                    </a:solidFill>
                    <a:latin typeface="Century Gothic (Body)"/>
                  </a:rPr>
                  <a:t>.</a:t>
                </a:r>
                <a:endParaRPr lang="en-US" b="1" dirty="0">
                  <a:solidFill>
                    <a:srgbClr val="06263A"/>
                  </a:solidFill>
                  <a:latin typeface="Century Gothic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4E6C7-5D40-4E3A-9091-2C3518519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8627" y="1507066"/>
                <a:ext cx="7752004" cy="3397447"/>
              </a:xfrm>
              <a:blipFill>
                <a:blip r:embed="rId3"/>
                <a:stretch>
                  <a:fillRect l="-393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A9845DC-C6AE-4B5F-B18C-5D67555820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519" y="4904514"/>
                <a:ext cx="10937112" cy="14296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6263A"/>
                    </a:solidFill>
                    <a:latin typeface="Century Gothic (Body)"/>
                  </a:rPr>
                  <a:t>Isotopes have unique nucleon states and therefore gamma frequencies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</a:rPr>
                      <m:t>h𝑓</m:t>
                    </m:r>
                  </m:oMath>
                </a14:m>
                <a:r>
                  <a:rPr lang="en-US" dirty="0">
                    <a:solidFill>
                      <a:srgbClr val="06263A"/>
                    </a:solidFill>
                    <a:latin typeface="Century Gothic (Body)"/>
                  </a:rPr>
                  <a:t>).</a:t>
                </a:r>
              </a:p>
              <a:p>
                <a:pPr lvl="1"/>
                <a:r>
                  <a:rPr lang="en-US" dirty="0">
                    <a:solidFill>
                      <a:srgbClr val="06263A"/>
                    </a:solidFill>
                    <a:latin typeface="Century Gothic (Body)"/>
                  </a:rPr>
                  <a:t>Repulsive electromagnetic force between protons — no cutoff point.</a:t>
                </a:r>
              </a:p>
              <a:p>
                <a:pPr lvl="1"/>
                <a:r>
                  <a:rPr lang="en-US" dirty="0">
                    <a:solidFill>
                      <a:srgbClr val="06263A"/>
                    </a:solidFill>
                    <a:latin typeface="Century Gothic (Body)"/>
                  </a:rPr>
                  <a:t>Attractive strong force between nucleons – cutoff point.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A9845DC-C6AE-4B5F-B18C-5D6755582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9" y="4904514"/>
                <a:ext cx="10937112" cy="1429611"/>
              </a:xfrm>
              <a:prstGeom prst="rect">
                <a:avLst/>
              </a:prstGeom>
              <a:blipFill>
                <a:blip r:embed="rId4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1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E99C-0D42-4072-9205-142EF681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Ray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6E362-B59F-4CD7-9AA3-E1EB1DBB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5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C244-06B7-4D92-8F1D-5F09CE6F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Scintillator / PMT / Amplifier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C1DB-3B3E-4A4C-B2B8-4799FF87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8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0362-74F4-45BD-BD45-D1BAFC6E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1082"/>
            <a:ext cx="8534400" cy="1507067"/>
          </a:xfrm>
        </p:spPr>
        <p:txBody>
          <a:bodyPr/>
          <a:lstStyle/>
          <a:p>
            <a:r>
              <a:rPr lang="en-US" dirty="0"/>
              <a:t>Multichannel Analyzer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6B286-8852-4028-90EB-415AE9B84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496899"/>
                <a:ext cx="10974388" cy="3029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06263A"/>
                    </a:solidFill>
                  </a:rPr>
                  <a:t>Analyzes a signal consisting primarily of pulses</a:t>
                </a:r>
              </a:p>
              <a:p>
                <a:r>
                  <a:rPr lang="en-US" dirty="0">
                    <a:solidFill>
                      <a:srgbClr val="06263A"/>
                    </a:solidFill>
                  </a:rPr>
                  <a:t>Each channel corresponds to an incoming voltage and therefore to a given energy.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6263A"/>
                        </a:solidFill>
                        <a:latin typeface="Cambria Math" panose="02040503050406030204" pitchFamily="18" charset="0"/>
                      </a:rPr>
                      <m:t>𝑞𝑉</m:t>
                    </m:r>
                  </m:oMath>
                </a14:m>
                <a:endParaRPr lang="en-US" dirty="0">
                  <a:solidFill>
                    <a:srgbClr val="06263A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6263A"/>
                    </a:solidFill>
                  </a:rPr>
                  <a:t>Inputs are listed simply as channel numbers; outputs are counts.</a:t>
                </a:r>
              </a:p>
              <a:p>
                <a:pPr lvl="1"/>
                <a:r>
                  <a:rPr lang="en-US" dirty="0">
                    <a:solidFill>
                      <a:srgbClr val="06263A"/>
                    </a:solidFill>
                  </a:rPr>
                  <a:t>Each count corresponds to one pulse at the associated energy.</a:t>
                </a:r>
              </a:p>
              <a:p>
                <a:pPr lvl="1"/>
                <a:r>
                  <a:rPr lang="en-US" dirty="0">
                    <a:solidFill>
                      <a:srgbClr val="06263A"/>
                    </a:solidFill>
                  </a:rPr>
                  <a:t>Can be analog or digital. Ours uses an analog-to-digital converter.</a:t>
                </a:r>
              </a:p>
              <a:p>
                <a:r>
                  <a:rPr lang="en-US" dirty="0">
                    <a:solidFill>
                      <a:srgbClr val="06263A"/>
                    </a:solidFill>
                  </a:rPr>
                  <a:t>Most are hooked up to computers for analysis, but newer models may have their own microprocessors.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6B286-8852-4028-90EB-415AE9B84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496899"/>
                <a:ext cx="10974388" cy="3029760"/>
              </a:xfrm>
              <a:blipFill>
                <a:blip r:embed="rId2"/>
                <a:stretch>
                  <a:fillRect l="-222" t="-1811" r="-1110" b="-3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F36F1B-B05E-43E7-A9AC-D6D940126D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9" t="11646" r="728" b="36877"/>
          <a:stretch/>
        </p:blipFill>
        <p:spPr>
          <a:xfrm>
            <a:off x="6171405" y="4443869"/>
            <a:ext cx="5949388" cy="2059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18E16-3864-437B-B09A-26C26D6C886E}"/>
              </a:ext>
            </a:extLst>
          </p:cNvPr>
          <p:cNvSpPr txBox="1"/>
          <p:nvPr/>
        </p:nvSpPr>
        <p:spPr>
          <a:xfrm>
            <a:off x="6171405" y="4714770"/>
            <a:ext cx="585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 from the Multichannel Analyzer. (Control Data)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207344-2848-4F56-9148-E5AFBC303739}"/>
              </a:ext>
            </a:extLst>
          </p:cNvPr>
          <p:cNvSpPr txBox="1">
            <a:spLocks/>
          </p:cNvSpPr>
          <p:nvPr/>
        </p:nvSpPr>
        <p:spPr>
          <a:xfrm>
            <a:off x="684211" y="4443868"/>
            <a:ext cx="5487194" cy="2059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6263A"/>
                </a:solidFill>
              </a:rPr>
              <a:t>Pulse Height Analyzer: </a:t>
            </a:r>
            <a:r>
              <a:rPr lang="en-US" dirty="0">
                <a:solidFill>
                  <a:srgbClr val="06263A"/>
                </a:solidFill>
              </a:rPr>
              <a:t>Mode that sorts pulses according to amplitude</a:t>
            </a:r>
          </a:p>
          <a:p>
            <a:r>
              <a:rPr lang="en-US" b="1" dirty="0">
                <a:solidFill>
                  <a:srgbClr val="06263A"/>
                </a:solidFill>
              </a:rPr>
              <a:t>Multichannel Scaler: </a:t>
            </a:r>
            <a:r>
              <a:rPr lang="en-US" dirty="0">
                <a:solidFill>
                  <a:srgbClr val="06263A"/>
                </a:solidFill>
              </a:rPr>
              <a:t>Mode that sorts pulses by time of arrival.</a:t>
            </a:r>
          </a:p>
        </p:txBody>
      </p:sp>
    </p:spTree>
    <p:extLst>
      <p:ext uri="{BB962C8B-B14F-4D97-AF65-F5344CB8AC3E}">
        <p14:creationId xmlns:p14="http://schemas.microsoft.com/office/powerpoint/2010/main" val="95195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0AC8-B658-451A-8515-989B4093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5E60-C842-40B6-BE2D-B1494065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B51A-23E9-4309-9EE7-3AE9563C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89" y="392413"/>
            <a:ext cx="8534400" cy="940940"/>
          </a:xfrm>
        </p:spPr>
        <p:txBody>
          <a:bodyPr/>
          <a:lstStyle/>
          <a:p>
            <a:r>
              <a:rPr lang="en-US" dirty="0"/>
              <a:t>Error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2572-3D9C-46A0-9F08-A2D0A57E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63" y="1288144"/>
            <a:ext cx="5551387" cy="10943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6263A"/>
                </a:solidFill>
              </a:rPr>
              <a:t>Step 1: </a:t>
            </a:r>
            <a:r>
              <a:rPr lang="en-US" dirty="0">
                <a:solidFill>
                  <a:srgbClr val="06263A"/>
                </a:solidFill>
              </a:rPr>
              <a:t>Finding bins for known values – uncertainty is given in MATLAB based on </a:t>
            </a:r>
            <a:r>
              <a:rPr lang="el-GR" i="1" dirty="0">
                <a:solidFill>
                  <a:srgbClr val="06263A"/>
                </a:solidFill>
              </a:rPr>
              <a:t>χ</a:t>
            </a:r>
            <a:r>
              <a:rPr lang="en-US" i="1" baseline="30000" dirty="0">
                <a:solidFill>
                  <a:srgbClr val="06263A"/>
                </a:solidFill>
              </a:rPr>
              <a:t>2</a:t>
            </a:r>
            <a:r>
              <a:rPr lang="en-US" i="1" dirty="0">
                <a:solidFill>
                  <a:srgbClr val="06263A"/>
                </a:solidFill>
              </a:rPr>
              <a:t>.</a:t>
            </a:r>
            <a:endParaRPr lang="en-US" dirty="0">
              <a:solidFill>
                <a:srgbClr val="06263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A4C3F-9EC1-4B7B-89A4-86ED5421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90" y="928302"/>
            <a:ext cx="4573614" cy="18835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B7B1B6-CA42-4FA9-84F3-82D6D89BFA22}"/>
              </a:ext>
            </a:extLst>
          </p:cNvPr>
          <p:cNvSpPr txBox="1">
            <a:spLocks/>
          </p:cNvSpPr>
          <p:nvPr/>
        </p:nvSpPr>
        <p:spPr>
          <a:xfrm>
            <a:off x="5684133" y="3172486"/>
            <a:ext cx="5243332" cy="1233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rgbClr val="06263A"/>
                </a:solidFill>
              </a:rPr>
              <a:t>Step 2: </a:t>
            </a:r>
            <a:r>
              <a:rPr lang="en-US" dirty="0">
                <a:solidFill>
                  <a:srgbClr val="06263A"/>
                </a:solidFill>
              </a:rPr>
              <a:t>Calibration Curve – uncertainty is given in Python by a covariance matrix based on a weighted curve fit</a:t>
            </a:r>
            <a:r>
              <a:rPr lang="en-US" i="1" dirty="0">
                <a:solidFill>
                  <a:srgbClr val="06263A"/>
                </a:solidFill>
              </a:rPr>
              <a:t>.</a:t>
            </a:r>
            <a:endParaRPr lang="en-US" dirty="0">
              <a:solidFill>
                <a:srgbClr val="06263A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2BF827-B0E8-45A1-9165-AD36FB11E508}"/>
              </a:ext>
            </a:extLst>
          </p:cNvPr>
          <p:cNvSpPr txBox="1">
            <a:spLocks/>
          </p:cNvSpPr>
          <p:nvPr/>
        </p:nvSpPr>
        <p:spPr>
          <a:xfrm>
            <a:off x="744637" y="4851468"/>
            <a:ext cx="7494487" cy="1233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rgbClr val="06263A"/>
                </a:solidFill>
              </a:rPr>
              <a:t>Step 3: </a:t>
            </a:r>
            <a:r>
              <a:rPr lang="en-US" dirty="0">
                <a:solidFill>
                  <a:srgbClr val="06263A"/>
                </a:solidFill>
              </a:rPr>
              <a:t>Final Value – uncertainty is calculated by hand.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DEC92-FA3F-4B30-87D2-DBED62821CCE}"/>
                  </a:ext>
                </a:extLst>
              </p:cNvPr>
              <p:cNvSpPr txBox="1"/>
              <p:nvPr/>
            </p:nvSpPr>
            <p:spPr>
              <a:xfrm>
                <a:off x="744637" y="5745824"/>
                <a:ext cx="1656672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6263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6263A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626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6263A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626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626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626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626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DEC92-FA3F-4B30-87D2-DBED62821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37" y="5745824"/>
                <a:ext cx="1656672" cy="677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DA0B2F-59CA-4802-BF6F-5F3E8AEFBCE5}"/>
                  </a:ext>
                </a:extLst>
              </p:cNvPr>
              <p:cNvSpPr txBox="1"/>
              <p:nvPr/>
            </p:nvSpPr>
            <p:spPr>
              <a:xfrm>
                <a:off x="3353501" y="5821389"/>
                <a:ext cx="107260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6263A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6263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6263A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DA0B2F-59CA-4802-BF6F-5F3E8AEFB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01" y="5821389"/>
                <a:ext cx="1072601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B8F0D8-F4C9-4060-BD25-DDCE7BB0CD1B}"/>
                  </a:ext>
                </a:extLst>
              </p:cNvPr>
              <p:cNvSpPr/>
              <p:nvPr/>
            </p:nvSpPr>
            <p:spPr>
              <a:xfrm>
                <a:off x="5305825" y="5694179"/>
                <a:ext cx="2272930" cy="655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6263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6263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6263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6263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6263A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06263A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B8F0D8-F4C9-4060-BD25-DDCE7BB0C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25" y="5694179"/>
                <a:ext cx="2272930" cy="6553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9B14EDD-3018-4B45-836D-9AD99054D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897" y="2415750"/>
            <a:ext cx="3571875" cy="24384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D41EF0-A904-47DF-B2FF-B297854BF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27497"/>
              </p:ext>
            </p:extLst>
          </p:nvPr>
        </p:nvGraphicFramePr>
        <p:xfrm>
          <a:off x="7669284" y="4515360"/>
          <a:ext cx="44260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049">
                  <a:extLst>
                    <a:ext uri="{9D8B030D-6E8A-4147-A177-3AD203B41FA5}">
                      <a16:colId xmlns:a16="http://schemas.microsoft.com/office/drawing/2014/main" val="512324114"/>
                    </a:ext>
                  </a:extLst>
                </a:gridCol>
                <a:gridCol w="2213049">
                  <a:extLst>
                    <a:ext uri="{9D8B030D-6E8A-4147-A177-3AD203B41FA5}">
                      <a16:colId xmlns:a16="http://schemas.microsoft.com/office/drawing/2014/main" val="1267164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Energy [MeV]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Uncertainty [MeV]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8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0.670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2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60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1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030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BF2A66-F8D6-477B-840D-C6058B6DC07E}"/>
                  </a:ext>
                </a:extLst>
              </p:cNvPr>
              <p:cNvSpPr txBox="1"/>
              <p:nvPr/>
            </p:nvSpPr>
            <p:spPr>
              <a:xfrm>
                <a:off x="2449653" y="4920930"/>
                <a:ext cx="1455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=621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BF2A66-F8D6-477B-840D-C6058B6D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653" y="4920930"/>
                <a:ext cx="1455463" cy="276999"/>
              </a:xfrm>
              <a:prstGeom prst="rect">
                <a:avLst/>
              </a:prstGeom>
              <a:blipFill>
                <a:blip r:embed="rId7"/>
                <a:stretch>
                  <a:fillRect l="-3347" r="-251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2E6002D-C89E-43A8-99CE-8CA3826BD6BC}"/>
              </a:ext>
            </a:extLst>
          </p:cNvPr>
          <p:cNvSpPr txBox="1"/>
          <p:nvPr/>
        </p:nvSpPr>
        <p:spPr>
          <a:xfrm>
            <a:off x="7669284" y="6422869"/>
            <a:ext cx="4426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0.662 [MeV]: </a:t>
            </a:r>
            <a:r>
              <a:rPr lang="en-US" sz="1600" baseline="30000" dirty="0"/>
              <a:t>137</a:t>
            </a:r>
            <a:r>
              <a:rPr lang="en-US" sz="1600" dirty="0"/>
              <a:t>Cs. 0.511, 1.115[MeV]: </a:t>
            </a:r>
            <a:r>
              <a:rPr lang="en-US" sz="1600" baseline="30000" dirty="0"/>
              <a:t>65</a:t>
            </a:r>
            <a:r>
              <a:rPr lang="en-US" sz="1600" dirty="0"/>
              <a:t>Zn</a:t>
            </a:r>
          </a:p>
        </p:txBody>
      </p:sp>
    </p:spTree>
    <p:extLst>
      <p:ext uri="{BB962C8B-B14F-4D97-AF65-F5344CB8AC3E}">
        <p14:creationId xmlns:p14="http://schemas.microsoft.com/office/powerpoint/2010/main" val="335051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1F8D-82BA-439C-AA61-E6939FC7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665018"/>
          </a:xfrm>
        </p:spPr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9E51-9699-4181-A6D0-3CB374BC5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5019"/>
            <a:ext cx="12192000" cy="61929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AMTEK Inc. (2015). </a:t>
            </a:r>
            <a:r>
              <a:rPr lang="en-US" i="1" dirty="0"/>
              <a:t>Multichannel Analyzers</a:t>
            </a:r>
            <a:r>
              <a:rPr lang="en-US" dirty="0"/>
              <a:t>. Retrieved from </a:t>
            </a:r>
            <a:r>
              <a:rPr lang="en-US" dirty="0" err="1"/>
              <a:t>Ortec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https://www.ortec-online.com/products/electronics/multichannel-analyzers-mca</a:t>
            </a:r>
            <a:r>
              <a:rPr lang="en-US" dirty="0"/>
              <a:t> </a:t>
            </a:r>
          </a:p>
          <a:p>
            <a:r>
              <a:rPr lang="en-US" i="1" dirty="0" err="1"/>
              <a:t>Gammma</a:t>
            </a:r>
            <a:r>
              <a:rPr lang="en-US" i="1" dirty="0"/>
              <a:t> Energies</a:t>
            </a:r>
            <a:r>
              <a:rPr lang="en-US" dirty="0"/>
              <a:t>. (n.d.). Retrieved from cpp.edu: </a:t>
            </a:r>
            <a:r>
              <a:rPr lang="en-US" dirty="0">
                <a:hlinkClick r:id="rId3"/>
              </a:rPr>
              <a:t>https://www.cpp.edu/%7Epbsiegel/bio431/genergies.html</a:t>
            </a:r>
            <a:r>
              <a:rPr lang="en-US" dirty="0"/>
              <a:t> </a:t>
            </a:r>
          </a:p>
          <a:p>
            <a:r>
              <a:rPr lang="en-US" dirty="0"/>
              <a:t>Multichannel Pulse Analysis. (n.d.). Retrieved from </a:t>
            </a:r>
            <a:r>
              <a:rPr lang="en-US" dirty="0">
                <a:hlinkClick r:id="rId4"/>
              </a:rPr>
              <a:t>http://faculty.kfupm.edu.sa/phys/aanaqvi/NaqEmploy_files/Text%20ch18-20%20GK%20Radiation-text.pdf</a:t>
            </a:r>
            <a:r>
              <a:rPr lang="en-US" dirty="0"/>
              <a:t> </a:t>
            </a:r>
          </a:p>
          <a:p>
            <a:r>
              <a:rPr lang="en-US" dirty="0"/>
              <a:t>Nuclear Power for Everybody. (2019). </a:t>
            </a:r>
            <a:r>
              <a:rPr lang="en-US" i="1" dirty="0"/>
              <a:t>Interaction of Gamma Radiation with Matter</a:t>
            </a:r>
            <a:r>
              <a:rPr lang="en-US" dirty="0"/>
              <a:t>. Retrieved from Nuclear Power: </a:t>
            </a:r>
            <a:r>
              <a:rPr lang="en-US" dirty="0">
                <a:hlinkClick r:id="rId5"/>
              </a:rPr>
              <a:t>https://www.nuclear-power.net/nuclear-power/reactor-physics/interaction-radiation-matter/interaction-gamma-radiation-matter/</a:t>
            </a:r>
            <a:r>
              <a:rPr lang="en-US" dirty="0"/>
              <a:t> </a:t>
            </a:r>
          </a:p>
          <a:p>
            <a:r>
              <a:rPr lang="en-US" dirty="0"/>
              <a:t>Physics 359E. (n.d.). The Multichannel Analyzer. </a:t>
            </a:r>
            <a:r>
              <a:rPr lang="en-US" dirty="0">
                <a:hlinkClick r:id="rId6"/>
              </a:rPr>
              <a:t>http://www.astro.uwo.ca/~jlandstr/p359/writeup/mca.pdf</a:t>
            </a:r>
            <a:r>
              <a:rPr lang="en-US" dirty="0"/>
              <a:t> </a:t>
            </a:r>
          </a:p>
          <a:p>
            <a:r>
              <a:rPr lang="en-US" dirty="0"/>
              <a:t>The Editors of Encyclopedia </a:t>
            </a:r>
            <a:r>
              <a:rPr lang="en-US" dirty="0" err="1"/>
              <a:t>Brittanica</a:t>
            </a:r>
            <a:r>
              <a:rPr lang="en-US" dirty="0"/>
              <a:t>. (2019). </a:t>
            </a:r>
            <a:r>
              <a:rPr lang="en-US" i="1" dirty="0"/>
              <a:t>Gamma Decay</a:t>
            </a:r>
            <a:r>
              <a:rPr lang="en-US" dirty="0"/>
              <a:t>. Retrieved from Encyclopedia </a:t>
            </a:r>
            <a:r>
              <a:rPr lang="en-US" dirty="0" err="1"/>
              <a:t>Brittanica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https://www.britannica.com/science/gamma-decay</a:t>
            </a:r>
            <a:r>
              <a:rPr lang="en-US" dirty="0"/>
              <a:t> </a:t>
            </a:r>
          </a:p>
          <a:p>
            <a:r>
              <a:rPr lang="en-US" dirty="0"/>
              <a:t>webmaster. (2000, August 9). </a:t>
            </a:r>
            <a:r>
              <a:rPr lang="en-US" i="1" dirty="0"/>
              <a:t>Beta Decay</a:t>
            </a:r>
            <a:r>
              <a:rPr lang="en-US" dirty="0"/>
              <a:t>. Retrieved from Guide to the Nuclear Wallchart: </a:t>
            </a:r>
            <a:r>
              <a:rPr lang="en-US" dirty="0">
                <a:hlinkClick r:id="rId8"/>
              </a:rPr>
              <a:t>https://www2.lbl.gov/abc/wallchart/chapters/03/2.html</a:t>
            </a:r>
            <a:r>
              <a:rPr lang="en-US" dirty="0"/>
              <a:t> </a:t>
            </a:r>
          </a:p>
          <a:p>
            <a:r>
              <a:rPr lang="en-US" dirty="0" err="1"/>
              <a:t>Yokamika</a:t>
            </a:r>
            <a:r>
              <a:rPr lang="en-US" dirty="0"/>
              <a:t>, R. (2016, January 11). </a:t>
            </a:r>
            <a:r>
              <a:rPr lang="en-US" i="1" dirty="0"/>
              <a:t>Formula for Gamma Radiation</a:t>
            </a:r>
            <a:r>
              <a:rPr lang="en-US" dirty="0"/>
              <a:t>. Retrieved from Gamma Radiation: </a:t>
            </a:r>
            <a:r>
              <a:rPr lang="en-US" dirty="0">
                <a:hlinkClick r:id="rId9"/>
              </a:rPr>
              <a:t>http://gammaradiationjishikuza.blogspot.com/2016/01/formula-for-gamma-radiation</a:t>
            </a:r>
            <a:r>
              <a:rPr lang="en-US">
                <a:hlinkClick r:id="rId9"/>
              </a:rPr>
              <a:t>.html</a:t>
            </a:r>
            <a:r>
              <a:rPr lang="en-US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191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621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 (Body)</vt:lpstr>
      <vt:lpstr>Cambria Math</vt:lpstr>
      <vt:lpstr>Century Gothic</vt:lpstr>
      <vt:lpstr>Wingdings 3</vt:lpstr>
      <vt:lpstr>Slice</vt:lpstr>
      <vt:lpstr>Gamma Spectroscopy </vt:lpstr>
      <vt:lpstr>Gamma Decay</vt:lpstr>
      <vt:lpstr>Gamma Ray interactions</vt:lpstr>
      <vt:lpstr>Scintillator / PMT / Amplifier</vt:lpstr>
      <vt:lpstr>Multichannel Analyzer</vt:lpstr>
      <vt:lpstr>Linear Regression</vt:lpstr>
      <vt:lpstr>Error Propagation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Spectroscopy </dc:title>
  <dc:creator>Kathryn Harris</dc:creator>
  <cp:lastModifiedBy>Kitt</cp:lastModifiedBy>
  <cp:revision>9</cp:revision>
  <dcterms:created xsi:type="dcterms:W3CDTF">2019-04-21T20:37:40Z</dcterms:created>
  <dcterms:modified xsi:type="dcterms:W3CDTF">2019-04-23T01:30:04Z</dcterms:modified>
</cp:coreProperties>
</file>