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sldIdLst>
    <p:sldId id="256" r:id="rId2"/>
    <p:sldId id="257" r:id="rId3"/>
    <p:sldId id="272" r:id="rId4"/>
    <p:sldId id="258" r:id="rId5"/>
    <p:sldId id="280" r:id="rId6"/>
    <p:sldId id="281" r:id="rId7"/>
    <p:sldId id="282" r:id="rId8"/>
    <p:sldId id="283" r:id="rId9"/>
    <p:sldId id="285" r:id="rId10"/>
    <p:sldId id="284" r:id="rId11"/>
    <p:sldId id="276" r:id="rId12"/>
    <p:sldId id="260" r:id="rId13"/>
    <p:sldId id="278" r:id="rId14"/>
    <p:sldId id="279" r:id="rId15"/>
    <p:sldId id="286" r:id="rId16"/>
    <p:sldId id="270"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0326D-5E42-4DF8-B018-DFEA535A3E3F}" v="1013" dt="2018-10-04T19:03:36.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49"/>
    <p:restoredTop sz="79590"/>
  </p:normalViewPr>
  <p:slideViewPr>
    <p:cSldViewPr snapToGrid="0" snapToObjects="1">
      <p:cViewPr>
        <p:scale>
          <a:sx n="103" d="100"/>
          <a:sy n="103" d="100"/>
        </p:scale>
        <p:origin x="114" y="51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Kathryn" userId="7b7550e7-05ec-4c83-a9a9-28c83af2e2f6" providerId="ADAL" clId="{AEC926B7-8492-4320-9100-4D5243D2D89F}"/>
    <pc:docChg chg="undo delSld modSld">
      <pc:chgData name="Harris, Kathryn" userId="7b7550e7-05ec-4c83-a9a9-28c83af2e2f6" providerId="ADAL" clId="{AEC926B7-8492-4320-9100-4D5243D2D89F}" dt="2018-10-02T01:19:01.694" v="15" actId="6549"/>
      <pc:docMkLst>
        <pc:docMk/>
      </pc:docMkLst>
      <pc:sldChg chg="modSp">
        <pc:chgData name="Harris, Kathryn" userId="7b7550e7-05ec-4c83-a9a9-28c83af2e2f6" providerId="ADAL" clId="{AEC926B7-8492-4320-9100-4D5243D2D89F}" dt="2018-10-02T01:15:58.353" v="5" actId="20577"/>
        <pc:sldMkLst>
          <pc:docMk/>
          <pc:sldMk cId="1833303594" sldId="270"/>
        </pc:sldMkLst>
        <pc:spChg chg="mod">
          <ac:chgData name="Harris, Kathryn" userId="7b7550e7-05ec-4c83-a9a9-28c83af2e2f6" providerId="ADAL" clId="{AEC926B7-8492-4320-9100-4D5243D2D89F}" dt="2018-10-02T01:15:58.353" v="5" actId="20577"/>
          <ac:spMkLst>
            <pc:docMk/>
            <pc:sldMk cId="1833303594" sldId="270"/>
            <ac:spMk id="3" creationId="{137E4A6E-C88E-4D41-A1D0-1BB1E3F4FAE2}"/>
          </ac:spMkLst>
        </pc:spChg>
      </pc:sldChg>
      <pc:sldChg chg="modSp">
        <pc:chgData name="Harris, Kathryn" userId="7b7550e7-05ec-4c83-a9a9-28c83af2e2f6" providerId="ADAL" clId="{AEC926B7-8492-4320-9100-4D5243D2D89F}" dt="2018-10-02T01:19:01.694" v="15" actId="6549"/>
        <pc:sldMkLst>
          <pc:docMk/>
          <pc:sldMk cId="2716741002" sldId="277"/>
        </pc:sldMkLst>
        <pc:spChg chg="mod">
          <ac:chgData name="Harris, Kathryn" userId="7b7550e7-05ec-4c83-a9a9-28c83af2e2f6" providerId="ADAL" clId="{AEC926B7-8492-4320-9100-4D5243D2D89F}" dt="2018-10-02T01:19:01.694" v="15" actId="6549"/>
          <ac:spMkLst>
            <pc:docMk/>
            <pc:sldMk cId="2716741002" sldId="277"/>
            <ac:spMk id="3" creationId="{6E6077B2-64DE-4A43-8481-4DE6EF6D0116}"/>
          </ac:spMkLst>
        </pc:spChg>
      </pc:sldChg>
    </pc:docChg>
  </pc:docChgLst>
  <pc:docChgLst>
    <pc:chgData name="Harris, Kathryn" userId="7b7550e7-05ec-4c83-a9a9-28c83af2e2f6" providerId="ADAL" clId="{5730326D-5E42-4DF8-B018-DFEA535A3E3F}"/>
    <pc:docChg chg="undo custSel addSld modSld">
      <pc:chgData name="Harris, Kathryn" userId="7b7550e7-05ec-4c83-a9a9-28c83af2e2f6" providerId="ADAL" clId="{5730326D-5E42-4DF8-B018-DFEA535A3E3F}" dt="2018-10-04T19:07:06.994" v="1697" actId="1076"/>
      <pc:docMkLst>
        <pc:docMk/>
      </pc:docMkLst>
      <pc:sldChg chg="modSp">
        <pc:chgData name="Harris, Kathryn" userId="7b7550e7-05ec-4c83-a9a9-28c83af2e2f6" providerId="ADAL" clId="{5730326D-5E42-4DF8-B018-DFEA535A3E3F}" dt="2018-10-01T22:00:48.192" v="897"/>
        <pc:sldMkLst>
          <pc:docMk/>
          <pc:sldMk cId="2716741002" sldId="277"/>
        </pc:sldMkLst>
        <pc:spChg chg="mod">
          <ac:chgData name="Harris, Kathryn" userId="7b7550e7-05ec-4c83-a9a9-28c83af2e2f6" providerId="ADAL" clId="{5730326D-5E42-4DF8-B018-DFEA535A3E3F}" dt="2018-10-01T22:00:48.192" v="897"/>
          <ac:spMkLst>
            <pc:docMk/>
            <pc:sldMk cId="2716741002" sldId="277"/>
            <ac:spMk id="3" creationId="{6E6077B2-64DE-4A43-8481-4DE6EF6D0116}"/>
          </ac:spMkLst>
        </pc:spChg>
      </pc:sldChg>
      <pc:sldChg chg="modSp">
        <pc:chgData name="Harris, Kathryn" userId="7b7550e7-05ec-4c83-a9a9-28c83af2e2f6" providerId="ADAL" clId="{5730326D-5E42-4DF8-B018-DFEA535A3E3F}" dt="2018-10-01T21:59:09.903" v="786" actId="20577"/>
        <pc:sldMkLst>
          <pc:docMk/>
          <pc:sldMk cId="4287317860" sldId="278"/>
        </pc:sldMkLst>
        <pc:spChg chg="mod">
          <ac:chgData name="Harris, Kathryn" userId="7b7550e7-05ec-4c83-a9a9-28c83af2e2f6" providerId="ADAL" clId="{5730326D-5E42-4DF8-B018-DFEA535A3E3F}" dt="2018-10-01T21:59:09.903" v="786" actId="20577"/>
          <ac:spMkLst>
            <pc:docMk/>
            <pc:sldMk cId="4287317860" sldId="278"/>
            <ac:spMk id="3" creationId="{3FA0E579-3BBF-405C-9DB1-DA6A230BD308}"/>
          </ac:spMkLst>
        </pc:spChg>
      </pc:sldChg>
      <pc:sldChg chg="modSp">
        <pc:chgData name="Harris, Kathryn" userId="7b7550e7-05ec-4c83-a9a9-28c83af2e2f6" providerId="ADAL" clId="{5730326D-5E42-4DF8-B018-DFEA535A3E3F}" dt="2018-10-01T21:59:41.435" v="844" actId="14100"/>
        <pc:sldMkLst>
          <pc:docMk/>
          <pc:sldMk cId="3923092921" sldId="279"/>
        </pc:sldMkLst>
        <pc:spChg chg="mod">
          <ac:chgData name="Harris, Kathryn" userId="7b7550e7-05ec-4c83-a9a9-28c83af2e2f6" providerId="ADAL" clId="{5730326D-5E42-4DF8-B018-DFEA535A3E3F}" dt="2018-10-01T21:59:36.366" v="843" actId="20577"/>
          <ac:spMkLst>
            <pc:docMk/>
            <pc:sldMk cId="3923092921" sldId="279"/>
            <ac:spMk id="3" creationId="{3FA0E579-3BBF-405C-9DB1-DA6A230BD308}"/>
          </ac:spMkLst>
        </pc:spChg>
        <pc:picChg chg="mod">
          <ac:chgData name="Harris, Kathryn" userId="7b7550e7-05ec-4c83-a9a9-28c83af2e2f6" providerId="ADAL" clId="{5730326D-5E42-4DF8-B018-DFEA535A3E3F}" dt="2018-10-01T21:59:41.435" v="844" actId="14100"/>
          <ac:picMkLst>
            <pc:docMk/>
            <pc:sldMk cId="3923092921" sldId="279"/>
            <ac:picMk id="5" creationId="{4C1A060E-E65B-45AD-8D3A-F468A4339ACF}"/>
          </ac:picMkLst>
        </pc:picChg>
      </pc:sldChg>
      <pc:sldChg chg="addSp modSp">
        <pc:chgData name="Harris, Kathryn" userId="7b7550e7-05ec-4c83-a9a9-28c83af2e2f6" providerId="ADAL" clId="{5730326D-5E42-4DF8-B018-DFEA535A3E3F}" dt="2018-10-04T18:10:38.828" v="991" actId="1076"/>
        <pc:sldMkLst>
          <pc:docMk/>
          <pc:sldMk cId="3183232589" sldId="281"/>
        </pc:sldMkLst>
        <pc:spChg chg="add mod">
          <ac:chgData name="Harris, Kathryn" userId="7b7550e7-05ec-4c83-a9a9-28c83af2e2f6" providerId="ADAL" clId="{5730326D-5E42-4DF8-B018-DFEA535A3E3F}" dt="2018-10-04T18:10:38.828" v="991" actId="1076"/>
          <ac:spMkLst>
            <pc:docMk/>
            <pc:sldMk cId="3183232589" sldId="281"/>
            <ac:spMk id="3" creationId="{57F26DD8-3A84-4E98-AEE6-A6A62F795570}"/>
          </ac:spMkLst>
        </pc:spChg>
      </pc:sldChg>
      <pc:sldChg chg="modSp">
        <pc:chgData name="Harris, Kathryn" userId="7b7550e7-05ec-4c83-a9a9-28c83af2e2f6" providerId="ADAL" clId="{5730326D-5E42-4DF8-B018-DFEA535A3E3F}" dt="2018-10-01T21:49:13.777" v="321" actId="20577"/>
        <pc:sldMkLst>
          <pc:docMk/>
          <pc:sldMk cId="1942198344" sldId="282"/>
        </pc:sldMkLst>
        <pc:graphicFrameChg chg="mod">
          <ac:chgData name="Harris, Kathryn" userId="7b7550e7-05ec-4c83-a9a9-28c83af2e2f6" providerId="ADAL" clId="{5730326D-5E42-4DF8-B018-DFEA535A3E3F}" dt="2018-10-01T21:49:13.777" v="321" actId="20577"/>
          <ac:graphicFrameMkLst>
            <pc:docMk/>
            <pc:sldMk cId="1942198344" sldId="282"/>
            <ac:graphicFrameMk id="5" creationId="{8186005B-92BA-4534-8550-3AE933EFBAF1}"/>
          </ac:graphicFrameMkLst>
        </pc:graphicFrameChg>
      </pc:sldChg>
      <pc:sldChg chg="modSp">
        <pc:chgData name="Harris, Kathryn" userId="7b7550e7-05ec-4c83-a9a9-28c83af2e2f6" providerId="ADAL" clId="{5730326D-5E42-4DF8-B018-DFEA535A3E3F}" dt="2018-10-01T21:49:32.530" v="366" actId="6549"/>
        <pc:sldMkLst>
          <pc:docMk/>
          <pc:sldMk cId="2154649082" sldId="283"/>
        </pc:sldMkLst>
        <pc:spChg chg="mod">
          <ac:chgData name="Harris, Kathryn" userId="7b7550e7-05ec-4c83-a9a9-28c83af2e2f6" providerId="ADAL" clId="{5730326D-5E42-4DF8-B018-DFEA535A3E3F}" dt="2018-10-01T21:49:32.530" v="366" actId="6549"/>
          <ac:spMkLst>
            <pc:docMk/>
            <pc:sldMk cId="2154649082" sldId="283"/>
            <ac:spMk id="2" creationId="{3985050A-9C07-C640-A6EC-70C70B54A0AF}"/>
          </ac:spMkLst>
        </pc:spChg>
      </pc:sldChg>
      <pc:sldChg chg="modSp">
        <pc:chgData name="Harris, Kathryn" userId="7b7550e7-05ec-4c83-a9a9-28c83af2e2f6" providerId="ADAL" clId="{5730326D-5E42-4DF8-B018-DFEA535A3E3F}" dt="2018-10-01T21:58:45.158" v="777" actId="20577"/>
        <pc:sldMkLst>
          <pc:docMk/>
          <pc:sldMk cId="946440328" sldId="285"/>
        </pc:sldMkLst>
        <pc:spChg chg="mod">
          <ac:chgData name="Harris, Kathryn" userId="7b7550e7-05ec-4c83-a9a9-28c83af2e2f6" providerId="ADAL" clId="{5730326D-5E42-4DF8-B018-DFEA535A3E3F}" dt="2018-10-01T21:58:45.158" v="777" actId="20577"/>
          <ac:spMkLst>
            <pc:docMk/>
            <pc:sldMk cId="946440328" sldId="285"/>
            <ac:spMk id="3" creationId="{6A5C8C46-48D0-1640-B725-ED09A231A444}"/>
          </ac:spMkLst>
        </pc:spChg>
      </pc:sldChg>
      <pc:sldChg chg="addSp modSp add">
        <pc:chgData name="Harris, Kathryn" userId="7b7550e7-05ec-4c83-a9a9-28c83af2e2f6" providerId="ADAL" clId="{5730326D-5E42-4DF8-B018-DFEA535A3E3F}" dt="2018-10-04T19:07:06.994" v="1697" actId="1076"/>
        <pc:sldMkLst>
          <pc:docMk/>
          <pc:sldMk cId="456802720" sldId="286"/>
        </pc:sldMkLst>
        <pc:spChg chg="add mod">
          <ac:chgData name="Harris, Kathryn" userId="7b7550e7-05ec-4c83-a9a9-28c83af2e2f6" providerId="ADAL" clId="{5730326D-5E42-4DF8-B018-DFEA535A3E3F}" dt="2018-10-04T19:07:06.994" v="1697" actId="1076"/>
          <ac:spMkLst>
            <pc:docMk/>
            <pc:sldMk cId="456802720" sldId="286"/>
            <ac:spMk id="3" creationId="{8BE7D036-1654-4520-8D5F-74CAAD0A5B80}"/>
          </ac:spMkLst>
        </pc:spChg>
        <pc:graphicFrameChg chg="add mod modGraphic">
          <ac:chgData name="Harris, Kathryn" userId="7b7550e7-05ec-4c83-a9a9-28c83af2e2f6" providerId="ADAL" clId="{5730326D-5E42-4DF8-B018-DFEA535A3E3F}" dt="2018-10-04T19:07:01.416" v="1696" actId="1076"/>
          <ac:graphicFrameMkLst>
            <pc:docMk/>
            <pc:sldMk cId="456802720" sldId="286"/>
            <ac:graphicFrameMk id="2" creationId="{1CD364DA-67CB-4DD7-932F-362A15DFDBA1}"/>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CA5DDE-DA53-4832-BB24-E333DF1614F9}" type="doc">
      <dgm:prSet loTypeId="urn:microsoft.com/office/officeart/2008/layout/LinedList" loCatId="list" qsTypeId="urn:microsoft.com/office/officeart/2005/8/quickstyle/simple3" qsCatId="simple" csTypeId="urn:microsoft.com/office/officeart/2005/8/colors/accent4_2" csCatId="accent4"/>
      <dgm:spPr/>
      <dgm:t>
        <a:bodyPr/>
        <a:lstStyle/>
        <a:p>
          <a:endParaRPr lang="en-US"/>
        </a:p>
      </dgm:t>
    </dgm:pt>
    <dgm:pt modelId="{F37F4BF5-206E-4789-A6E3-7205D8BF3EE7}">
      <dgm:prSet/>
      <dgm:spPr/>
      <dgm:t>
        <a:bodyPr/>
        <a:lstStyle/>
        <a:p>
          <a:r>
            <a:rPr lang="en-US"/>
            <a:t>The interpretation of the current-voltage (I-V) </a:t>
          </a:r>
        </a:p>
      </dgm:t>
    </dgm:pt>
    <dgm:pt modelId="{22219CE4-9844-465A-8FE5-2DD93BAC10C6}" type="parTrans" cxnId="{98C414D9-9B74-4263-895A-2CFD45BFBB29}">
      <dgm:prSet/>
      <dgm:spPr/>
      <dgm:t>
        <a:bodyPr/>
        <a:lstStyle/>
        <a:p>
          <a:endParaRPr lang="en-US"/>
        </a:p>
      </dgm:t>
    </dgm:pt>
    <dgm:pt modelId="{B49DA504-C6DA-4826-AF9D-F21D11A14600}" type="sibTrans" cxnId="{98C414D9-9B74-4263-895A-2CFD45BFBB29}">
      <dgm:prSet/>
      <dgm:spPr/>
      <dgm:t>
        <a:bodyPr/>
        <a:lstStyle/>
        <a:p>
          <a:endParaRPr lang="en-US"/>
        </a:p>
      </dgm:t>
    </dgm:pt>
    <dgm:pt modelId="{183F7267-A6CC-4CA2-B27B-30028EA16D01}">
      <dgm:prSet/>
      <dgm:spPr/>
      <dgm:t>
        <a:bodyPr/>
        <a:lstStyle/>
        <a:p>
          <a:r>
            <a:rPr lang="en-US" dirty="0"/>
            <a:t>The most widespread use of Langmuir probes at present is in the semiconductor industry, where radiofrequency (rf) sources are used to produce plasmas for etching and deposition.</a:t>
          </a:r>
        </a:p>
      </dgm:t>
    </dgm:pt>
    <dgm:pt modelId="{453C6480-B242-45AD-A67C-CC6046929F4A}" type="parTrans" cxnId="{27D34A7D-E077-4078-B541-FF8F2A93D8B7}">
      <dgm:prSet/>
      <dgm:spPr/>
      <dgm:t>
        <a:bodyPr/>
        <a:lstStyle/>
        <a:p>
          <a:endParaRPr lang="en-US"/>
        </a:p>
      </dgm:t>
    </dgm:pt>
    <dgm:pt modelId="{8910BC5D-8D26-42BF-861E-7B5AA1ECA9C9}" type="sibTrans" cxnId="{27D34A7D-E077-4078-B541-FF8F2A93D8B7}">
      <dgm:prSet/>
      <dgm:spPr/>
      <dgm:t>
        <a:bodyPr/>
        <a:lstStyle/>
        <a:p>
          <a:endParaRPr lang="en-US"/>
        </a:p>
      </dgm:t>
    </dgm:pt>
    <dgm:pt modelId="{F0B1A18E-6B97-40A2-96C6-507CD136A42E}">
      <dgm:prSet/>
      <dgm:spPr/>
      <dgm:t>
        <a:bodyPr/>
        <a:lstStyle/>
        <a:p>
          <a:r>
            <a:rPr lang="en-US" dirty="0"/>
            <a:t>These partially ionized plasmas require special techniques in probe construction and theory. Emphasis will be given to this new forefront of diagnostics research. </a:t>
          </a:r>
        </a:p>
      </dgm:t>
    </dgm:pt>
    <dgm:pt modelId="{0E0DC3F6-20DB-484B-85B1-BF5D4CB24961}" type="parTrans" cxnId="{AAD3978A-45C1-41F2-9EEE-29C1967ABB87}">
      <dgm:prSet/>
      <dgm:spPr/>
      <dgm:t>
        <a:bodyPr/>
        <a:lstStyle/>
        <a:p>
          <a:endParaRPr lang="en-US"/>
        </a:p>
      </dgm:t>
    </dgm:pt>
    <dgm:pt modelId="{CE96DF7B-30DE-40DC-AC58-BC9895A38F21}" type="sibTrans" cxnId="{AAD3978A-45C1-41F2-9EEE-29C1967ABB87}">
      <dgm:prSet/>
      <dgm:spPr/>
      <dgm:t>
        <a:bodyPr/>
        <a:lstStyle/>
        <a:p>
          <a:endParaRPr lang="en-US"/>
        </a:p>
      </dgm:t>
    </dgm:pt>
    <dgm:pt modelId="{4E9A4308-E673-4E48-8304-1DF4CA43B486}" type="pres">
      <dgm:prSet presAssocID="{ACCA5DDE-DA53-4832-BB24-E333DF1614F9}" presName="vert0" presStyleCnt="0">
        <dgm:presLayoutVars>
          <dgm:dir/>
          <dgm:animOne val="branch"/>
          <dgm:animLvl val="lvl"/>
        </dgm:presLayoutVars>
      </dgm:prSet>
      <dgm:spPr/>
    </dgm:pt>
    <dgm:pt modelId="{C8DB32F2-26F8-7C46-88A1-197918CF00EC}" type="pres">
      <dgm:prSet presAssocID="{F37F4BF5-206E-4789-A6E3-7205D8BF3EE7}" presName="thickLine" presStyleLbl="alignNode1" presStyleIdx="0" presStyleCnt="3"/>
      <dgm:spPr/>
    </dgm:pt>
    <dgm:pt modelId="{D0D25659-2EF8-E74D-80CE-E3DE201D04FC}" type="pres">
      <dgm:prSet presAssocID="{F37F4BF5-206E-4789-A6E3-7205D8BF3EE7}" presName="horz1" presStyleCnt="0"/>
      <dgm:spPr/>
    </dgm:pt>
    <dgm:pt modelId="{C4E69707-4593-E141-BDDA-0E15777C7480}" type="pres">
      <dgm:prSet presAssocID="{F37F4BF5-206E-4789-A6E3-7205D8BF3EE7}" presName="tx1" presStyleLbl="revTx" presStyleIdx="0" presStyleCnt="3"/>
      <dgm:spPr/>
    </dgm:pt>
    <dgm:pt modelId="{825983DE-13AF-5843-96CB-FC74771E8DD6}" type="pres">
      <dgm:prSet presAssocID="{F37F4BF5-206E-4789-A6E3-7205D8BF3EE7}" presName="vert1" presStyleCnt="0"/>
      <dgm:spPr/>
    </dgm:pt>
    <dgm:pt modelId="{197CC4D3-EA05-044C-A9E5-C55BD05E7E08}" type="pres">
      <dgm:prSet presAssocID="{183F7267-A6CC-4CA2-B27B-30028EA16D01}" presName="thickLine" presStyleLbl="alignNode1" presStyleIdx="1" presStyleCnt="3"/>
      <dgm:spPr/>
    </dgm:pt>
    <dgm:pt modelId="{9E75D726-3F00-2C45-AB95-04C85FD688FF}" type="pres">
      <dgm:prSet presAssocID="{183F7267-A6CC-4CA2-B27B-30028EA16D01}" presName="horz1" presStyleCnt="0"/>
      <dgm:spPr/>
    </dgm:pt>
    <dgm:pt modelId="{1AC49E70-9C4A-3E4B-AB56-0FF889EA2B9C}" type="pres">
      <dgm:prSet presAssocID="{183F7267-A6CC-4CA2-B27B-30028EA16D01}" presName="tx1" presStyleLbl="revTx" presStyleIdx="1" presStyleCnt="3"/>
      <dgm:spPr/>
    </dgm:pt>
    <dgm:pt modelId="{7583CB1E-2B5F-D144-8FC5-A478A744E2E4}" type="pres">
      <dgm:prSet presAssocID="{183F7267-A6CC-4CA2-B27B-30028EA16D01}" presName="vert1" presStyleCnt="0"/>
      <dgm:spPr/>
    </dgm:pt>
    <dgm:pt modelId="{41D83E26-3722-1743-9900-357D70738820}" type="pres">
      <dgm:prSet presAssocID="{F0B1A18E-6B97-40A2-96C6-507CD136A42E}" presName="thickLine" presStyleLbl="alignNode1" presStyleIdx="2" presStyleCnt="3"/>
      <dgm:spPr/>
    </dgm:pt>
    <dgm:pt modelId="{46CD4BEC-1F66-1A41-A79D-7BEC88363072}" type="pres">
      <dgm:prSet presAssocID="{F0B1A18E-6B97-40A2-96C6-507CD136A42E}" presName="horz1" presStyleCnt="0"/>
      <dgm:spPr/>
    </dgm:pt>
    <dgm:pt modelId="{B744C800-1B48-424F-B9F2-C80FA342CF9B}" type="pres">
      <dgm:prSet presAssocID="{F0B1A18E-6B97-40A2-96C6-507CD136A42E}" presName="tx1" presStyleLbl="revTx" presStyleIdx="2" presStyleCnt="3"/>
      <dgm:spPr/>
    </dgm:pt>
    <dgm:pt modelId="{17D72101-2081-0D41-A4C0-197FCFE03075}" type="pres">
      <dgm:prSet presAssocID="{F0B1A18E-6B97-40A2-96C6-507CD136A42E}" presName="vert1" presStyleCnt="0"/>
      <dgm:spPr/>
    </dgm:pt>
  </dgm:ptLst>
  <dgm:cxnLst>
    <dgm:cxn modelId="{776B3A1A-0A5D-FD42-98FE-2068DFAD50F4}" type="presOf" srcId="{183F7267-A6CC-4CA2-B27B-30028EA16D01}" destId="{1AC49E70-9C4A-3E4B-AB56-0FF889EA2B9C}" srcOrd="0" destOrd="0" presId="urn:microsoft.com/office/officeart/2008/layout/LinedList"/>
    <dgm:cxn modelId="{77588D31-FC73-0F40-AA05-7A996A6149DE}" type="presOf" srcId="{F37F4BF5-206E-4789-A6E3-7205D8BF3EE7}" destId="{C4E69707-4593-E141-BDDA-0E15777C7480}" srcOrd="0" destOrd="0" presId="urn:microsoft.com/office/officeart/2008/layout/LinedList"/>
    <dgm:cxn modelId="{27D34A7D-E077-4078-B541-FF8F2A93D8B7}" srcId="{ACCA5DDE-DA53-4832-BB24-E333DF1614F9}" destId="{183F7267-A6CC-4CA2-B27B-30028EA16D01}" srcOrd="1" destOrd="0" parTransId="{453C6480-B242-45AD-A67C-CC6046929F4A}" sibTransId="{8910BC5D-8D26-42BF-861E-7B5AA1ECA9C9}"/>
    <dgm:cxn modelId="{AAD3978A-45C1-41F2-9EEE-29C1967ABB87}" srcId="{ACCA5DDE-DA53-4832-BB24-E333DF1614F9}" destId="{F0B1A18E-6B97-40A2-96C6-507CD136A42E}" srcOrd="2" destOrd="0" parTransId="{0E0DC3F6-20DB-484B-85B1-BF5D4CB24961}" sibTransId="{CE96DF7B-30DE-40DC-AC58-BC9895A38F21}"/>
    <dgm:cxn modelId="{F5FAB28A-3C38-2F46-85D4-0C33117F2B35}" type="presOf" srcId="{ACCA5DDE-DA53-4832-BB24-E333DF1614F9}" destId="{4E9A4308-E673-4E48-8304-1DF4CA43B486}" srcOrd="0" destOrd="0" presId="urn:microsoft.com/office/officeart/2008/layout/LinedList"/>
    <dgm:cxn modelId="{DE9542B3-9513-1E43-8450-F997A0CAF4C0}" type="presOf" srcId="{F0B1A18E-6B97-40A2-96C6-507CD136A42E}" destId="{B744C800-1B48-424F-B9F2-C80FA342CF9B}" srcOrd="0" destOrd="0" presId="urn:microsoft.com/office/officeart/2008/layout/LinedList"/>
    <dgm:cxn modelId="{98C414D9-9B74-4263-895A-2CFD45BFBB29}" srcId="{ACCA5DDE-DA53-4832-BB24-E333DF1614F9}" destId="{F37F4BF5-206E-4789-A6E3-7205D8BF3EE7}" srcOrd="0" destOrd="0" parTransId="{22219CE4-9844-465A-8FE5-2DD93BAC10C6}" sibTransId="{B49DA504-C6DA-4826-AF9D-F21D11A14600}"/>
    <dgm:cxn modelId="{1969FF8B-7083-DB4D-8B2F-C3AD1DDE25ED}" type="presParOf" srcId="{4E9A4308-E673-4E48-8304-1DF4CA43B486}" destId="{C8DB32F2-26F8-7C46-88A1-197918CF00EC}" srcOrd="0" destOrd="0" presId="urn:microsoft.com/office/officeart/2008/layout/LinedList"/>
    <dgm:cxn modelId="{C26E4090-C8F0-2047-A24A-2F4B6A36AF7B}" type="presParOf" srcId="{4E9A4308-E673-4E48-8304-1DF4CA43B486}" destId="{D0D25659-2EF8-E74D-80CE-E3DE201D04FC}" srcOrd="1" destOrd="0" presId="urn:microsoft.com/office/officeart/2008/layout/LinedList"/>
    <dgm:cxn modelId="{F49933C2-37FE-5842-9F52-7A151EC44CFB}" type="presParOf" srcId="{D0D25659-2EF8-E74D-80CE-E3DE201D04FC}" destId="{C4E69707-4593-E141-BDDA-0E15777C7480}" srcOrd="0" destOrd="0" presId="urn:microsoft.com/office/officeart/2008/layout/LinedList"/>
    <dgm:cxn modelId="{126C0474-F58E-7548-8157-FB878DAD148E}" type="presParOf" srcId="{D0D25659-2EF8-E74D-80CE-E3DE201D04FC}" destId="{825983DE-13AF-5843-96CB-FC74771E8DD6}" srcOrd="1" destOrd="0" presId="urn:microsoft.com/office/officeart/2008/layout/LinedList"/>
    <dgm:cxn modelId="{55CD4F27-B544-7741-AC66-0CF813FFA79E}" type="presParOf" srcId="{4E9A4308-E673-4E48-8304-1DF4CA43B486}" destId="{197CC4D3-EA05-044C-A9E5-C55BD05E7E08}" srcOrd="2" destOrd="0" presId="urn:microsoft.com/office/officeart/2008/layout/LinedList"/>
    <dgm:cxn modelId="{D865A3B2-1A73-C545-B46C-56BDB694A87B}" type="presParOf" srcId="{4E9A4308-E673-4E48-8304-1DF4CA43B486}" destId="{9E75D726-3F00-2C45-AB95-04C85FD688FF}" srcOrd="3" destOrd="0" presId="urn:microsoft.com/office/officeart/2008/layout/LinedList"/>
    <dgm:cxn modelId="{75932F7A-59D7-5442-8EA1-A006C248042B}" type="presParOf" srcId="{9E75D726-3F00-2C45-AB95-04C85FD688FF}" destId="{1AC49E70-9C4A-3E4B-AB56-0FF889EA2B9C}" srcOrd="0" destOrd="0" presId="urn:microsoft.com/office/officeart/2008/layout/LinedList"/>
    <dgm:cxn modelId="{3601234E-3CFF-924F-8D4B-2049C37301AE}" type="presParOf" srcId="{9E75D726-3F00-2C45-AB95-04C85FD688FF}" destId="{7583CB1E-2B5F-D144-8FC5-A478A744E2E4}" srcOrd="1" destOrd="0" presId="urn:microsoft.com/office/officeart/2008/layout/LinedList"/>
    <dgm:cxn modelId="{14A915E7-0074-A44C-B2B8-0BE0D7D4AF49}" type="presParOf" srcId="{4E9A4308-E673-4E48-8304-1DF4CA43B486}" destId="{41D83E26-3722-1743-9900-357D70738820}" srcOrd="4" destOrd="0" presId="urn:microsoft.com/office/officeart/2008/layout/LinedList"/>
    <dgm:cxn modelId="{1AB5AD58-572D-C24E-A744-D76E65DB9064}" type="presParOf" srcId="{4E9A4308-E673-4E48-8304-1DF4CA43B486}" destId="{46CD4BEC-1F66-1A41-A79D-7BEC88363072}" srcOrd="5" destOrd="0" presId="urn:microsoft.com/office/officeart/2008/layout/LinedList"/>
    <dgm:cxn modelId="{38C3E3B2-7334-6E46-99F4-FEAFAF7F3863}" type="presParOf" srcId="{46CD4BEC-1F66-1A41-A79D-7BEC88363072}" destId="{B744C800-1B48-424F-B9F2-C80FA342CF9B}" srcOrd="0" destOrd="0" presId="urn:microsoft.com/office/officeart/2008/layout/LinedList"/>
    <dgm:cxn modelId="{1DEDB3A4-A6A5-6C49-BFC9-BD8902275D56}" type="presParOf" srcId="{46CD4BEC-1F66-1A41-A79D-7BEC88363072}" destId="{17D72101-2081-0D41-A4C0-197FCFE0307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80443-3F79-414E-A5F5-3D2B23C10822}" type="doc">
      <dgm:prSet loTypeId="urn:microsoft.com/office/officeart/2005/8/layout/vList5" loCatId="list" qsTypeId="urn:microsoft.com/office/officeart/2005/8/quickstyle/simple5" qsCatId="simple" csTypeId="urn:microsoft.com/office/officeart/2005/8/colors/colorful5" csCatId="colorful"/>
      <dgm:spPr/>
      <dgm:t>
        <a:bodyPr/>
        <a:lstStyle/>
        <a:p>
          <a:endParaRPr lang="en-US"/>
        </a:p>
      </dgm:t>
    </dgm:pt>
    <dgm:pt modelId="{BB4379CC-8148-453B-B6C6-76E6E2EEAFF1}">
      <dgm:prSet/>
      <dgm:spPr/>
      <dgm:t>
        <a:bodyPr/>
        <a:lstStyle/>
        <a:p>
          <a:r>
            <a:rPr lang="en-US" dirty="0" err="1"/>
            <a:t>Picoammeter</a:t>
          </a:r>
          <a:r>
            <a:rPr lang="en-US" dirty="0"/>
            <a:t> with swept potential</a:t>
          </a:r>
        </a:p>
      </dgm:t>
    </dgm:pt>
    <dgm:pt modelId="{46AF30BB-19F8-415E-A501-18E3EE7FDF23}" type="parTrans" cxnId="{140E802D-3F69-4A15-BAC9-B56482E52E0E}">
      <dgm:prSet/>
      <dgm:spPr/>
      <dgm:t>
        <a:bodyPr/>
        <a:lstStyle/>
        <a:p>
          <a:endParaRPr lang="en-US"/>
        </a:p>
      </dgm:t>
    </dgm:pt>
    <dgm:pt modelId="{6DA40776-A2F3-42D5-B264-E83FB417FE17}" type="sibTrans" cxnId="{140E802D-3F69-4A15-BAC9-B56482E52E0E}">
      <dgm:prSet/>
      <dgm:spPr/>
      <dgm:t>
        <a:bodyPr/>
        <a:lstStyle/>
        <a:p>
          <a:endParaRPr lang="en-US"/>
        </a:p>
      </dgm:t>
    </dgm:pt>
    <dgm:pt modelId="{34C4EF81-8C5A-4237-AF3A-9B5C6501CED1}">
      <dgm:prSet/>
      <dgm:spPr/>
      <dgm:t>
        <a:bodyPr/>
        <a:lstStyle/>
        <a:p>
          <a:r>
            <a:rPr lang="en-US" dirty="0"/>
            <a:t>Computer-based experiment control and data acquisition programmed using Python</a:t>
          </a:r>
        </a:p>
      </dgm:t>
    </dgm:pt>
    <dgm:pt modelId="{1CFF9CF8-524D-41AA-A157-DEF6644CC6FB}" type="parTrans" cxnId="{637BD8BE-55D0-44A9-8744-E4E4360A6C5F}">
      <dgm:prSet/>
      <dgm:spPr/>
      <dgm:t>
        <a:bodyPr/>
        <a:lstStyle/>
        <a:p>
          <a:endParaRPr lang="en-US"/>
        </a:p>
      </dgm:t>
    </dgm:pt>
    <dgm:pt modelId="{B582DA68-5A2F-48A3-975F-BECD971F9F76}" type="sibTrans" cxnId="{637BD8BE-55D0-44A9-8744-E4E4360A6C5F}">
      <dgm:prSet/>
      <dgm:spPr/>
      <dgm:t>
        <a:bodyPr/>
        <a:lstStyle/>
        <a:p>
          <a:endParaRPr lang="en-US"/>
        </a:p>
      </dgm:t>
    </dgm:pt>
    <dgm:pt modelId="{89C921FC-14B3-4813-A5C0-8EF480EDA0BF}">
      <dgm:prSet/>
      <dgm:spPr/>
      <dgm:t>
        <a:bodyPr/>
        <a:lstStyle/>
        <a:p>
          <a:r>
            <a:rPr lang="en-US" dirty="0"/>
            <a:t>The plasma tube</a:t>
          </a:r>
        </a:p>
      </dgm:t>
    </dgm:pt>
    <dgm:pt modelId="{1B388C39-9831-4E9B-AF74-9631477CDB32}" type="parTrans" cxnId="{B34DE245-4755-4049-BD18-2F88FEC8B479}">
      <dgm:prSet/>
      <dgm:spPr/>
      <dgm:t>
        <a:bodyPr/>
        <a:lstStyle/>
        <a:p>
          <a:endParaRPr lang="en-US"/>
        </a:p>
      </dgm:t>
    </dgm:pt>
    <dgm:pt modelId="{8908B62B-62F5-4967-AE1C-390246D575B4}" type="sibTrans" cxnId="{B34DE245-4755-4049-BD18-2F88FEC8B479}">
      <dgm:prSet/>
      <dgm:spPr/>
      <dgm:t>
        <a:bodyPr/>
        <a:lstStyle/>
        <a:p>
          <a:endParaRPr lang="en-US"/>
        </a:p>
      </dgm:t>
    </dgm:pt>
    <dgm:pt modelId="{261A5E21-9CB7-414E-BCF0-5CA773832EBC}">
      <dgm:prSet/>
      <dgm:spPr/>
      <dgm:t>
        <a:bodyPr/>
        <a:lstStyle/>
        <a:p>
          <a:r>
            <a:rPr lang="en-US" dirty="0"/>
            <a:t>High-voltage power supply</a:t>
          </a:r>
        </a:p>
      </dgm:t>
    </dgm:pt>
    <dgm:pt modelId="{CE717A4C-5350-4296-A000-AB3F30E7B54F}" type="parTrans" cxnId="{CBC30040-E315-4C4D-9EBD-1968611ECF47}">
      <dgm:prSet/>
      <dgm:spPr/>
      <dgm:t>
        <a:bodyPr/>
        <a:lstStyle/>
        <a:p>
          <a:endParaRPr lang="en-US"/>
        </a:p>
      </dgm:t>
    </dgm:pt>
    <dgm:pt modelId="{0631DA97-AA05-4B93-B140-6BB26EF2A729}" type="sibTrans" cxnId="{CBC30040-E315-4C4D-9EBD-1968611ECF47}">
      <dgm:prSet/>
      <dgm:spPr/>
      <dgm:t>
        <a:bodyPr/>
        <a:lstStyle/>
        <a:p>
          <a:endParaRPr lang="en-US"/>
        </a:p>
      </dgm:t>
    </dgm:pt>
    <dgm:pt modelId="{4CD4B063-BF23-1A4E-827B-DC0919A08497}" type="pres">
      <dgm:prSet presAssocID="{3EA80443-3F79-414E-A5F5-3D2B23C10822}" presName="Name0" presStyleCnt="0">
        <dgm:presLayoutVars>
          <dgm:dir/>
          <dgm:animLvl val="lvl"/>
          <dgm:resizeHandles val="exact"/>
        </dgm:presLayoutVars>
      </dgm:prSet>
      <dgm:spPr/>
    </dgm:pt>
    <dgm:pt modelId="{F8F7677E-E419-9243-A9D7-F24AA2879098}" type="pres">
      <dgm:prSet presAssocID="{BB4379CC-8148-453B-B6C6-76E6E2EEAFF1}" presName="linNode" presStyleCnt="0"/>
      <dgm:spPr/>
    </dgm:pt>
    <dgm:pt modelId="{01C30824-F4A6-FE4D-98B9-6314EB510BCF}" type="pres">
      <dgm:prSet presAssocID="{BB4379CC-8148-453B-B6C6-76E6E2EEAFF1}" presName="parentText" presStyleLbl="node1" presStyleIdx="0" presStyleCnt="4">
        <dgm:presLayoutVars>
          <dgm:chMax val="1"/>
          <dgm:bulletEnabled val="1"/>
        </dgm:presLayoutVars>
      </dgm:prSet>
      <dgm:spPr/>
    </dgm:pt>
    <dgm:pt modelId="{B1401F15-6485-4D43-B328-1573C0A5B9A8}" type="pres">
      <dgm:prSet presAssocID="{6DA40776-A2F3-42D5-B264-E83FB417FE17}" presName="sp" presStyleCnt="0"/>
      <dgm:spPr/>
    </dgm:pt>
    <dgm:pt modelId="{B38F55B7-FD9F-DA4F-9050-813573B73865}" type="pres">
      <dgm:prSet presAssocID="{34C4EF81-8C5A-4237-AF3A-9B5C6501CED1}" presName="linNode" presStyleCnt="0"/>
      <dgm:spPr/>
    </dgm:pt>
    <dgm:pt modelId="{61A62FB3-9A5A-5D41-B305-C296B5362DBD}" type="pres">
      <dgm:prSet presAssocID="{34C4EF81-8C5A-4237-AF3A-9B5C6501CED1}" presName="parentText" presStyleLbl="node1" presStyleIdx="1" presStyleCnt="4">
        <dgm:presLayoutVars>
          <dgm:chMax val="1"/>
          <dgm:bulletEnabled val="1"/>
        </dgm:presLayoutVars>
      </dgm:prSet>
      <dgm:spPr/>
    </dgm:pt>
    <dgm:pt modelId="{058A2EF3-B0E1-2D45-9753-045FD008B884}" type="pres">
      <dgm:prSet presAssocID="{B582DA68-5A2F-48A3-975F-BECD971F9F76}" presName="sp" presStyleCnt="0"/>
      <dgm:spPr/>
    </dgm:pt>
    <dgm:pt modelId="{DEC78C06-C1B2-124E-BB99-8613B5B8886B}" type="pres">
      <dgm:prSet presAssocID="{89C921FC-14B3-4813-A5C0-8EF480EDA0BF}" presName="linNode" presStyleCnt="0"/>
      <dgm:spPr/>
    </dgm:pt>
    <dgm:pt modelId="{38417EC5-3B1A-2D42-9BCE-CF9DCBD3A749}" type="pres">
      <dgm:prSet presAssocID="{89C921FC-14B3-4813-A5C0-8EF480EDA0BF}" presName="parentText" presStyleLbl="node1" presStyleIdx="2" presStyleCnt="4">
        <dgm:presLayoutVars>
          <dgm:chMax val="1"/>
          <dgm:bulletEnabled val="1"/>
        </dgm:presLayoutVars>
      </dgm:prSet>
      <dgm:spPr/>
    </dgm:pt>
    <dgm:pt modelId="{EC21650B-7E31-064E-A3DC-14482EDCFE3A}" type="pres">
      <dgm:prSet presAssocID="{8908B62B-62F5-4967-AE1C-390246D575B4}" presName="sp" presStyleCnt="0"/>
      <dgm:spPr/>
    </dgm:pt>
    <dgm:pt modelId="{E3886972-38EB-DF4F-8194-8B4443E7DAEF}" type="pres">
      <dgm:prSet presAssocID="{261A5E21-9CB7-414E-BCF0-5CA773832EBC}" presName="linNode" presStyleCnt="0"/>
      <dgm:spPr/>
    </dgm:pt>
    <dgm:pt modelId="{79AC5F0A-0932-0D42-BB61-9B20B01AA54A}" type="pres">
      <dgm:prSet presAssocID="{261A5E21-9CB7-414E-BCF0-5CA773832EBC}" presName="parentText" presStyleLbl="node1" presStyleIdx="3" presStyleCnt="4">
        <dgm:presLayoutVars>
          <dgm:chMax val="1"/>
          <dgm:bulletEnabled val="1"/>
        </dgm:presLayoutVars>
      </dgm:prSet>
      <dgm:spPr/>
    </dgm:pt>
  </dgm:ptLst>
  <dgm:cxnLst>
    <dgm:cxn modelId="{E7880429-4524-3648-AB35-B2AAD51734A2}" type="presOf" srcId="{BB4379CC-8148-453B-B6C6-76E6E2EEAFF1}" destId="{01C30824-F4A6-FE4D-98B9-6314EB510BCF}" srcOrd="0" destOrd="0" presId="urn:microsoft.com/office/officeart/2005/8/layout/vList5"/>
    <dgm:cxn modelId="{140E802D-3F69-4A15-BAC9-B56482E52E0E}" srcId="{3EA80443-3F79-414E-A5F5-3D2B23C10822}" destId="{BB4379CC-8148-453B-B6C6-76E6E2EEAFF1}" srcOrd="0" destOrd="0" parTransId="{46AF30BB-19F8-415E-A501-18E3EE7FDF23}" sibTransId="{6DA40776-A2F3-42D5-B264-E83FB417FE17}"/>
    <dgm:cxn modelId="{6B2A0E38-87C2-8B4D-B215-DFB45DDE2A7B}" type="presOf" srcId="{34C4EF81-8C5A-4237-AF3A-9B5C6501CED1}" destId="{61A62FB3-9A5A-5D41-B305-C296B5362DBD}" srcOrd="0" destOrd="0" presId="urn:microsoft.com/office/officeart/2005/8/layout/vList5"/>
    <dgm:cxn modelId="{CBC30040-E315-4C4D-9EBD-1968611ECF47}" srcId="{3EA80443-3F79-414E-A5F5-3D2B23C10822}" destId="{261A5E21-9CB7-414E-BCF0-5CA773832EBC}" srcOrd="3" destOrd="0" parTransId="{CE717A4C-5350-4296-A000-AB3F30E7B54F}" sibTransId="{0631DA97-AA05-4B93-B140-6BB26EF2A729}"/>
    <dgm:cxn modelId="{B34DE245-4755-4049-BD18-2F88FEC8B479}" srcId="{3EA80443-3F79-414E-A5F5-3D2B23C10822}" destId="{89C921FC-14B3-4813-A5C0-8EF480EDA0BF}" srcOrd="2" destOrd="0" parTransId="{1B388C39-9831-4E9B-AF74-9631477CDB32}" sibTransId="{8908B62B-62F5-4967-AE1C-390246D575B4}"/>
    <dgm:cxn modelId="{7DE76066-8E43-504A-9C27-46B013A06BE5}" type="presOf" srcId="{261A5E21-9CB7-414E-BCF0-5CA773832EBC}" destId="{79AC5F0A-0932-0D42-BB61-9B20B01AA54A}" srcOrd="0" destOrd="0" presId="urn:microsoft.com/office/officeart/2005/8/layout/vList5"/>
    <dgm:cxn modelId="{637BD8BE-55D0-44A9-8744-E4E4360A6C5F}" srcId="{3EA80443-3F79-414E-A5F5-3D2B23C10822}" destId="{34C4EF81-8C5A-4237-AF3A-9B5C6501CED1}" srcOrd="1" destOrd="0" parTransId="{1CFF9CF8-524D-41AA-A157-DEF6644CC6FB}" sibTransId="{B582DA68-5A2F-48A3-975F-BECD971F9F76}"/>
    <dgm:cxn modelId="{641338E4-3D93-A244-B472-81338050508F}" type="presOf" srcId="{3EA80443-3F79-414E-A5F5-3D2B23C10822}" destId="{4CD4B063-BF23-1A4E-827B-DC0919A08497}" srcOrd="0" destOrd="0" presId="urn:microsoft.com/office/officeart/2005/8/layout/vList5"/>
    <dgm:cxn modelId="{151A15FF-89F7-884E-9014-0BDA6BCF1B4D}" type="presOf" srcId="{89C921FC-14B3-4813-A5C0-8EF480EDA0BF}" destId="{38417EC5-3B1A-2D42-9BCE-CF9DCBD3A749}" srcOrd="0" destOrd="0" presId="urn:microsoft.com/office/officeart/2005/8/layout/vList5"/>
    <dgm:cxn modelId="{F0B0621D-46A8-2D4C-8DB9-1D7B134F3A05}" type="presParOf" srcId="{4CD4B063-BF23-1A4E-827B-DC0919A08497}" destId="{F8F7677E-E419-9243-A9D7-F24AA2879098}" srcOrd="0" destOrd="0" presId="urn:microsoft.com/office/officeart/2005/8/layout/vList5"/>
    <dgm:cxn modelId="{1E1FC0CE-4A53-354E-B76F-5F513130344E}" type="presParOf" srcId="{F8F7677E-E419-9243-A9D7-F24AA2879098}" destId="{01C30824-F4A6-FE4D-98B9-6314EB510BCF}" srcOrd="0" destOrd="0" presId="urn:microsoft.com/office/officeart/2005/8/layout/vList5"/>
    <dgm:cxn modelId="{83D6672C-E0E2-FD49-BD5C-88D39E073870}" type="presParOf" srcId="{4CD4B063-BF23-1A4E-827B-DC0919A08497}" destId="{B1401F15-6485-4D43-B328-1573C0A5B9A8}" srcOrd="1" destOrd="0" presId="urn:microsoft.com/office/officeart/2005/8/layout/vList5"/>
    <dgm:cxn modelId="{6CA80DC8-389D-1F45-976B-631FF494E9AD}" type="presParOf" srcId="{4CD4B063-BF23-1A4E-827B-DC0919A08497}" destId="{B38F55B7-FD9F-DA4F-9050-813573B73865}" srcOrd="2" destOrd="0" presId="urn:microsoft.com/office/officeart/2005/8/layout/vList5"/>
    <dgm:cxn modelId="{B4CD6928-0F82-1740-878B-936B18861461}" type="presParOf" srcId="{B38F55B7-FD9F-DA4F-9050-813573B73865}" destId="{61A62FB3-9A5A-5D41-B305-C296B5362DBD}" srcOrd="0" destOrd="0" presId="urn:microsoft.com/office/officeart/2005/8/layout/vList5"/>
    <dgm:cxn modelId="{18BCDFEC-CC36-4549-8A81-0260CEBAF0A3}" type="presParOf" srcId="{4CD4B063-BF23-1A4E-827B-DC0919A08497}" destId="{058A2EF3-B0E1-2D45-9753-045FD008B884}" srcOrd="3" destOrd="0" presId="urn:microsoft.com/office/officeart/2005/8/layout/vList5"/>
    <dgm:cxn modelId="{15C38020-1BC8-CB45-BB31-F50CC5D2BE4B}" type="presParOf" srcId="{4CD4B063-BF23-1A4E-827B-DC0919A08497}" destId="{DEC78C06-C1B2-124E-BB99-8613B5B8886B}" srcOrd="4" destOrd="0" presId="urn:microsoft.com/office/officeart/2005/8/layout/vList5"/>
    <dgm:cxn modelId="{EC295F6C-27C2-D244-AF1C-D15D894743E8}" type="presParOf" srcId="{DEC78C06-C1B2-124E-BB99-8613B5B8886B}" destId="{38417EC5-3B1A-2D42-9BCE-CF9DCBD3A749}" srcOrd="0" destOrd="0" presId="urn:microsoft.com/office/officeart/2005/8/layout/vList5"/>
    <dgm:cxn modelId="{9C8C279B-837B-7340-A1E3-ACC21F31456F}" type="presParOf" srcId="{4CD4B063-BF23-1A4E-827B-DC0919A08497}" destId="{EC21650B-7E31-064E-A3DC-14482EDCFE3A}" srcOrd="5" destOrd="0" presId="urn:microsoft.com/office/officeart/2005/8/layout/vList5"/>
    <dgm:cxn modelId="{62534727-DEED-FE44-AE49-D5F7C6F304C9}" type="presParOf" srcId="{4CD4B063-BF23-1A4E-827B-DC0919A08497}" destId="{E3886972-38EB-DF4F-8194-8B4443E7DAEF}" srcOrd="6" destOrd="0" presId="urn:microsoft.com/office/officeart/2005/8/layout/vList5"/>
    <dgm:cxn modelId="{5C55D0A7-5C7D-3445-A11E-27EE7074AAA7}" type="presParOf" srcId="{E3886972-38EB-DF4F-8194-8B4443E7DAEF}" destId="{79AC5F0A-0932-0D42-BB61-9B20B01AA54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872AA9-3216-442B-99AA-33F42DF173D5}" type="doc">
      <dgm:prSet loTypeId="urn:microsoft.com/office/officeart/2005/8/layout/chevron1" loCatId="process" qsTypeId="urn:microsoft.com/office/officeart/2005/8/quickstyle/simple1" qsCatId="simple" csTypeId="urn:microsoft.com/office/officeart/2005/8/colors/colorful5" csCatId="colorful"/>
      <dgm:spPr/>
      <dgm:t>
        <a:bodyPr/>
        <a:lstStyle/>
        <a:p>
          <a:endParaRPr lang="en-US"/>
        </a:p>
      </dgm:t>
    </dgm:pt>
    <dgm:pt modelId="{60993278-C480-4226-9B13-F6E69DB1CC01}">
      <dgm:prSet/>
      <dgm:spPr/>
      <dgm:t>
        <a:bodyPr/>
        <a:lstStyle/>
        <a:p>
          <a:r>
            <a:rPr lang="en-US" b="1"/>
            <a:t>Plasma Electron Temperature</a:t>
          </a:r>
          <a:r>
            <a:rPr lang="en-US"/>
            <a:t> </a:t>
          </a:r>
        </a:p>
      </dgm:t>
    </dgm:pt>
    <dgm:pt modelId="{111B710C-9646-4042-82F2-44BD6FDBD03B}" type="parTrans" cxnId="{4F815127-CB74-4ACF-A81A-D28352A342DA}">
      <dgm:prSet/>
      <dgm:spPr/>
      <dgm:t>
        <a:bodyPr/>
        <a:lstStyle/>
        <a:p>
          <a:endParaRPr lang="en-US"/>
        </a:p>
      </dgm:t>
    </dgm:pt>
    <dgm:pt modelId="{F3230A0A-0ED0-4457-9E54-CACB18A6F15B}" type="sibTrans" cxnId="{4F815127-CB74-4ACF-A81A-D28352A342DA}">
      <dgm:prSet/>
      <dgm:spPr/>
      <dgm:t>
        <a:bodyPr/>
        <a:lstStyle/>
        <a:p>
          <a:endParaRPr lang="en-US"/>
        </a:p>
      </dgm:t>
    </dgm:pt>
    <dgm:pt modelId="{0C1F01F6-B72D-4688-952F-B882EA6D4C8E}">
      <dgm:prSet/>
      <dgm:spPr/>
      <dgm:t>
        <a:bodyPr/>
        <a:lstStyle/>
        <a:p>
          <a:r>
            <a:rPr lang="en-US" b="1"/>
            <a:t>Plasmas: Ions and Electrons</a:t>
          </a:r>
          <a:endParaRPr lang="en-US"/>
        </a:p>
      </dgm:t>
    </dgm:pt>
    <dgm:pt modelId="{C9B00DF6-E236-4421-BE94-8DD2A0C6FCAC}" type="parTrans" cxnId="{684D11C5-C4D4-4490-8454-53EDFFA261B3}">
      <dgm:prSet/>
      <dgm:spPr/>
      <dgm:t>
        <a:bodyPr/>
        <a:lstStyle/>
        <a:p>
          <a:endParaRPr lang="en-US"/>
        </a:p>
      </dgm:t>
    </dgm:pt>
    <dgm:pt modelId="{3F680740-26C3-416C-8E85-65D8E3C5BA5D}" type="sibTrans" cxnId="{684D11C5-C4D4-4490-8454-53EDFFA261B3}">
      <dgm:prSet/>
      <dgm:spPr/>
      <dgm:t>
        <a:bodyPr/>
        <a:lstStyle/>
        <a:p>
          <a:endParaRPr lang="en-US"/>
        </a:p>
      </dgm:t>
    </dgm:pt>
    <dgm:pt modelId="{954EA90F-AA68-014B-835F-43D328127679}" type="pres">
      <dgm:prSet presAssocID="{01872AA9-3216-442B-99AA-33F42DF173D5}" presName="Name0" presStyleCnt="0">
        <dgm:presLayoutVars>
          <dgm:dir/>
          <dgm:animLvl val="lvl"/>
          <dgm:resizeHandles val="exact"/>
        </dgm:presLayoutVars>
      </dgm:prSet>
      <dgm:spPr/>
    </dgm:pt>
    <dgm:pt modelId="{97D0FC99-1153-FA44-A765-BC6278F54E9E}" type="pres">
      <dgm:prSet presAssocID="{60993278-C480-4226-9B13-F6E69DB1CC01}" presName="parTxOnly" presStyleLbl="node1" presStyleIdx="0" presStyleCnt="2">
        <dgm:presLayoutVars>
          <dgm:chMax val="0"/>
          <dgm:chPref val="0"/>
          <dgm:bulletEnabled val="1"/>
        </dgm:presLayoutVars>
      </dgm:prSet>
      <dgm:spPr/>
    </dgm:pt>
    <dgm:pt modelId="{16E7E77B-460D-D941-84A0-8CDBA0C8CD60}" type="pres">
      <dgm:prSet presAssocID="{F3230A0A-0ED0-4457-9E54-CACB18A6F15B}" presName="parTxOnlySpace" presStyleCnt="0"/>
      <dgm:spPr/>
    </dgm:pt>
    <dgm:pt modelId="{5CA0DC1C-0F66-F74E-9C5F-B59227D4846C}" type="pres">
      <dgm:prSet presAssocID="{0C1F01F6-B72D-4688-952F-B882EA6D4C8E}" presName="parTxOnly" presStyleLbl="node1" presStyleIdx="1" presStyleCnt="2">
        <dgm:presLayoutVars>
          <dgm:chMax val="0"/>
          <dgm:chPref val="0"/>
          <dgm:bulletEnabled val="1"/>
        </dgm:presLayoutVars>
      </dgm:prSet>
      <dgm:spPr/>
    </dgm:pt>
  </dgm:ptLst>
  <dgm:cxnLst>
    <dgm:cxn modelId="{4F815127-CB74-4ACF-A81A-D28352A342DA}" srcId="{01872AA9-3216-442B-99AA-33F42DF173D5}" destId="{60993278-C480-4226-9B13-F6E69DB1CC01}" srcOrd="0" destOrd="0" parTransId="{111B710C-9646-4042-82F2-44BD6FDBD03B}" sibTransId="{F3230A0A-0ED0-4457-9E54-CACB18A6F15B}"/>
    <dgm:cxn modelId="{2C34DA49-3162-DC42-8CAD-D66029BF93C7}" type="presOf" srcId="{60993278-C480-4226-9B13-F6E69DB1CC01}" destId="{97D0FC99-1153-FA44-A765-BC6278F54E9E}" srcOrd="0" destOrd="0" presId="urn:microsoft.com/office/officeart/2005/8/layout/chevron1"/>
    <dgm:cxn modelId="{DBA92CBA-94C0-CC46-8B0B-FAF916F35665}" type="presOf" srcId="{0C1F01F6-B72D-4688-952F-B882EA6D4C8E}" destId="{5CA0DC1C-0F66-F74E-9C5F-B59227D4846C}" srcOrd="0" destOrd="0" presId="urn:microsoft.com/office/officeart/2005/8/layout/chevron1"/>
    <dgm:cxn modelId="{684D11C5-C4D4-4490-8454-53EDFFA261B3}" srcId="{01872AA9-3216-442B-99AA-33F42DF173D5}" destId="{0C1F01F6-B72D-4688-952F-B882EA6D4C8E}" srcOrd="1" destOrd="0" parTransId="{C9B00DF6-E236-4421-BE94-8DD2A0C6FCAC}" sibTransId="{3F680740-26C3-416C-8E85-65D8E3C5BA5D}"/>
    <dgm:cxn modelId="{83841AE2-815D-DC42-867B-CA99688F574B}" type="presOf" srcId="{01872AA9-3216-442B-99AA-33F42DF173D5}" destId="{954EA90F-AA68-014B-835F-43D328127679}" srcOrd="0" destOrd="0" presId="urn:microsoft.com/office/officeart/2005/8/layout/chevron1"/>
    <dgm:cxn modelId="{1CCBEED3-3763-BC4E-8750-F29D8B834B10}" type="presParOf" srcId="{954EA90F-AA68-014B-835F-43D328127679}" destId="{97D0FC99-1153-FA44-A765-BC6278F54E9E}" srcOrd="0" destOrd="0" presId="urn:microsoft.com/office/officeart/2005/8/layout/chevron1"/>
    <dgm:cxn modelId="{242E45FB-27F2-5E41-A305-B87EF5708468}" type="presParOf" srcId="{954EA90F-AA68-014B-835F-43D328127679}" destId="{16E7E77B-460D-D941-84A0-8CDBA0C8CD60}" srcOrd="1" destOrd="0" presId="urn:microsoft.com/office/officeart/2005/8/layout/chevron1"/>
    <dgm:cxn modelId="{584A4B95-97CE-BC4F-A927-4617777AEB07}" type="presParOf" srcId="{954EA90F-AA68-014B-835F-43D328127679}" destId="{5CA0DC1C-0F66-F74E-9C5F-B59227D4846C}"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36F7A8-CB60-46FE-AF7A-FBCEFED92088}" type="doc">
      <dgm:prSet loTypeId="urn:microsoft.com/office/officeart/2005/8/layout/process1" loCatId="process" qsTypeId="urn:microsoft.com/office/officeart/2005/8/quickstyle/simple5" qsCatId="simple" csTypeId="urn:microsoft.com/office/officeart/2005/8/colors/colorful5" csCatId="colorful"/>
      <dgm:spPr/>
      <dgm:t>
        <a:bodyPr/>
        <a:lstStyle/>
        <a:p>
          <a:endParaRPr lang="en-US"/>
        </a:p>
      </dgm:t>
    </dgm:pt>
    <dgm:pt modelId="{69FB5663-A11A-4C28-B474-C50644722FB0}">
      <dgm:prSet/>
      <dgm:spPr/>
      <dgm:t>
        <a:bodyPr/>
        <a:lstStyle/>
        <a:p>
          <a:r>
            <a:rPr lang="en-US"/>
            <a:t>We know that Langmuir probe is a low temperature plasmas. </a:t>
          </a:r>
        </a:p>
      </dgm:t>
    </dgm:pt>
    <dgm:pt modelId="{243637ED-42B2-4FAC-A4F8-7300ADF80A66}" type="parTrans" cxnId="{77CC7343-F305-4D76-A507-01E425EEA15E}">
      <dgm:prSet/>
      <dgm:spPr/>
      <dgm:t>
        <a:bodyPr/>
        <a:lstStyle/>
        <a:p>
          <a:endParaRPr lang="en-US"/>
        </a:p>
      </dgm:t>
    </dgm:pt>
    <dgm:pt modelId="{D72A664F-4957-45AE-905D-4D25D5506C7B}" type="sibTrans" cxnId="{77CC7343-F305-4D76-A507-01E425EEA15E}">
      <dgm:prSet/>
      <dgm:spPr/>
      <dgm:t>
        <a:bodyPr/>
        <a:lstStyle/>
        <a:p>
          <a:endParaRPr lang="en-US"/>
        </a:p>
      </dgm:t>
    </dgm:pt>
    <dgm:pt modelId="{F3E95C16-A00A-4831-8A16-F4307EB1132A}">
      <dgm:prSet/>
      <dgm:spPr/>
      <dgm:t>
        <a:bodyPr/>
        <a:lstStyle/>
        <a:p>
          <a:r>
            <a:rPr lang="en-US"/>
            <a:t>Plasmas are ionized gases characterized by macroscopic parameters that include temperatures, densities, and pressure</a:t>
          </a:r>
        </a:p>
      </dgm:t>
    </dgm:pt>
    <dgm:pt modelId="{432D56A7-D7C2-4623-B1E2-99AF29B2D9E9}" type="parTrans" cxnId="{17E1309D-1498-4889-A5F1-E7AB06A577FF}">
      <dgm:prSet/>
      <dgm:spPr/>
      <dgm:t>
        <a:bodyPr/>
        <a:lstStyle/>
        <a:p>
          <a:endParaRPr lang="en-US"/>
        </a:p>
      </dgm:t>
    </dgm:pt>
    <dgm:pt modelId="{BC383DD3-0E64-4324-8406-F8F7BD32CF91}" type="sibTrans" cxnId="{17E1309D-1498-4889-A5F1-E7AB06A577FF}">
      <dgm:prSet/>
      <dgm:spPr/>
      <dgm:t>
        <a:bodyPr/>
        <a:lstStyle/>
        <a:p>
          <a:endParaRPr lang="en-US"/>
        </a:p>
      </dgm:t>
    </dgm:pt>
    <dgm:pt modelId="{99C37B5D-FA8A-425D-93B9-84786DB97614}">
      <dgm:prSet/>
      <dgm:spPr/>
      <dgm:t>
        <a:bodyPr/>
        <a:lstStyle/>
        <a:p>
          <a:r>
            <a:rPr lang="en-US" dirty="0"/>
            <a:t>The electron temperature can be much different than the temperatures of ions and neutrals.</a:t>
          </a:r>
        </a:p>
      </dgm:t>
    </dgm:pt>
    <dgm:pt modelId="{20A0B0E7-DA0A-43AA-A677-47A40A5C6F49}" type="parTrans" cxnId="{A9873088-7FF2-4BDB-8689-7F72DD598BD4}">
      <dgm:prSet/>
      <dgm:spPr/>
      <dgm:t>
        <a:bodyPr/>
        <a:lstStyle/>
        <a:p>
          <a:endParaRPr lang="en-US"/>
        </a:p>
      </dgm:t>
    </dgm:pt>
    <dgm:pt modelId="{086B82AE-D502-427D-AD86-3AF172C749A9}" type="sibTrans" cxnId="{A9873088-7FF2-4BDB-8689-7F72DD598BD4}">
      <dgm:prSet/>
      <dgm:spPr/>
      <dgm:t>
        <a:bodyPr/>
        <a:lstStyle/>
        <a:p>
          <a:endParaRPr lang="en-US"/>
        </a:p>
      </dgm:t>
    </dgm:pt>
    <dgm:pt modelId="{50F58CA2-3EEA-4CBA-916A-AB0FA2E563BF}">
      <dgm:prSet/>
      <dgm:spPr/>
      <dgm:t>
        <a:bodyPr/>
        <a:lstStyle/>
        <a:p>
          <a:r>
            <a:rPr lang="en-US" dirty="0"/>
            <a:t>Plasmas consist of both ions and electrons acting as a semi-coherent system. Using the common definition of temperature, the ions and electrons should be at the same temperature. However, because the electrons have much smaller mass than the ions, they have greater thermal velocity. This means that their motion due to temperature is greater. Also because of this lower mass, when we introduce a floating potential, the electrons respond more strongly than the ions. </a:t>
          </a:r>
        </a:p>
      </dgm:t>
    </dgm:pt>
    <dgm:pt modelId="{FE2F84B4-1031-4315-959B-36A17DC0FF04}" type="parTrans" cxnId="{79C7F0CA-A9C7-4223-ABE2-78A2347ECA91}">
      <dgm:prSet/>
      <dgm:spPr/>
      <dgm:t>
        <a:bodyPr/>
        <a:lstStyle/>
        <a:p>
          <a:endParaRPr lang="en-US"/>
        </a:p>
      </dgm:t>
    </dgm:pt>
    <dgm:pt modelId="{408F97F6-D9F5-4EB9-865F-D82F67905EDB}" type="sibTrans" cxnId="{79C7F0CA-A9C7-4223-ABE2-78A2347ECA91}">
      <dgm:prSet/>
      <dgm:spPr/>
      <dgm:t>
        <a:bodyPr/>
        <a:lstStyle/>
        <a:p>
          <a:endParaRPr lang="en-US"/>
        </a:p>
      </dgm:t>
    </dgm:pt>
    <dgm:pt modelId="{FCB4E6E7-A6CC-44F1-B8EB-E44910B7E317}">
      <dgm:prSet/>
      <dgm:spPr/>
      <dgm:t>
        <a:bodyPr/>
        <a:lstStyle/>
        <a:p>
          <a:r>
            <a:rPr lang="en-US" dirty="0"/>
            <a:t>This results in the electrons’ effective temperature being higher than the ions’ effective temperature, even though they are part of the same body of plasma. The electrons’ temperature is dependent on pressure and the gas that has been ionized. We also found an inverse relationship between changes in the base voltage and the temperature.</a:t>
          </a:r>
        </a:p>
      </dgm:t>
    </dgm:pt>
    <dgm:pt modelId="{E1963CA6-B785-4AEA-B3E1-A754F1E8882E}" type="parTrans" cxnId="{B236DB05-4209-4D3C-9BC4-C6E927723521}">
      <dgm:prSet/>
      <dgm:spPr/>
      <dgm:t>
        <a:bodyPr/>
        <a:lstStyle/>
        <a:p>
          <a:endParaRPr lang="en-US"/>
        </a:p>
      </dgm:t>
    </dgm:pt>
    <dgm:pt modelId="{2D3283DE-B04C-4504-9258-B14C6DD836F3}" type="sibTrans" cxnId="{B236DB05-4209-4D3C-9BC4-C6E927723521}">
      <dgm:prSet/>
      <dgm:spPr/>
      <dgm:t>
        <a:bodyPr/>
        <a:lstStyle/>
        <a:p>
          <a:endParaRPr lang="en-US"/>
        </a:p>
      </dgm:t>
    </dgm:pt>
    <dgm:pt modelId="{ABB7A40F-EE04-F340-855C-AE555EB8E7BB}" type="pres">
      <dgm:prSet presAssocID="{CE36F7A8-CB60-46FE-AF7A-FBCEFED92088}" presName="Name0" presStyleCnt="0">
        <dgm:presLayoutVars>
          <dgm:dir/>
          <dgm:resizeHandles val="exact"/>
        </dgm:presLayoutVars>
      </dgm:prSet>
      <dgm:spPr/>
    </dgm:pt>
    <dgm:pt modelId="{9D2421D1-9DC6-D940-AC33-62DE801566A0}" type="pres">
      <dgm:prSet presAssocID="{69FB5663-A11A-4C28-B474-C50644722FB0}" presName="node" presStyleLbl="node1" presStyleIdx="0" presStyleCnt="3">
        <dgm:presLayoutVars>
          <dgm:bulletEnabled val="1"/>
        </dgm:presLayoutVars>
      </dgm:prSet>
      <dgm:spPr/>
    </dgm:pt>
    <dgm:pt modelId="{4A527D37-9F4A-0943-9C00-711BE9859525}" type="pres">
      <dgm:prSet presAssocID="{D72A664F-4957-45AE-905D-4D25D5506C7B}" presName="sibTrans" presStyleLbl="sibTrans2D1" presStyleIdx="0" presStyleCnt="2"/>
      <dgm:spPr/>
    </dgm:pt>
    <dgm:pt modelId="{440DC976-2773-0142-8341-68A2D5EC00DE}" type="pres">
      <dgm:prSet presAssocID="{D72A664F-4957-45AE-905D-4D25D5506C7B}" presName="connectorText" presStyleLbl="sibTrans2D1" presStyleIdx="0" presStyleCnt="2"/>
      <dgm:spPr/>
    </dgm:pt>
    <dgm:pt modelId="{B238F020-AC3F-D846-8504-C166E919189C}" type="pres">
      <dgm:prSet presAssocID="{50F58CA2-3EEA-4CBA-916A-AB0FA2E563BF}" presName="node" presStyleLbl="node1" presStyleIdx="1" presStyleCnt="3">
        <dgm:presLayoutVars>
          <dgm:bulletEnabled val="1"/>
        </dgm:presLayoutVars>
      </dgm:prSet>
      <dgm:spPr/>
    </dgm:pt>
    <dgm:pt modelId="{DE712FAB-3538-AF4A-9CD7-613A9C41900C}" type="pres">
      <dgm:prSet presAssocID="{408F97F6-D9F5-4EB9-865F-D82F67905EDB}" presName="sibTrans" presStyleLbl="sibTrans2D1" presStyleIdx="1" presStyleCnt="2"/>
      <dgm:spPr/>
    </dgm:pt>
    <dgm:pt modelId="{D4D84B5A-AE95-0A41-B40F-9D8B37726950}" type="pres">
      <dgm:prSet presAssocID="{408F97F6-D9F5-4EB9-865F-D82F67905EDB}" presName="connectorText" presStyleLbl="sibTrans2D1" presStyleIdx="1" presStyleCnt="2"/>
      <dgm:spPr/>
    </dgm:pt>
    <dgm:pt modelId="{C6A0AF17-0A16-2348-B26B-279B473E7FA7}" type="pres">
      <dgm:prSet presAssocID="{FCB4E6E7-A6CC-44F1-B8EB-E44910B7E317}" presName="node" presStyleLbl="node1" presStyleIdx="2" presStyleCnt="3">
        <dgm:presLayoutVars>
          <dgm:bulletEnabled val="1"/>
        </dgm:presLayoutVars>
      </dgm:prSet>
      <dgm:spPr/>
    </dgm:pt>
  </dgm:ptLst>
  <dgm:cxnLst>
    <dgm:cxn modelId="{B236DB05-4209-4D3C-9BC4-C6E927723521}" srcId="{CE36F7A8-CB60-46FE-AF7A-FBCEFED92088}" destId="{FCB4E6E7-A6CC-44F1-B8EB-E44910B7E317}" srcOrd="2" destOrd="0" parTransId="{E1963CA6-B785-4AEA-B3E1-A754F1E8882E}" sibTransId="{2D3283DE-B04C-4504-9258-B14C6DD836F3}"/>
    <dgm:cxn modelId="{55AB0207-DC0A-9944-AA6D-0B1E41EA6652}" type="presOf" srcId="{CE36F7A8-CB60-46FE-AF7A-FBCEFED92088}" destId="{ABB7A40F-EE04-F340-855C-AE555EB8E7BB}" srcOrd="0" destOrd="0" presId="urn:microsoft.com/office/officeart/2005/8/layout/process1"/>
    <dgm:cxn modelId="{3E5B161E-A13C-CF42-812C-B02B0733DC3A}" type="presOf" srcId="{408F97F6-D9F5-4EB9-865F-D82F67905EDB}" destId="{DE712FAB-3538-AF4A-9CD7-613A9C41900C}" srcOrd="0" destOrd="0" presId="urn:microsoft.com/office/officeart/2005/8/layout/process1"/>
    <dgm:cxn modelId="{C98D763B-E18D-0E4C-9235-ECAE6C57C3FA}" type="presOf" srcId="{D72A664F-4957-45AE-905D-4D25D5506C7B}" destId="{440DC976-2773-0142-8341-68A2D5EC00DE}" srcOrd="1" destOrd="0" presId="urn:microsoft.com/office/officeart/2005/8/layout/process1"/>
    <dgm:cxn modelId="{77CC7343-F305-4D76-A507-01E425EEA15E}" srcId="{CE36F7A8-CB60-46FE-AF7A-FBCEFED92088}" destId="{69FB5663-A11A-4C28-B474-C50644722FB0}" srcOrd="0" destOrd="0" parTransId="{243637ED-42B2-4FAC-A4F8-7300ADF80A66}" sibTransId="{D72A664F-4957-45AE-905D-4D25D5506C7B}"/>
    <dgm:cxn modelId="{66071775-06B7-D840-A996-4FC9073241FB}" type="presOf" srcId="{69FB5663-A11A-4C28-B474-C50644722FB0}" destId="{9D2421D1-9DC6-D940-AC33-62DE801566A0}" srcOrd="0" destOrd="0" presId="urn:microsoft.com/office/officeart/2005/8/layout/process1"/>
    <dgm:cxn modelId="{A9873088-7FF2-4BDB-8689-7F72DD598BD4}" srcId="{69FB5663-A11A-4C28-B474-C50644722FB0}" destId="{99C37B5D-FA8A-425D-93B9-84786DB97614}" srcOrd="1" destOrd="0" parTransId="{20A0B0E7-DA0A-43AA-A677-47A40A5C6F49}" sibTransId="{086B82AE-D502-427D-AD86-3AF172C749A9}"/>
    <dgm:cxn modelId="{17E1309D-1498-4889-A5F1-E7AB06A577FF}" srcId="{69FB5663-A11A-4C28-B474-C50644722FB0}" destId="{F3E95C16-A00A-4831-8A16-F4307EB1132A}" srcOrd="0" destOrd="0" parTransId="{432D56A7-D7C2-4623-B1E2-99AF29B2D9E9}" sibTransId="{BC383DD3-0E64-4324-8406-F8F7BD32CF91}"/>
    <dgm:cxn modelId="{EC35A7A9-141D-8548-9371-6B5772485F20}" type="presOf" srcId="{99C37B5D-FA8A-425D-93B9-84786DB97614}" destId="{9D2421D1-9DC6-D940-AC33-62DE801566A0}" srcOrd="0" destOrd="2" presId="urn:microsoft.com/office/officeart/2005/8/layout/process1"/>
    <dgm:cxn modelId="{3DCA6AAB-79CB-B14D-9E38-DB5CFBDCA3EE}" type="presOf" srcId="{FCB4E6E7-A6CC-44F1-B8EB-E44910B7E317}" destId="{C6A0AF17-0A16-2348-B26B-279B473E7FA7}" srcOrd="0" destOrd="0" presId="urn:microsoft.com/office/officeart/2005/8/layout/process1"/>
    <dgm:cxn modelId="{79C7F0CA-A9C7-4223-ABE2-78A2347ECA91}" srcId="{CE36F7A8-CB60-46FE-AF7A-FBCEFED92088}" destId="{50F58CA2-3EEA-4CBA-916A-AB0FA2E563BF}" srcOrd="1" destOrd="0" parTransId="{FE2F84B4-1031-4315-959B-36A17DC0FF04}" sibTransId="{408F97F6-D9F5-4EB9-865F-D82F67905EDB}"/>
    <dgm:cxn modelId="{F8D0BCE5-F80A-264E-91AB-4F8B21064332}" type="presOf" srcId="{D72A664F-4957-45AE-905D-4D25D5506C7B}" destId="{4A527D37-9F4A-0943-9C00-711BE9859525}" srcOrd="0" destOrd="0" presId="urn:microsoft.com/office/officeart/2005/8/layout/process1"/>
    <dgm:cxn modelId="{9B7D4EF5-3327-B744-90C3-3E5C6E30ECC4}" type="presOf" srcId="{50F58CA2-3EEA-4CBA-916A-AB0FA2E563BF}" destId="{B238F020-AC3F-D846-8504-C166E919189C}" srcOrd="0" destOrd="0" presId="urn:microsoft.com/office/officeart/2005/8/layout/process1"/>
    <dgm:cxn modelId="{11A1D1FB-2BA9-FE42-BFB3-AE11CA0AC42E}" type="presOf" srcId="{F3E95C16-A00A-4831-8A16-F4307EB1132A}" destId="{9D2421D1-9DC6-D940-AC33-62DE801566A0}" srcOrd="0" destOrd="1" presId="urn:microsoft.com/office/officeart/2005/8/layout/process1"/>
    <dgm:cxn modelId="{451F33FC-D0EC-CD44-832A-760010A96110}" type="presOf" srcId="{408F97F6-D9F5-4EB9-865F-D82F67905EDB}" destId="{D4D84B5A-AE95-0A41-B40F-9D8B37726950}" srcOrd="1" destOrd="0" presId="urn:microsoft.com/office/officeart/2005/8/layout/process1"/>
    <dgm:cxn modelId="{43FE65EE-6C86-FB4E-8D3A-A4D2EBA86C78}" type="presParOf" srcId="{ABB7A40F-EE04-F340-855C-AE555EB8E7BB}" destId="{9D2421D1-9DC6-D940-AC33-62DE801566A0}" srcOrd="0" destOrd="0" presId="urn:microsoft.com/office/officeart/2005/8/layout/process1"/>
    <dgm:cxn modelId="{19935B3F-64E7-F342-82A6-FF419FB92CAC}" type="presParOf" srcId="{ABB7A40F-EE04-F340-855C-AE555EB8E7BB}" destId="{4A527D37-9F4A-0943-9C00-711BE9859525}" srcOrd="1" destOrd="0" presId="urn:microsoft.com/office/officeart/2005/8/layout/process1"/>
    <dgm:cxn modelId="{020A561B-2933-F047-9AFB-5579A5B67CBB}" type="presParOf" srcId="{4A527D37-9F4A-0943-9C00-711BE9859525}" destId="{440DC976-2773-0142-8341-68A2D5EC00DE}" srcOrd="0" destOrd="0" presId="urn:microsoft.com/office/officeart/2005/8/layout/process1"/>
    <dgm:cxn modelId="{8BC44DB7-C4AD-E446-AC6E-28BCBA5581BF}" type="presParOf" srcId="{ABB7A40F-EE04-F340-855C-AE555EB8E7BB}" destId="{B238F020-AC3F-D846-8504-C166E919189C}" srcOrd="2" destOrd="0" presId="urn:microsoft.com/office/officeart/2005/8/layout/process1"/>
    <dgm:cxn modelId="{EBD3B667-25CD-5945-8F05-27596EF76CEF}" type="presParOf" srcId="{ABB7A40F-EE04-F340-855C-AE555EB8E7BB}" destId="{DE712FAB-3538-AF4A-9CD7-613A9C41900C}" srcOrd="3" destOrd="0" presId="urn:microsoft.com/office/officeart/2005/8/layout/process1"/>
    <dgm:cxn modelId="{1105EFDD-5E92-944D-BA5B-38A0748D2169}" type="presParOf" srcId="{DE712FAB-3538-AF4A-9CD7-613A9C41900C}" destId="{D4D84B5A-AE95-0A41-B40F-9D8B37726950}" srcOrd="0" destOrd="0" presId="urn:microsoft.com/office/officeart/2005/8/layout/process1"/>
    <dgm:cxn modelId="{3139C58F-90F7-F549-BB41-E176EA13CB4E}" type="presParOf" srcId="{ABB7A40F-EE04-F340-855C-AE555EB8E7BB}" destId="{C6A0AF17-0A16-2348-B26B-279B473E7FA7}"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F43682-A684-4478-BEE6-42929AB98719}" type="doc">
      <dgm:prSet loTypeId="urn:microsoft.com/office/officeart/2016/7/layout/BasicLinearProcessNumbered" loCatId="process" qsTypeId="urn:microsoft.com/office/officeart/2005/8/quickstyle/simple5" qsCatId="simple" csTypeId="urn:microsoft.com/office/officeart/2005/8/colors/accent6_2" csCatId="accent6" phldr="1"/>
      <dgm:spPr/>
      <dgm:t>
        <a:bodyPr/>
        <a:lstStyle/>
        <a:p>
          <a:endParaRPr lang="en-US"/>
        </a:p>
      </dgm:t>
    </dgm:pt>
    <dgm:pt modelId="{2AD1B123-030A-4A18-8F89-D7609DE68413}">
      <dgm:prSet/>
      <dgm:spPr/>
      <dgm:t>
        <a:bodyPr/>
        <a:lstStyle/>
        <a:p>
          <a:r>
            <a:rPr lang="en-US" dirty="0"/>
            <a:t>Plasmas contain mobile electric charges of both signs – that is, both ions and electrons – making them quasi-neutral. Because of this dichotomous nature, the plasma responds to external charges as if it is also charged.</a:t>
          </a:r>
        </a:p>
      </dgm:t>
    </dgm:pt>
    <dgm:pt modelId="{407462E2-814A-427C-9CDD-18D4C5BCE5DF}" type="parTrans" cxnId="{15B4EDA0-7025-44E2-BFD0-240806038C25}">
      <dgm:prSet/>
      <dgm:spPr/>
      <dgm:t>
        <a:bodyPr/>
        <a:lstStyle/>
        <a:p>
          <a:endParaRPr lang="en-US"/>
        </a:p>
      </dgm:t>
    </dgm:pt>
    <dgm:pt modelId="{98DDBBB6-20AA-487D-A42C-990E51A715B9}" type="sibTrans" cxnId="{15B4EDA0-7025-44E2-BFD0-240806038C25}">
      <dgm:prSet phldrT="1" phldr="0"/>
      <dgm:spPr/>
      <dgm:t>
        <a:bodyPr/>
        <a:lstStyle/>
        <a:p>
          <a:r>
            <a:rPr lang="en-US"/>
            <a:t>1</a:t>
          </a:r>
        </a:p>
      </dgm:t>
    </dgm:pt>
    <dgm:pt modelId="{7C80D2EC-7B92-4278-A702-46996C723738}">
      <dgm:prSet/>
      <dgm:spPr/>
      <dgm:t>
        <a:bodyPr/>
        <a:lstStyle/>
        <a:p>
          <a:r>
            <a:rPr lang="en-US" dirty="0"/>
            <a:t>Experiments of plasmas have an important role in our modern days because it helps us understand the theory behind them which helps us replicate experiments in a laboratory setting. With modern technology, we can go one step up by computing the data we collect in the experiment for further study. </a:t>
          </a:r>
        </a:p>
      </dgm:t>
    </dgm:pt>
    <dgm:pt modelId="{BE1660DB-0821-47FD-BF35-04BD6B448104}" type="parTrans" cxnId="{81745925-8E9B-490C-B435-F9BF24FE6D7B}">
      <dgm:prSet/>
      <dgm:spPr/>
      <dgm:t>
        <a:bodyPr/>
        <a:lstStyle/>
        <a:p>
          <a:endParaRPr lang="en-US"/>
        </a:p>
      </dgm:t>
    </dgm:pt>
    <dgm:pt modelId="{BC7114D7-A064-48F3-AAA9-707EDA3CE849}" type="sibTrans" cxnId="{81745925-8E9B-490C-B435-F9BF24FE6D7B}">
      <dgm:prSet phldrT="3" phldr="0"/>
      <dgm:spPr/>
      <dgm:t>
        <a:bodyPr/>
        <a:lstStyle/>
        <a:p>
          <a:r>
            <a:rPr lang="en-US"/>
            <a:t>3</a:t>
          </a:r>
        </a:p>
      </dgm:t>
    </dgm:pt>
    <dgm:pt modelId="{14C1D551-05B1-4A20-B39F-A5583A2DB77B}">
      <dgm:prSet/>
      <dgm:spPr/>
      <dgm:t>
        <a:bodyPr/>
        <a:lstStyle/>
        <a:p>
          <a:r>
            <a:rPr lang="en-US" dirty="0"/>
            <a:t>The ions and electrons behave slightly differently because they have different charges and masses. The thermal energy has an important role in the body’s surface and is tied to the electrical potential.</a:t>
          </a:r>
        </a:p>
      </dgm:t>
    </dgm:pt>
    <dgm:pt modelId="{2A5BE11D-5A18-4EEB-872A-4E51C3028873}" type="parTrans" cxnId="{A4887A99-0A6C-4C72-8F37-5686EAA612F3}">
      <dgm:prSet/>
      <dgm:spPr/>
      <dgm:t>
        <a:bodyPr/>
        <a:lstStyle/>
        <a:p>
          <a:endParaRPr lang="en-US"/>
        </a:p>
      </dgm:t>
    </dgm:pt>
    <dgm:pt modelId="{01DE5FCD-672C-4410-A3D7-1CD3F457568C}" type="sibTrans" cxnId="{A4887A99-0A6C-4C72-8F37-5686EAA612F3}">
      <dgm:prSet phldrT="2" phldr="0"/>
      <dgm:spPr/>
      <dgm:t>
        <a:bodyPr/>
        <a:lstStyle/>
        <a:p>
          <a:r>
            <a:rPr lang="en-US"/>
            <a:t>2</a:t>
          </a:r>
        </a:p>
      </dgm:t>
    </dgm:pt>
    <dgm:pt modelId="{1932FF3C-5026-1345-AA82-DFAE79B1C794}" type="pres">
      <dgm:prSet presAssocID="{D7F43682-A684-4478-BEE6-42929AB98719}" presName="Name0" presStyleCnt="0">
        <dgm:presLayoutVars>
          <dgm:animLvl val="lvl"/>
          <dgm:resizeHandles val="exact"/>
        </dgm:presLayoutVars>
      </dgm:prSet>
      <dgm:spPr/>
    </dgm:pt>
    <dgm:pt modelId="{52B1C155-8476-A64E-A84B-B1F8BDD2A4A4}" type="pres">
      <dgm:prSet presAssocID="{2AD1B123-030A-4A18-8F89-D7609DE68413}" presName="compositeNode" presStyleCnt="0">
        <dgm:presLayoutVars>
          <dgm:bulletEnabled val="1"/>
        </dgm:presLayoutVars>
      </dgm:prSet>
      <dgm:spPr/>
    </dgm:pt>
    <dgm:pt modelId="{98D26315-F031-3D45-B9E8-B7D8253A9D3D}" type="pres">
      <dgm:prSet presAssocID="{2AD1B123-030A-4A18-8F89-D7609DE68413}" presName="bgRect" presStyleLbl="bgAccFollowNode1" presStyleIdx="0" presStyleCnt="3"/>
      <dgm:spPr/>
    </dgm:pt>
    <dgm:pt modelId="{866EFD26-1E39-8142-9DF7-612A41B8D119}" type="pres">
      <dgm:prSet presAssocID="{98DDBBB6-20AA-487D-A42C-990E51A715B9}" presName="sibTransNodeCircle" presStyleLbl="alignNode1" presStyleIdx="0" presStyleCnt="6">
        <dgm:presLayoutVars>
          <dgm:chMax val="0"/>
          <dgm:bulletEnabled/>
        </dgm:presLayoutVars>
      </dgm:prSet>
      <dgm:spPr/>
    </dgm:pt>
    <dgm:pt modelId="{E3856F7E-7465-7142-9BE5-4CF1303DA67E}" type="pres">
      <dgm:prSet presAssocID="{2AD1B123-030A-4A18-8F89-D7609DE68413}" presName="bottomLine" presStyleLbl="alignNode1" presStyleIdx="1" presStyleCnt="6">
        <dgm:presLayoutVars/>
      </dgm:prSet>
      <dgm:spPr/>
    </dgm:pt>
    <dgm:pt modelId="{D8331D4D-CF91-6149-801F-727CAD18A0EF}" type="pres">
      <dgm:prSet presAssocID="{2AD1B123-030A-4A18-8F89-D7609DE68413}" presName="nodeText" presStyleLbl="bgAccFollowNode1" presStyleIdx="0" presStyleCnt="3">
        <dgm:presLayoutVars>
          <dgm:bulletEnabled val="1"/>
        </dgm:presLayoutVars>
      </dgm:prSet>
      <dgm:spPr/>
    </dgm:pt>
    <dgm:pt modelId="{FDCF38DD-408E-3C41-A150-B24438FF76FB}" type="pres">
      <dgm:prSet presAssocID="{98DDBBB6-20AA-487D-A42C-990E51A715B9}" presName="sibTrans" presStyleCnt="0"/>
      <dgm:spPr/>
    </dgm:pt>
    <dgm:pt modelId="{574CFF86-A1BC-4988-809A-47734D90AA55}" type="pres">
      <dgm:prSet presAssocID="{14C1D551-05B1-4A20-B39F-A5583A2DB77B}" presName="compositeNode" presStyleCnt="0">
        <dgm:presLayoutVars>
          <dgm:bulletEnabled val="1"/>
        </dgm:presLayoutVars>
      </dgm:prSet>
      <dgm:spPr/>
    </dgm:pt>
    <dgm:pt modelId="{0CAE53A6-716F-43C3-A21C-F119BC854D0B}" type="pres">
      <dgm:prSet presAssocID="{14C1D551-05B1-4A20-B39F-A5583A2DB77B}" presName="bgRect" presStyleLbl="bgAccFollowNode1" presStyleIdx="1" presStyleCnt="3"/>
      <dgm:spPr/>
    </dgm:pt>
    <dgm:pt modelId="{98DFF3C4-538C-4F58-AAD0-A439679349B2}" type="pres">
      <dgm:prSet presAssocID="{01DE5FCD-672C-4410-A3D7-1CD3F457568C}" presName="sibTransNodeCircle" presStyleLbl="alignNode1" presStyleIdx="2" presStyleCnt="6">
        <dgm:presLayoutVars>
          <dgm:chMax val="0"/>
          <dgm:bulletEnabled/>
        </dgm:presLayoutVars>
      </dgm:prSet>
      <dgm:spPr/>
    </dgm:pt>
    <dgm:pt modelId="{4D7AF3EC-2469-4A7E-A480-D8F18444F944}" type="pres">
      <dgm:prSet presAssocID="{14C1D551-05B1-4A20-B39F-A5583A2DB77B}" presName="bottomLine" presStyleLbl="alignNode1" presStyleIdx="3" presStyleCnt="6">
        <dgm:presLayoutVars/>
      </dgm:prSet>
      <dgm:spPr/>
    </dgm:pt>
    <dgm:pt modelId="{07B5CE99-0874-4F5C-8DAA-82F70A232878}" type="pres">
      <dgm:prSet presAssocID="{14C1D551-05B1-4A20-B39F-A5583A2DB77B}" presName="nodeText" presStyleLbl="bgAccFollowNode1" presStyleIdx="1" presStyleCnt="3">
        <dgm:presLayoutVars>
          <dgm:bulletEnabled val="1"/>
        </dgm:presLayoutVars>
      </dgm:prSet>
      <dgm:spPr/>
    </dgm:pt>
    <dgm:pt modelId="{5C29A1CD-218C-404C-8F93-E1BFBAA02D1D}" type="pres">
      <dgm:prSet presAssocID="{01DE5FCD-672C-4410-A3D7-1CD3F457568C}" presName="sibTrans" presStyleCnt="0"/>
      <dgm:spPr/>
    </dgm:pt>
    <dgm:pt modelId="{C82765EF-52E4-C04A-9FE5-0A1AF55BE5F9}" type="pres">
      <dgm:prSet presAssocID="{7C80D2EC-7B92-4278-A702-46996C723738}" presName="compositeNode" presStyleCnt="0">
        <dgm:presLayoutVars>
          <dgm:bulletEnabled val="1"/>
        </dgm:presLayoutVars>
      </dgm:prSet>
      <dgm:spPr/>
    </dgm:pt>
    <dgm:pt modelId="{A28DCF99-4D94-3F41-9B69-1BE499953E75}" type="pres">
      <dgm:prSet presAssocID="{7C80D2EC-7B92-4278-A702-46996C723738}" presName="bgRect" presStyleLbl="bgAccFollowNode1" presStyleIdx="2" presStyleCnt="3"/>
      <dgm:spPr/>
    </dgm:pt>
    <dgm:pt modelId="{D4FD9AC4-487C-B849-885A-64A5D1B18B0D}" type="pres">
      <dgm:prSet presAssocID="{BC7114D7-A064-48F3-AAA9-707EDA3CE849}" presName="sibTransNodeCircle" presStyleLbl="alignNode1" presStyleIdx="4" presStyleCnt="6">
        <dgm:presLayoutVars>
          <dgm:chMax val="0"/>
          <dgm:bulletEnabled/>
        </dgm:presLayoutVars>
      </dgm:prSet>
      <dgm:spPr/>
    </dgm:pt>
    <dgm:pt modelId="{37C1A839-C32B-AF45-91C1-649095D28750}" type="pres">
      <dgm:prSet presAssocID="{7C80D2EC-7B92-4278-A702-46996C723738}" presName="bottomLine" presStyleLbl="alignNode1" presStyleIdx="5" presStyleCnt="6">
        <dgm:presLayoutVars/>
      </dgm:prSet>
      <dgm:spPr/>
    </dgm:pt>
    <dgm:pt modelId="{769AF588-6850-7A47-926D-CC39B6560E28}" type="pres">
      <dgm:prSet presAssocID="{7C80D2EC-7B92-4278-A702-46996C723738}" presName="nodeText" presStyleLbl="bgAccFollowNode1" presStyleIdx="2" presStyleCnt="3">
        <dgm:presLayoutVars>
          <dgm:bulletEnabled val="1"/>
        </dgm:presLayoutVars>
      </dgm:prSet>
      <dgm:spPr/>
    </dgm:pt>
  </dgm:ptLst>
  <dgm:cxnLst>
    <dgm:cxn modelId="{B542D81C-5A7A-C44F-90E7-D38EA0B6CD78}" type="presOf" srcId="{2AD1B123-030A-4A18-8F89-D7609DE68413}" destId="{98D26315-F031-3D45-B9E8-B7D8253A9D3D}" srcOrd="0" destOrd="0" presId="urn:microsoft.com/office/officeart/2016/7/layout/BasicLinearProcessNumbered"/>
    <dgm:cxn modelId="{81745925-8E9B-490C-B435-F9BF24FE6D7B}" srcId="{D7F43682-A684-4478-BEE6-42929AB98719}" destId="{7C80D2EC-7B92-4278-A702-46996C723738}" srcOrd="2" destOrd="0" parTransId="{BE1660DB-0821-47FD-BF35-04BD6B448104}" sibTransId="{BC7114D7-A064-48F3-AAA9-707EDA3CE849}"/>
    <dgm:cxn modelId="{E2E01628-D560-4765-888E-8B1BD5C136FA}" type="presOf" srcId="{14C1D551-05B1-4A20-B39F-A5583A2DB77B}" destId="{0CAE53A6-716F-43C3-A21C-F119BC854D0B}" srcOrd="0" destOrd="0" presId="urn:microsoft.com/office/officeart/2016/7/layout/BasicLinearProcessNumbered"/>
    <dgm:cxn modelId="{DE59D337-09B0-D24E-B2BD-65314A624469}" type="presOf" srcId="{98DDBBB6-20AA-487D-A42C-990E51A715B9}" destId="{866EFD26-1E39-8142-9DF7-612A41B8D119}" srcOrd="0" destOrd="0" presId="urn:microsoft.com/office/officeart/2016/7/layout/BasicLinearProcessNumbered"/>
    <dgm:cxn modelId="{51F32838-1B09-E64C-B20E-2CFDEFEE7133}" type="presOf" srcId="{BC7114D7-A064-48F3-AAA9-707EDA3CE849}" destId="{D4FD9AC4-487C-B849-885A-64A5D1B18B0D}" srcOrd="0" destOrd="0" presId="urn:microsoft.com/office/officeart/2016/7/layout/BasicLinearProcessNumbered"/>
    <dgm:cxn modelId="{9EC7134C-C647-421E-BCFF-A6B77EDF49BF}" type="presOf" srcId="{01DE5FCD-672C-4410-A3D7-1CD3F457568C}" destId="{98DFF3C4-538C-4F58-AAD0-A439679349B2}" srcOrd="0" destOrd="0" presId="urn:microsoft.com/office/officeart/2016/7/layout/BasicLinearProcessNumbered"/>
    <dgm:cxn modelId="{72E92F90-3733-4669-A072-D8425B77FF99}" type="presOf" srcId="{14C1D551-05B1-4A20-B39F-A5583A2DB77B}" destId="{07B5CE99-0874-4F5C-8DAA-82F70A232878}" srcOrd="1" destOrd="0" presId="urn:microsoft.com/office/officeart/2016/7/layout/BasicLinearProcessNumbered"/>
    <dgm:cxn modelId="{A4887A99-0A6C-4C72-8F37-5686EAA612F3}" srcId="{D7F43682-A684-4478-BEE6-42929AB98719}" destId="{14C1D551-05B1-4A20-B39F-A5583A2DB77B}" srcOrd="1" destOrd="0" parTransId="{2A5BE11D-5A18-4EEB-872A-4E51C3028873}" sibTransId="{01DE5FCD-672C-4410-A3D7-1CD3F457568C}"/>
    <dgm:cxn modelId="{15B4EDA0-7025-44E2-BFD0-240806038C25}" srcId="{D7F43682-A684-4478-BEE6-42929AB98719}" destId="{2AD1B123-030A-4A18-8F89-D7609DE68413}" srcOrd="0" destOrd="0" parTransId="{407462E2-814A-427C-9CDD-18D4C5BCE5DF}" sibTransId="{98DDBBB6-20AA-487D-A42C-990E51A715B9}"/>
    <dgm:cxn modelId="{595D15AD-BF0A-6440-909C-2F26695672B7}" type="presOf" srcId="{D7F43682-A684-4478-BEE6-42929AB98719}" destId="{1932FF3C-5026-1345-AA82-DFAE79B1C794}" srcOrd="0" destOrd="0" presId="urn:microsoft.com/office/officeart/2016/7/layout/BasicLinearProcessNumbered"/>
    <dgm:cxn modelId="{6165FFCC-8E4E-274B-AC2A-128585474AC5}" type="presOf" srcId="{7C80D2EC-7B92-4278-A702-46996C723738}" destId="{769AF588-6850-7A47-926D-CC39B6560E28}" srcOrd="1" destOrd="0" presId="urn:microsoft.com/office/officeart/2016/7/layout/BasicLinearProcessNumbered"/>
    <dgm:cxn modelId="{535DF5CF-4724-074A-8A3D-33D59841D169}" type="presOf" srcId="{7C80D2EC-7B92-4278-A702-46996C723738}" destId="{A28DCF99-4D94-3F41-9B69-1BE499953E75}" srcOrd="0" destOrd="0" presId="urn:microsoft.com/office/officeart/2016/7/layout/BasicLinearProcessNumbered"/>
    <dgm:cxn modelId="{241518D1-5AEF-8A41-81E3-BD993CD6C799}" type="presOf" srcId="{2AD1B123-030A-4A18-8F89-D7609DE68413}" destId="{D8331D4D-CF91-6149-801F-727CAD18A0EF}" srcOrd="1" destOrd="0" presId="urn:microsoft.com/office/officeart/2016/7/layout/BasicLinearProcessNumbered"/>
    <dgm:cxn modelId="{649D1CBD-5604-9C48-9FD5-AAC9C70503A6}" type="presParOf" srcId="{1932FF3C-5026-1345-AA82-DFAE79B1C794}" destId="{52B1C155-8476-A64E-A84B-B1F8BDD2A4A4}" srcOrd="0" destOrd="0" presId="urn:microsoft.com/office/officeart/2016/7/layout/BasicLinearProcessNumbered"/>
    <dgm:cxn modelId="{EEB7D31C-84D5-9843-B03B-702F5CE0055A}" type="presParOf" srcId="{52B1C155-8476-A64E-A84B-B1F8BDD2A4A4}" destId="{98D26315-F031-3D45-B9E8-B7D8253A9D3D}" srcOrd="0" destOrd="0" presId="urn:microsoft.com/office/officeart/2016/7/layout/BasicLinearProcessNumbered"/>
    <dgm:cxn modelId="{DAF90DB3-BA30-AA48-AF04-695409DC418D}" type="presParOf" srcId="{52B1C155-8476-A64E-A84B-B1F8BDD2A4A4}" destId="{866EFD26-1E39-8142-9DF7-612A41B8D119}" srcOrd="1" destOrd="0" presId="urn:microsoft.com/office/officeart/2016/7/layout/BasicLinearProcessNumbered"/>
    <dgm:cxn modelId="{9C4E3337-8E34-AD4D-937A-6774EE6B6F20}" type="presParOf" srcId="{52B1C155-8476-A64E-A84B-B1F8BDD2A4A4}" destId="{E3856F7E-7465-7142-9BE5-4CF1303DA67E}" srcOrd="2" destOrd="0" presId="urn:microsoft.com/office/officeart/2016/7/layout/BasicLinearProcessNumbered"/>
    <dgm:cxn modelId="{85023569-2F53-7A49-8ABB-D4E70DB0B10A}" type="presParOf" srcId="{52B1C155-8476-A64E-A84B-B1F8BDD2A4A4}" destId="{D8331D4D-CF91-6149-801F-727CAD18A0EF}" srcOrd="3" destOrd="0" presId="urn:microsoft.com/office/officeart/2016/7/layout/BasicLinearProcessNumbered"/>
    <dgm:cxn modelId="{6760A2B3-1CBA-FC43-891A-64049031D831}" type="presParOf" srcId="{1932FF3C-5026-1345-AA82-DFAE79B1C794}" destId="{FDCF38DD-408E-3C41-A150-B24438FF76FB}" srcOrd="1" destOrd="0" presId="urn:microsoft.com/office/officeart/2016/7/layout/BasicLinearProcessNumbered"/>
    <dgm:cxn modelId="{A9976F90-FA7B-4F44-BBB9-BFC077EB824E}" type="presParOf" srcId="{1932FF3C-5026-1345-AA82-DFAE79B1C794}" destId="{574CFF86-A1BC-4988-809A-47734D90AA55}" srcOrd="2" destOrd="0" presId="urn:microsoft.com/office/officeart/2016/7/layout/BasicLinearProcessNumbered"/>
    <dgm:cxn modelId="{401DF87D-BFEC-4271-9EC6-5685F823B0C2}" type="presParOf" srcId="{574CFF86-A1BC-4988-809A-47734D90AA55}" destId="{0CAE53A6-716F-43C3-A21C-F119BC854D0B}" srcOrd="0" destOrd="0" presId="urn:microsoft.com/office/officeart/2016/7/layout/BasicLinearProcessNumbered"/>
    <dgm:cxn modelId="{7535358B-C9B2-48ED-B708-7DA102B4616D}" type="presParOf" srcId="{574CFF86-A1BC-4988-809A-47734D90AA55}" destId="{98DFF3C4-538C-4F58-AAD0-A439679349B2}" srcOrd="1" destOrd="0" presId="urn:microsoft.com/office/officeart/2016/7/layout/BasicLinearProcessNumbered"/>
    <dgm:cxn modelId="{B8F195F7-8422-4C00-A48C-D800334B67BF}" type="presParOf" srcId="{574CFF86-A1BC-4988-809A-47734D90AA55}" destId="{4D7AF3EC-2469-4A7E-A480-D8F18444F944}" srcOrd="2" destOrd="0" presId="urn:microsoft.com/office/officeart/2016/7/layout/BasicLinearProcessNumbered"/>
    <dgm:cxn modelId="{A63B54EA-24FE-49BD-9DE2-30F4211F763F}" type="presParOf" srcId="{574CFF86-A1BC-4988-809A-47734D90AA55}" destId="{07B5CE99-0874-4F5C-8DAA-82F70A232878}" srcOrd="3" destOrd="0" presId="urn:microsoft.com/office/officeart/2016/7/layout/BasicLinearProcessNumbered"/>
    <dgm:cxn modelId="{E6BEAE89-7344-4AE2-894B-8CD0C7727493}" type="presParOf" srcId="{1932FF3C-5026-1345-AA82-DFAE79B1C794}" destId="{5C29A1CD-218C-404C-8F93-E1BFBAA02D1D}" srcOrd="3" destOrd="0" presId="urn:microsoft.com/office/officeart/2016/7/layout/BasicLinearProcessNumbered"/>
    <dgm:cxn modelId="{74CE245B-8479-6E4B-9A88-43D67B303E61}" type="presParOf" srcId="{1932FF3C-5026-1345-AA82-DFAE79B1C794}" destId="{C82765EF-52E4-C04A-9FE5-0A1AF55BE5F9}" srcOrd="4" destOrd="0" presId="urn:microsoft.com/office/officeart/2016/7/layout/BasicLinearProcessNumbered"/>
    <dgm:cxn modelId="{DAA8A8C0-9CE8-984A-AEAC-F01FEED9D245}" type="presParOf" srcId="{C82765EF-52E4-C04A-9FE5-0A1AF55BE5F9}" destId="{A28DCF99-4D94-3F41-9B69-1BE499953E75}" srcOrd="0" destOrd="0" presId="urn:microsoft.com/office/officeart/2016/7/layout/BasicLinearProcessNumbered"/>
    <dgm:cxn modelId="{E3C83A20-F108-E84C-BB19-B08E5A004CF5}" type="presParOf" srcId="{C82765EF-52E4-C04A-9FE5-0A1AF55BE5F9}" destId="{D4FD9AC4-487C-B849-885A-64A5D1B18B0D}" srcOrd="1" destOrd="0" presId="urn:microsoft.com/office/officeart/2016/7/layout/BasicLinearProcessNumbered"/>
    <dgm:cxn modelId="{06DE330A-10C7-7843-BD13-ECC6F8EC58C7}" type="presParOf" srcId="{C82765EF-52E4-C04A-9FE5-0A1AF55BE5F9}" destId="{37C1A839-C32B-AF45-91C1-649095D28750}" srcOrd="2" destOrd="0" presId="urn:microsoft.com/office/officeart/2016/7/layout/BasicLinearProcessNumbered"/>
    <dgm:cxn modelId="{CC5B3540-2C62-C242-8B41-52FE01795770}" type="presParOf" srcId="{C82765EF-52E4-C04A-9FE5-0A1AF55BE5F9}" destId="{769AF588-6850-7A47-926D-CC39B6560E2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B32F2-26F8-7C46-88A1-197918CF00EC}">
      <dsp:nvSpPr>
        <dsp:cNvPr id="0" name=""/>
        <dsp:cNvSpPr/>
      </dsp:nvSpPr>
      <dsp:spPr>
        <a:xfrm>
          <a:off x="0" y="2415"/>
          <a:ext cx="5115491"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4E69707-4593-E141-BDDA-0E15777C7480}">
      <dsp:nvSpPr>
        <dsp:cNvPr id="0" name=""/>
        <dsp:cNvSpPr/>
      </dsp:nvSpPr>
      <dsp:spPr>
        <a:xfrm>
          <a:off x="0" y="2415"/>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interpretation of the current-voltage (I-V) </a:t>
          </a:r>
        </a:p>
      </dsp:txBody>
      <dsp:txXfrm>
        <a:off x="0" y="2415"/>
        <a:ext cx="5115491" cy="1647662"/>
      </dsp:txXfrm>
    </dsp:sp>
    <dsp:sp modelId="{197CC4D3-EA05-044C-A9E5-C55BD05E7E08}">
      <dsp:nvSpPr>
        <dsp:cNvPr id="0" name=""/>
        <dsp:cNvSpPr/>
      </dsp:nvSpPr>
      <dsp:spPr>
        <a:xfrm>
          <a:off x="0" y="1650077"/>
          <a:ext cx="5115491"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AC49E70-9C4A-3E4B-AB56-0FF889EA2B9C}">
      <dsp:nvSpPr>
        <dsp:cNvPr id="0" name=""/>
        <dsp:cNvSpPr/>
      </dsp:nvSpPr>
      <dsp:spPr>
        <a:xfrm>
          <a:off x="0" y="1650077"/>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 most widespread use of Langmuir probes at present is in the semiconductor industry, where radiofrequency (rf) sources are used to produce plasmas for etching and deposition.</a:t>
          </a:r>
        </a:p>
      </dsp:txBody>
      <dsp:txXfrm>
        <a:off x="0" y="1650077"/>
        <a:ext cx="5115491" cy="1647662"/>
      </dsp:txXfrm>
    </dsp:sp>
    <dsp:sp modelId="{41D83E26-3722-1743-9900-357D70738820}">
      <dsp:nvSpPr>
        <dsp:cNvPr id="0" name=""/>
        <dsp:cNvSpPr/>
      </dsp:nvSpPr>
      <dsp:spPr>
        <a:xfrm>
          <a:off x="0" y="3297740"/>
          <a:ext cx="5115491"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744C800-1B48-424F-B9F2-C80FA342CF9B}">
      <dsp:nvSpPr>
        <dsp:cNvPr id="0" name=""/>
        <dsp:cNvSpPr/>
      </dsp:nvSpPr>
      <dsp:spPr>
        <a:xfrm>
          <a:off x="0" y="3297740"/>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These partially ionized plasmas require special techniques in probe construction and theory. Emphasis will be given to this new forefront of diagnostics research. </a:t>
          </a:r>
        </a:p>
      </dsp:txBody>
      <dsp:txXfrm>
        <a:off x="0" y="3297740"/>
        <a:ext cx="5115491" cy="1647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30824-F4A6-FE4D-98B9-6314EB510BCF}">
      <dsp:nvSpPr>
        <dsp:cNvPr id="0" name=""/>
        <dsp:cNvSpPr/>
      </dsp:nvSpPr>
      <dsp:spPr>
        <a:xfrm>
          <a:off x="1636957" y="2476"/>
          <a:ext cx="1841576" cy="119105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err="1"/>
            <a:t>Picoammeter</a:t>
          </a:r>
          <a:r>
            <a:rPr lang="en-US" sz="1400" kern="1200" dirty="0"/>
            <a:t> with swept potential</a:t>
          </a:r>
        </a:p>
      </dsp:txBody>
      <dsp:txXfrm>
        <a:off x="1695099" y="60618"/>
        <a:ext cx="1725292" cy="1074767"/>
      </dsp:txXfrm>
    </dsp:sp>
    <dsp:sp modelId="{61A62FB3-9A5A-5D41-B305-C296B5362DBD}">
      <dsp:nvSpPr>
        <dsp:cNvPr id="0" name=""/>
        <dsp:cNvSpPr/>
      </dsp:nvSpPr>
      <dsp:spPr>
        <a:xfrm>
          <a:off x="1636957" y="1253080"/>
          <a:ext cx="1841576" cy="1191051"/>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Computer-based experiment control and data acquisition programmed using Python</a:t>
          </a:r>
        </a:p>
      </dsp:txBody>
      <dsp:txXfrm>
        <a:off x="1695099" y="1311222"/>
        <a:ext cx="1725292" cy="1074767"/>
      </dsp:txXfrm>
    </dsp:sp>
    <dsp:sp modelId="{38417EC5-3B1A-2D42-9BCE-CF9DCBD3A749}">
      <dsp:nvSpPr>
        <dsp:cNvPr id="0" name=""/>
        <dsp:cNvSpPr/>
      </dsp:nvSpPr>
      <dsp:spPr>
        <a:xfrm>
          <a:off x="1636957" y="2503685"/>
          <a:ext cx="1841576" cy="1191051"/>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The plasma tube</a:t>
          </a:r>
        </a:p>
      </dsp:txBody>
      <dsp:txXfrm>
        <a:off x="1695099" y="2561827"/>
        <a:ext cx="1725292" cy="1074767"/>
      </dsp:txXfrm>
    </dsp:sp>
    <dsp:sp modelId="{79AC5F0A-0932-0D42-BB61-9B20B01AA54A}">
      <dsp:nvSpPr>
        <dsp:cNvPr id="0" name=""/>
        <dsp:cNvSpPr/>
      </dsp:nvSpPr>
      <dsp:spPr>
        <a:xfrm>
          <a:off x="1636957" y="3754289"/>
          <a:ext cx="1841576" cy="119105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High-voltage power supply</a:t>
          </a:r>
        </a:p>
      </dsp:txBody>
      <dsp:txXfrm>
        <a:off x="1695099" y="3812431"/>
        <a:ext cx="1725292" cy="10747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0FC99-1153-FA44-A765-BC6278F54E9E}">
      <dsp:nvSpPr>
        <dsp:cNvPr id="0" name=""/>
        <dsp:cNvSpPr/>
      </dsp:nvSpPr>
      <dsp:spPr>
        <a:xfrm>
          <a:off x="8893" y="502358"/>
          <a:ext cx="5316616" cy="212664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022" tIns="57341" rIns="57341" bIns="57341" numCol="1" spcCol="1270" anchor="ctr" anchorCtr="0">
          <a:noAutofit/>
        </a:bodyPr>
        <a:lstStyle/>
        <a:p>
          <a:pPr marL="0" lvl="0" indent="0" algn="ctr" defTabSz="1911350">
            <a:lnSpc>
              <a:spcPct val="90000"/>
            </a:lnSpc>
            <a:spcBef>
              <a:spcPct val="0"/>
            </a:spcBef>
            <a:spcAft>
              <a:spcPct val="35000"/>
            </a:spcAft>
            <a:buNone/>
          </a:pPr>
          <a:r>
            <a:rPr lang="en-US" sz="4300" b="1" kern="1200"/>
            <a:t>Plasma Electron Temperature</a:t>
          </a:r>
          <a:r>
            <a:rPr lang="en-US" sz="4300" kern="1200"/>
            <a:t> </a:t>
          </a:r>
        </a:p>
      </dsp:txBody>
      <dsp:txXfrm>
        <a:off x="1072216" y="502358"/>
        <a:ext cx="3189970" cy="2126646"/>
      </dsp:txXfrm>
    </dsp:sp>
    <dsp:sp modelId="{5CA0DC1C-0F66-F74E-9C5F-B59227D4846C}">
      <dsp:nvSpPr>
        <dsp:cNvPr id="0" name=""/>
        <dsp:cNvSpPr/>
      </dsp:nvSpPr>
      <dsp:spPr>
        <a:xfrm>
          <a:off x="4793849" y="502358"/>
          <a:ext cx="5316616" cy="2126646"/>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022" tIns="57341" rIns="57341" bIns="57341" numCol="1" spcCol="1270" anchor="ctr" anchorCtr="0">
          <a:noAutofit/>
        </a:bodyPr>
        <a:lstStyle/>
        <a:p>
          <a:pPr marL="0" lvl="0" indent="0" algn="ctr" defTabSz="1911350">
            <a:lnSpc>
              <a:spcPct val="90000"/>
            </a:lnSpc>
            <a:spcBef>
              <a:spcPct val="0"/>
            </a:spcBef>
            <a:spcAft>
              <a:spcPct val="35000"/>
            </a:spcAft>
            <a:buNone/>
          </a:pPr>
          <a:r>
            <a:rPr lang="en-US" sz="4300" b="1" kern="1200"/>
            <a:t>Plasmas: Ions and Electrons</a:t>
          </a:r>
          <a:endParaRPr lang="en-US" sz="4300" kern="1200"/>
        </a:p>
      </dsp:txBody>
      <dsp:txXfrm>
        <a:off x="5857172" y="502358"/>
        <a:ext cx="3189970" cy="21266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421D1-9DC6-D940-AC33-62DE801566A0}">
      <dsp:nvSpPr>
        <dsp:cNvPr id="0" name=""/>
        <dsp:cNvSpPr/>
      </dsp:nvSpPr>
      <dsp:spPr>
        <a:xfrm>
          <a:off x="8893" y="57922"/>
          <a:ext cx="2658308" cy="301551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We know that Langmuir probe is a low temperature plasmas. </a:t>
          </a:r>
        </a:p>
        <a:p>
          <a:pPr marL="57150" lvl="1" indent="-57150" algn="l" defTabSz="444500">
            <a:lnSpc>
              <a:spcPct val="90000"/>
            </a:lnSpc>
            <a:spcBef>
              <a:spcPct val="0"/>
            </a:spcBef>
            <a:spcAft>
              <a:spcPct val="15000"/>
            </a:spcAft>
            <a:buChar char="•"/>
          </a:pPr>
          <a:r>
            <a:rPr lang="en-US" sz="1000" kern="1200"/>
            <a:t>Plasmas are ionized gases characterized by macroscopic parameters that include temperatures, densities, and pressure</a:t>
          </a:r>
        </a:p>
        <a:p>
          <a:pPr marL="57150" lvl="1" indent="-57150" algn="l" defTabSz="444500">
            <a:lnSpc>
              <a:spcPct val="90000"/>
            </a:lnSpc>
            <a:spcBef>
              <a:spcPct val="0"/>
            </a:spcBef>
            <a:spcAft>
              <a:spcPct val="15000"/>
            </a:spcAft>
            <a:buChar char="•"/>
          </a:pPr>
          <a:r>
            <a:rPr lang="en-US" sz="1000" kern="1200" dirty="0"/>
            <a:t>The electron temperature can be much different than the temperatures of ions and neutrals.</a:t>
          </a:r>
        </a:p>
      </dsp:txBody>
      <dsp:txXfrm>
        <a:off x="86752" y="135781"/>
        <a:ext cx="2502590" cy="2859800"/>
      </dsp:txXfrm>
    </dsp:sp>
    <dsp:sp modelId="{4A527D37-9F4A-0943-9C00-711BE9859525}">
      <dsp:nvSpPr>
        <dsp:cNvPr id="0" name=""/>
        <dsp:cNvSpPr/>
      </dsp:nvSpPr>
      <dsp:spPr>
        <a:xfrm>
          <a:off x="2933033" y="1236051"/>
          <a:ext cx="563561" cy="659260"/>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33033" y="1367903"/>
        <a:ext cx="394493" cy="395556"/>
      </dsp:txXfrm>
    </dsp:sp>
    <dsp:sp modelId="{B238F020-AC3F-D846-8504-C166E919189C}">
      <dsp:nvSpPr>
        <dsp:cNvPr id="0" name=""/>
        <dsp:cNvSpPr/>
      </dsp:nvSpPr>
      <dsp:spPr>
        <a:xfrm>
          <a:off x="3730525" y="57922"/>
          <a:ext cx="2658308" cy="3015518"/>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Plasmas consist of both ions and electrons acting as a semi-coherent system. Using the common definition of temperature, the ions and electrons should be at the same temperature. However, because the electrons have much smaller mass than the ions, they have greater thermal velocity. This means that their motion due to temperature is greater. Also because of this lower mass, when we introduce a floating potential, the electrons respond more strongly than the ions. </a:t>
          </a:r>
        </a:p>
      </dsp:txBody>
      <dsp:txXfrm>
        <a:off x="3808384" y="135781"/>
        <a:ext cx="2502590" cy="2859800"/>
      </dsp:txXfrm>
    </dsp:sp>
    <dsp:sp modelId="{DE712FAB-3538-AF4A-9CD7-613A9C41900C}">
      <dsp:nvSpPr>
        <dsp:cNvPr id="0" name=""/>
        <dsp:cNvSpPr/>
      </dsp:nvSpPr>
      <dsp:spPr>
        <a:xfrm>
          <a:off x="6654665" y="1236051"/>
          <a:ext cx="563561" cy="659260"/>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654665" y="1367903"/>
        <a:ext cx="394493" cy="395556"/>
      </dsp:txXfrm>
    </dsp:sp>
    <dsp:sp modelId="{C6A0AF17-0A16-2348-B26B-279B473E7FA7}">
      <dsp:nvSpPr>
        <dsp:cNvPr id="0" name=""/>
        <dsp:cNvSpPr/>
      </dsp:nvSpPr>
      <dsp:spPr>
        <a:xfrm>
          <a:off x="7452157" y="57922"/>
          <a:ext cx="2658308" cy="3015518"/>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This results in the electrons’ effective temperature being higher than the ions’ effective temperature, even though they are part of the same body of plasma. The electrons’ temperature is dependent on pressure and the gas that has been ionized. We also found an inverse relationship between changes in the base voltage and the temperature.</a:t>
          </a:r>
        </a:p>
      </dsp:txBody>
      <dsp:txXfrm>
        <a:off x="7530016" y="135781"/>
        <a:ext cx="2502590" cy="2859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26315-F031-3D45-B9E8-B7D8253A9D3D}">
      <dsp:nvSpPr>
        <dsp:cNvPr id="0" name=""/>
        <dsp:cNvSpPr/>
      </dsp:nvSpPr>
      <dsp:spPr>
        <a:xfrm>
          <a:off x="0" y="0"/>
          <a:ext cx="3162299" cy="313136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6545" tIns="330200" rIns="246545" bIns="330200" numCol="1" spcCol="1270" anchor="t" anchorCtr="0">
          <a:noAutofit/>
        </a:bodyPr>
        <a:lstStyle/>
        <a:p>
          <a:pPr marL="0" lvl="0" indent="0" algn="l" defTabSz="488950">
            <a:lnSpc>
              <a:spcPct val="90000"/>
            </a:lnSpc>
            <a:spcBef>
              <a:spcPct val="0"/>
            </a:spcBef>
            <a:spcAft>
              <a:spcPct val="35000"/>
            </a:spcAft>
            <a:buNone/>
          </a:pPr>
          <a:r>
            <a:rPr lang="en-US" sz="1100" kern="1200" dirty="0"/>
            <a:t>Plasmas contain mobile electric charges of both signs – that is, both ions and electrons – making them quasi-neutral. Because of this dichotomous nature, the plasma responds to external charges as if it is also charged.</a:t>
          </a:r>
        </a:p>
      </dsp:txBody>
      <dsp:txXfrm>
        <a:off x="0" y="1189918"/>
        <a:ext cx="3162299" cy="1878818"/>
      </dsp:txXfrm>
    </dsp:sp>
    <dsp:sp modelId="{866EFD26-1E39-8142-9DF7-612A41B8D119}">
      <dsp:nvSpPr>
        <dsp:cNvPr id="0" name=""/>
        <dsp:cNvSpPr/>
      </dsp:nvSpPr>
      <dsp:spPr>
        <a:xfrm>
          <a:off x="1111445" y="313136"/>
          <a:ext cx="939409" cy="939409"/>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1249018" y="450709"/>
        <a:ext cx="664263" cy="664263"/>
      </dsp:txXfrm>
    </dsp:sp>
    <dsp:sp modelId="{E3856F7E-7465-7142-9BE5-4CF1303DA67E}">
      <dsp:nvSpPr>
        <dsp:cNvPr id="0" name=""/>
        <dsp:cNvSpPr/>
      </dsp:nvSpPr>
      <dsp:spPr>
        <a:xfrm>
          <a:off x="0" y="3131292"/>
          <a:ext cx="3162299" cy="7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CAE53A6-716F-43C3-A21C-F119BC854D0B}">
      <dsp:nvSpPr>
        <dsp:cNvPr id="0" name=""/>
        <dsp:cNvSpPr/>
      </dsp:nvSpPr>
      <dsp:spPr>
        <a:xfrm>
          <a:off x="3478529" y="0"/>
          <a:ext cx="3162299" cy="313136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6545" tIns="330200" rIns="246545" bIns="330200" numCol="1" spcCol="1270" anchor="t" anchorCtr="0">
          <a:noAutofit/>
        </a:bodyPr>
        <a:lstStyle/>
        <a:p>
          <a:pPr marL="0" lvl="0" indent="0" algn="l" defTabSz="488950">
            <a:lnSpc>
              <a:spcPct val="90000"/>
            </a:lnSpc>
            <a:spcBef>
              <a:spcPct val="0"/>
            </a:spcBef>
            <a:spcAft>
              <a:spcPct val="35000"/>
            </a:spcAft>
            <a:buNone/>
          </a:pPr>
          <a:r>
            <a:rPr lang="en-US" sz="1100" kern="1200" dirty="0"/>
            <a:t>The ions and electrons behave slightly differently because they have different charges and masses. The thermal energy has an important role in the body’s surface and is tied to the electrical potential.</a:t>
          </a:r>
        </a:p>
      </dsp:txBody>
      <dsp:txXfrm>
        <a:off x="3478529" y="1189918"/>
        <a:ext cx="3162299" cy="1878818"/>
      </dsp:txXfrm>
    </dsp:sp>
    <dsp:sp modelId="{98DFF3C4-538C-4F58-AAD0-A439679349B2}">
      <dsp:nvSpPr>
        <dsp:cNvPr id="0" name=""/>
        <dsp:cNvSpPr/>
      </dsp:nvSpPr>
      <dsp:spPr>
        <a:xfrm>
          <a:off x="4589975" y="313136"/>
          <a:ext cx="939409" cy="939409"/>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4727548" y="450709"/>
        <a:ext cx="664263" cy="664263"/>
      </dsp:txXfrm>
    </dsp:sp>
    <dsp:sp modelId="{4D7AF3EC-2469-4A7E-A480-D8F18444F944}">
      <dsp:nvSpPr>
        <dsp:cNvPr id="0" name=""/>
        <dsp:cNvSpPr/>
      </dsp:nvSpPr>
      <dsp:spPr>
        <a:xfrm>
          <a:off x="3478529" y="3131292"/>
          <a:ext cx="3162299" cy="7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28DCF99-4D94-3F41-9B69-1BE499953E75}">
      <dsp:nvSpPr>
        <dsp:cNvPr id="0" name=""/>
        <dsp:cNvSpPr/>
      </dsp:nvSpPr>
      <dsp:spPr>
        <a:xfrm>
          <a:off x="6957059" y="0"/>
          <a:ext cx="3162299" cy="313136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6545" tIns="330200" rIns="246545" bIns="330200" numCol="1" spcCol="1270" anchor="t" anchorCtr="0">
          <a:noAutofit/>
        </a:bodyPr>
        <a:lstStyle/>
        <a:p>
          <a:pPr marL="0" lvl="0" indent="0" algn="l" defTabSz="488950">
            <a:lnSpc>
              <a:spcPct val="90000"/>
            </a:lnSpc>
            <a:spcBef>
              <a:spcPct val="0"/>
            </a:spcBef>
            <a:spcAft>
              <a:spcPct val="35000"/>
            </a:spcAft>
            <a:buNone/>
          </a:pPr>
          <a:r>
            <a:rPr lang="en-US" sz="1100" kern="1200" dirty="0"/>
            <a:t>Experiments of plasmas have an important role in our modern days because it helps us understand the theory behind them which helps us replicate experiments in a laboratory setting. With modern technology, we can go one step up by computing the data we collect in the experiment for further study. </a:t>
          </a:r>
        </a:p>
      </dsp:txBody>
      <dsp:txXfrm>
        <a:off x="6957059" y="1189918"/>
        <a:ext cx="3162299" cy="1878818"/>
      </dsp:txXfrm>
    </dsp:sp>
    <dsp:sp modelId="{D4FD9AC4-487C-B849-885A-64A5D1B18B0D}">
      <dsp:nvSpPr>
        <dsp:cNvPr id="0" name=""/>
        <dsp:cNvSpPr/>
      </dsp:nvSpPr>
      <dsp:spPr>
        <a:xfrm>
          <a:off x="8068505" y="313136"/>
          <a:ext cx="939409" cy="939409"/>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8206078" y="450709"/>
        <a:ext cx="664263" cy="664263"/>
      </dsp:txXfrm>
    </dsp:sp>
    <dsp:sp modelId="{37C1A839-C32B-AF45-91C1-649095D28750}">
      <dsp:nvSpPr>
        <dsp:cNvPr id="0" name=""/>
        <dsp:cNvSpPr/>
      </dsp:nvSpPr>
      <dsp:spPr>
        <a:xfrm>
          <a:off x="6957059" y="3131292"/>
          <a:ext cx="3162299" cy="7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75443-D126-EB46-9EA4-E44FFC0DCCC2}" type="datetimeFigureOut">
              <a:rPr lang="en-US" smtClean="0"/>
              <a:t>10/4/2018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3A6EF-0B5F-9F49-B306-FB17ECD4D222}" type="slidenum">
              <a:rPr lang="en-US" smtClean="0"/>
              <a:t>‹#›</a:t>
            </a:fld>
            <a:endParaRPr lang="en-US"/>
          </a:p>
        </p:txBody>
      </p:sp>
    </p:spTree>
    <p:extLst>
      <p:ext uri="{BB962C8B-B14F-4D97-AF65-F5344CB8AC3E}">
        <p14:creationId xmlns:p14="http://schemas.microsoft.com/office/powerpoint/2010/main" val="73316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Problem </a:t>
            </a:r>
          </a:p>
          <a:p>
            <a:r>
              <a:rPr lang="en-US" dirty="0"/>
              <a:t>Hypothesis </a:t>
            </a:r>
          </a:p>
          <a:p>
            <a:r>
              <a:rPr lang="en-US" dirty="0"/>
              <a:t>Conduct experiment </a:t>
            </a:r>
          </a:p>
          <a:p>
            <a:r>
              <a:rPr lang="en-US" dirty="0"/>
              <a:t>Collected data </a:t>
            </a:r>
          </a:p>
          <a:p>
            <a:r>
              <a:rPr lang="en-US" dirty="0"/>
              <a:t>Analyze data </a:t>
            </a:r>
          </a:p>
          <a:p>
            <a:r>
              <a:rPr lang="en-US" dirty="0"/>
              <a:t>Form a conclusion </a:t>
            </a:r>
          </a:p>
          <a:p>
            <a:r>
              <a:rPr lang="en-US" dirty="0"/>
              <a:t>Repeat the work.</a:t>
            </a:r>
          </a:p>
        </p:txBody>
      </p:sp>
      <p:sp>
        <p:nvSpPr>
          <p:cNvPr id="4" name="Slide Number Placeholder 3"/>
          <p:cNvSpPr>
            <a:spLocks noGrp="1"/>
          </p:cNvSpPr>
          <p:nvPr>
            <p:ph type="sldNum" sz="quarter" idx="10"/>
          </p:nvPr>
        </p:nvSpPr>
        <p:spPr/>
        <p:txBody>
          <a:bodyPr/>
          <a:lstStyle/>
          <a:p>
            <a:fld id="{3B73A6EF-0B5F-9F49-B306-FB17ECD4D222}" type="slidenum">
              <a:rPr lang="en-US" smtClean="0"/>
              <a:t>6</a:t>
            </a:fld>
            <a:endParaRPr lang="en-US"/>
          </a:p>
        </p:txBody>
      </p:sp>
    </p:spTree>
    <p:extLst>
      <p:ext uri="{BB962C8B-B14F-4D97-AF65-F5344CB8AC3E}">
        <p14:creationId xmlns:p14="http://schemas.microsoft.com/office/powerpoint/2010/main" val="62172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2F56-27AE-AE4A-AB1F-9C6546679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06F6DB-A718-FD45-8F3D-9A4C943BD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6350E-6DE5-914E-A126-32E53AD5357B}"/>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5" name="Footer Placeholder 4">
            <a:extLst>
              <a:ext uri="{FF2B5EF4-FFF2-40B4-BE49-F238E27FC236}">
                <a16:creationId xmlns:a16="http://schemas.microsoft.com/office/drawing/2014/main" id="{B2F56137-A1C1-4545-BD1C-773457003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FC212-7ACA-BE4A-927D-86212C3497A1}"/>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146779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DBC5-F0C4-CC46-807D-D12F9EEE2D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9CD9C8-AE7F-1F45-AA8E-021778CF12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6309-0ADF-194F-8650-07D2E42904AD}"/>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5" name="Footer Placeholder 4">
            <a:extLst>
              <a:ext uri="{FF2B5EF4-FFF2-40B4-BE49-F238E27FC236}">
                <a16:creationId xmlns:a16="http://schemas.microsoft.com/office/drawing/2014/main" id="{74B549E8-5F1B-DF42-B128-A470E9850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F871F-30EF-6147-BCD1-DEE8A8084CEC}"/>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287302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C6D6C-669F-A344-AC7D-487082EF6B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64E78C-38B2-A044-8F3F-8DAB753140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BB0C5-8699-6F47-A069-BB8139B02985}"/>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5" name="Footer Placeholder 4">
            <a:extLst>
              <a:ext uri="{FF2B5EF4-FFF2-40B4-BE49-F238E27FC236}">
                <a16:creationId xmlns:a16="http://schemas.microsoft.com/office/drawing/2014/main" id="{7616EC4B-D755-D445-93ED-72F11A85D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BB56E-C972-584D-9EC2-583D93A7724B}"/>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296474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7C8D-F1B0-3D48-BD78-FC420467B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DDE7D0-D31E-1240-A58D-A0302DFD6A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B6B23-49C8-B248-8099-396A5DA18246}"/>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5" name="Footer Placeholder 4">
            <a:extLst>
              <a:ext uri="{FF2B5EF4-FFF2-40B4-BE49-F238E27FC236}">
                <a16:creationId xmlns:a16="http://schemas.microsoft.com/office/drawing/2014/main" id="{23201BF8-6254-7E4A-B61F-8B26B34EC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6B819-DD62-E44B-B35B-84443F8B7D89}"/>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140135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9F6F-B832-4447-A472-2906F17C4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555862-F391-4E41-B755-BC3A74F28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3A78F8-9B06-3542-8FEB-94F00B283493}"/>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5" name="Footer Placeholder 4">
            <a:extLst>
              <a:ext uri="{FF2B5EF4-FFF2-40B4-BE49-F238E27FC236}">
                <a16:creationId xmlns:a16="http://schemas.microsoft.com/office/drawing/2014/main" id="{5AB1CD0D-AA30-B24A-8040-EF193F886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E79D0-100E-1841-B85D-4C80FD922981}"/>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235442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F12B-C6D5-7F44-A622-2FADC05584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B0E9E-18D6-DB44-B121-C1BB496E15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439967-1CCB-C54E-89F6-47A853D642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6E778B-F190-B74F-B89E-719F875CDB19}"/>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6" name="Footer Placeholder 5">
            <a:extLst>
              <a:ext uri="{FF2B5EF4-FFF2-40B4-BE49-F238E27FC236}">
                <a16:creationId xmlns:a16="http://schemas.microsoft.com/office/drawing/2014/main" id="{81BC1E0B-7A20-BA4B-A9F2-E1CF4C5EB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ACEB9-D6B2-B949-AC1B-C91C6EFD34D4}"/>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294318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2255-BA1D-9C43-A32D-E17CBF2DA8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DD33E9-4D13-3C40-BC88-D1C93F1FFE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9835D6-4973-4547-B5C6-E73025CD8E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99AC45-2455-5049-8C56-89B937554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4E38B4-EC20-204A-A147-56F66A9B42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1FEA32-6529-FD48-9BAE-F7BBCC27FDBB}"/>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8" name="Footer Placeholder 7">
            <a:extLst>
              <a:ext uri="{FF2B5EF4-FFF2-40B4-BE49-F238E27FC236}">
                <a16:creationId xmlns:a16="http://schemas.microsoft.com/office/drawing/2014/main" id="{51029A6C-8007-E149-94B1-235B0E0AB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74D3ED-1DEB-764B-AA71-607DC339C8CF}"/>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402769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1146-4698-8748-8B3F-C5EB4E8CA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42F7BC-DFF1-DC4E-81D3-914F09EDB7DF}"/>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4" name="Footer Placeholder 3">
            <a:extLst>
              <a:ext uri="{FF2B5EF4-FFF2-40B4-BE49-F238E27FC236}">
                <a16:creationId xmlns:a16="http://schemas.microsoft.com/office/drawing/2014/main" id="{5F3AC8EC-28BC-9C42-A1A3-A19E676510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15DA34-BB7E-4D4E-A5A1-2CA88E7D1A63}"/>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325138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9DB46D-530F-734D-B3B8-3D8A7551EE75}"/>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3" name="Footer Placeholder 2">
            <a:extLst>
              <a:ext uri="{FF2B5EF4-FFF2-40B4-BE49-F238E27FC236}">
                <a16:creationId xmlns:a16="http://schemas.microsoft.com/office/drawing/2014/main" id="{01D30658-B004-CE47-8CB9-9A9CEB852E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45E069-378F-9943-8224-6C96DE4311FD}"/>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329980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0C79-D425-044E-8F57-2337EAB28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A7AF4A-9533-874A-BFD4-27D250064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32140-5086-7C48-95C6-9C8B1DC85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0B955F-5026-4A49-B450-453B7C5E5F2E}"/>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6" name="Footer Placeholder 5">
            <a:extLst>
              <a:ext uri="{FF2B5EF4-FFF2-40B4-BE49-F238E27FC236}">
                <a16:creationId xmlns:a16="http://schemas.microsoft.com/office/drawing/2014/main" id="{B58AF036-E4B9-5E45-B6DA-D5DF1FF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A1501-AA08-9B4D-8DB5-07DDA2EF68DA}"/>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382785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B76F-5361-6E47-8B24-FAF3B4948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8C8E52-A8E4-2D4D-96DC-0CABA6C4B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F1CF6-4EA0-B647-9D47-AE7B557EA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48F404-D9A1-F644-8745-1F778D5F0590}"/>
              </a:ext>
            </a:extLst>
          </p:cNvPr>
          <p:cNvSpPr>
            <a:spLocks noGrp="1"/>
          </p:cNvSpPr>
          <p:nvPr>
            <p:ph type="dt" sz="half" idx="10"/>
          </p:nvPr>
        </p:nvSpPr>
        <p:spPr/>
        <p:txBody>
          <a:bodyPr/>
          <a:lstStyle/>
          <a:p>
            <a:fld id="{5B368E2A-87BD-5F45-BF83-17B7F24946AA}" type="datetimeFigureOut">
              <a:rPr lang="en-US" smtClean="0"/>
              <a:t>10/4/2018</a:t>
            </a:fld>
            <a:endParaRPr lang="en-US"/>
          </a:p>
        </p:txBody>
      </p:sp>
      <p:sp>
        <p:nvSpPr>
          <p:cNvPr id="6" name="Footer Placeholder 5">
            <a:extLst>
              <a:ext uri="{FF2B5EF4-FFF2-40B4-BE49-F238E27FC236}">
                <a16:creationId xmlns:a16="http://schemas.microsoft.com/office/drawing/2014/main" id="{8CFD9F21-EF59-4E4C-9371-1E753E546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3F1C9-1908-9243-B041-085BD0B94F3D}"/>
              </a:ext>
            </a:extLst>
          </p:cNvPr>
          <p:cNvSpPr>
            <a:spLocks noGrp="1"/>
          </p:cNvSpPr>
          <p:nvPr>
            <p:ph type="sldNum" sz="quarter" idx="12"/>
          </p:nvPr>
        </p:nvSpPr>
        <p:spPr/>
        <p:txBody>
          <a:bodyPr/>
          <a:lstStyle/>
          <a:p>
            <a:fld id="{2E9CDD23-4707-9743-800A-8E3FB4971097}" type="slidenum">
              <a:rPr lang="en-US" smtClean="0"/>
              <a:t>‹#›</a:t>
            </a:fld>
            <a:endParaRPr lang="en-US"/>
          </a:p>
        </p:txBody>
      </p:sp>
    </p:spTree>
    <p:extLst>
      <p:ext uri="{BB962C8B-B14F-4D97-AF65-F5344CB8AC3E}">
        <p14:creationId xmlns:p14="http://schemas.microsoft.com/office/powerpoint/2010/main" val="315453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DE39E9-E219-944C-AE65-930D14EC8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629D-D9D1-B04E-9660-04045913DE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C4741-58D0-D14B-8ABB-66D5BCC15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68E2A-87BD-5F45-BF83-17B7F24946AA}" type="datetimeFigureOut">
              <a:rPr lang="en-US" smtClean="0"/>
              <a:t>10/4/2018</a:t>
            </a:fld>
            <a:endParaRPr lang="en-US"/>
          </a:p>
        </p:txBody>
      </p:sp>
      <p:sp>
        <p:nvSpPr>
          <p:cNvPr id="5" name="Footer Placeholder 4">
            <a:extLst>
              <a:ext uri="{FF2B5EF4-FFF2-40B4-BE49-F238E27FC236}">
                <a16:creationId xmlns:a16="http://schemas.microsoft.com/office/drawing/2014/main" id="{0133A28B-03F7-4544-86A4-264E170BE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262C27-9050-EB4E-8C66-D03A44792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CDD23-4707-9743-800A-8E3FB4971097}" type="slidenum">
              <a:rPr lang="en-US" smtClean="0"/>
              <a:t>‹#›</a:t>
            </a:fld>
            <a:endParaRPr lang="en-US"/>
          </a:p>
        </p:txBody>
      </p:sp>
    </p:spTree>
    <p:extLst>
      <p:ext uri="{BB962C8B-B14F-4D97-AF65-F5344CB8AC3E}">
        <p14:creationId xmlns:p14="http://schemas.microsoft.com/office/powerpoint/2010/main" val="22615888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ome.sandiego.edu/~severn/langmuir_probes_amjp.pdf" TargetMode="External"/><Relationship Id="rId2" Type="http://schemas.openxmlformats.org/officeDocument/2006/relationships/hyperlink" Target="http://newton.physics.uiowa.edu/~rmerlino/Merlino_AJP_75_1078_2007.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87CBC1-3BA8-9948-A715-2206521FD773}"/>
              </a:ext>
            </a:extLst>
          </p:cNvPr>
          <p:cNvPicPr>
            <a:picLocks noChangeAspect="1"/>
          </p:cNvPicPr>
          <p:nvPr/>
        </p:nvPicPr>
        <p:blipFill rotWithShape="1">
          <a:blip r:embed="rId2">
            <a:alphaModFix/>
            <a:extLst/>
          </a:blip>
          <a:srcRect l="17629" r="12444"/>
          <a:stretch/>
        </p:blipFill>
        <p:spPr>
          <a:xfrm>
            <a:off x="5797543" y="10"/>
            <a:ext cx="6394152" cy="6857990"/>
          </a:xfrm>
          <a:prstGeom prst="rect">
            <a:avLst/>
          </a:prstGeom>
        </p:spPr>
      </p:pic>
      <p:pic>
        <p:nvPicPr>
          <p:cNvPr id="11" name="Picture 1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54E6D5BA-120C-8045-B2C9-78C764DBCAD6}"/>
              </a:ext>
            </a:extLst>
          </p:cNvPr>
          <p:cNvSpPr>
            <a:spLocks noGrp="1"/>
          </p:cNvSpPr>
          <p:nvPr>
            <p:ph type="ctrTitle"/>
          </p:nvPr>
        </p:nvSpPr>
        <p:spPr>
          <a:xfrm>
            <a:off x="804998" y="798445"/>
            <a:ext cx="4803636" cy="1311664"/>
          </a:xfrm>
        </p:spPr>
        <p:txBody>
          <a:bodyPr vert="horz" lIns="91440" tIns="45720" rIns="91440" bIns="45720" rtlCol="0" anchor="ctr">
            <a:normAutofit/>
          </a:bodyPr>
          <a:lstStyle/>
          <a:p>
            <a:pPr algn="l"/>
            <a:r>
              <a:rPr lang="en-US" sz="4400">
                <a:solidFill>
                  <a:srgbClr val="000000"/>
                </a:solidFill>
              </a:rPr>
              <a:t>Langmuir Probe</a:t>
            </a:r>
          </a:p>
        </p:txBody>
      </p:sp>
      <p:sp>
        <p:nvSpPr>
          <p:cNvPr id="3" name="Subtitle 2">
            <a:extLst>
              <a:ext uri="{FF2B5EF4-FFF2-40B4-BE49-F238E27FC236}">
                <a16:creationId xmlns:a16="http://schemas.microsoft.com/office/drawing/2014/main" id="{AD7E246E-6DB1-6E4C-9424-B692861C1514}"/>
              </a:ext>
            </a:extLst>
          </p:cNvPr>
          <p:cNvSpPr>
            <a:spLocks noGrp="1"/>
          </p:cNvSpPr>
          <p:nvPr>
            <p:ph type="subTitle" idx="1"/>
          </p:nvPr>
        </p:nvSpPr>
        <p:spPr>
          <a:xfrm>
            <a:off x="804997" y="2272143"/>
            <a:ext cx="4706803" cy="3788830"/>
          </a:xfrm>
        </p:spPr>
        <p:txBody>
          <a:bodyPr vert="horz" lIns="91440" tIns="45720" rIns="91440" bIns="45720" rtlCol="0" anchor="ctr">
            <a:normAutofit/>
          </a:bodyPr>
          <a:lstStyle/>
          <a:p>
            <a:pPr algn="l"/>
            <a:r>
              <a:rPr lang="en-US" sz="2000" dirty="0">
                <a:solidFill>
                  <a:srgbClr val="000000"/>
                </a:solidFill>
              </a:rPr>
              <a:t>Experimental Collaboration From University of Colorado Denver</a:t>
            </a:r>
          </a:p>
          <a:p>
            <a:pPr algn="l"/>
            <a:r>
              <a:rPr lang="en-US" sz="2000" dirty="0">
                <a:solidFill>
                  <a:srgbClr val="000000"/>
                </a:solidFill>
              </a:rPr>
              <a:t>Kathryn Harris and </a:t>
            </a:r>
            <a:r>
              <a:rPr lang="en-US" sz="2000" dirty="0" err="1">
                <a:solidFill>
                  <a:srgbClr val="000000"/>
                </a:solidFill>
              </a:rPr>
              <a:t>Idriss</a:t>
            </a:r>
            <a:r>
              <a:rPr lang="en-US" sz="2000" dirty="0">
                <a:solidFill>
                  <a:srgbClr val="000000"/>
                </a:solidFill>
              </a:rPr>
              <a:t> </a:t>
            </a:r>
            <a:r>
              <a:rPr lang="en-US" sz="2000" dirty="0" err="1">
                <a:solidFill>
                  <a:srgbClr val="000000"/>
                </a:solidFill>
              </a:rPr>
              <a:t>Kacou</a:t>
            </a:r>
            <a:r>
              <a:rPr lang="en-US" sz="2000" dirty="0">
                <a:solidFill>
                  <a:srgbClr val="000000"/>
                </a:solidFill>
              </a:rPr>
              <a:t> </a:t>
            </a:r>
          </a:p>
          <a:p>
            <a:pPr indent="-228600" algn="l">
              <a:buFont typeface="Arial" panose="020B0604020202020204" pitchFamily="34" charset="0"/>
              <a:buChar char="•"/>
            </a:pPr>
            <a:endParaRPr lang="en-US" sz="2000" dirty="0">
              <a:solidFill>
                <a:srgbClr val="000000"/>
              </a:solidFill>
            </a:endParaRPr>
          </a:p>
          <a:p>
            <a:pPr algn="l"/>
            <a:r>
              <a:rPr lang="en-US" sz="2000" dirty="0">
                <a:solidFill>
                  <a:srgbClr val="000000"/>
                </a:solidFill>
              </a:rPr>
              <a:t>Associate Professor: Randall </a:t>
            </a:r>
            <a:r>
              <a:rPr lang="en-US" sz="2000" dirty="0" err="1">
                <a:solidFill>
                  <a:srgbClr val="000000"/>
                </a:solidFill>
              </a:rPr>
              <a:t>Tagg</a:t>
            </a:r>
            <a:endParaRPr lang="en-US" sz="2000" dirty="0">
              <a:solidFill>
                <a:srgbClr val="000000"/>
              </a:solidFill>
            </a:endParaRPr>
          </a:p>
        </p:txBody>
      </p:sp>
    </p:spTree>
    <p:extLst>
      <p:ext uri="{BB962C8B-B14F-4D97-AF65-F5344CB8AC3E}">
        <p14:creationId xmlns:p14="http://schemas.microsoft.com/office/powerpoint/2010/main" val="52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0EE2CE-A31C-4740-BED5-283F5EA53E35}"/>
              </a:ext>
            </a:extLst>
          </p:cNvPr>
          <p:cNvSpPr>
            <a:spLocks noGrp="1"/>
          </p:cNvSpPr>
          <p:nvPr>
            <p:ph type="title"/>
          </p:nvPr>
        </p:nvSpPr>
        <p:spPr>
          <a:xfrm>
            <a:off x="640079" y="2053641"/>
            <a:ext cx="3669161" cy="2760098"/>
          </a:xfrm>
        </p:spPr>
        <p:txBody>
          <a:bodyPr>
            <a:normAutofit/>
          </a:bodyPr>
          <a:lstStyle/>
          <a:p>
            <a:r>
              <a:rPr lang="en-US" sz="3400" b="1">
                <a:solidFill>
                  <a:srgbClr val="FFFFFF"/>
                </a:solidFill>
              </a:rPr>
              <a:t>Keithley Integration/Python Setup</a:t>
            </a:r>
            <a:endParaRPr lang="en-US" sz="3400">
              <a:solidFill>
                <a:srgbClr val="FFFFFF"/>
              </a:solidFill>
            </a:endParaRPr>
          </a:p>
        </p:txBody>
      </p:sp>
      <p:sp>
        <p:nvSpPr>
          <p:cNvPr id="3" name="Content Placeholder 2">
            <a:extLst>
              <a:ext uri="{FF2B5EF4-FFF2-40B4-BE49-F238E27FC236}">
                <a16:creationId xmlns:a16="http://schemas.microsoft.com/office/drawing/2014/main" id="{814CFCD9-898C-7B4D-AED8-90BB1B14ACB1}"/>
              </a:ext>
            </a:extLst>
          </p:cNvPr>
          <p:cNvSpPr>
            <a:spLocks noGrp="1"/>
          </p:cNvSpPr>
          <p:nvPr>
            <p:ph idx="1"/>
          </p:nvPr>
        </p:nvSpPr>
        <p:spPr>
          <a:xfrm>
            <a:off x="6090574" y="801866"/>
            <a:ext cx="5306084" cy="5230634"/>
          </a:xfrm>
        </p:spPr>
        <p:txBody>
          <a:bodyPr anchor="ctr">
            <a:normAutofit/>
          </a:bodyPr>
          <a:lstStyle/>
          <a:p>
            <a:pPr lvl="1"/>
            <a:r>
              <a:rPr lang="en-US" dirty="0">
                <a:solidFill>
                  <a:srgbClr val="000000"/>
                </a:solidFill>
              </a:rPr>
              <a:t>Python </a:t>
            </a:r>
          </a:p>
          <a:p>
            <a:pPr lvl="2"/>
            <a:r>
              <a:rPr lang="en-US" sz="2400" dirty="0">
                <a:solidFill>
                  <a:srgbClr val="000000"/>
                </a:solidFill>
              </a:rPr>
              <a:t>Origin</a:t>
            </a:r>
          </a:p>
          <a:p>
            <a:pPr lvl="3"/>
            <a:r>
              <a:rPr lang="en-US" sz="2400" dirty="0">
                <a:solidFill>
                  <a:srgbClr val="000000"/>
                </a:solidFill>
              </a:rPr>
              <a:t>Created in 1991 </a:t>
            </a:r>
          </a:p>
          <a:p>
            <a:pPr lvl="2"/>
            <a:r>
              <a:rPr lang="en-US" sz="2400" dirty="0">
                <a:solidFill>
                  <a:srgbClr val="000000"/>
                </a:solidFill>
              </a:rPr>
              <a:t>Library used in our Experiment.</a:t>
            </a:r>
          </a:p>
          <a:p>
            <a:pPr lvl="3"/>
            <a:r>
              <a:rPr lang="en-US" sz="2400" dirty="0">
                <a:solidFill>
                  <a:srgbClr val="000000"/>
                </a:solidFill>
              </a:rPr>
              <a:t>Pandas </a:t>
            </a:r>
          </a:p>
          <a:p>
            <a:pPr lvl="3"/>
            <a:r>
              <a:rPr lang="en-US" sz="2400" dirty="0" err="1">
                <a:solidFill>
                  <a:srgbClr val="000000"/>
                </a:solidFill>
              </a:rPr>
              <a:t>Matplotlib.pyplot</a:t>
            </a:r>
            <a:endParaRPr lang="en-US" sz="2400" dirty="0">
              <a:solidFill>
                <a:srgbClr val="000000"/>
              </a:solidFill>
            </a:endParaRPr>
          </a:p>
          <a:p>
            <a:pPr lvl="3"/>
            <a:r>
              <a:rPr lang="en-US" sz="2400" dirty="0">
                <a:solidFill>
                  <a:srgbClr val="000000"/>
                </a:solidFill>
              </a:rPr>
              <a:t>Math</a:t>
            </a:r>
          </a:p>
          <a:p>
            <a:pPr lvl="3"/>
            <a:r>
              <a:rPr lang="en-US" sz="2400" dirty="0">
                <a:solidFill>
                  <a:srgbClr val="000000"/>
                </a:solidFill>
              </a:rPr>
              <a:t>Keithley</a:t>
            </a:r>
          </a:p>
          <a:p>
            <a:pPr lvl="2"/>
            <a:r>
              <a:rPr lang="en-US" sz="2400" dirty="0">
                <a:solidFill>
                  <a:srgbClr val="000000"/>
                </a:solidFill>
              </a:rPr>
              <a:t>Function </a:t>
            </a:r>
          </a:p>
          <a:p>
            <a:pPr lvl="3"/>
            <a:r>
              <a:rPr lang="en-US" sz="2400" dirty="0">
                <a:solidFill>
                  <a:srgbClr val="000000"/>
                </a:solidFill>
              </a:rPr>
              <a:t>high-performance, easy-to-use data structures and data analysis tools</a:t>
            </a:r>
          </a:p>
          <a:p>
            <a:endParaRPr lang="en-US" sz="2400" dirty="0">
              <a:solidFill>
                <a:srgbClr val="000000"/>
              </a:solidFill>
            </a:endParaRPr>
          </a:p>
        </p:txBody>
      </p:sp>
    </p:spTree>
    <p:extLst>
      <p:ext uri="{BB962C8B-B14F-4D97-AF65-F5344CB8AC3E}">
        <p14:creationId xmlns:p14="http://schemas.microsoft.com/office/powerpoint/2010/main" val="173261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AB6C8-80A7-FC48-BC0E-C48E51B609F7}"/>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Data Analysis</a:t>
            </a:r>
          </a:p>
        </p:txBody>
      </p:sp>
      <p:pic>
        <p:nvPicPr>
          <p:cNvPr id="13" name="Content Placeholder 4">
            <a:extLst>
              <a:ext uri="{FF2B5EF4-FFF2-40B4-BE49-F238E27FC236}">
                <a16:creationId xmlns:a16="http://schemas.microsoft.com/office/drawing/2014/main" id="{C4658BD7-2B62-644D-8E21-DFA4389F7CF6}"/>
              </a:ext>
            </a:extLst>
          </p:cNvPr>
          <p:cNvPicPr>
            <a:picLocks noGrp="1" noChangeAspect="1"/>
          </p:cNvPicPr>
          <p:nvPr>
            <p:ph idx="1"/>
          </p:nvPr>
        </p:nvPicPr>
        <p:blipFill>
          <a:blip r:embed="rId2"/>
          <a:stretch>
            <a:fillRect/>
          </a:stretch>
        </p:blipFill>
        <p:spPr>
          <a:xfrm>
            <a:off x="320040" y="711365"/>
            <a:ext cx="11496821" cy="3190368"/>
          </a:xfrm>
          <a:prstGeom prst="rect">
            <a:avLst/>
          </a:prstGeom>
        </p:spPr>
      </p:pic>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76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5D97F-E189-1F42-9285-7396FC4B892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340mTorr LogY</a:t>
            </a:r>
          </a:p>
        </p:txBody>
      </p:sp>
      <p:cxnSp>
        <p:nvCxnSpPr>
          <p:cNvPr id="20" name="Straight Connector 1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0ED9C7AE-0E85-284D-B757-E779B3FF6279}"/>
              </a:ext>
            </a:extLst>
          </p:cNvPr>
          <p:cNvPicPr>
            <a:picLocks noGrp="1" noChangeAspect="1"/>
          </p:cNvPicPr>
          <p:nvPr>
            <p:ph idx="1"/>
          </p:nvPr>
        </p:nvPicPr>
        <p:blipFill>
          <a:blip r:embed="rId2"/>
          <a:stretch>
            <a:fillRect/>
          </a:stretch>
        </p:blipFill>
        <p:spPr>
          <a:xfrm>
            <a:off x="5153822" y="1360413"/>
            <a:ext cx="6553545" cy="4145116"/>
          </a:xfrm>
          <a:prstGeom prst="rect">
            <a:avLst/>
          </a:prstGeom>
        </p:spPr>
      </p:pic>
    </p:spTree>
    <p:extLst>
      <p:ext uri="{BB962C8B-B14F-4D97-AF65-F5344CB8AC3E}">
        <p14:creationId xmlns:p14="http://schemas.microsoft.com/office/powerpoint/2010/main" val="234973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5E8432-FC5B-4417-B1FC-61E5B8C3080B}"/>
              </a:ext>
            </a:extLst>
          </p:cNvPr>
          <p:cNvPicPr>
            <a:picLocks noChangeAspect="1"/>
          </p:cNvPicPr>
          <p:nvPr/>
        </p:nvPicPr>
        <p:blipFill>
          <a:blip r:embed="rId2"/>
          <a:stretch>
            <a:fillRect/>
          </a:stretch>
        </p:blipFill>
        <p:spPr>
          <a:xfrm>
            <a:off x="149204" y="190564"/>
            <a:ext cx="10255047" cy="6476872"/>
          </a:xfrm>
          <a:prstGeom prst="rect">
            <a:avLst/>
          </a:prstGeom>
        </p:spPr>
      </p:pic>
      <p:sp>
        <p:nvSpPr>
          <p:cNvPr id="3" name="Rectangle 2">
            <a:extLst>
              <a:ext uri="{FF2B5EF4-FFF2-40B4-BE49-F238E27FC236}">
                <a16:creationId xmlns:a16="http://schemas.microsoft.com/office/drawing/2014/main" id="{3FA0E579-3BBF-405C-9DB1-DA6A230BD308}"/>
              </a:ext>
            </a:extLst>
          </p:cNvPr>
          <p:cNvSpPr/>
          <p:nvPr/>
        </p:nvSpPr>
        <p:spPr>
          <a:xfrm>
            <a:off x="10405585" y="190564"/>
            <a:ext cx="1637211" cy="6463308"/>
          </a:xfrm>
          <a:prstGeom prst="rect">
            <a:avLst/>
          </a:prstGeom>
        </p:spPr>
        <p:txBody>
          <a:bodyPr wrap="square">
            <a:spAutoFit/>
          </a:bodyPr>
          <a:lstStyle/>
          <a:p>
            <a:r>
              <a:rPr lang="en-US" b="1" dirty="0"/>
              <a:t>Here we have multiple datasets of different pressures near the same voltage. We see that lower (greater magnitude) voltages are required as our pressure increases. We also, as we would expect, notice steeper slopes for higher pressures, indicating lesser temperatures.</a:t>
            </a:r>
            <a:endParaRPr lang="en-US" dirty="0"/>
          </a:p>
        </p:txBody>
      </p:sp>
    </p:spTree>
    <p:extLst>
      <p:ext uri="{BB962C8B-B14F-4D97-AF65-F5344CB8AC3E}">
        <p14:creationId xmlns:p14="http://schemas.microsoft.com/office/powerpoint/2010/main" val="428731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A0E579-3BBF-405C-9DB1-DA6A230BD308}"/>
              </a:ext>
            </a:extLst>
          </p:cNvPr>
          <p:cNvSpPr/>
          <p:nvPr/>
        </p:nvSpPr>
        <p:spPr>
          <a:xfrm>
            <a:off x="10319656" y="190565"/>
            <a:ext cx="1872343" cy="6740307"/>
          </a:xfrm>
          <a:prstGeom prst="rect">
            <a:avLst/>
          </a:prstGeom>
        </p:spPr>
        <p:txBody>
          <a:bodyPr wrap="square">
            <a:spAutoFit/>
          </a:bodyPr>
          <a:lstStyle/>
          <a:p>
            <a:r>
              <a:rPr lang="en-US" b="1" dirty="0"/>
              <a:t>Here we have multiple datasets of different voltages near the same pressure. We see that greater magnitude base voltages are have more pronounced ion-dominated and electron-dominated regions. We also notice that it takes a significant change in base voltage to see a clear change. Higher voltage was associated with lesser temperatures.</a:t>
            </a:r>
            <a:endParaRPr lang="en-US" dirty="0"/>
          </a:p>
        </p:txBody>
      </p:sp>
      <p:pic>
        <p:nvPicPr>
          <p:cNvPr id="5" name="Picture 4">
            <a:extLst>
              <a:ext uri="{FF2B5EF4-FFF2-40B4-BE49-F238E27FC236}">
                <a16:creationId xmlns:a16="http://schemas.microsoft.com/office/drawing/2014/main" id="{4C1A060E-E65B-45AD-8D3A-F468A4339ACF}"/>
              </a:ext>
            </a:extLst>
          </p:cNvPr>
          <p:cNvPicPr>
            <a:picLocks noChangeAspect="1"/>
          </p:cNvPicPr>
          <p:nvPr/>
        </p:nvPicPr>
        <p:blipFill>
          <a:blip r:embed="rId2"/>
          <a:stretch>
            <a:fillRect/>
          </a:stretch>
        </p:blipFill>
        <p:spPr>
          <a:xfrm>
            <a:off x="150538" y="190565"/>
            <a:ext cx="10255045" cy="6476870"/>
          </a:xfrm>
          <a:prstGeom prst="rect">
            <a:avLst/>
          </a:prstGeom>
        </p:spPr>
      </p:pic>
    </p:spTree>
    <p:extLst>
      <p:ext uri="{BB962C8B-B14F-4D97-AF65-F5344CB8AC3E}">
        <p14:creationId xmlns:p14="http://schemas.microsoft.com/office/powerpoint/2010/main" val="392309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D364DA-67CB-4DD7-932F-362A15DFDBA1}"/>
              </a:ext>
            </a:extLst>
          </p:cNvPr>
          <p:cNvGraphicFramePr>
            <a:graphicFrameLocks noGrp="1"/>
          </p:cNvGraphicFramePr>
          <p:nvPr>
            <p:extLst>
              <p:ext uri="{D42A27DB-BD31-4B8C-83A1-F6EECF244321}">
                <p14:modId xmlns:p14="http://schemas.microsoft.com/office/powerpoint/2010/main" val="2870981204"/>
              </p:ext>
            </p:extLst>
          </p:nvPr>
        </p:nvGraphicFramePr>
        <p:xfrm>
          <a:off x="2378788" y="366312"/>
          <a:ext cx="7434424" cy="2595880"/>
        </p:xfrm>
        <a:graphic>
          <a:graphicData uri="http://schemas.openxmlformats.org/drawingml/2006/table">
            <a:tbl>
              <a:tblPr firstRow="1" bandRow="1">
                <a:tableStyleId>{5C22544A-7EE6-4342-B048-85BDC9FD1C3A}</a:tableStyleId>
              </a:tblPr>
              <a:tblGrid>
                <a:gridCol w="1910701">
                  <a:extLst>
                    <a:ext uri="{9D8B030D-6E8A-4147-A177-3AD203B41FA5}">
                      <a16:colId xmlns:a16="http://schemas.microsoft.com/office/drawing/2014/main" val="1486790803"/>
                    </a:ext>
                  </a:extLst>
                </a:gridCol>
                <a:gridCol w="2640563">
                  <a:extLst>
                    <a:ext uri="{9D8B030D-6E8A-4147-A177-3AD203B41FA5}">
                      <a16:colId xmlns:a16="http://schemas.microsoft.com/office/drawing/2014/main" val="3084261102"/>
                    </a:ext>
                  </a:extLst>
                </a:gridCol>
                <a:gridCol w="2883160">
                  <a:extLst>
                    <a:ext uri="{9D8B030D-6E8A-4147-A177-3AD203B41FA5}">
                      <a16:colId xmlns:a16="http://schemas.microsoft.com/office/drawing/2014/main" val="1777737279"/>
                    </a:ext>
                  </a:extLst>
                </a:gridCol>
              </a:tblGrid>
              <a:tr h="370840">
                <a:tc>
                  <a:txBody>
                    <a:bodyPr/>
                    <a:lstStyle/>
                    <a:p>
                      <a:r>
                        <a:rPr lang="en-US" dirty="0"/>
                        <a:t>Dataset</a:t>
                      </a:r>
                    </a:p>
                  </a:txBody>
                  <a:tcPr/>
                </a:tc>
                <a:tc>
                  <a:txBody>
                    <a:bodyPr/>
                    <a:lstStyle/>
                    <a:p>
                      <a:r>
                        <a:rPr lang="en-US" dirty="0"/>
                        <a:t>Expected Temperature (K)</a:t>
                      </a:r>
                    </a:p>
                  </a:txBody>
                  <a:tcPr/>
                </a:tc>
                <a:tc>
                  <a:txBody>
                    <a:bodyPr/>
                    <a:lstStyle/>
                    <a:p>
                      <a:r>
                        <a:rPr lang="en-US" dirty="0"/>
                        <a:t> Calculated Temperature (K)</a:t>
                      </a:r>
                    </a:p>
                  </a:txBody>
                  <a:tcPr/>
                </a:tc>
                <a:extLst>
                  <a:ext uri="{0D108BD9-81ED-4DB2-BD59-A6C34878D82A}">
                    <a16:rowId xmlns:a16="http://schemas.microsoft.com/office/drawing/2014/main" val="422695469"/>
                  </a:ext>
                </a:extLst>
              </a:tr>
              <a:tr h="370840">
                <a:tc>
                  <a:txBody>
                    <a:bodyPr/>
                    <a:lstStyle/>
                    <a:p>
                      <a:r>
                        <a:rPr lang="en-US" dirty="0"/>
                        <a:t>592mTorr (1600V)</a:t>
                      </a:r>
                    </a:p>
                  </a:txBody>
                  <a:tcPr/>
                </a:tc>
                <a:tc>
                  <a:txBody>
                    <a:bodyPr/>
                    <a:lstStyle/>
                    <a:p>
                      <a:r>
                        <a:rPr lang="en-US" dirty="0"/>
                        <a:t>15134</a:t>
                      </a:r>
                    </a:p>
                  </a:txBody>
                  <a:tcPr/>
                </a:tc>
                <a:tc>
                  <a:txBody>
                    <a:bodyPr/>
                    <a:lstStyle/>
                    <a:p>
                      <a:r>
                        <a:rPr lang="en-US" sz="1800" b="0" i="0" u="none" strike="noStrike" kern="1200" dirty="0">
                          <a:solidFill>
                            <a:schemeClr val="dk1"/>
                          </a:solidFill>
                          <a:latin typeface="+mn-lt"/>
                          <a:ea typeface="+mn-ea"/>
                          <a:cs typeface="+mn-cs"/>
                        </a:rPr>
                        <a:t> 206376</a:t>
                      </a:r>
                      <a:endParaRPr lang="en-US" dirty="0"/>
                    </a:p>
                  </a:txBody>
                  <a:tcPr/>
                </a:tc>
                <a:extLst>
                  <a:ext uri="{0D108BD9-81ED-4DB2-BD59-A6C34878D82A}">
                    <a16:rowId xmlns:a16="http://schemas.microsoft.com/office/drawing/2014/main" val="3278015814"/>
                  </a:ext>
                </a:extLst>
              </a:tr>
              <a:tr h="370840">
                <a:tc>
                  <a:txBody>
                    <a:bodyPr/>
                    <a:lstStyle/>
                    <a:p>
                      <a:r>
                        <a:rPr lang="en-US" dirty="0"/>
                        <a:t>592mTorr (1500V)</a:t>
                      </a:r>
                    </a:p>
                  </a:txBody>
                  <a:tcPr/>
                </a:tc>
                <a:tc>
                  <a:txBody>
                    <a:bodyPr/>
                    <a:lstStyle/>
                    <a:p>
                      <a:r>
                        <a:rPr lang="en-US" dirty="0"/>
                        <a:t>15134</a:t>
                      </a:r>
                    </a:p>
                  </a:txBody>
                  <a:tcPr/>
                </a:tc>
                <a:tc>
                  <a:txBody>
                    <a:bodyPr/>
                    <a:lstStyle/>
                    <a:p>
                      <a:r>
                        <a:rPr lang="en-US" sz="1800" b="0" i="0" u="none" strike="noStrike" kern="1200" dirty="0">
                          <a:solidFill>
                            <a:schemeClr val="dk1"/>
                          </a:solidFill>
                          <a:latin typeface="+mn-lt"/>
                          <a:ea typeface="+mn-ea"/>
                          <a:cs typeface="+mn-cs"/>
                        </a:rPr>
                        <a:t> 166612</a:t>
                      </a:r>
                      <a:endParaRPr lang="en-US" dirty="0"/>
                    </a:p>
                  </a:txBody>
                  <a:tcPr/>
                </a:tc>
                <a:extLst>
                  <a:ext uri="{0D108BD9-81ED-4DB2-BD59-A6C34878D82A}">
                    <a16:rowId xmlns:a16="http://schemas.microsoft.com/office/drawing/2014/main" val="2673189982"/>
                  </a:ext>
                </a:extLst>
              </a:tr>
              <a:tr h="370840">
                <a:tc>
                  <a:txBody>
                    <a:bodyPr/>
                    <a:lstStyle/>
                    <a:p>
                      <a:r>
                        <a:rPr lang="en-US" dirty="0"/>
                        <a:t>592mTorr (1400V)</a:t>
                      </a:r>
                    </a:p>
                  </a:txBody>
                  <a:tcPr/>
                </a:tc>
                <a:tc>
                  <a:txBody>
                    <a:bodyPr/>
                    <a:lstStyle/>
                    <a:p>
                      <a:r>
                        <a:rPr lang="en-US" dirty="0"/>
                        <a:t>15134</a:t>
                      </a:r>
                    </a:p>
                  </a:txBody>
                  <a:tcPr/>
                </a:tc>
                <a:tc>
                  <a:txBody>
                    <a:bodyPr/>
                    <a:lstStyle/>
                    <a:p>
                      <a:r>
                        <a:rPr lang="en-US" sz="1800" b="0" i="0" u="none" strike="noStrike" kern="1200" dirty="0">
                          <a:solidFill>
                            <a:schemeClr val="dk1"/>
                          </a:solidFill>
                          <a:latin typeface="+mn-lt"/>
                          <a:ea typeface="+mn-ea"/>
                          <a:cs typeface="+mn-cs"/>
                        </a:rPr>
                        <a:t> 166612</a:t>
                      </a:r>
                      <a:endParaRPr lang="en-US" dirty="0"/>
                    </a:p>
                  </a:txBody>
                  <a:tcPr/>
                </a:tc>
                <a:extLst>
                  <a:ext uri="{0D108BD9-81ED-4DB2-BD59-A6C34878D82A}">
                    <a16:rowId xmlns:a16="http://schemas.microsoft.com/office/drawing/2014/main" val="4024487293"/>
                  </a:ext>
                </a:extLst>
              </a:tr>
              <a:tr h="370840">
                <a:tc>
                  <a:txBody>
                    <a:bodyPr/>
                    <a:lstStyle/>
                    <a:p>
                      <a:r>
                        <a:rPr lang="en-US" dirty="0"/>
                        <a:t>592mTorr (1020V)</a:t>
                      </a:r>
                    </a:p>
                  </a:txBody>
                  <a:tcPr/>
                </a:tc>
                <a:tc>
                  <a:txBody>
                    <a:bodyPr/>
                    <a:lstStyle/>
                    <a:p>
                      <a:r>
                        <a:rPr lang="en-US" dirty="0"/>
                        <a:t>15134</a:t>
                      </a:r>
                    </a:p>
                  </a:txBody>
                  <a:tcPr/>
                </a:tc>
                <a:tc>
                  <a:txBody>
                    <a:bodyPr/>
                    <a:lstStyle/>
                    <a:p>
                      <a:r>
                        <a:rPr lang="en-US" dirty="0"/>
                        <a:t> </a:t>
                      </a:r>
                      <a:r>
                        <a:rPr lang="en-US" sz="1800" b="0" i="0" u="none" strike="noStrike" kern="1200" dirty="0">
                          <a:solidFill>
                            <a:schemeClr val="dk1"/>
                          </a:solidFill>
                          <a:latin typeface="+mn-lt"/>
                          <a:ea typeface="+mn-ea"/>
                          <a:cs typeface="+mn-cs"/>
                        </a:rPr>
                        <a:t>377997</a:t>
                      </a:r>
                      <a:endParaRPr lang="en-US" dirty="0"/>
                    </a:p>
                  </a:txBody>
                  <a:tcPr/>
                </a:tc>
                <a:extLst>
                  <a:ext uri="{0D108BD9-81ED-4DB2-BD59-A6C34878D82A}">
                    <a16:rowId xmlns:a16="http://schemas.microsoft.com/office/drawing/2014/main" val="1102456543"/>
                  </a:ext>
                </a:extLst>
              </a:tr>
              <a:tr h="370840">
                <a:tc>
                  <a:txBody>
                    <a:bodyPr/>
                    <a:lstStyle/>
                    <a:p>
                      <a:r>
                        <a:rPr lang="en-US" dirty="0"/>
                        <a:t>585mTorr (1400V)</a:t>
                      </a:r>
                    </a:p>
                  </a:txBody>
                  <a:tcPr/>
                </a:tc>
                <a:tc>
                  <a:txBody>
                    <a:bodyPr/>
                    <a:lstStyle/>
                    <a:p>
                      <a:r>
                        <a:rPr lang="en-US" dirty="0"/>
                        <a:t>15166</a:t>
                      </a:r>
                    </a:p>
                  </a:txBody>
                  <a:tcPr/>
                </a:tc>
                <a:tc>
                  <a:txBody>
                    <a:bodyPr/>
                    <a:lstStyle/>
                    <a:p>
                      <a:r>
                        <a:rPr lang="en-US" sz="1800" b="0" i="0" u="none" strike="noStrike" kern="1200" dirty="0">
                          <a:solidFill>
                            <a:schemeClr val="dk1"/>
                          </a:solidFill>
                          <a:latin typeface="+mn-lt"/>
                          <a:ea typeface="+mn-ea"/>
                          <a:cs typeface="+mn-cs"/>
                        </a:rPr>
                        <a:t> 202664</a:t>
                      </a:r>
                      <a:endParaRPr lang="en-US" dirty="0"/>
                    </a:p>
                  </a:txBody>
                  <a:tcPr/>
                </a:tc>
                <a:extLst>
                  <a:ext uri="{0D108BD9-81ED-4DB2-BD59-A6C34878D82A}">
                    <a16:rowId xmlns:a16="http://schemas.microsoft.com/office/drawing/2014/main" val="2317398614"/>
                  </a:ext>
                </a:extLst>
              </a:tr>
              <a:tr h="370840">
                <a:tc>
                  <a:txBody>
                    <a:bodyPr/>
                    <a:lstStyle/>
                    <a:p>
                      <a:r>
                        <a:rPr lang="en-US" dirty="0"/>
                        <a:t>340mTorr (1400V)</a:t>
                      </a:r>
                    </a:p>
                  </a:txBody>
                  <a:tcPr/>
                </a:tc>
                <a:tc>
                  <a:txBody>
                    <a:bodyPr/>
                    <a:lstStyle/>
                    <a:p>
                      <a:r>
                        <a:rPr lang="en-US" dirty="0"/>
                        <a:t>16771</a:t>
                      </a:r>
                    </a:p>
                  </a:txBody>
                  <a:tcPr/>
                </a:tc>
                <a:tc>
                  <a:txBody>
                    <a:bodyPr/>
                    <a:lstStyle/>
                    <a:p>
                      <a:r>
                        <a:rPr lang="en-US" sz="1800" b="0" i="0" u="none" strike="noStrike" kern="1200" dirty="0">
                          <a:solidFill>
                            <a:schemeClr val="dk1"/>
                          </a:solidFill>
                          <a:latin typeface="+mn-lt"/>
                          <a:ea typeface="+mn-ea"/>
                          <a:cs typeface="+mn-cs"/>
                        </a:rPr>
                        <a:t> 224459</a:t>
                      </a:r>
                      <a:endParaRPr lang="en-US" dirty="0"/>
                    </a:p>
                  </a:txBody>
                  <a:tcPr/>
                </a:tc>
                <a:extLst>
                  <a:ext uri="{0D108BD9-81ED-4DB2-BD59-A6C34878D82A}">
                    <a16:rowId xmlns:a16="http://schemas.microsoft.com/office/drawing/2014/main" val="1116054065"/>
                  </a:ext>
                </a:extLst>
              </a:tr>
            </a:tbl>
          </a:graphicData>
        </a:graphic>
      </p:graphicFrame>
      <p:sp>
        <p:nvSpPr>
          <p:cNvPr id="3" name="TextBox 2">
            <a:extLst>
              <a:ext uri="{FF2B5EF4-FFF2-40B4-BE49-F238E27FC236}">
                <a16:creationId xmlns:a16="http://schemas.microsoft.com/office/drawing/2014/main" id="{8BE7D036-1654-4520-8D5F-74CAAD0A5B80}"/>
              </a:ext>
            </a:extLst>
          </p:cNvPr>
          <p:cNvSpPr txBox="1"/>
          <p:nvPr/>
        </p:nvSpPr>
        <p:spPr>
          <a:xfrm>
            <a:off x="791546" y="3265714"/>
            <a:ext cx="10608907" cy="3416320"/>
          </a:xfrm>
          <a:prstGeom prst="rect">
            <a:avLst/>
          </a:prstGeom>
          <a:noFill/>
        </p:spPr>
        <p:txBody>
          <a:bodyPr wrap="square" rtlCol="0">
            <a:spAutoFit/>
          </a:bodyPr>
          <a:lstStyle/>
          <a:p>
            <a:r>
              <a:rPr lang="en-US" dirty="0"/>
              <a:t>Expected Temperature is calculated for a given pressure and gas (N</a:t>
            </a:r>
            <a:r>
              <a:rPr lang="en-US" baseline="30000" dirty="0"/>
              <a:t>2 </a:t>
            </a:r>
            <a:r>
              <a:rPr lang="en-US" dirty="0"/>
              <a:t>, the closest simple analog for air) is independent of base voltage, using the prelab’s formulae:</a:t>
            </a:r>
            <a:endParaRPr lang="pt-BR" dirty="0"/>
          </a:p>
          <a:p>
            <a:pPr algn="ctr"/>
            <a:r>
              <a:rPr lang="pt-BR" dirty="0"/>
              <a:t>cpRterm = 16.27+2*math.log(c*p*R)</a:t>
            </a:r>
          </a:p>
          <a:p>
            <a:pPr algn="ctr"/>
            <a:r>
              <a:rPr lang="pt-BR" dirty="0"/>
              <a:t>Where c and R are constant for the gas and p is our pressure,</a:t>
            </a:r>
            <a:endParaRPr lang="en-US" dirty="0"/>
          </a:p>
          <a:p>
            <a:pPr algn="ctr"/>
            <a:r>
              <a:rPr lang="en-US" dirty="0" err="1"/>
              <a:t>etempRatioGuess</a:t>
            </a:r>
            <a:r>
              <a:rPr lang="en-US" dirty="0"/>
              <a:t> = </a:t>
            </a:r>
            <a:r>
              <a:rPr lang="en-US" dirty="0" err="1"/>
              <a:t>cpRterm</a:t>
            </a:r>
            <a:endParaRPr lang="pt-BR" dirty="0"/>
          </a:p>
          <a:p>
            <a:pPr algn="ctr"/>
            <a:r>
              <a:rPr lang="pt-BR" dirty="0"/>
              <a:t>    fvalue = etempRatio-0.5*math.log(etempRatio)-cpRterm</a:t>
            </a:r>
          </a:p>
          <a:p>
            <a:pPr algn="ctr"/>
            <a:r>
              <a:rPr lang="en-US" dirty="0" err="1"/>
              <a:t>etempRatio</a:t>
            </a:r>
            <a:r>
              <a:rPr lang="en-US" dirty="0"/>
              <a:t>=</a:t>
            </a:r>
            <a:r>
              <a:rPr lang="en-US" dirty="0" err="1"/>
              <a:t>opt.fsolve</a:t>
            </a:r>
            <a:r>
              <a:rPr lang="en-US" dirty="0"/>
              <a:t>(</a:t>
            </a:r>
            <a:r>
              <a:rPr lang="en-US" dirty="0" err="1"/>
              <a:t>etempfunc,etempRatioGuess,args</a:t>
            </a:r>
            <a:r>
              <a:rPr lang="en-US" dirty="0"/>
              <a:t>=(</a:t>
            </a:r>
            <a:r>
              <a:rPr lang="en-US" dirty="0" err="1"/>
              <a:t>cpRterm</a:t>
            </a:r>
            <a:r>
              <a:rPr lang="en-US" dirty="0"/>
              <a:t>))</a:t>
            </a:r>
          </a:p>
          <a:p>
            <a:pPr algn="ctr"/>
            <a:r>
              <a:rPr lang="en-US" dirty="0" err="1"/>
              <a:t>etemp</a:t>
            </a:r>
            <a:r>
              <a:rPr lang="en-US" dirty="0"/>
              <a:t>=Vi/</a:t>
            </a:r>
            <a:r>
              <a:rPr lang="en-US" dirty="0" err="1"/>
              <a:t>etempRatio</a:t>
            </a:r>
            <a:endParaRPr lang="en-US" dirty="0"/>
          </a:p>
          <a:p>
            <a:pPr algn="ctr"/>
            <a:endParaRPr lang="en-US" dirty="0"/>
          </a:p>
          <a:p>
            <a:r>
              <a:rPr lang="en-US" dirty="0"/>
              <a:t>And calculated temperature is measured as</a:t>
            </a:r>
          </a:p>
          <a:p>
            <a:pPr algn="ctr"/>
            <a:r>
              <a:rPr lang="en-US" dirty="0"/>
              <a:t>m = e/</a:t>
            </a:r>
            <a:r>
              <a:rPr lang="en-US" dirty="0" err="1"/>
              <a:t>kT</a:t>
            </a:r>
            <a:endParaRPr lang="en-US" dirty="0"/>
          </a:p>
          <a:p>
            <a:pPr algn="ctr"/>
            <a:r>
              <a:rPr lang="en-US" dirty="0"/>
              <a:t>T = e/</a:t>
            </a:r>
            <a:r>
              <a:rPr lang="en-US" dirty="0" err="1"/>
              <a:t>mk</a:t>
            </a:r>
            <a:endParaRPr lang="en-US" dirty="0"/>
          </a:p>
        </p:txBody>
      </p:sp>
    </p:spTree>
    <p:extLst>
      <p:ext uri="{BB962C8B-B14F-4D97-AF65-F5344CB8AC3E}">
        <p14:creationId xmlns:p14="http://schemas.microsoft.com/office/powerpoint/2010/main" val="456802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AAC7DE-C29D-AE4A-B5E8-5339297580D5}"/>
              </a:ext>
            </a:extLst>
          </p:cNvPr>
          <p:cNvSpPr>
            <a:spLocks noGrp="1"/>
          </p:cNvSpPr>
          <p:nvPr>
            <p:ph type="title"/>
          </p:nvPr>
        </p:nvSpPr>
        <p:spPr>
          <a:xfrm>
            <a:off x="640079" y="4526280"/>
            <a:ext cx="7410681" cy="1737360"/>
          </a:xfrm>
        </p:spPr>
        <p:txBody>
          <a:bodyPr vert="horz" lIns="91440" tIns="45720" rIns="91440" bIns="45720" rtlCol="0" anchor="ctr">
            <a:normAutofit/>
          </a:bodyPr>
          <a:lstStyle/>
          <a:p>
            <a:r>
              <a:rPr lang="en-US" sz="4800" kern="1200">
                <a:solidFill>
                  <a:schemeClr val="tx1"/>
                </a:solidFill>
                <a:latin typeface="+mj-lt"/>
                <a:ea typeface="+mj-ea"/>
                <a:cs typeface="+mj-cs"/>
              </a:rPr>
              <a:t>Summary </a:t>
            </a:r>
          </a:p>
        </p:txBody>
      </p:sp>
      <p:sp>
        <p:nvSpPr>
          <p:cNvPr id="3" name="TextBox 2">
            <a:extLst>
              <a:ext uri="{FF2B5EF4-FFF2-40B4-BE49-F238E27FC236}">
                <a16:creationId xmlns:a16="http://schemas.microsoft.com/office/drawing/2014/main" id="{137E4A6E-C88E-4D41-A1D0-1BB1E3F4FAE2}"/>
              </a:ext>
            </a:extLst>
          </p:cNvPr>
          <p:cNvSpPr txBox="1"/>
          <p:nvPr/>
        </p:nvSpPr>
        <p:spPr>
          <a:xfrm>
            <a:off x="640080" y="595293"/>
            <a:ext cx="5676637" cy="3463951"/>
          </a:xfrm>
          <a:prstGeom prst="rect">
            <a:avLst/>
          </a:prstGeom>
        </p:spPr>
        <p:txBody>
          <a:bodyPr vert="horz" lIns="91440" tIns="45720" rIns="91440" bIns="45720" rtlCol="0" anchor="ctr">
            <a:normAutofit lnSpcReduction="10000"/>
          </a:bodyPr>
          <a:lstStyle/>
          <a:p>
            <a:pPr>
              <a:lnSpc>
                <a:spcPct val="90000"/>
              </a:lnSpc>
              <a:spcAft>
                <a:spcPts val="600"/>
              </a:spcAft>
            </a:pPr>
            <a:r>
              <a:rPr lang="en-US" sz="1700" b="1" dirty="0"/>
              <a:t>	The Langmuir probe is a pressurized tube which runs a sweeping potential through a plasma. We controlled this sweeping potential and recorded current over the sweeping potential using code written in python. </a:t>
            </a:r>
          </a:p>
          <a:p>
            <a:pPr>
              <a:lnSpc>
                <a:spcPct val="90000"/>
              </a:lnSpc>
              <a:spcAft>
                <a:spcPts val="600"/>
              </a:spcAft>
            </a:pPr>
            <a:r>
              <a:rPr lang="en-US" sz="1700" b="1" dirty="0"/>
              <a:t>	Python was used for data analysis as well. By comparing slopes for electron-dominated currents under various pressures at similar base voltages, we found that our temperature — as we would expect — increased with pressure. </a:t>
            </a:r>
          </a:p>
          <a:p>
            <a:pPr>
              <a:lnSpc>
                <a:spcPct val="90000"/>
              </a:lnSpc>
              <a:spcAft>
                <a:spcPts val="600"/>
              </a:spcAft>
            </a:pPr>
            <a:r>
              <a:rPr lang="en-US" sz="1700" b="1" dirty="0"/>
              <a:t>	By comparing slopes for electron-dominated currents at various base voltages at the same pressure, we found that the shape of the current function was much more pronounced at higher magnitude base voltages, and that because of the more curved shape, temperature dropped as base voltage increased.</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303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3C01-E978-0544-9AB0-E4D12B57EE33}"/>
              </a:ext>
            </a:extLst>
          </p:cNvPr>
          <p:cNvSpPr>
            <a:spLocks noGrp="1"/>
          </p:cNvSpPr>
          <p:nvPr>
            <p:ph type="title"/>
          </p:nvPr>
        </p:nvSpPr>
        <p:spPr>
          <a:xfrm>
            <a:off x="838200" y="631825"/>
            <a:ext cx="10515600" cy="1325563"/>
          </a:xfrm>
        </p:spPr>
        <p:txBody>
          <a:bodyPr>
            <a:normAutofit/>
          </a:bodyPr>
          <a:lstStyle/>
          <a:p>
            <a:endParaRPr lang="en-US"/>
          </a:p>
        </p:txBody>
      </p:sp>
      <p:sp>
        <p:nvSpPr>
          <p:cNvPr id="3" name="Content Placeholder 2">
            <a:extLst>
              <a:ext uri="{FF2B5EF4-FFF2-40B4-BE49-F238E27FC236}">
                <a16:creationId xmlns:a16="http://schemas.microsoft.com/office/drawing/2014/main" id="{6E6077B2-64DE-4A43-8481-4DE6EF6D0116}"/>
              </a:ext>
            </a:extLst>
          </p:cNvPr>
          <p:cNvSpPr>
            <a:spLocks noGrp="1"/>
          </p:cNvSpPr>
          <p:nvPr>
            <p:ph idx="1"/>
          </p:nvPr>
        </p:nvSpPr>
        <p:spPr>
          <a:xfrm>
            <a:off x="838200" y="2057400"/>
            <a:ext cx="10515600" cy="3871762"/>
          </a:xfrm>
        </p:spPr>
        <p:txBody>
          <a:bodyPr>
            <a:normAutofit/>
          </a:bodyPr>
          <a:lstStyle/>
          <a:p>
            <a:r>
              <a:rPr lang="en-US" dirty="0"/>
              <a:t>Modeling the Langmuir Probe Current-Voltage (I-V) Characteristic:</a:t>
            </a:r>
            <a:br>
              <a:rPr lang="en-US" i="1" dirty="0"/>
            </a:br>
            <a:r>
              <a:rPr lang="en-US" dirty="0">
                <a:hlinkClick r:id="rId2"/>
              </a:rPr>
              <a:t>Merlino, R. L., "Understanding Langmuir probe current-voltage characteristics", Am. J. Phys. </a:t>
            </a:r>
            <a:r>
              <a:rPr lang="en-US" b="1" dirty="0">
                <a:hlinkClick r:id="rId2"/>
              </a:rPr>
              <a:t>75</a:t>
            </a:r>
            <a:r>
              <a:rPr lang="en-US" dirty="0">
                <a:hlinkClick r:id="rId2"/>
              </a:rPr>
              <a:t>, 1078-1087 (2007).</a:t>
            </a:r>
            <a:endParaRPr lang="en-US" dirty="0"/>
          </a:p>
          <a:p>
            <a:r>
              <a:rPr lang="en-US" dirty="0"/>
              <a:t>How Langmuir Probes Work:</a:t>
            </a:r>
            <a:br>
              <a:rPr lang="en-US" dirty="0"/>
            </a:br>
            <a:r>
              <a:rPr lang="en-US" dirty="0" err="1">
                <a:hlinkClick r:id="rId3"/>
              </a:rPr>
              <a:t>Merlino</a:t>
            </a:r>
            <a:r>
              <a:rPr lang="en-US" dirty="0">
                <a:hlinkClick r:id="rId3"/>
              </a:rPr>
              <a:t>, Robert L. </a:t>
            </a:r>
            <a:r>
              <a:rPr lang="en-US" i="1" dirty="0">
                <a:hlinkClick r:id="rId3"/>
              </a:rPr>
              <a:t>Understanding Langmuir Probe Current-Voltage Characteristics</a:t>
            </a:r>
            <a:r>
              <a:rPr lang="en-US" dirty="0">
                <a:hlinkClick r:id="rId3"/>
              </a:rPr>
              <a:t>. 14 July 2007.</a:t>
            </a:r>
            <a:br>
              <a:rPr lang="en-US" dirty="0"/>
            </a:br>
            <a:endParaRPr lang="en-US" dirty="0"/>
          </a:p>
        </p:txBody>
      </p:sp>
    </p:spTree>
    <p:extLst>
      <p:ext uri="{BB962C8B-B14F-4D97-AF65-F5344CB8AC3E}">
        <p14:creationId xmlns:p14="http://schemas.microsoft.com/office/powerpoint/2010/main" val="271674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71F24D-3BF3-0B4C-970E-FF3F50ACCFB2}"/>
              </a:ext>
            </a:extLst>
          </p:cNvPr>
          <p:cNvSpPr>
            <a:spLocks noGrp="1"/>
          </p:cNvSpPr>
          <p:nvPr>
            <p:ph type="title"/>
          </p:nvPr>
        </p:nvSpPr>
        <p:spPr>
          <a:xfrm>
            <a:off x="640079" y="2053641"/>
            <a:ext cx="3669161" cy="2760098"/>
          </a:xfrm>
        </p:spPr>
        <p:txBody>
          <a:bodyPr>
            <a:normAutofit/>
          </a:bodyPr>
          <a:lstStyle/>
          <a:p>
            <a:r>
              <a:rPr lang="en-US">
                <a:solidFill>
                  <a:srgbClr val="FFFFFF"/>
                </a:solidFill>
              </a:rPr>
              <a:t>Outline</a:t>
            </a:r>
          </a:p>
        </p:txBody>
      </p:sp>
      <p:sp>
        <p:nvSpPr>
          <p:cNvPr id="3" name="Content Placeholder 2">
            <a:extLst>
              <a:ext uri="{FF2B5EF4-FFF2-40B4-BE49-F238E27FC236}">
                <a16:creationId xmlns:a16="http://schemas.microsoft.com/office/drawing/2014/main" id="{334B655E-DD05-094C-BCC8-984D590EC36F}"/>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Introduction </a:t>
            </a:r>
          </a:p>
          <a:p>
            <a:r>
              <a:rPr lang="en-US" sz="1700" dirty="0">
                <a:solidFill>
                  <a:srgbClr val="000000"/>
                </a:solidFill>
              </a:rPr>
              <a:t>Core Idea</a:t>
            </a:r>
          </a:p>
          <a:p>
            <a:pPr lvl="1"/>
            <a:r>
              <a:rPr lang="en-US" sz="1700" dirty="0">
                <a:solidFill>
                  <a:srgbClr val="000000"/>
                </a:solidFill>
              </a:rPr>
              <a:t>Plasma Electron Temperature </a:t>
            </a:r>
          </a:p>
          <a:p>
            <a:pPr lvl="1"/>
            <a:r>
              <a:rPr lang="en-US" sz="1700" dirty="0">
                <a:solidFill>
                  <a:srgbClr val="000000"/>
                </a:solidFill>
              </a:rPr>
              <a:t>Plasmas: Ions and Electrons</a:t>
            </a:r>
          </a:p>
          <a:p>
            <a:r>
              <a:rPr lang="en-US" sz="1700" dirty="0">
                <a:solidFill>
                  <a:srgbClr val="000000"/>
                </a:solidFill>
              </a:rPr>
              <a:t>Equipment for this Experiment.</a:t>
            </a:r>
          </a:p>
          <a:p>
            <a:pPr lvl="1"/>
            <a:r>
              <a:rPr lang="en-US" sz="1700" dirty="0">
                <a:solidFill>
                  <a:srgbClr val="000000"/>
                </a:solidFill>
              </a:rPr>
              <a:t>The Langmuir Probe</a:t>
            </a:r>
          </a:p>
          <a:p>
            <a:pPr lvl="1"/>
            <a:r>
              <a:rPr lang="en-US" sz="1700" dirty="0">
                <a:solidFill>
                  <a:srgbClr val="000000"/>
                </a:solidFill>
              </a:rPr>
              <a:t>Keithley Integration/Python Setup </a:t>
            </a:r>
          </a:p>
          <a:p>
            <a:pPr lvl="2"/>
            <a:r>
              <a:rPr lang="en-US" sz="1700" dirty="0">
                <a:solidFill>
                  <a:srgbClr val="000000"/>
                </a:solidFill>
              </a:rPr>
              <a:t>Origin</a:t>
            </a:r>
          </a:p>
          <a:p>
            <a:pPr lvl="2"/>
            <a:r>
              <a:rPr lang="en-US" sz="1700" dirty="0">
                <a:solidFill>
                  <a:srgbClr val="000000"/>
                </a:solidFill>
              </a:rPr>
              <a:t>Library </a:t>
            </a:r>
          </a:p>
          <a:p>
            <a:pPr lvl="2"/>
            <a:r>
              <a:rPr lang="en-US" sz="1700" dirty="0">
                <a:solidFill>
                  <a:srgbClr val="000000"/>
                </a:solidFill>
              </a:rPr>
              <a:t>Function </a:t>
            </a:r>
          </a:p>
          <a:p>
            <a:r>
              <a:rPr lang="en-US" sz="1700" dirty="0">
                <a:solidFill>
                  <a:srgbClr val="000000"/>
                </a:solidFill>
              </a:rPr>
              <a:t>Data Analysis</a:t>
            </a:r>
          </a:p>
          <a:p>
            <a:pPr lvl="1"/>
            <a:r>
              <a:rPr lang="en-US" sz="1700" dirty="0">
                <a:solidFill>
                  <a:srgbClr val="000000"/>
                </a:solidFill>
              </a:rPr>
              <a:t>~1400V at varying pressures</a:t>
            </a:r>
          </a:p>
          <a:p>
            <a:pPr lvl="1"/>
            <a:r>
              <a:rPr lang="en-US" sz="1700" dirty="0">
                <a:solidFill>
                  <a:srgbClr val="000000"/>
                </a:solidFill>
              </a:rPr>
              <a:t>592mTorr at varying base voltages</a:t>
            </a:r>
          </a:p>
          <a:p>
            <a:r>
              <a:rPr lang="en-US" sz="1700" dirty="0">
                <a:solidFill>
                  <a:srgbClr val="000000"/>
                </a:solidFill>
              </a:rPr>
              <a:t>Summary </a:t>
            </a:r>
          </a:p>
        </p:txBody>
      </p:sp>
    </p:spTree>
    <p:extLst>
      <p:ext uri="{BB962C8B-B14F-4D97-AF65-F5344CB8AC3E}">
        <p14:creationId xmlns:p14="http://schemas.microsoft.com/office/powerpoint/2010/main" val="297089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3F74A3-D9AD-C84C-8D3D-533564266E75}"/>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Introduction </a:t>
            </a:r>
          </a:p>
        </p:txBody>
      </p:sp>
      <p:graphicFrame>
        <p:nvGraphicFramePr>
          <p:cNvPr id="5" name="Content Placeholder 2">
            <a:extLst>
              <a:ext uri="{FF2B5EF4-FFF2-40B4-BE49-F238E27FC236}">
                <a16:creationId xmlns:a16="http://schemas.microsoft.com/office/drawing/2014/main" id="{4E3688F3-179B-4232-89B7-5302229C1032}"/>
              </a:ext>
            </a:extLst>
          </p:cNvPr>
          <p:cNvGraphicFramePr>
            <a:graphicFrameLocks noGrp="1"/>
          </p:cNvGraphicFramePr>
          <p:nvPr>
            <p:ph idx="1"/>
            <p:extLst>
              <p:ext uri="{D42A27DB-BD31-4B8C-83A1-F6EECF244321}">
                <p14:modId xmlns:p14="http://schemas.microsoft.com/office/powerpoint/2010/main" val="3636696540"/>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12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272053-54BD-5947-8F29-7D371C424AC3}"/>
              </a:ext>
            </a:extLst>
          </p:cNvPr>
          <p:cNvSpPr>
            <a:spLocks noGrp="1"/>
          </p:cNvSpPr>
          <p:nvPr>
            <p:ph type="title"/>
          </p:nvPr>
        </p:nvSpPr>
        <p:spPr>
          <a:xfrm>
            <a:off x="640079" y="2023236"/>
            <a:ext cx="3659777" cy="2820908"/>
          </a:xfrm>
        </p:spPr>
        <p:txBody>
          <a:bodyPr>
            <a:normAutofit/>
          </a:bodyPr>
          <a:lstStyle/>
          <a:p>
            <a:r>
              <a:rPr lang="en-US" sz="4000" b="1">
                <a:solidFill>
                  <a:srgbClr val="FFFFFF"/>
                </a:solidFill>
              </a:rPr>
              <a:t>Major equipment</a:t>
            </a:r>
            <a:endParaRPr lang="en-US" sz="4000">
              <a:solidFill>
                <a:srgbClr val="FFFFFF"/>
              </a:solidFill>
            </a:endParaRPr>
          </a:p>
        </p:txBody>
      </p:sp>
      <p:graphicFrame>
        <p:nvGraphicFramePr>
          <p:cNvPr id="41" name="Content Placeholder 2">
            <a:extLst>
              <a:ext uri="{FF2B5EF4-FFF2-40B4-BE49-F238E27FC236}">
                <a16:creationId xmlns:a16="http://schemas.microsoft.com/office/drawing/2014/main" id="{64D3BA37-959B-494D-A960-D4FD76B9EF78}"/>
              </a:ext>
            </a:extLst>
          </p:cNvPr>
          <p:cNvGraphicFramePr>
            <a:graphicFrameLocks noGrp="1"/>
          </p:cNvGraphicFramePr>
          <p:nvPr>
            <p:ph idx="1"/>
            <p:extLst>
              <p:ext uri="{D42A27DB-BD31-4B8C-83A1-F6EECF244321}">
                <p14:modId xmlns:p14="http://schemas.microsoft.com/office/powerpoint/2010/main" val="57241559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599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0C82F0-993C-3B4E-AF2E-C86515DD36B2}"/>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Core Idea</a:t>
            </a:r>
          </a:p>
        </p:txBody>
      </p:sp>
      <p:graphicFrame>
        <p:nvGraphicFramePr>
          <p:cNvPr id="5" name="Content Placeholder 2">
            <a:extLst>
              <a:ext uri="{FF2B5EF4-FFF2-40B4-BE49-F238E27FC236}">
                <a16:creationId xmlns:a16="http://schemas.microsoft.com/office/drawing/2014/main" id="{47F0919A-BAF7-44D6-A392-790202E84118}"/>
              </a:ext>
            </a:extLst>
          </p:cNvPr>
          <p:cNvGraphicFramePr>
            <a:graphicFrameLocks noGrp="1"/>
          </p:cNvGraphicFramePr>
          <p:nvPr>
            <p:ph idx="1"/>
            <p:extLst>
              <p:ext uri="{D42A27DB-BD31-4B8C-83A1-F6EECF244321}">
                <p14:modId xmlns:p14="http://schemas.microsoft.com/office/powerpoint/2010/main" val="208143231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330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C29581-2AEC-3141-90B0-E1982C93164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Temperature</a:t>
            </a:r>
          </a:p>
        </p:txBody>
      </p:sp>
      <p:graphicFrame>
        <p:nvGraphicFramePr>
          <p:cNvPr id="12" name="Content Placeholder 2">
            <a:extLst>
              <a:ext uri="{FF2B5EF4-FFF2-40B4-BE49-F238E27FC236}">
                <a16:creationId xmlns:a16="http://schemas.microsoft.com/office/drawing/2014/main" id="{B2700ABB-1AC0-4854-9153-6914ECE3FA6D}"/>
              </a:ext>
            </a:extLst>
          </p:cNvPr>
          <p:cNvGraphicFramePr>
            <a:graphicFrameLocks noGrp="1"/>
          </p:cNvGraphicFramePr>
          <p:nvPr>
            <p:ph idx="1"/>
            <p:extLst>
              <p:ext uri="{D42A27DB-BD31-4B8C-83A1-F6EECF244321}">
                <p14:modId xmlns:p14="http://schemas.microsoft.com/office/powerpoint/2010/main" val="301560739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7F26DD8-3A84-4E98-AEE6-A6A62F795570}"/>
                  </a:ext>
                </a:extLst>
              </p:cNvPr>
              <p:cNvSpPr txBox="1"/>
              <p:nvPr/>
            </p:nvSpPr>
            <p:spPr>
              <a:xfrm>
                <a:off x="1497563" y="4681464"/>
                <a:ext cx="1809021" cy="49879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𝐼</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α</m:t>
                      </m:r>
                      <m:r>
                        <a:rPr lang="en-US" b="0" i="1" smtClean="0">
                          <a:solidFill>
                            <a:schemeClr val="bg1"/>
                          </a:solidFill>
                          <a:latin typeface="Cambria Math" panose="02040503050406030204" pitchFamily="18" charset="0"/>
                          <a:ea typeface="Cambria Math" panose="02040503050406030204" pitchFamily="18" charset="0"/>
                        </a:rPr>
                        <m:t> </m:t>
                      </m:r>
                      <m:sSup>
                        <m:sSupPr>
                          <m:ctrlPr>
                            <a:rPr lang="en-US" b="0" i="1" smtClean="0">
                              <a:solidFill>
                                <a:schemeClr val="bg1"/>
                              </a:solidFill>
                              <a:latin typeface="Cambria Math" panose="02040503050406030204" pitchFamily="18" charset="0"/>
                              <a:ea typeface="Cambria Math" panose="02040503050406030204" pitchFamily="18" charset="0"/>
                            </a:rPr>
                          </m:ctrlPr>
                        </m:sSupPr>
                        <m:e>
                          <m:r>
                            <a:rPr lang="en-US" b="0" i="1" smtClean="0">
                              <a:solidFill>
                                <a:schemeClr val="bg1"/>
                              </a:solidFill>
                              <a:latin typeface="Cambria Math" panose="02040503050406030204" pitchFamily="18" charset="0"/>
                              <a:ea typeface="Cambria Math" panose="02040503050406030204" pitchFamily="18" charset="0"/>
                            </a:rPr>
                            <m:t>𝑒</m:t>
                          </m:r>
                        </m:e>
                        <m:sup>
                          <m:rad>
                            <m:radPr>
                              <m:degHide m:val="on"/>
                              <m:ctrlPr>
                                <a:rPr lang="en-US" b="0" i="1" smtClean="0">
                                  <a:solidFill>
                                    <a:schemeClr val="bg1"/>
                                  </a:solidFill>
                                  <a:latin typeface="Cambria Math" panose="02040503050406030204" pitchFamily="18" charset="0"/>
                                  <a:ea typeface="Cambria Math" panose="02040503050406030204" pitchFamily="18" charset="0"/>
                                </a:rPr>
                              </m:ctrlPr>
                            </m:radPr>
                            <m:deg/>
                            <m:e>
                              <m:sSubSup>
                                <m:sSubSupPr>
                                  <m:ctrlPr>
                                    <a:rPr lang="en-US" b="0" i="1" smtClean="0">
                                      <a:solidFill>
                                        <a:schemeClr val="bg1"/>
                                      </a:solidFill>
                                      <a:latin typeface="Cambria Math" panose="02040503050406030204" pitchFamily="18" charset="0"/>
                                      <a:ea typeface="Cambria Math" panose="02040503050406030204" pitchFamily="18" charset="0"/>
                                    </a:rPr>
                                  </m:ctrlPr>
                                </m:sSubSupPr>
                                <m:e>
                                  <m:r>
                                    <a:rPr lang="en-US" b="0" i="1" smtClean="0">
                                      <a:solidFill>
                                        <a:schemeClr val="bg1"/>
                                      </a:solidFill>
                                      <a:latin typeface="Cambria Math" panose="02040503050406030204" pitchFamily="18" charset="0"/>
                                      <a:ea typeface="Cambria Math" panose="02040503050406030204" pitchFamily="18" charset="0"/>
                                    </a:rPr>
                                    <m:t>𝑣</m:t>
                                  </m:r>
                                </m:e>
                                <m:sub>
                                  <m:r>
                                    <a:rPr lang="en-US" b="0" i="1" smtClean="0">
                                      <a:solidFill>
                                        <a:schemeClr val="bg1"/>
                                      </a:solidFill>
                                      <a:latin typeface="Cambria Math" panose="02040503050406030204" pitchFamily="18" charset="0"/>
                                      <a:ea typeface="Cambria Math" panose="02040503050406030204" pitchFamily="18" charset="0"/>
                                    </a:rPr>
                                    <m:t>𝑥</m:t>
                                  </m:r>
                                </m:sub>
                                <m:sup>
                                  <m:r>
                                    <a:rPr lang="en-US" b="0" i="1" smtClean="0">
                                      <a:solidFill>
                                        <a:schemeClr val="bg1"/>
                                      </a:solidFill>
                                      <a:latin typeface="Cambria Math" panose="02040503050406030204" pitchFamily="18" charset="0"/>
                                      <a:ea typeface="Cambria Math" panose="02040503050406030204" pitchFamily="18" charset="0"/>
                                    </a:rPr>
                                    <m:t>2</m:t>
                                  </m:r>
                                </m:sup>
                              </m:sSubSup>
                              <m:r>
                                <a:rPr lang="en-US" b="0" i="1" smtClean="0">
                                  <a:solidFill>
                                    <a:schemeClr val="bg1"/>
                                  </a:solidFill>
                                  <a:latin typeface="Cambria Math" panose="02040503050406030204" pitchFamily="18" charset="0"/>
                                  <a:ea typeface="Cambria Math" panose="02040503050406030204" pitchFamily="18" charset="0"/>
                                </a:rPr>
                                <m:t>+</m:t>
                              </m:r>
                              <m:sSubSup>
                                <m:sSubSupPr>
                                  <m:ctrlPr>
                                    <a:rPr lang="en-US" b="0" i="1" smtClean="0">
                                      <a:solidFill>
                                        <a:schemeClr val="bg1"/>
                                      </a:solidFill>
                                      <a:latin typeface="Cambria Math" panose="02040503050406030204" pitchFamily="18" charset="0"/>
                                      <a:ea typeface="Cambria Math" panose="02040503050406030204" pitchFamily="18" charset="0"/>
                                    </a:rPr>
                                  </m:ctrlPr>
                                </m:sSubSupPr>
                                <m:e>
                                  <m:r>
                                    <a:rPr lang="en-US" b="0" i="1" smtClean="0">
                                      <a:solidFill>
                                        <a:schemeClr val="bg1"/>
                                      </a:solidFill>
                                      <a:latin typeface="Cambria Math" panose="02040503050406030204" pitchFamily="18" charset="0"/>
                                      <a:ea typeface="Cambria Math" panose="02040503050406030204" pitchFamily="18" charset="0"/>
                                    </a:rPr>
                                    <m:t>𝑣</m:t>
                                  </m:r>
                                </m:e>
                                <m:sub>
                                  <m:r>
                                    <a:rPr lang="en-US" b="0" i="1" smtClean="0">
                                      <a:solidFill>
                                        <a:schemeClr val="bg1"/>
                                      </a:solidFill>
                                      <a:latin typeface="Cambria Math" panose="02040503050406030204" pitchFamily="18" charset="0"/>
                                      <a:ea typeface="Cambria Math" panose="02040503050406030204" pitchFamily="18" charset="0"/>
                                    </a:rPr>
                                    <m:t>𝑦</m:t>
                                  </m:r>
                                </m:sub>
                                <m:sup>
                                  <m:r>
                                    <a:rPr lang="en-US" b="0" i="1" smtClean="0">
                                      <a:solidFill>
                                        <a:schemeClr val="bg1"/>
                                      </a:solidFill>
                                      <a:latin typeface="Cambria Math" panose="02040503050406030204" pitchFamily="18" charset="0"/>
                                      <a:ea typeface="Cambria Math" panose="02040503050406030204" pitchFamily="18" charset="0"/>
                                    </a:rPr>
                                    <m:t>2</m:t>
                                  </m:r>
                                </m:sup>
                              </m:sSubSup>
                              <m:r>
                                <a:rPr lang="en-US" b="0" i="1" smtClean="0">
                                  <a:solidFill>
                                    <a:schemeClr val="bg1"/>
                                  </a:solidFill>
                                  <a:latin typeface="Cambria Math" panose="02040503050406030204" pitchFamily="18" charset="0"/>
                                  <a:ea typeface="Cambria Math" panose="02040503050406030204" pitchFamily="18" charset="0"/>
                                </a:rPr>
                                <m:t>+</m:t>
                              </m:r>
                              <m:sSubSup>
                                <m:sSubSupPr>
                                  <m:ctrlPr>
                                    <a:rPr lang="en-US" b="0" i="1" smtClean="0">
                                      <a:solidFill>
                                        <a:schemeClr val="bg1"/>
                                      </a:solidFill>
                                      <a:latin typeface="Cambria Math" panose="02040503050406030204" pitchFamily="18" charset="0"/>
                                      <a:ea typeface="Cambria Math" panose="02040503050406030204" pitchFamily="18" charset="0"/>
                                    </a:rPr>
                                  </m:ctrlPr>
                                </m:sSubSupPr>
                                <m:e>
                                  <m:r>
                                    <a:rPr lang="en-US" b="0" i="1" smtClean="0">
                                      <a:solidFill>
                                        <a:schemeClr val="bg1"/>
                                      </a:solidFill>
                                      <a:latin typeface="Cambria Math" panose="02040503050406030204" pitchFamily="18" charset="0"/>
                                      <a:ea typeface="Cambria Math" panose="02040503050406030204" pitchFamily="18" charset="0"/>
                                    </a:rPr>
                                    <m:t>𝑣</m:t>
                                  </m:r>
                                </m:e>
                                <m:sub>
                                  <m:r>
                                    <a:rPr lang="en-US" b="0" i="1" smtClean="0">
                                      <a:solidFill>
                                        <a:schemeClr val="bg1"/>
                                      </a:solidFill>
                                      <a:latin typeface="Cambria Math" panose="02040503050406030204" pitchFamily="18" charset="0"/>
                                      <a:ea typeface="Cambria Math" panose="02040503050406030204" pitchFamily="18" charset="0"/>
                                    </a:rPr>
                                    <m:t>𝑧</m:t>
                                  </m:r>
                                </m:sub>
                                <m:sup>
                                  <m:r>
                                    <a:rPr lang="en-US" b="0" i="1" smtClean="0">
                                      <a:solidFill>
                                        <a:schemeClr val="bg1"/>
                                      </a:solidFill>
                                      <a:latin typeface="Cambria Math" panose="02040503050406030204" pitchFamily="18" charset="0"/>
                                      <a:ea typeface="Cambria Math" panose="02040503050406030204" pitchFamily="18" charset="0"/>
                                    </a:rPr>
                                    <m:t>2</m:t>
                                  </m:r>
                                </m:sup>
                              </m:sSubSup>
                            </m:e>
                          </m:rad>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𝑘𝑇</m:t>
                          </m:r>
                        </m:sup>
                      </m:sSup>
                      <m:r>
                        <a:rPr lang="en-US" b="0" i="1" smtClean="0">
                          <a:solidFill>
                            <a:schemeClr val="bg1"/>
                          </a:solidFill>
                          <a:latin typeface="Cambria Math" panose="02040503050406030204" pitchFamily="18" charset="0"/>
                        </a:rPr>
                        <m:t> </m:t>
                      </m:r>
                    </m:oMath>
                  </m:oMathPara>
                </a14:m>
                <a:endParaRPr lang="en-US" dirty="0"/>
              </a:p>
            </p:txBody>
          </p:sp>
        </mc:Choice>
        <mc:Fallback>
          <p:sp>
            <p:nvSpPr>
              <p:cNvPr id="3" name="TextBox 2">
                <a:extLst>
                  <a:ext uri="{FF2B5EF4-FFF2-40B4-BE49-F238E27FC236}">
                    <a16:creationId xmlns:a16="http://schemas.microsoft.com/office/drawing/2014/main" id="{57F26DD8-3A84-4E98-AEE6-A6A62F795570}"/>
                  </a:ext>
                </a:extLst>
              </p:cNvPr>
              <p:cNvSpPr txBox="1">
                <a:spLocks noRot="1" noChangeAspect="1" noMove="1" noResize="1" noEditPoints="1" noAdjustHandles="1" noChangeArrowheads="1" noChangeShapeType="1" noTextEdit="1"/>
              </p:cNvSpPr>
              <p:nvPr/>
            </p:nvSpPr>
            <p:spPr>
              <a:xfrm>
                <a:off x="1497563" y="4681464"/>
                <a:ext cx="1809021" cy="49879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8323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9DA026-7F27-5544-B843-6EC32AB582E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Ions &amp; Electrons</a:t>
            </a:r>
          </a:p>
        </p:txBody>
      </p:sp>
      <p:graphicFrame>
        <p:nvGraphicFramePr>
          <p:cNvPr id="5" name="Content Placeholder 2">
            <a:extLst>
              <a:ext uri="{FF2B5EF4-FFF2-40B4-BE49-F238E27FC236}">
                <a16:creationId xmlns:a16="http://schemas.microsoft.com/office/drawing/2014/main" id="{8186005B-92BA-4534-8550-3AE933EFBAF1}"/>
              </a:ext>
            </a:extLst>
          </p:cNvPr>
          <p:cNvGraphicFramePr>
            <a:graphicFrameLocks noGrp="1"/>
          </p:cNvGraphicFramePr>
          <p:nvPr>
            <p:ph idx="1"/>
            <p:extLst>
              <p:ext uri="{D42A27DB-BD31-4B8C-83A1-F6EECF244321}">
                <p14:modId xmlns:p14="http://schemas.microsoft.com/office/powerpoint/2010/main" val="248972052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219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5050A-9C07-C640-A6EC-70C70B54A0AF}"/>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Experimental Setup</a:t>
            </a:r>
            <a:endParaRPr lang="en-US" sz="6000" kern="1200" dirty="0">
              <a:solidFill>
                <a:srgbClr val="FFFFFF"/>
              </a:solidFill>
              <a:latin typeface="+mj-lt"/>
              <a:ea typeface="+mj-ea"/>
              <a:cs typeface="+mj-cs"/>
            </a:endParaRP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464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5737B-D3F5-934C-B300-D880B075EAEE}"/>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The Langmuir Probe</a:t>
            </a:r>
            <a:endParaRPr lang="en-US" dirty="0">
              <a:solidFill>
                <a:schemeClr val="accent1"/>
              </a:solidFill>
            </a:endParaRPr>
          </a:p>
        </p:txBody>
      </p:sp>
      <p:cxnSp>
        <p:nvCxnSpPr>
          <p:cNvPr id="3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5C8C46-48D0-1640-B725-ED09A231A444}"/>
              </a:ext>
            </a:extLst>
          </p:cNvPr>
          <p:cNvSpPr>
            <a:spLocks noGrp="1"/>
          </p:cNvSpPr>
          <p:nvPr>
            <p:ph idx="1"/>
          </p:nvPr>
        </p:nvSpPr>
        <p:spPr>
          <a:xfrm>
            <a:off x="4976031" y="963877"/>
            <a:ext cx="6377769" cy="4930246"/>
          </a:xfrm>
        </p:spPr>
        <p:txBody>
          <a:bodyPr anchor="ctr">
            <a:normAutofit/>
          </a:bodyPr>
          <a:lstStyle/>
          <a:p>
            <a:r>
              <a:rPr lang="en-US" sz="2400" dirty="0"/>
              <a:t>The Langmuir probe introduces a bias potential to the plasma while measuring the current that runs through it.</a:t>
            </a:r>
          </a:p>
          <a:p>
            <a:r>
              <a:rPr lang="en-US" sz="2400" dirty="0"/>
              <a:t>Floating potential is not plasma potential</a:t>
            </a:r>
          </a:p>
          <a:p>
            <a:r>
              <a:rPr lang="en-US" sz="2400" dirty="0"/>
              <a:t>Compares potential on the tube to potential inside</a:t>
            </a:r>
          </a:p>
          <a:p>
            <a:r>
              <a:rPr lang="en-US" sz="2400" dirty="0"/>
              <a:t>We may determine a variety of things, including electron and ion temperatures.</a:t>
            </a:r>
          </a:p>
          <a:p>
            <a:endParaRPr lang="en-US" sz="2400" dirty="0"/>
          </a:p>
        </p:txBody>
      </p:sp>
    </p:spTree>
    <p:extLst>
      <p:ext uri="{BB962C8B-B14F-4D97-AF65-F5344CB8AC3E}">
        <p14:creationId xmlns:p14="http://schemas.microsoft.com/office/powerpoint/2010/main" val="94644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TotalTime>
  <Words>860</Words>
  <Application>Microsoft Office PowerPoint</Application>
  <PresentationFormat>Widescreen</PresentationFormat>
  <Paragraphs>110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Langmuir Probe</vt:lpstr>
      <vt:lpstr>Outline</vt:lpstr>
      <vt:lpstr>Introduction </vt:lpstr>
      <vt:lpstr>Major equipment</vt:lpstr>
      <vt:lpstr>Core Idea</vt:lpstr>
      <vt:lpstr>Temperature</vt:lpstr>
      <vt:lpstr>Ions &amp; Electrons</vt:lpstr>
      <vt:lpstr>Experimental Setup</vt:lpstr>
      <vt:lpstr>The Langmuir Probe</vt:lpstr>
      <vt:lpstr>Keithley Integration/Python Setup</vt:lpstr>
      <vt:lpstr>Data Analysis</vt:lpstr>
      <vt:lpstr>340mTorr LogY</vt:lpstr>
      <vt:lpstr>PowerPoint Presentation</vt:lpstr>
      <vt:lpstr>PowerPoint Presentation</vt:lpstr>
      <vt:lpstr>PowerPoint Presentation</vt:lpstr>
      <vt:lpstr>Summary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Langmuir Probe</dc:title>
  <dc:creator>Kacou, Idriss</dc:creator>
  <cp:lastModifiedBy>Harris, Kathryn</cp:lastModifiedBy>
  <cp:revision>23</cp:revision>
  <dcterms:created xsi:type="dcterms:W3CDTF">2018-09-20T18:42:09Z</dcterms:created>
  <dcterms:modified xsi:type="dcterms:W3CDTF">2018-10-04T19:07:09Z</dcterms:modified>
</cp:coreProperties>
</file>