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8T17:55:22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181 106 8448,'-80'-37'4736,"26"-4"-5888,44 33 0,1 0-2816,-1 0 128,2 5 2432,-2 3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2E6D-E7E8-47E5-AD2F-0D46C51AD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Interferometry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5B199-B22A-4499-967C-A10C548AB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Kitty Harris and Idriss Kacou</a:t>
            </a:r>
          </a:p>
        </p:txBody>
      </p:sp>
    </p:spTree>
    <p:extLst>
      <p:ext uri="{BB962C8B-B14F-4D97-AF65-F5344CB8AC3E}">
        <p14:creationId xmlns:p14="http://schemas.microsoft.com/office/powerpoint/2010/main" val="309959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0C28-0CDC-46C0-AD65-B503D3C8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1F99D-634D-47C3-A3C4-99CF2B27F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Our setup relied on multiple mirrors to direct the beam toward the beam splitter. Past the beam splitter, we used three mirrors at roughly 45˚ angles.  There are setups that involve fewer mirrors, but they require more precision to calibrate.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3F63B-80D3-454C-B42A-8550EF812D61}"/>
                  </a:ext>
                </a:extLst>
              </p14:cNvPr>
              <p14:cNvContentPartPr/>
              <p14:nvPr/>
            </p14:nvContentPartPr>
            <p14:xfrm>
              <a:off x="10392644" y="1623927"/>
              <a:ext cx="65520" cy="3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3F63B-80D3-454C-B42A-8550EF812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3644" y="1615287"/>
                <a:ext cx="83160" cy="558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3A82230-4813-47D8-88DD-43C1BF37B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47" y="55604"/>
            <a:ext cx="5552454" cy="68023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9687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CDF-B328-4D09-BADA-737C0842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Michelson Interferometer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BA83E7-07DF-4B58-8851-66C57C09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Beam is split, then recombined.</a:t>
            </a:r>
          </a:p>
          <a:p>
            <a:r>
              <a:rPr lang="en-US" dirty="0"/>
              <a:t>While the beams are split, one can be altered without altering the other.</a:t>
            </a:r>
          </a:p>
          <a:p>
            <a:r>
              <a:rPr lang="en-US" dirty="0"/>
              <a:t>Recombination causes interference.</a:t>
            </a:r>
          </a:p>
          <a:p>
            <a:r>
              <a:rPr lang="en-US" dirty="0"/>
              <a:t>Relating fringe count to change in distance and wavelength allows us to calculate either distance or wavelength.</a:t>
            </a:r>
          </a:p>
          <a:p>
            <a:r>
              <a:rPr lang="en-US" dirty="0"/>
              <a:t>Effective distance through a gas is dependent on index of refraction, which changes with pressure.</a:t>
            </a:r>
          </a:p>
          <a:p>
            <a:r>
              <a:rPr lang="en-US" dirty="0"/>
              <a:t>Michelson-Morley experiment popularized the setup</a:t>
            </a:r>
          </a:p>
          <a:p>
            <a:r>
              <a:rPr lang="en-US" dirty="0"/>
              <a:t>Used to directly observe gravity waves.</a:t>
            </a:r>
          </a:p>
        </p:txBody>
      </p:sp>
    </p:spTree>
    <p:extLst>
      <p:ext uri="{BB962C8B-B14F-4D97-AF65-F5344CB8AC3E}">
        <p14:creationId xmlns:p14="http://schemas.microsoft.com/office/powerpoint/2010/main" val="213599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F440-6902-EF48-BD87-3973F128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Main Idea: Constructive and Destructive interference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6789-395F-9946-84FC-E06C4C21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constructive interference happens went the both wave are add to make on wave.</a:t>
            </a:r>
          </a:p>
          <a:p>
            <a:r>
              <a:rPr lang="en-US" dirty="0"/>
              <a:t>Destructive interference happen went one wave troughs out of phase.</a:t>
            </a:r>
          </a:p>
          <a:p>
            <a:r>
              <a:rPr lang="en-US" dirty="0"/>
              <a:t>Michelson-Morley experiment used interference to count fringing.</a:t>
            </a:r>
          </a:p>
          <a:p>
            <a:r>
              <a:rPr lang="en-US" dirty="0"/>
              <a:t>Light have wave like property, so interference have contractive and destructive interference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350A-C47A-4EA6-B673-DA7A5E87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Equipment: Dielectric vs metal film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0232-5142-4491-BF77-B608DD5A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" y="1490472"/>
            <a:ext cx="12071927" cy="5583382"/>
          </a:xfrm>
        </p:spPr>
        <p:txBody>
          <a:bodyPr/>
          <a:lstStyle/>
          <a:p>
            <a:r>
              <a:rPr lang="en-US" dirty="0"/>
              <a:t>There are several kinds of beam splitters. Two methods are to use a dielectric or metal film coating.</a:t>
            </a:r>
          </a:p>
          <a:p>
            <a:r>
              <a:rPr lang="en-US" dirty="0"/>
              <a:t>The purpose of a beam splitter is to have both a high transmittivity and a high reflectivity so that a beam hitting it at a 45˚ angle will be split into a reflected and transmitted beam.</a:t>
            </a:r>
          </a:p>
          <a:p>
            <a:r>
              <a:rPr lang="en-US" dirty="0"/>
              <a:t>Dielectric coating is made of several layers of various thickness and materials.</a:t>
            </a:r>
          </a:p>
          <a:p>
            <a:pPr lvl="1"/>
            <a:r>
              <a:rPr lang="en-US" dirty="0"/>
              <a:t>These exploit various indices of refraction to manipulate the way light travels through them.</a:t>
            </a:r>
          </a:p>
          <a:p>
            <a:pPr lvl="1"/>
            <a:r>
              <a:rPr lang="en-US" dirty="0"/>
              <a:t>Dielectric coating layers are generally made of metal oxides.</a:t>
            </a:r>
          </a:p>
          <a:p>
            <a:pPr lvl="1"/>
            <a:r>
              <a:rPr lang="en-US" dirty="0"/>
              <a:t>Minimal effect on polarization</a:t>
            </a:r>
          </a:p>
          <a:p>
            <a:pPr lvl="1"/>
            <a:r>
              <a:rPr lang="en-US" dirty="0"/>
              <a:t>Roughly splits the beam 50/50 in terms of intensity</a:t>
            </a:r>
          </a:p>
          <a:p>
            <a:pPr lvl="1"/>
            <a:r>
              <a:rPr lang="en-US" dirty="0"/>
              <a:t>Usually tuned in to a single wavelength, which is inconvenient for some uses</a:t>
            </a:r>
          </a:p>
          <a:p>
            <a:r>
              <a:rPr lang="en-US" dirty="0"/>
              <a:t>Metal film, or half-silvered, beam splitters use an extremely thin layer of metal so that there is both significant reflectivity and transmittivity.</a:t>
            </a:r>
          </a:p>
          <a:p>
            <a:pPr lvl="1"/>
            <a:r>
              <a:rPr lang="en-US" dirty="0"/>
              <a:t>Significant loss of intensity</a:t>
            </a:r>
          </a:p>
          <a:p>
            <a:pPr lvl="1"/>
            <a:r>
              <a:rPr lang="en-US" dirty="0"/>
              <a:t>Uneven polarization and splitting</a:t>
            </a:r>
          </a:p>
          <a:p>
            <a:pPr lvl="1"/>
            <a:r>
              <a:rPr lang="en-US" dirty="0"/>
              <a:t>Work for wide bandwidths, which makes them useful favorable when dielectric coatings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58808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BBA9-65A7-214A-871A-4DDF9CD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Equipment: Mirror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294-48BB-5644-BDF8-8C7B3C6AA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279" y="2121408"/>
                <a:ext cx="6743845" cy="405079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You can achieve the proper alignment of the mirrors by using metal block</a:t>
                </a:r>
              </a:p>
              <a:p>
                <a:r>
                  <a:rPr lang="en-US" sz="1800" dirty="0"/>
                  <a:t>In this experiment the number of bright and dark fringes of the interferometer will be counted in order to measure the path length change due to a moving mirror.</a:t>
                </a:r>
              </a:p>
              <a:p>
                <a:r>
                  <a:rPr lang="en-US" sz="1800" dirty="0"/>
                  <a:t>Realigned our interferometer was easy, we realigned every week.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𝑚𝑖𝑐𝑟𝑜𝑛𝑠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𝑚𝑖𝑟𝑟𝑜𝑟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𝑡𝑟𝑎𝑣𝑒𝑙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𝑚𝑖𝑐𝑡𝑜𝑛𝑠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𝑡𝑟𝑎𝑣𝑒𝑙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𝑠𝑐𝑟𝑒𝑤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𝑡h𝑟𝑒𝑎𝑑𝑠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294-48BB-5644-BDF8-8C7B3C6AA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279" y="2121408"/>
                <a:ext cx="6743845" cy="4050792"/>
              </a:xfrm>
              <a:blipFill>
                <a:blip r:embed="rId4"/>
                <a:stretch>
                  <a:fillRect l="-188" t="-1250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5AB1B7-4E2F-7C4B-B160-BE505B51640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60" y="1034197"/>
            <a:ext cx="3369177" cy="4492236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1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0ED1B-0CA5-455C-AEAE-8A331D9F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7" y="1966402"/>
            <a:ext cx="3058592" cy="3058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D77AC-7FD1-4B0D-A41A-11298DC0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B1CD8-634A-4261-B177-22BA82B13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411" y="1609344"/>
                <a:ext cx="5571097" cy="40507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Fringe count corresponds to the number of peaks or valleys in the optical data.</a:t>
                </a:r>
              </a:p>
              <a:p>
                <a:pPr marL="0" indent="0">
                  <a:buNone/>
                </a:pPr>
                <a:r>
                  <a:rPr lang="en-US" dirty="0"/>
                  <a:t>Wave length= 633nm</a:t>
                </a:r>
              </a:p>
              <a:p>
                <a:pPr marL="0" indent="0">
                  <a:buNone/>
                </a:pPr>
                <a:r>
                  <a:rPr lang="en-US" dirty="0"/>
                  <a:t>10v = 1atm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/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solving for k,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B1CD8-634A-4261-B177-22BA82B13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411" y="1609344"/>
                <a:ext cx="5571097" cy="4050792"/>
              </a:xfrm>
              <a:blipFill>
                <a:blip r:embed="rId3"/>
                <a:stretch>
                  <a:fillRect l="-683" t="-1875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37A1583-4CB9-9349-A7AA-AAB3AB29D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8" y="2675012"/>
            <a:ext cx="2389371" cy="238937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692A31-5706-4C44-B4AB-552980D77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807" y="2023849"/>
            <a:ext cx="3002358" cy="3002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A347FF6-8669-A64F-86FF-C6B8FAC4F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099632"/>
                  </p:ext>
                </p:extLst>
              </p:nvPr>
            </p:nvGraphicFramePr>
            <p:xfrm>
              <a:off x="4213412" y="5163671"/>
              <a:ext cx="7978586" cy="1694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9798">
                      <a:extLst>
                        <a:ext uri="{9D8B030D-6E8A-4147-A177-3AD203B41FA5}">
                          <a16:colId xmlns:a16="http://schemas.microsoft.com/office/drawing/2014/main" val="445323489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2571368760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3903638973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3787272149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873796173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862727012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3687540682"/>
                        </a:ext>
                      </a:extLst>
                    </a:gridCol>
                  </a:tblGrid>
                  <a:tr h="847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Voltage Error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n at 1 </a:t>
                          </a:r>
                          <a:r>
                            <a:rPr lang="en-US" dirty="0" err="1"/>
                            <a:t>atm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895855"/>
                      </a:ext>
                    </a:extLst>
                  </a:tr>
                  <a:tr h="847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1.00+4^3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1.897*10 ^-5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617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A347FF6-8669-A64F-86FF-C6B8FAC4F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099632"/>
                  </p:ext>
                </p:extLst>
              </p:nvPr>
            </p:nvGraphicFramePr>
            <p:xfrm>
              <a:off x="4213412" y="5163671"/>
              <a:ext cx="7978586" cy="1694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9798">
                      <a:extLst>
                        <a:ext uri="{9D8B030D-6E8A-4147-A177-3AD203B41FA5}">
                          <a16:colId xmlns:a16="http://schemas.microsoft.com/office/drawing/2014/main" val="445323489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2571368760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3903638973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3787272149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873796173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862727012"/>
                        </a:ext>
                      </a:extLst>
                    </a:gridCol>
                    <a:gridCol w="1139798">
                      <a:extLst>
                        <a:ext uri="{9D8B030D-6E8A-4147-A177-3AD203B41FA5}">
                          <a16:colId xmlns:a16="http://schemas.microsoft.com/office/drawing/2014/main" val="3687540682"/>
                        </a:ext>
                      </a:extLst>
                    </a:gridCol>
                  </a:tblGrid>
                  <a:tr h="847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Voltage Error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n at 1 </a:t>
                          </a:r>
                          <a:r>
                            <a:rPr lang="en-US" dirty="0" err="1"/>
                            <a:t>atm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8889" t="-2941" r="-102222" b="-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895855"/>
                      </a:ext>
                    </a:extLst>
                  </a:tr>
                  <a:tr h="847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1.00+4^3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1.897*10 ^-5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617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504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1092</TotalTime>
  <Words>494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Interferometry</vt:lpstr>
      <vt:lpstr>Experimental Setup</vt:lpstr>
      <vt:lpstr>Main Idea: Michelson Interferometer</vt:lpstr>
      <vt:lpstr>Main Idea: Constructive and Destructive interference </vt:lpstr>
      <vt:lpstr>Equipment: Dielectric vs metal film</vt:lpstr>
      <vt:lpstr>Equipment: Mirror 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Interferometry</dc:title>
  <dc:creator>Harris, Kathryn</dc:creator>
  <cp:lastModifiedBy>Kathryn Harris</cp:lastModifiedBy>
  <cp:revision>12</cp:revision>
  <dcterms:created xsi:type="dcterms:W3CDTF">2018-11-28T17:53:04Z</dcterms:created>
  <dcterms:modified xsi:type="dcterms:W3CDTF">2018-12-11T21:26:46Z</dcterms:modified>
</cp:coreProperties>
</file>