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cou, Idriss" initials="KI" lastIdx="1" clrIdx="0">
    <p:extLst>
      <p:ext uri="{19B8F6BF-5375-455C-9EA6-DF929625EA0E}">
        <p15:presenceInfo xmlns:p15="http://schemas.microsoft.com/office/powerpoint/2012/main" userId="475d0201-6107-4b4d-967b-8f6c9b4dac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96"/>
    <p:restoredTop sz="94643"/>
  </p:normalViewPr>
  <p:slideViewPr>
    <p:cSldViewPr snapToGrid="0" snapToObjects="1">
      <p:cViewPr varScale="1">
        <p:scale>
          <a:sx n="78" d="100"/>
          <a:sy n="78" d="100"/>
        </p:scale>
        <p:origin x="10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18T17:24:27.713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3D8B5C-870B-4F8D-B058-9AE0F11C9EA1}" type="doc">
      <dgm:prSet loTypeId="urn:microsoft.com/office/officeart/2005/8/layout/chevron1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061F2E5-666C-4F71-98A2-8AF889CA2517}">
      <dgm:prSet/>
      <dgm:spPr/>
      <dgm:t>
        <a:bodyPr/>
        <a:lstStyle/>
        <a:p>
          <a:r>
            <a:rPr lang="en-US"/>
            <a:t>The diffraction pattern</a:t>
          </a:r>
        </a:p>
      </dgm:t>
    </dgm:pt>
    <dgm:pt modelId="{BAC9DD89-5737-4837-A53A-046CCDADBC8C}" type="parTrans" cxnId="{F3DAE872-346F-42E9-A043-39D2ABF62DAE}">
      <dgm:prSet/>
      <dgm:spPr/>
      <dgm:t>
        <a:bodyPr/>
        <a:lstStyle/>
        <a:p>
          <a:endParaRPr lang="en-US"/>
        </a:p>
      </dgm:t>
    </dgm:pt>
    <dgm:pt modelId="{A485D276-15FA-4DDF-BB66-413D6270F8BC}" type="sibTrans" cxnId="{F3DAE872-346F-42E9-A043-39D2ABF62DAE}">
      <dgm:prSet/>
      <dgm:spPr/>
      <dgm:t>
        <a:bodyPr/>
        <a:lstStyle/>
        <a:p>
          <a:endParaRPr lang="en-US"/>
        </a:p>
      </dgm:t>
    </dgm:pt>
    <dgm:pt modelId="{F81AB9B9-84E5-40A1-B4AD-5C09C9B76960}">
      <dgm:prSet/>
      <dgm:spPr/>
      <dgm:t>
        <a:bodyPr/>
        <a:lstStyle/>
        <a:p>
          <a:r>
            <a:rPr lang="en-US"/>
            <a:t>Other aspects of the light source</a:t>
          </a:r>
        </a:p>
      </dgm:t>
    </dgm:pt>
    <dgm:pt modelId="{745F8EA9-0EA7-4C13-A4EB-52FC6890C523}" type="parTrans" cxnId="{21B9979C-BB77-4848-B506-0BB939E18E95}">
      <dgm:prSet/>
      <dgm:spPr/>
      <dgm:t>
        <a:bodyPr/>
        <a:lstStyle/>
        <a:p>
          <a:endParaRPr lang="en-US"/>
        </a:p>
      </dgm:t>
    </dgm:pt>
    <dgm:pt modelId="{58B39508-4164-464F-9BFC-8FABF96102B7}" type="sibTrans" cxnId="{21B9979C-BB77-4848-B506-0BB939E18E95}">
      <dgm:prSet/>
      <dgm:spPr/>
      <dgm:t>
        <a:bodyPr/>
        <a:lstStyle/>
        <a:p>
          <a:endParaRPr lang="en-US"/>
        </a:p>
      </dgm:t>
    </dgm:pt>
    <dgm:pt modelId="{6A62AD72-6671-4946-9DCF-1E927179FC66}" type="pres">
      <dgm:prSet presAssocID="{5A3D8B5C-870B-4F8D-B058-9AE0F11C9EA1}" presName="Name0" presStyleCnt="0">
        <dgm:presLayoutVars>
          <dgm:dir/>
          <dgm:animLvl val="lvl"/>
          <dgm:resizeHandles val="exact"/>
        </dgm:presLayoutVars>
      </dgm:prSet>
      <dgm:spPr/>
    </dgm:pt>
    <dgm:pt modelId="{002256BD-7CFF-9A44-A877-518515DE9F44}" type="pres">
      <dgm:prSet presAssocID="{2061F2E5-666C-4F71-98A2-8AF889CA251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1E964FF6-5FB2-8648-AB09-9ADF5EB44254}" type="pres">
      <dgm:prSet presAssocID="{A485D276-15FA-4DDF-BB66-413D6270F8BC}" presName="parTxOnlySpace" presStyleCnt="0"/>
      <dgm:spPr/>
    </dgm:pt>
    <dgm:pt modelId="{5228E319-C26B-7B42-9EC0-296C026F4B54}" type="pres">
      <dgm:prSet presAssocID="{F81AB9B9-84E5-40A1-B4AD-5C09C9B76960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93A6CC04-917F-4845-A187-1D1B0B259D0A}" type="presOf" srcId="{5A3D8B5C-870B-4F8D-B058-9AE0F11C9EA1}" destId="{6A62AD72-6671-4946-9DCF-1E927179FC66}" srcOrd="0" destOrd="0" presId="urn:microsoft.com/office/officeart/2005/8/layout/chevron1"/>
    <dgm:cxn modelId="{F3DAE872-346F-42E9-A043-39D2ABF62DAE}" srcId="{5A3D8B5C-870B-4F8D-B058-9AE0F11C9EA1}" destId="{2061F2E5-666C-4F71-98A2-8AF889CA2517}" srcOrd="0" destOrd="0" parTransId="{BAC9DD89-5737-4837-A53A-046CCDADBC8C}" sibTransId="{A485D276-15FA-4DDF-BB66-413D6270F8BC}"/>
    <dgm:cxn modelId="{21B9979C-BB77-4848-B506-0BB939E18E95}" srcId="{5A3D8B5C-870B-4F8D-B058-9AE0F11C9EA1}" destId="{F81AB9B9-84E5-40A1-B4AD-5C09C9B76960}" srcOrd="1" destOrd="0" parTransId="{745F8EA9-0EA7-4C13-A4EB-52FC6890C523}" sibTransId="{58B39508-4164-464F-9BFC-8FABF96102B7}"/>
    <dgm:cxn modelId="{3252C4DD-4B1D-2049-BD5E-C664AA526F7F}" type="presOf" srcId="{F81AB9B9-84E5-40A1-B4AD-5C09C9B76960}" destId="{5228E319-C26B-7B42-9EC0-296C026F4B54}" srcOrd="0" destOrd="0" presId="urn:microsoft.com/office/officeart/2005/8/layout/chevron1"/>
    <dgm:cxn modelId="{E10810E3-C619-CC4C-A504-EE34A17CB21D}" type="presOf" srcId="{2061F2E5-666C-4F71-98A2-8AF889CA2517}" destId="{002256BD-7CFF-9A44-A877-518515DE9F44}" srcOrd="0" destOrd="0" presId="urn:microsoft.com/office/officeart/2005/8/layout/chevron1"/>
    <dgm:cxn modelId="{279CD3AA-BA37-5240-87A4-FFDE3127FE38}" type="presParOf" srcId="{6A62AD72-6671-4946-9DCF-1E927179FC66}" destId="{002256BD-7CFF-9A44-A877-518515DE9F44}" srcOrd="0" destOrd="0" presId="urn:microsoft.com/office/officeart/2005/8/layout/chevron1"/>
    <dgm:cxn modelId="{FF68D5AC-78F3-CB42-B786-FDCC20B33043}" type="presParOf" srcId="{6A62AD72-6671-4946-9DCF-1E927179FC66}" destId="{1E964FF6-5FB2-8648-AB09-9ADF5EB44254}" srcOrd="1" destOrd="0" presId="urn:microsoft.com/office/officeart/2005/8/layout/chevron1"/>
    <dgm:cxn modelId="{7781A5CA-00FF-D84D-8F45-39096C30C732}" type="presParOf" srcId="{6A62AD72-6671-4946-9DCF-1E927179FC66}" destId="{5228E319-C26B-7B42-9EC0-296C026F4B54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C2CC67-7501-4412-A6F3-AF1352F9E6D1}" type="doc">
      <dgm:prSet loTypeId="urn:microsoft.com/office/officeart/2005/8/layout/hierarchy3" loCatId="hierarchy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5E808BA-3130-4840-9EB3-D2FEFDD40ACF}">
      <dgm:prSet/>
      <dgm:spPr/>
      <dgm:t>
        <a:bodyPr/>
        <a:lstStyle/>
        <a:p>
          <a:r>
            <a:rPr lang="en-US"/>
            <a:t>CCD Detectors</a:t>
          </a:r>
        </a:p>
      </dgm:t>
    </dgm:pt>
    <dgm:pt modelId="{018AB212-5859-4FC0-82CD-9A7BFD27E5A3}" type="parTrans" cxnId="{7314ADF9-A774-42D5-A7CD-6F7FD225547B}">
      <dgm:prSet/>
      <dgm:spPr/>
      <dgm:t>
        <a:bodyPr/>
        <a:lstStyle/>
        <a:p>
          <a:endParaRPr lang="en-US"/>
        </a:p>
      </dgm:t>
    </dgm:pt>
    <dgm:pt modelId="{D08BAB51-447C-43E2-9DA9-DAC0642EB516}" type="sibTrans" cxnId="{7314ADF9-A774-42D5-A7CD-6F7FD225547B}">
      <dgm:prSet/>
      <dgm:spPr/>
      <dgm:t>
        <a:bodyPr/>
        <a:lstStyle/>
        <a:p>
          <a:endParaRPr lang="en-US"/>
        </a:p>
      </dgm:t>
    </dgm:pt>
    <dgm:pt modelId="{C4ECA669-936F-4322-AF3E-1F0D4F78340E}">
      <dgm:prSet/>
      <dgm:spPr/>
      <dgm:t>
        <a:bodyPr/>
        <a:lstStyle/>
        <a:p>
          <a:r>
            <a:rPr lang="en-US"/>
            <a:t>Laser</a:t>
          </a:r>
        </a:p>
      </dgm:t>
    </dgm:pt>
    <dgm:pt modelId="{D772C58E-626A-46AC-BA57-9B90E48418CE}" type="parTrans" cxnId="{A682B1BE-39CE-4019-83C3-1414F712599C}">
      <dgm:prSet/>
      <dgm:spPr/>
      <dgm:t>
        <a:bodyPr/>
        <a:lstStyle/>
        <a:p>
          <a:endParaRPr lang="en-US"/>
        </a:p>
      </dgm:t>
    </dgm:pt>
    <dgm:pt modelId="{89AE6C55-5930-463F-8CAF-096F510D928B}" type="sibTrans" cxnId="{A682B1BE-39CE-4019-83C3-1414F712599C}">
      <dgm:prSet/>
      <dgm:spPr/>
      <dgm:t>
        <a:bodyPr/>
        <a:lstStyle/>
        <a:p>
          <a:endParaRPr lang="en-US"/>
        </a:p>
      </dgm:t>
    </dgm:pt>
    <dgm:pt modelId="{C6A42BD3-CB71-A64A-B61E-6FC708E3CE2F}" type="pres">
      <dgm:prSet presAssocID="{E2C2CC67-7501-4412-A6F3-AF1352F9E6D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87F5B51-E78F-D145-B638-AC6DFAB7F957}" type="pres">
      <dgm:prSet presAssocID="{25E808BA-3130-4840-9EB3-D2FEFDD40ACF}" presName="root" presStyleCnt="0"/>
      <dgm:spPr/>
    </dgm:pt>
    <dgm:pt modelId="{688C3261-5454-C342-B69A-7D0FD879F904}" type="pres">
      <dgm:prSet presAssocID="{25E808BA-3130-4840-9EB3-D2FEFDD40ACF}" presName="rootComposite" presStyleCnt="0"/>
      <dgm:spPr/>
    </dgm:pt>
    <dgm:pt modelId="{45C68BD6-FC76-5E48-ADD1-9D7B545B2E46}" type="pres">
      <dgm:prSet presAssocID="{25E808BA-3130-4840-9EB3-D2FEFDD40ACF}" presName="rootText" presStyleLbl="node1" presStyleIdx="0" presStyleCnt="2"/>
      <dgm:spPr/>
    </dgm:pt>
    <dgm:pt modelId="{8D9FA579-FB19-3C4F-99FE-EC2537DE56D4}" type="pres">
      <dgm:prSet presAssocID="{25E808BA-3130-4840-9EB3-D2FEFDD40ACF}" presName="rootConnector" presStyleLbl="node1" presStyleIdx="0" presStyleCnt="2"/>
      <dgm:spPr/>
    </dgm:pt>
    <dgm:pt modelId="{215F7E1E-D684-0745-A63C-BE5E05789553}" type="pres">
      <dgm:prSet presAssocID="{25E808BA-3130-4840-9EB3-D2FEFDD40ACF}" presName="childShape" presStyleCnt="0"/>
      <dgm:spPr/>
    </dgm:pt>
    <dgm:pt modelId="{BC12284B-C721-7F4A-AC77-1F02FE1D264C}" type="pres">
      <dgm:prSet presAssocID="{C4ECA669-936F-4322-AF3E-1F0D4F78340E}" presName="root" presStyleCnt="0"/>
      <dgm:spPr/>
    </dgm:pt>
    <dgm:pt modelId="{EAEBA081-6D3E-D541-93E6-FC12DFF52320}" type="pres">
      <dgm:prSet presAssocID="{C4ECA669-936F-4322-AF3E-1F0D4F78340E}" presName="rootComposite" presStyleCnt="0"/>
      <dgm:spPr/>
    </dgm:pt>
    <dgm:pt modelId="{4A14A06B-2293-3241-A6EC-18C518334B21}" type="pres">
      <dgm:prSet presAssocID="{C4ECA669-936F-4322-AF3E-1F0D4F78340E}" presName="rootText" presStyleLbl="node1" presStyleIdx="1" presStyleCnt="2"/>
      <dgm:spPr/>
    </dgm:pt>
    <dgm:pt modelId="{40D2E21B-4FC1-3040-8C4B-BFFB485E0067}" type="pres">
      <dgm:prSet presAssocID="{C4ECA669-936F-4322-AF3E-1F0D4F78340E}" presName="rootConnector" presStyleLbl="node1" presStyleIdx="1" presStyleCnt="2"/>
      <dgm:spPr/>
    </dgm:pt>
    <dgm:pt modelId="{84AEA9A4-D6FC-D241-98F5-1C97D1968499}" type="pres">
      <dgm:prSet presAssocID="{C4ECA669-936F-4322-AF3E-1F0D4F78340E}" presName="childShape" presStyleCnt="0"/>
      <dgm:spPr/>
    </dgm:pt>
  </dgm:ptLst>
  <dgm:cxnLst>
    <dgm:cxn modelId="{F2E36B11-4637-F744-A7C5-48F70406FA83}" type="presOf" srcId="{25E808BA-3130-4840-9EB3-D2FEFDD40ACF}" destId="{45C68BD6-FC76-5E48-ADD1-9D7B545B2E46}" srcOrd="0" destOrd="0" presId="urn:microsoft.com/office/officeart/2005/8/layout/hierarchy3"/>
    <dgm:cxn modelId="{7FFE2323-16AD-2A4D-AF9D-31B3F82301C1}" type="presOf" srcId="{25E808BA-3130-4840-9EB3-D2FEFDD40ACF}" destId="{8D9FA579-FB19-3C4F-99FE-EC2537DE56D4}" srcOrd="1" destOrd="0" presId="urn:microsoft.com/office/officeart/2005/8/layout/hierarchy3"/>
    <dgm:cxn modelId="{BC3E7976-5E55-6D44-9776-4B0081EBF098}" type="presOf" srcId="{C4ECA669-936F-4322-AF3E-1F0D4F78340E}" destId="{4A14A06B-2293-3241-A6EC-18C518334B21}" srcOrd="0" destOrd="0" presId="urn:microsoft.com/office/officeart/2005/8/layout/hierarchy3"/>
    <dgm:cxn modelId="{C24D26BA-8DE3-3D40-94E3-C67CA76E3AFF}" type="presOf" srcId="{C4ECA669-936F-4322-AF3E-1F0D4F78340E}" destId="{40D2E21B-4FC1-3040-8C4B-BFFB485E0067}" srcOrd="1" destOrd="0" presId="urn:microsoft.com/office/officeart/2005/8/layout/hierarchy3"/>
    <dgm:cxn modelId="{A682B1BE-39CE-4019-83C3-1414F712599C}" srcId="{E2C2CC67-7501-4412-A6F3-AF1352F9E6D1}" destId="{C4ECA669-936F-4322-AF3E-1F0D4F78340E}" srcOrd="1" destOrd="0" parTransId="{D772C58E-626A-46AC-BA57-9B90E48418CE}" sibTransId="{89AE6C55-5930-463F-8CAF-096F510D928B}"/>
    <dgm:cxn modelId="{9D2D8EF8-9724-2145-8F80-389AA1A49601}" type="presOf" srcId="{E2C2CC67-7501-4412-A6F3-AF1352F9E6D1}" destId="{C6A42BD3-CB71-A64A-B61E-6FC708E3CE2F}" srcOrd="0" destOrd="0" presId="urn:microsoft.com/office/officeart/2005/8/layout/hierarchy3"/>
    <dgm:cxn modelId="{7314ADF9-A774-42D5-A7CD-6F7FD225547B}" srcId="{E2C2CC67-7501-4412-A6F3-AF1352F9E6D1}" destId="{25E808BA-3130-4840-9EB3-D2FEFDD40ACF}" srcOrd="0" destOrd="0" parTransId="{018AB212-5859-4FC0-82CD-9A7BFD27E5A3}" sibTransId="{D08BAB51-447C-43E2-9DA9-DAC0642EB516}"/>
    <dgm:cxn modelId="{5895D527-94FF-CF48-AB70-8D7E0DA09B59}" type="presParOf" srcId="{C6A42BD3-CB71-A64A-B61E-6FC708E3CE2F}" destId="{987F5B51-E78F-D145-B638-AC6DFAB7F957}" srcOrd="0" destOrd="0" presId="urn:microsoft.com/office/officeart/2005/8/layout/hierarchy3"/>
    <dgm:cxn modelId="{2328EAB2-BE39-8C41-9332-C51B3E79B5DB}" type="presParOf" srcId="{987F5B51-E78F-D145-B638-AC6DFAB7F957}" destId="{688C3261-5454-C342-B69A-7D0FD879F904}" srcOrd="0" destOrd="0" presId="urn:microsoft.com/office/officeart/2005/8/layout/hierarchy3"/>
    <dgm:cxn modelId="{151A47F1-FFD7-784B-B6B2-8DF25F671851}" type="presParOf" srcId="{688C3261-5454-C342-B69A-7D0FD879F904}" destId="{45C68BD6-FC76-5E48-ADD1-9D7B545B2E46}" srcOrd="0" destOrd="0" presId="urn:microsoft.com/office/officeart/2005/8/layout/hierarchy3"/>
    <dgm:cxn modelId="{5068FD10-3CFD-C34D-83EC-9264C909CE08}" type="presParOf" srcId="{688C3261-5454-C342-B69A-7D0FD879F904}" destId="{8D9FA579-FB19-3C4F-99FE-EC2537DE56D4}" srcOrd="1" destOrd="0" presId="urn:microsoft.com/office/officeart/2005/8/layout/hierarchy3"/>
    <dgm:cxn modelId="{E7CFB726-72FD-384A-A40F-663CF75FB410}" type="presParOf" srcId="{987F5B51-E78F-D145-B638-AC6DFAB7F957}" destId="{215F7E1E-D684-0745-A63C-BE5E05789553}" srcOrd="1" destOrd="0" presId="urn:microsoft.com/office/officeart/2005/8/layout/hierarchy3"/>
    <dgm:cxn modelId="{16B32B7F-6CAC-5A40-A83D-F9014E1E8466}" type="presParOf" srcId="{C6A42BD3-CB71-A64A-B61E-6FC708E3CE2F}" destId="{BC12284B-C721-7F4A-AC77-1F02FE1D264C}" srcOrd="1" destOrd="0" presId="urn:microsoft.com/office/officeart/2005/8/layout/hierarchy3"/>
    <dgm:cxn modelId="{4D2FAA86-8BC9-EA42-B4EE-FC7AA527AABA}" type="presParOf" srcId="{BC12284B-C721-7F4A-AC77-1F02FE1D264C}" destId="{EAEBA081-6D3E-D541-93E6-FC12DFF52320}" srcOrd="0" destOrd="0" presId="urn:microsoft.com/office/officeart/2005/8/layout/hierarchy3"/>
    <dgm:cxn modelId="{E312E4AB-2B6F-8245-AAE6-5AE6E0AE1F12}" type="presParOf" srcId="{EAEBA081-6D3E-D541-93E6-FC12DFF52320}" destId="{4A14A06B-2293-3241-A6EC-18C518334B21}" srcOrd="0" destOrd="0" presId="urn:microsoft.com/office/officeart/2005/8/layout/hierarchy3"/>
    <dgm:cxn modelId="{63EFB49B-049F-D749-97C7-97C0810977BF}" type="presParOf" srcId="{EAEBA081-6D3E-D541-93E6-FC12DFF52320}" destId="{40D2E21B-4FC1-3040-8C4B-BFFB485E0067}" srcOrd="1" destOrd="0" presId="urn:microsoft.com/office/officeart/2005/8/layout/hierarchy3"/>
    <dgm:cxn modelId="{37A59367-E7E9-1E43-9C94-5BDEE0ECA765}" type="presParOf" srcId="{BC12284B-C721-7F4A-AC77-1F02FE1D264C}" destId="{84AEA9A4-D6FC-D241-98F5-1C97D196849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256BD-7CFF-9A44-A877-518515DE9F44}">
      <dsp:nvSpPr>
        <dsp:cNvPr id="0" name=""/>
        <dsp:cNvSpPr/>
      </dsp:nvSpPr>
      <dsp:spPr>
        <a:xfrm>
          <a:off x="8840" y="752004"/>
          <a:ext cx="5284589" cy="2113835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2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The diffraction pattern</a:t>
          </a:r>
        </a:p>
      </dsp:txBody>
      <dsp:txXfrm>
        <a:off x="1065758" y="752004"/>
        <a:ext cx="3170754" cy="2113835"/>
      </dsp:txXfrm>
    </dsp:sp>
    <dsp:sp modelId="{5228E319-C26B-7B42-9EC0-296C026F4B54}">
      <dsp:nvSpPr>
        <dsp:cNvPr id="0" name=""/>
        <dsp:cNvSpPr/>
      </dsp:nvSpPr>
      <dsp:spPr>
        <a:xfrm>
          <a:off x="4764970" y="752004"/>
          <a:ext cx="5284589" cy="2113835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1907789"/>
                <a:satOff val="-43528"/>
                <a:lumOff val="16079"/>
                <a:alphaOff val="0"/>
                <a:shade val="36000"/>
                <a:satMod val="120000"/>
              </a:schemeClr>
              <a:schemeClr val="accent2">
                <a:hueOff val="1907789"/>
                <a:satOff val="-43528"/>
                <a:lumOff val="16079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Other aspects of the light source</a:t>
          </a:r>
        </a:p>
      </dsp:txBody>
      <dsp:txXfrm>
        <a:off x="5821888" y="752004"/>
        <a:ext cx="3170754" cy="21138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68BD6-FC76-5E48-ADD1-9D7B545B2E46}">
      <dsp:nvSpPr>
        <dsp:cNvPr id="0" name=""/>
        <dsp:cNvSpPr/>
      </dsp:nvSpPr>
      <dsp:spPr>
        <a:xfrm>
          <a:off x="1227" y="691595"/>
          <a:ext cx="4469308" cy="223465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5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81280" rIns="121920" bIns="8128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CCD Detectors</a:t>
          </a:r>
        </a:p>
      </dsp:txBody>
      <dsp:txXfrm>
        <a:off x="66678" y="757046"/>
        <a:ext cx="4338406" cy="2103752"/>
      </dsp:txXfrm>
    </dsp:sp>
    <dsp:sp modelId="{4A14A06B-2293-3241-A6EC-18C518334B21}">
      <dsp:nvSpPr>
        <dsp:cNvPr id="0" name=""/>
        <dsp:cNvSpPr/>
      </dsp:nvSpPr>
      <dsp:spPr>
        <a:xfrm>
          <a:off x="5587863" y="691595"/>
          <a:ext cx="4469308" cy="223465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5">
                <a:hueOff val="-21323121"/>
                <a:satOff val="12119"/>
                <a:lumOff val="-10000"/>
                <a:alphaOff val="0"/>
                <a:shade val="36000"/>
                <a:satMod val="120000"/>
              </a:schemeClr>
              <a:schemeClr val="accent5">
                <a:hueOff val="-21323121"/>
                <a:satOff val="12119"/>
                <a:lumOff val="-1000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81280" rIns="121920" bIns="8128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Laser</a:t>
          </a:r>
        </a:p>
      </dsp:txBody>
      <dsp:txXfrm>
        <a:off x="5653314" y="757046"/>
        <a:ext cx="4338406" cy="21037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12C72-4787-924E-88DF-7BB05653795A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C11FC-A1A4-744F-ABB1-C1DED52E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9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A= 2cos(pi (d1-d2)/ wave )</a:t>
            </a:r>
          </a:p>
          <a:p>
            <a:r>
              <a:rPr lang="en-US" dirty="0"/>
              <a:t>Y= cos( 2pi* f* t+ phase 1) cos( 2pi*f*t+ phase2)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C11FC-A1A4-744F-ABB1-C1DED52E34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97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0FB5-26D2-CD40-AA8B-C757AFF9F91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4C69941-6B9C-8B4B-8AF7-8114E7CF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2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0FB5-26D2-CD40-AA8B-C757AFF9F91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9941-6B9C-8B4B-8AF7-8114E7CF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0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0FB5-26D2-CD40-AA8B-C757AFF9F91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9941-6B9C-8B4B-8AF7-8114E7CF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60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0FB5-26D2-CD40-AA8B-C757AFF9F91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9941-6B9C-8B4B-8AF7-8114E7CF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9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C640FB5-26D2-CD40-AA8B-C757AFF9F91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4C69941-6B9C-8B4B-8AF7-8114E7CF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7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0FB5-26D2-CD40-AA8B-C757AFF9F91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9941-6B9C-8B4B-8AF7-8114E7CF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066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0FB5-26D2-CD40-AA8B-C757AFF9F91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9941-6B9C-8B4B-8AF7-8114E7CFE4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960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0FB5-26D2-CD40-AA8B-C757AFF9F91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9941-6B9C-8B4B-8AF7-8114E7CFE42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913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0FB5-26D2-CD40-AA8B-C757AFF9F91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9941-6B9C-8B4B-8AF7-8114E7CF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2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0FB5-26D2-CD40-AA8B-C757AFF9F91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9941-6B9C-8B4B-8AF7-8114E7CF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300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0FB5-26D2-CD40-AA8B-C757AFF9F917}" type="datetimeFigureOut">
              <a:rPr lang="en-US" smtClean="0"/>
              <a:t>10/18/2018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9941-6B9C-8B4B-8AF7-8114E7CF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4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C640FB5-26D2-CD40-AA8B-C757AFF9F917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4C69941-6B9C-8B4B-8AF7-8114E7CF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5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2" r:id="rId1"/>
    <p:sldLayoutId id="2147484223" r:id="rId2"/>
    <p:sldLayoutId id="2147484224" r:id="rId3"/>
    <p:sldLayoutId id="2147484225" r:id="rId4"/>
    <p:sldLayoutId id="2147484226" r:id="rId5"/>
    <p:sldLayoutId id="2147484227" r:id="rId6"/>
    <p:sldLayoutId id="2147484228" r:id="rId7"/>
    <p:sldLayoutId id="2147484229" r:id="rId8"/>
    <p:sldLayoutId id="2147484230" r:id="rId9"/>
    <p:sldLayoutId id="2147484231" r:id="rId10"/>
    <p:sldLayoutId id="21474842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lucdenver-my.sharepoint.com/personal/kathryn_harris_ucdenver_edu/Documents/Physics%20PDFs%20&amp;amp;%20Assignments/Laboratory/Diffraction%20Lab/laseristblog.blogspot.com/2011/12/near-field-and-far-field.html" TargetMode="External"/><Relationship Id="rId2" Type="http://schemas.openxmlformats.org/officeDocument/2006/relationships/hyperlink" Target="http://www.mssl.ucl.ac.uk/www_detector/ccdgroup/optheory/ccdoperatio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8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iff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23C6-D1DF-174E-8951-B5F02B773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Diffraction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3816D-E577-4448-89CE-9B3219EF6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Experimental Collaboration From University of Colorado Denver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Kathryn Harris and Idriss Kacou 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Associate Professor: Dr. Carlson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09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12D1-B193-5A4E-ADDE-0BD5421C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Data Analysis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6DCAB3-3BA2-4630-86C1-1E8429193329}"/>
              </a:ext>
            </a:extLst>
          </p:cNvPr>
          <p:cNvSpPr txBox="1">
            <a:spLocks/>
          </p:cNvSpPr>
          <p:nvPr/>
        </p:nvSpPr>
        <p:spPr>
          <a:xfrm>
            <a:off x="984504" y="1745641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Calculated Pixel Sizes using angles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BC38A69-76DB-4984-BC2D-DA1701F3B981}"/>
                  </a:ext>
                </a:extLst>
              </p:cNvPr>
              <p:cNvSpPr/>
              <p:nvPr/>
            </p:nvSpPr>
            <p:spPr>
              <a:xfrm>
                <a:off x="1377844" y="5394650"/>
                <a:ext cx="1519775" cy="616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λ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BC38A69-76DB-4984-BC2D-DA1701F3B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844" y="5394650"/>
                <a:ext cx="1519775" cy="616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8D1EB24-2E4C-453A-B1EB-6F9569E5F167}"/>
                  </a:ext>
                </a:extLst>
              </p:cNvPr>
              <p:cNvSpPr/>
              <p:nvPr/>
            </p:nvSpPr>
            <p:spPr>
              <a:xfrm>
                <a:off x="4878744" y="5419560"/>
                <a:ext cx="1217256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8D1EB24-2E4C-453A-B1EB-6F9569E5F1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744" y="5419560"/>
                <a:ext cx="1217256" cy="5666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DA62877-F7CF-43B0-8FBC-15BF8F8EBBE9}"/>
              </a:ext>
            </a:extLst>
          </p:cNvPr>
          <p:cNvSpPr txBox="1"/>
          <p:nvPr/>
        </p:nvSpPr>
        <p:spPr>
          <a:xfrm>
            <a:off x="3035184" y="5518241"/>
            <a:ext cx="216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Substitutes into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3F05CE-C775-4AB2-A64C-5956616C2492}"/>
              </a:ext>
            </a:extLst>
          </p:cNvPr>
          <p:cNvSpPr txBox="1"/>
          <p:nvPr/>
        </p:nvSpPr>
        <p:spPr>
          <a:xfrm>
            <a:off x="6175248" y="5518241"/>
            <a:ext cx="50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we can average to get our pixel size.</a:t>
            </a:r>
          </a:p>
        </p:txBody>
      </p:sp>
      <p:graphicFrame>
        <p:nvGraphicFramePr>
          <p:cNvPr id="13" name="Content Placeholder 6">
            <a:extLst>
              <a:ext uri="{FF2B5EF4-FFF2-40B4-BE49-F238E27FC236}">
                <a16:creationId xmlns:a16="http://schemas.microsoft.com/office/drawing/2014/main" id="{F41C8CC2-9200-F545-9750-F2E2AA83D3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378032"/>
              </p:ext>
            </p:extLst>
          </p:nvPr>
        </p:nvGraphicFramePr>
        <p:xfrm>
          <a:off x="1149096" y="3231129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55690803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57095485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86738232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221022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Slit:/Wavelength: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650[nm] 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532[nm]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405[nm] (V)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54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0.04[mm]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18[</a:t>
                      </a:r>
                      <a:r>
                        <a:rPr lang="el-GR" b="0" dirty="0"/>
                        <a:t>μ</a:t>
                      </a:r>
                      <a:r>
                        <a:rPr lang="en-US" b="0" dirty="0"/>
                        <a:t>m]</a:t>
                      </a:r>
                      <a:r>
                        <a:rPr lang="en-US" dirty="0"/>
                        <a:t>±6[</a:t>
                      </a:r>
                      <a:r>
                        <a:rPr lang="el-GR" b="0" dirty="0"/>
                        <a:t>μ</a:t>
                      </a:r>
                      <a:r>
                        <a:rPr lang="en-US" b="0" dirty="0"/>
                        <a:t>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29[</a:t>
                      </a:r>
                      <a:r>
                        <a:rPr lang="el-GR" b="0" dirty="0"/>
                        <a:t>μ</a:t>
                      </a:r>
                      <a:r>
                        <a:rPr lang="en-US" b="0" dirty="0"/>
                        <a:t>m]</a:t>
                      </a:r>
                      <a:r>
                        <a:rPr lang="en-US" dirty="0"/>
                        <a:t>±10[</a:t>
                      </a:r>
                      <a:r>
                        <a:rPr lang="el-GR" b="0" dirty="0"/>
                        <a:t>μ</a:t>
                      </a:r>
                      <a:r>
                        <a:rPr lang="en-US" b="0" dirty="0"/>
                        <a:t>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1.6[</a:t>
                      </a:r>
                      <a:r>
                        <a:rPr lang="el-GR" b="0" dirty="0"/>
                        <a:t>μ</a:t>
                      </a:r>
                      <a:r>
                        <a:rPr lang="en-US" b="0" dirty="0"/>
                        <a:t>m]</a:t>
                      </a:r>
                      <a:r>
                        <a:rPr lang="en-US" dirty="0"/>
                        <a:t>±0.2[</a:t>
                      </a:r>
                      <a:r>
                        <a:rPr lang="el-GR" b="0" dirty="0"/>
                        <a:t>μ</a:t>
                      </a:r>
                      <a:r>
                        <a:rPr lang="en-US" b="0" dirty="0"/>
                        <a:t>m]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3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0.08[mm]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11[</a:t>
                      </a:r>
                      <a:r>
                        <a:rPr lang="el-GR" b="0" dirty="0"/>
                        <a:t>μ</a:t>
                      </a:r>
                      <a:r>
                        <a:rPr lang="en-US" b="0" dirty="0"/>
                        <a:t>m]</a:t>
                      </a:r>
                      <a:r>
                        <a:rPr lang="en-US" dirty="0"/>
                        <a:t>±3[</a:t>
                      </a:r>
                      <a:r>
                        <a:rPr lang="el-GR" b="0" dirty="0"/>
                        <a:t>μ</a:t>
                      </a:r>
                      <a:r>
                        <a:rPr lang="en-US" b="0" dirty="0"/>
                        <a:t>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6.4[</a:t>
                      </a:r>
                      <a:r>
                        <a:rPr lang="el-GR" b="0" dirty="0"/>
                        <a:t>μ</a:t>
                      </a:r>
                      <a:r>
                        <a:rPr lang="en-US" b="0" dirty="0"/>
                        <a:t>m]</a:t>
                      </a:r>
                      <a:r>
                        <a:rPr lang="en-US" dirty="0"/>
                        <a:t>±2.1[</a:t>
                      </a:r>
                      <a:r>
                        <a:rPr lang="el-GR" b="0" dirty="0"/>
                        <a:t>μ</a:t>
                      </a:r>
                      <a:r>
                        <a:rPr lang="en-US" b="0" dirty="0"/>
                        <a:t>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1.6[</a:t>
                      </a:r>
                      <a:r>
                        <a:rPr lang="el-GR" b="0" dirty="0"/>
                        <a:t>μ</a:t>
                      </a:r>
                      <a:r>
                        <a:rPr lang="en-US" b="0" dirty="0"/>
                        <a:t>m]</a:t>
                      </a:r>
                      <a:r>
                        <a:rPr lang="en-US" dirty="0"/>
                        <a:t>±0.1[</a:t>
                      </a:r>
                      <a:r>
                        <a:rPr lang="el-GR" b="0" dirty="0"/>
                        <a:t>μ</a:t>
                      </a:r>
                      <a:r>
                        <a:rPr lang="en-US" b="0" dirty="0"/>
                        <a:t>m]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860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0.16[mm]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1.8[</a:t>
                      </a:r>
                      <a:r>
                        <a:rPr lang="el-GR" b="0" dirty="0"/>
                        <a:t>μ</a:t>
                      </a:r>
                      <a:r>
                        <a:rPr lang="en-US" b="0" dirty="0"/>
                        <a:t>m]</a:t>
                      </a:r>
                      <a:r>
                        <a:rPr lang="en-US" dirty="0"/>
                        <a:t>±0.6[</a:t>
                      </a:r>
                      <a:r>
                        <a:rPr lang="el-GR" b="0" dirty="0"/>
                        <a:t>μ</a:t>
                      </a:r>
                      <a:r>
                        <a:rPr lang="en-US" b="0" dirty="0"/>
                        <a:t>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2.4[</a:t>
                      </a:r>
                      <a:r>
                        <a:rPr lang="el-GR" b="0" dirty="0"/>
                        <a:t>μ</a:t>
                      </a:r>
                      <a:r>
                        <a:rPr lang="en-US" b="0" dirty="0"/>
                        <a:t>m]</a:t>
                      </a:r>
                      <a:r>
                        <a:rPr lang="en-US" dirty="0"/>
                        <a:t>±0.9[</a:t>
                      </a:r>
                      <a:r>
                        <a:rPr lang="el-GR" b="0" dirty="0"/>
                        <a:t>μ</a:t>
                      </a:r>
                      <a:r>
                        <a:rPr lang="en-US" b="0" dirty="0"/>
                        <a:t>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2.1[</a:t>
                      </a:r>
                      <a:r>
                        <a:rPr lang="el-GR" b="0" dirty="0"/>
                        <a:t>μ</a:t>
                      </a:r>
                      <a:r>
                        <a:rPr lang="en-US" b="0" dirty="0"/>
                        <a:t>m]</a:t>
                      </a:r>
                      <a:r>
                        <a:rPr lang="en-US" dirty="0"/>
                        <a:t>±0.5[</a:t>
                      </a:r>
                      <a:r>
                        <a:rPr lang="el-GR" b="0" dirty="0"/>
                        <a:t>μ</a:t>
                      </a:r>
                      <a:r>
                        <a:rPr lang="en-US" b="0" dirty="0"/>
                        <a:t>m]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95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317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648C-44BC-A64B-8A5C-3D9FDDB9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 0.04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B01513-2D58-48B3-B800-2F6468EFD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22068"/>
            <a:ext cx="7245498" cy="4051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15835-A812-4C9E-8FCF-794335BAF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087" y="2675020"/>
            <a:ext cx="5596914" cy="31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16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A6D2-F86A-2940-8A83-4CF9E0EA9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 0.04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D865EA-A38E-1543-9751-19E97A77259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093976"/>
            <a:ext cx="4907613" cy="3570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26CE56-192C-5E4D-9CAA-FD0FAC19253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2217943"/>
            <a:ext cx="5943600" cy="332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56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CCDs:</a:t>
            </a:r>
          </a:p>
          <a:p>
            <a:pPr lvl="1"/>
            <a:r>
              <a:rPr lang="en-US" dirty="0" err="1"/>
              <a:t>McFee</a:t>
            </a:r>
            <a:r>
              <a:rPr lang="en-US" dirty="0"/>
              <a:t>, Chris. “An Introduction to CCD Operation.” </a:t>
            </a:r>
            <a:r>
              <a:rPr lang="en-US" i="1" dirty="0"/>
              <a:t>UCL Department of Space &amp; 	Climate Physics </a:t>
            </a:r>
            <a:r>
              <a:rPr lang="en-US" i="1" dirty="0" err="1"/>
              <a:t>Mullard</a:t>
            </a:r>
            <a:r>
              <a:rPr lang="en-US" dirty="0"/>
              <a:t> </a:t>
            </a:r>
            <a:r>
              <a:rPr lang="en-US" i="1" dirty="0"/>
              <a:t>Space Science Laboratory</a:t>
            </a:r>
            <a:r>
              <a:rPr lang="en-US" dirty="0"/>
              <a:t>, 	</a:t>
            </a:r>
            <a:r>
              <a:rPr lang="en-US" u="sng" dirty="0">
                <a:hlinkClick r:id="rId2"/>
              </a:rPr>
              <a:t>www.mssl.ucl.ac.uk/www_detector/ccdgroup/optheory/ccdoperation.html</a:t>
            </a:r>
            <a:endParaRPr lang="en-US" u="sng" dirty="0"/>
          </a:p>
          <a:p>
            <a:r>
              <a:rPr lang="en-US" dirty="0"/>
              <a:t>Near and Far Fields:</a:t>
            </a:r>
          </a:p>
          <a:p>
            <a:pPr lvl="1"/>
            <a:r>
              <a:rPr lang="en-US" dirty="0" err="1"/>
              <a:t>Laserist</a:t>
            </a:r>
            <a:r>
              <a:rPr lang="en-US" dirty="0"/>
              <a:t>. “Optics Notes.” </a:t>
            </a:r>
            <a:r>
              <a:rPr lang="en-US" i="1" dirty="0"/>
              <a:t>Near Field and Far Field</a:t>
            </a:r>
            <a:r>
              <a:rPr lang="en-US" dirty="0"/>
              <a:t>, 1 Jan. 1970</a:t>
            </a:r>
            <a:r>
              <a:rPr lang="en-US"/>
              <a:t>, 	</a:t>
            </a:r>
            <a:r>
              <a:rPr lang="en-US" u="sng">
                <a:hlinkClick r:id="rId3"/>
              </a:rPr>
              <a:t>laseristblog</a:t>
            </a:r>
            <a:r>
              <a:rPr lang="en-US" u="sng" dirty="0">
                <a:hlinkClick r:id="rId3"/>
              </a:rPr>
              <a:t>.blogspot.com/2011/12/near-field-and-far-field.html</a:t>
            </a:r>
            <a:r>
              <a:rPr lang="en-US" dirty="0"/>
              <a:t> 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574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FAD42-5B0E-9E43-8399-D6745626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31D08-839B-8A4A-98E5-F86E8E2E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r>
              <a:rPr lang="en-US" sz="1400" dirty="0"/>
              <a:t>Introduction </a:t>
            </a:r>
          </a:p>
          <a:p>
            <a:r>
              <a:rPr lang="en-US" sz="1400" dirty="0"/>
              <a:t>Core Ideas </a:t>
            </a:r>
          </a:p>
          <a:p>
            <a:pPr lvl="1"/>
            <a:r>
              <a:rPr lang="en-US" sz="1400" dirty="0"/>
              <a:t>The Diffraction Pattern</a:t>
            </a:r>
          </a:p>
          <a:p>
            <a:pPr lvl="2"/>
            <a:r>
              <a:rPr lang="en-US" sz="1400" dirty="0"/>
              <a:t>The wave aspects of light</a:t>
            </a:r>
          </a:p>
          <a:p>
            <a:pPr lvl="2"/>
            <a:r>
              <a:rPr lang="en-US" sz="1400" dirty="0"/>
              <a:t>Effects of aperture width </a:t>
            </a:r>
          </a:p>
          <a:p>
            <a:pPr lvl="2"/>
            <a:r>
              <a:rPr lang="en-US" sz="1400" dirty="0"/>
              <a:t>Optical geometry and optical wavelength </a:t>
            </a:r>
          </a:p>
          <a:p>
            <a:pPr lvl="2"/>
            <a:r>
              <a:rPr lang="en-US" sz="1400" dirty="0"/>
              <a:t>The location of peaks </a:t>
            </a:r>
          </a:p>
          <a:p>
            <a:pPr lvl="2"/>
            <a:r>
              <a:rPr lang="en-US" sz="1400" dirty="0"/>
              <a:t>Fresnel (or Near) Field and Fraunhofer (or Far) Field </a:t>
            </a:r>
          </a:p>
          <a:p>
            <a:pPr lvl="1"/>
            <a:r>
              <a:rPr lang="en-US" sz="1400" dirty="0"/>
              <a:t>Other Aspects of the Light Source</a:t>
            </a:r>
          </a:p>
          <a:p>
            <a:pPr lvl="2"/>
            <a:r>
              <a:rPr lang="en-US" sz="1400" dirty="0"/>
              <a:t>Wavelength </a:t>
            </a:r>
          </a:p>
          <a:p>
            <a:pPr lvl="2"/>
            <a:r>
              <a:rPr lang="en-US" sz="1400" dirty="0"/>
              <a:t>The light source may effect a diffraction pattern </a:t>
            </a:r>
          </a:p>
          <a:p>
            <a:pPr lvl="2"/>
            <a:r>
              <a:rPr lang="en-US" sz="1400" dirty="0"/>
              <a:t>The aperture and the coherence of the source </a:t>
            </a:r>
          </a:p>
          <a:p>
            <a:pPr lvl="2"/>
            <a:r>
              <a:rPr lang="en-US" sz="1400" dirty="0"/>
              <a:t>The light intensity </a:t>
            </a:r>
          </a:p>
          <a:p>
            <a:r>
              <a:rPr lang="en-US" sz="1400" dirty="0"/>
              <a:t>Experiment </a:t>
            </a:r>
          </a:p>
          <a:p>
            <a:pPr lvl="1"/>
            <a:r>
              <a:rPr lang="en-US" sz="1400" dirty="0"/>
              <a:t>CCDs</a:t>
            </a:r>
          </a:p>
          <a:p>
            <a:pPr lvl="1"/>
            <a:r>
              <a:rPr lang="en-US" sz="1400" dirty="0"/>
              <a:t>Laser</a:t>
            </a:r>
          </a:p>
          <a:p>
            <a:r>
              <a:rPr lang="en-US" sz="1400" dirty="0"/>
              <a:t>Data Analysis </a:t>
            </a:r>
          </a:p>
          <a:p>
            <a:pPr lvl="1"/>
            <a:r>
              <a:rPr lang="en-US" sz="1400" dirty="0"/>
              <a:t>Data fitting to the curves or Newton’s method</a:t>
            </a:r>
          </a:p>
          <a:p>
            <a:pPr lvl="1"/>
            <a:r>
              <a:rPr lang="en-US" sz="1400" dirty="0"/>
              <a:t>Determining the angles of diffracted light without damaging the CCD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2949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E7B9B-D845-C14E-8074-7AAF351F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Core Ideas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2CB65C-DD2E-46DB-BA72-16ABB88290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173195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048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2A4B0696-68E2-40ED-B597-4B873875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9EF1B4-0F49-44D2-AE21-263819BFB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blipFill dpi="0" rotWithShape="1">
            <a:blip r:embed="rId2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DD198-F1EB-7544-967B-E895770F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119" y="643466"/>
            <a:ext cx="3348017" cy="5571067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The diffraction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4AC8C-B6F1-B94F-8F7E-A6092D012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2315" y="643467"/>
            <a:ext cx="4534781" cy="5571066"/>
          </a:xfrm>
        </p:spPr>
        <p:txBody>
          <a:bodyPr anchor="ctr">
            <a:normAutofit/>
          </a:bodyPr>
          <a:lstStyle/>
          <a:p>
            <a:pPr lvl="2"/>
            <a:r>
              <a:rPr lang="en-US" sz="1800" dirty="0"/>
              <a:t>The wave aspects of light</a:t>
            </a:r>
          </a:p>
          <a:p>
            <a:pPr lvl="2"/>
            <a:r>
              <a:rPr lang="en-US" sz="1800" dirty="0"/>
              <a:t>Effects of aperture width </a:t>
            </a:r>
          </a:p>
          <a:p>
            <a:pPr lvl="2"/>
            <a:r>
              <a:rPr lang="en-US" sz="1800" dirty="0"/>
              <a:t>Optical geometry and optical wavelength </a:t>
            </a:r>
          </a:p>
          <a:p>
            <a:pPr lvl="2"/>
            <a:r>
              <a:rPr lang="en-US" sz="1800" dirty="0"/>
              <a:t>The location of peaks</a:t>
            </a:r>
          </a:p>
          <a:p>
            <a:pPr lvl="2"/>
            <a:endParaRPr lang="en-US" sz="1800" dirty="0"/>
          </a:p>
          <a:p>
            <a:pPr marL="548640" lvl="2" indent="0">
              <a:buNone/>
            </a:pPr>
            <a:endParaRPr lang="en-US" sz="1800" dirty="0"/>
          </a:p>
          <a:p>
            <a:pPr lvl="2"/>
            <a:r>
              <a:rPr lang="en-US" sz="1800" dirty="0"/>
              <a:t>Fresnel or near field and Fraunhofer or far field </a:t>
            </a:r>
          </a:p>
          <a:p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367566" y="3341876"/>
                <a:ext cx="1344278" cy="616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λ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566" y="3341876"/>
                <a:ext cx="1344278" cy="616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556527" y="4520621"/>
                <a:ext cx="966355" cy="648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λ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527" y="4520621"/>
                <a:ext cx="966355" cy="6481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987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C01A8-9A30-C348-9602-D3FC9D14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Other aspects of the light source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BE383-12B8-7143-93C4-F5B51696E1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53780" y="599768"/>
                <a:ext cx="6074467" cy="5572432"/>
              </a:xfrm>
            </p:spPr>
            <p:txBody>
              <a:bodyPr anchor="ctr">
                <a:normAutofit/>
              </a:bodyPr>
              <a:lstStyle/>
              <a:p>
                <a:pPr lvl="2"/>
                <a:r>
                  <a:rPr lang="en-US" dirty="0"/>
                  <a:t>Wavelength 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The light source may effect a diffraction pattern</a:t>
                </a:r>
              </a:p>
              <a:p>
                <a:pPr lvl="2"/>
                <a:r>
                  <a:rPr lang="en-US" dirty="0"/>
                  <a:t>The aperture and the coherence of the source </a:t>
                </a:r>
              </a:p>
              <a:p>
                <a:pPr lvl="2"/>
                <a:r>
                  <a:rPr lang="en-US" dirty="0"/>
                  <a:t>The light intensity </a:t>
                </a:r>
              </a:p>
              <a:p>
                <a:pPr lvl="3"/>
                <a:r>
                  <a:rPr lang="en-US" dirty="0"/>
                  <a:t>Beam Quality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BE383-12B8-7143-93C4-F5B51696E1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3780" y="599768"/>
                <a:ext cx="6074467" cy="5572432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319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B720-BF58-DE4C-AF3D-2691DBB54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Equipment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C2484B-F768-4952-959B-33770185FD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117831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10759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Equipment and Experimental Setup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05"/>
            <a:ext cx="5676079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549640" y="2423160"/>
            <a:ext cx="3200400" cy="17116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Ccds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Lasers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76079" y="601350"/>
            <a:ext cx="261367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not listed here is our computer setup. The CCD we used was a webcam with the lens removed; this plugged directly into the computer, which we used to operate it and save our data. This data was then translated into a matrix by MatLab, which we used to do our data analysis.</a:t>
            </a:r>
          </a:p>
          <a:p>
            <a:endParaRPr lang="en-US" dirty="0"/>
          </a:p>
          <a:p>
            <a:r>
              <a:rPr lang="en-US" dirty="0"/>
              <a:t>Distances were measured externally to avoid damaging any of the equipment.</a:t>
            </a:r>
          </a:p>
        </p:txBody>
      </p:sp>
    </p:spTree>
    <p:extLst>
      <p:ext uri="{BB962C8B-B14F-4D97-AF65-F5344CB8AC3E}">
        <p14:creationId xmlns:p14="http://schemas.microsoft.com/office/powerpoint/2010/main" val="1198692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60A65-3C98-C24C-9C5A-DD7AC0DB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CCD’s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DDDB-5376-054D-8846-D7F8CDB03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r>
              <a:rPr lang="en-US" dirty="0"/>
              <a:t>Measure intensity of light</a:t>
            </a:r>
          </a:p>
          <a:p>
            <a:r>
              <a:rPr lang="en-US" dirty="0"/>
              <a:t>Multiple electrodes per pixel measure different colors</a:t>
            </a:r>
          </a:p>
          <a:p>
            <a:r>
              <a:rPr lang="en-US" dirty="0"/>
              <a:t>Potential wells attract electrons – more electrons at brighter regions</a:t>
            </a:r>
          </a:p>
          <a:p>
            <a:r>
              <a:rPr lang="en-US" dirty="0"/>
              <a:t>Quantum Efficiency</a:t>
            </a:r>
          </a:p>
          <a:p>
            <a:r>
              <a:rPr lang="en-US" dirty="0"/>
              <a:t>Noise – Physical damage, Thermal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67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7DED3-1DDA-FE4C-BA74-A1DCABB33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4268" y="1465790"/>
            <a:ext cx="3860798" cy="3941345"/>
          </a:xfrm>
        </p:spPr>
        <p:txBody>
          <a:bodyPr>
            <a:normAutofit/>
          </a:bodyPr>
          <a:lstStyle/>
          <a:p>
            <a:r>
              <a:rPr lang="en-US" sz="6000"/>
              <a:t>Laser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C688447-430B-B446-B7B1-594B5993A6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1602" y="1359090"/>
                <a:ext cx="5132665" cy="404804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  <a:p>
                <a:r>
                  <a:rPr lang="en-US" dirty="0"/>
                  <a:t> Source which produces a very narrow beam of light</a:t>
                </a:r>
              </a:p>
              <a:p>
                <a:r>
                  <a:rPr lang="en-US" dirty="0"/>
                  <a:t>It is different from a light bulb or a flash light</a:t>
                </a:r>
              </a:p>
              <a:p>
                <a:r>
                  <a:rPr lang="en-US" dirty="0"/>
                  <a:t>Beam Quality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den>
                            </m:f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I= peak intensity (in the center of spot)</a:t>
                </a:r>
              </a:p>
              <a:p>
                <a:pPr lvl="1"/>
                <a:r>
                  <a:rPr lang="en-US" dirty="0"/>
                  <a:t>W= beam radius ( 1/e^2)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C688447-430B-B446-B7B1-594B5993A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02" y="1359090"/>
                <a:ext cx="5132665" cy="4048046"/>
              </a:xfrm>
              <a:prstGeom prst="rect">
                <a:avLst/>
              </a:prstGeom>
              <a:blipFill>
                <a:blip r:embed="rId4"/>
                <a:stretch>
                  <a:fillRect l="-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7F065D49-6323-E240-8272-E657140D13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5956" y="0"/>
            <a:ext cx="2181578" cy="218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33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{AEF1AAB7-FCC0-8B4E-8C8F-D5072B5BB094}tf10001070</Template>
  <TotalTime>667</TotalTime>
  <Words>511</Words>
  <Application>Microsoft Office PowerPoint</Application>
  <PresentationFormat>Widescreen</PresentationFormat>
  <Paragraphs>99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Cambria</vt:lpstr>
      <vt:lpstr>Cambria Math</vt:lpstr>
      <vt:lpstr>Rockwell</vt:lpstr>
      <vt:lpstr>Rockwell Condensed</vt:lpstr>
      <vt:lpstr>Rockwell Extra Bold</vt:lpstr>
      <vt:lpstr>Wingdings</vt:lpstr>
      <vt:lpstr>Wood Type</vt:lpstr>
      <vt:lpstr>Diffraction </vt:lpstr>
      <vt:lpstr>Outline</vt:lpstr>
      <vt:lpstr>Core Ideas</vt:lpstr>
      <vt:lpstr>The diffraction pattern</vt:lpstr>
      <vt:lpstr>Other aspects of the light source</vt:lpstr>
      <vt:lpstr>Equipment </vt:lpstr>
      <vt:lpstr>Equipment and Experimental Setup</vt:lpstr>
      <vt:lpstr>CCD’s</vt:lpstr>
      <vt:lpstr>Laser</vt:lpstr>
      <vt:lpstr>Data Analysis</vt:lpstr>
      <vt:lpstr>V 0.04</vt:lpstr>
      <vt:lpstr>G 0.04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Diffraction</dc:title>
  <dc:creator>Kacou, Idriss</dc:creator>
  <cp:lastModifiedBy>Harris, Kathryn</cp:lastModifiedBy>
  <cp:revision>16</cp:revision>
  <dcterms:created xsi:type="dcterms:W3CDTF">2018-10-10T04:30:06Z</dcterms:created>
  <dcterms:modified xsi:type="dcterms:W3CDTF">2018-10-19T02:40:16Z</dcterms:modified>
</cp:coreProperties>
</file>