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DF002-A2F2-44D0-A65B-A83867C0A1C4}" v="8" dt="2019-02-22T06:37:23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ryn Harris" userId="7b7550e7-05ec-4c83-a9a9-28c83af2e2f6" providerId="ADAL" clId="{350DF002-A2F2-44D0-A65B-A83867C0A1C4}"/>
    <pc:docChg chg="custSel modSld">
      <pc:chgData name="Kathryn Harris" userId="7b7550e7-05ec-4c83-a9a9-28c83af2e2f6" providerId="ADAL" clId="{350DF002-A2F2-44D0-A65B-A83867C0A1C4}" dt="2019-02-22T06:37:37.432" v="468" actId="1076"/>
      <pc:docMkLst>
        <pc:docMk/>
      </pc:docMkLst>
      <pc:sldChg chg="addSp delSp modSp">
        <pc:chgData name="Kathryn Harris" userId="7b7550e7-05ec-4c83-a9a9-28c83af2e2f6" providerId="ADAL" clId="{350DF002-A2F2-44D0-A65B-A83867C0A1C4}" dt="2019-02-22T06:23:25.402" v="445" actId="1076"/>
        <pc:sldMkLst>
          <pc:docMk/>
          <pc:sldMk cId="395059332" sldId="263"/>
        </pc:sldMkLst>
        <pc:spChg chg="mod">
          <ac:chgData name="Kathryn Harris" userId="7b7550e7-05ec-4c83-a9a9-28c83af2e2f6" providerId="ADAL" clId="{350DF002-A2F2-44D0-A65B-A83867C0A1C4}" dt="2019-02-22T06:23:25.402" v="445" actId="1076"/>
          <ac:spMkLst>
            <pc:docMk/>
            <pc:sldMk cId="395059332" sldId="263"/>
            <ac:spMk id="6" creationId="{DCEF0B59-C74B-47C7-BCC5-07C3AB0429A0}"/>
          </ac:spMkLst>
        </pc:spChg>
        <pc:spChg chg="add mod">
          <ac:chgData name="Kathryn Harris" userId="7b7550e7-05ec-4c83-a9a9-28c83af2e2f6" providerId="ADAL" clId="{350DF002-A2F2-44D0-A65B-A83867C0A1C4}" dt="2019-02-22T06:23:03.881" v="441" actId="20577"/>
          <ac:spMkLst>
            <pc:docMk/>
            <pc:sldMk cId="395059332" sldId="263"/>
            <ac:spMk id="7" creationId="{1BBBA613-A0E8-487E-8B08-4752917D3ABE}"/>
          </ac:spMkLst>
        </pc:spChg>
        <pc:spChg chg="add del mod">
          <ac:chgData name="Kathryn Harris" userId="7b7550e7-05ec-4c83-a9a9-28c83af2e2f6" providerId="ADAL" clId="{350DF002-A2F2-44D0-A65B-A83867C0A1C4}" dt="2019-02-22T06:23:05.281" v="443"/>
          <ac:spMkLst>
            <pc:docMk/>
            <pc:sldMk cId="395059332" sldId="263"/>
            <ac:spMk id="8" creationId="{8EF96E87-2007-4757-857C-EBC1504C8E36}"/>
          </ac:spMkLst>
        </pc:spChg>
        <pc:cxnChg chg="add mod">
          <ac:chgData name="Kathryn Harris" userId="7b7550e7-05ec-4c83-a9a9-28c83af2e2f6" providerId="ADAL" clId="{350DF002-A2F2-44D0-A65B-A83867C0A1C4}" dt="2019-02-22T06:23:22.700" v="444" actId="11529"/>
          <ac:cxnSpMkLst>
            <pc:docMk/>
            <pc:sldMk cId="395059332" sldId="263"/>
            <ac:cxnSpMk id="10" creationId="{0DC1BFEB-DD90-4263-939B-A2CCB2560261}"/>
          </ac:cxnSpMkLst>
        </pc:cxnChg>
      </pc:sldChg>
      <pc:sldChg chg="addSp delSp modSp">
        <pc:chgData name="Kathryn Harris" userId="7b7550e7-05ec-4c83-a9a9-28c83af2e2f6" providerId="ADAL" clId="{350DF002-A2F2-44D0-A65B-A83867C0A1C4}" dt="2019-02-22T06:37:37.432" v="468" actId="1076"/>
        <pc:sldMkLst>
          <pc:docMk/>
          <pc:sldMk cId="2496718070" sldId="264"/>
        </pc:sldMkLst>
        <pc:picChg chg="del">
          <ac:chgData name="Kathryn Harris" userId="7b7550e7-05ec-4c83-a9a9-28c83af2e2f6" providerId="ADAL" clId="{350DF002-A2F2-44D0-A65B-A83867C0A1C4}" dt="2019-02-22T06:37:32.479" v="466" actId="478"/>
          <ac:picMkLst>
            <pc:docMk/>
            <pc:sldMk cId="2496718070" sldId="264"/>
            <ac:picMk id="5" creationId="{F81F168C-BFAC-4FA3-8A2C-8BA47A2F3C4E}"/>
          </ac:picMkLst>
        </pc:picChg>
        <pc:picChg chg="add mod">
          <ac:chgData name="Kathryn Harris" userId="7b7550e7-05ec-4c83-a9a9-28c83af2e2f6" providerId="ADAL" clId="{350DF002-A2F2-44D0-A65B-A83867C0A1C4}" dt="2019-02-22T06:37:37.432" v="468" actId="1076"/>
          <ac:picMkLst>
            <pc:docMk/>
            <pc:sldMk cId="2496718070" sldId="264"/>
            <ac:picMk id="6" creationId="{6D018627-2257-4ACA-B461-C8845B463C92}"/>
          </ac:picMkLst>
        </pc:picChg>
      </pc:sldChg>
      <pc:sldChg chg="modSp">
        <pc:chgData name="Kathryn Harris" userId="7b7550e7-05ec-4c83-a9a9-28c83af2e2f6" providerId="ADAL" clId="{350DF002-A2F2-44D0-A65B-A83867C0A1C4}" dt="2019-02-22T06:24:02.148" v="459" actId="20577"/>
        <pc:sldMkLst>
          <pc:docMk/>
          <pc:sldMk cId="3309419243" sldId="265"/>
        </pc:sldMkLst>
        <pc:spChg chg="mod">
          <ac:chgData name="Kathryn Harris" userId="7b7550e7-05ec-4c83-a9a9-28c83af2e2f6" providerId="ADAL" clId="{350DF002-A2F2-44D0-A65B-A83867C0A1C4}" dt="2019-02-22T06:24:02.148" v="459" actId="20577"/>
          <ac:spMkLst>
            <pc:docMk/>
            <pc:sldMk cId="3309419243" sldId="265"/>
            <ac:spMk id="3" creationId="{A0516C01-5E23-4B57-A06A-14AEA0415B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experimentalphysicsdecathlon/home/04-fundamental-quantum-behavior/franck-hertz-experi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ysics.csbsju.edu/370/thermionic.pdf" TargetMode="External"/><Relationship Id="rId3" Type="http://schemas.openxmlformats.org/officeDocument/2006/relationships/hyperlink" Target="wolframalpha.com" TargetMode="External"/><Relationship Id="rId7" Type="http://schemas.openxmlformats.org/officeDocument/2006/relationships/hyperlink" Target="http://www.galleries.com/minerals/property/thermal.htm" TargetMode="External"/><Relationship Id="rId2" Type="http://schemas.openxmlformats.org/officeDocument/2006/relationships/hyperlink" Target="http://www.sciencedirect.com/science/article/pii/S0022369799002681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me.uni-leipzig.de/~physik/sites/mona/wp-content/uploads/sites/3/2017/08/Franck-Hertz-Experiment.pdf" TargetMode="External"/><Relationship Id="rId5" Type="http://schemas.openxmlformats.org/officeDocument/2006/relationships/hyperlink" Target="lateblt.tripod.com/xtals.htm" TargetMode="External"/><Relationship Id="rId4" Type="http://schemas.openxmlformats.org/officeDocument/2006/relationships/hyperlink" Target="http://www.minerals.net/mineral/quartz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9CEF-CD61-4252-8CBA-11AD0339D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Franck-Hertz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23C09-BE1A-4B8D-B645-70CA37A56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Kitty Harris and Josh </a:t>
            </a:r>
            <a:r>
              <a:rPr lang="en-US" dirty="0" err="1"/>
              <a:t>Elsarboukh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3577-FFDC-4860-A23A-E011F2BD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738" y="177843"/>
            <a:ext cx="9905998" cy="780836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Electron Energy and scattering Cross-Section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E0000D8-F946-479A-825B-5CBADB5B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9606" y="927463"/>
            <a:ext cx="2368331" cy="2632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2F54B-5F0B-44A6-9F12-119FF8D6FC6C}"/>
              </a:ext>
            </a:extLst>
          </p:cNvPr>
          <p:cNvSpPr txBox="1"/>
          <p:nvPr/>
        </p:nvSpPr>
        <p:spPr>
          <a:xfrm>
            <a:off x="9323943" y="3558448"/>
            <a:ext cx="22198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Lowest energy states of mercury.</a:t>
            </a:r>
            <a:br>
              <a:rPr lang="en-US" sz="1200" dirty="0"/>
            </a:br>
            <a:r>
              <a:rPr lang="en-US" sz="1200" dirty="0">
                <a:solidFill>
                  <a:schemeClr val="tx1"/>
                </a:solidFill>
              </a:rPr>
              <a:t>    Haken &amp; Wolf, p 697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6B304A1-F309-4EDA-8ACC-6D3A836D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1" y="928203"/>
            <a:ext cx="1907756" cy="2531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2CD5E3-616C-4730-B7A6-5FD4FA1C748F}"/>
              </a:ext>
            </a:extLst>
          </p:cNvPr>
          <p:cNvSpPr txBox="1"/>
          <p:nvPr/>
        </p:nvSpPr>
        <p:spPr>
          <a:xfrm>
            <a:off x="286094" y="3462624"/>
            <a:ext cx="2431056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Cross-section of inelastic collisions vs. electron energy. Uncertainty of 30%</a:t>
            </a:r>
            <a:br>
              <a:rPr lang="en-US" sz="1200" dirty="0"/>
            </a:br>
            <a:r>
              <a:rPr lang="en-US" sz="1200" dirty="0"/>
              <a:t>due to measurement imprecisions. </a:t>
            </a:r>
          </a:p>
          <a:p>
            <a:r>
              <a:rPr lang="en-US" sz="1200" dirty="0"/>
              <a:t>Haken &amp; Wolf, p 698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0D966-CC47-4A01-858F-BE281F3E1F72}"/>
              </a:ext>
            </a:extLst>
          </p:cNvPr>
          <p:cNvSpPr txBox="1"/>
          <p:nvPr/>
        </p:nvSpPr>
        <p:spPr>
          <a:xfrm>
            <a:off x="2612835" y="987845"/>
            <a:ext cx="6176788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Franck-Hertz experiment, presented in 1914 by James Franck and Gustav Hertz, involves accelerating electrons through mercury (also done with neon) vapor via a potential grid, towards a beam current collecting anode. As the accelerated electrons gain sufficient energy for excitation, the cross-section of inelastic collisions increases. This can be seen in the diagram to the left, which shows roughly the cross section of inelastic electron-mercury collisions as a function of electron energy. The points of highest cross-section correspond approximately to the three lowest energy states at 4.67, 4.89, and 5.46 volts, respectively. </a:t>
            </a:r>
          </a:p>
          <a:p>
            <a:endParaRPr lang="en-US" dirty="0"/>
          </a:p>
          <a:p>
            <a:r>
              <a:rPr lang="en-US" dirty="0"/>
              <a:t>The cross-section can best be understood as an effective 'area' inside of which a scattering event can occur. It is not only related to accelerating electron energy, but also the mean free path of the electrons, as well as temperature.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D0E4A3-9D2C-4C6B-B427-D925A3A70DFC}"/>
                  </a:ext>
                </a:extLst>
              </p:cNvPr>
              <p:cNvSpPr txBox="1"/>
              <p:nvPr/>
            </p:nvSpPr>
            <p:spPr>
              <a:xfrm>
                <a:off x="5249631" y="5235162"/>
                <a:ext cx="90319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D0E4A3-9D2C-4C6B-B427-D925A3A70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631" y="5235162"/>
                <a:ext cx="903196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C2F4E8-980A-4460-84A3-41599E141A17}"/>
                  </a:ext>
                </a:extLst>
              </p:cNvPr>
              <p:cNvSpPr txBox="1"/>
              <p:nvPr/>
            </p:nvSpPr>
            <p:spPr>
              <a:xfrm>
                <a:off x="2612834" y="5761140"/>
                <a:ext cx="6506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(Where P is the pressure, which is a function of the temperature T,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mean free path, which is dependent on electron energy.)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C2F4E8-980A-4460-84A3-41599E141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4" y="5761140"/>
                <a:ext cx="6506771" cy="646331"/>
              </a:xfrm>
              <a:prstGeom prst="rect">
                <a:avLst/>
              </a:prstGeom>
              <a:blipFill>
                <a:blip r:embed="rId5"/>
                <a:stretch>
                  <a:fillRect l="-843" t="-4717" r="-6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16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6BBE-292D-48DD-A33F-4275D3B9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21" y="742456"/>
            <a:ext cx="5477437" cy="1478570"/>
          </a:xfrm>
        </p:spPr>
        <p:txBody>
          <a:bodyPr/>
          <a:lstStyle/>
          <a:p>
            <a:r>
              <a:rPr lang="en-US" dirty="0"/>
              <a:t>Current minima at Energy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E9D5-CDA2-4A24-B90D-508AA085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2327837"/>
            <a:ext cx="6193732" cy="101610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To reach the collection plate, electrons must overcome a potential difference.</a:t>
            </a:r>
          </a:p>
          <a:p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A8B69-5ACD-4F45-889E-3B72AFB91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" t="-3600" r="9153" b="3600"/>
          <a:stretch/>
        </p:blipFill>
        <p:spPr>
          <a:xfrm>
            <a:off x="6879101" y="208564"/>
            <a:ext cx="4926832" cy="3079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1D9B0-2B5C-4FD3-8B28-131724F3DFF9}"/>
                  </a:ext>
                </a:extLst>
              </p:cNvPr>
              <p:cNvSpPr txBox="1"/>
              <p:nvPr/>
            </p:nvSpPr>
            <p:spPr>
              <a:xfrm>
                <a:off x="998806" y="3287468"/>
                <a:ext cx="10950814" cy="367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Only electrons with sufficient energy can overcome this difference: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So electrons which have lost too much energy in collisions can’t make it across the 1.5[V] potential.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Current reflects this: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𝑛𝑒𝐴𝑣</m:t>
                    </m:r>
                  </m:oMath>
                </a14:m>
                <a:r>
                  <a:rPr lang="en-US" sz="2400" dirty="0"/>
                  <a:t> increases as the number of electrons (that reach the collection plate, where the current is being read) increases.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see a smooth curve because velocity (and therefore energy) is a probabilistic distribution, not the same for each electron, and because not all electrons will collide.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1D9B0-2B5C-4FD3-8B28-131724F3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6" y="3287468"/>
                <a:ext cx="10950814" cy="3677097"/>
              </a:xfrm>
              <a:prstGeom prst="rect">
                <a:avLst/>
              </a:prstGeom>
              <a:blipFill>
                <a:blip r:embed="rId3"/>
                <a:stretch>
                  <a:fillRect l="-780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60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BD30C-CADE-4441-931D-BF1C259B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031" y="259253"/>
            <a:ext cx="1318160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Setup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8344A8-CE4A-4D59-9F9F-4E88D1EE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249" y="1295292"/>
            <a:ext cx="2595815" cy="482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We will be focusing on the Keithley 6487 and the portion inside the quartz tube.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Diagrams uploaded by Dr. Tagg to </a:t>
            </a:r>
            <a:r>
              <a:rPr lang="en-US" sz="1400" dirty="0">
                <a:solidFill>
                  <a:srgbClr val="FFFFFF"/>
                </a:solidFill>
                <a:hlinkClick r:id="rId3"/>
              </a:rPr>
              <a:t>https://sites.google.com/site/experimentalphysicsdecathlon/home/04-fundamental-quantum-behavior/franck-hertz-experiment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  <a:br>
              <a:rPr lang="en-US" sz="1400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Diagram to the right is titled “FRANCK HERTZ.bmp”.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Diagram in the next slide is pulled from the safety instructions in “device.pdf”.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8D5AC8-91CB-4B18-8B93-C6217FA2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984" y="105222"/>
            <a:ext cx="5029199" cy="65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76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99DA-124D-4CB4-BB37-F3C01F32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3309"/>
            <a:ext cx="9905998" cy="1478570"/>
          </a:xfrm>
        </p:spPr>
        <p:txBody>
          <a:bodyPr/>
          <a:lstStyle/>
          <a:p>
            <a:r>
              <a:rPr lang="en-US" dirty="0"/>
              <a:t>Inside the Quartz Tube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997C2-E3FC-4AF7-8B4E-084291CB4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8878473" y="543717"/>
            <a:ext cx="3181351" cy="23860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0DFDE1-ADF2-456A-8E08-B67BA4727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041" r="63362"/>
          <a:stretch/>
        </p:blipFill>
        <p:spPr>
          <a:xfrm>
            <a:off x="8265511" y="3523341"/>
            <a:ext cx="3396644" cy="3181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57C054-B5C1-45E0-9A14-E1974F495880}"/>
              </a:ext>
            </a:extLst>
          </p:cNvPr>
          <p:cNvSpPr txBox="1"/>
          <p:nvPr/>
        </p:nvSpPr>
        <p:spPr>
          <a:xfrm>
            <a:off x="1141414" y="1197923"/>
            <a:ext cx="8134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Quartz Tube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Electromagnetically Non-Conductive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Common: Makes it relatively cheap compared to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thermal conductivity prevents it from having a major contribution to </a:t>
            </a:r>
            <a:r>
              <a:rPr lang="en-US"/>
              <a:t>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Vacuum prevents vapor from escaping, prevents other gases from entering, and keeps pressure low.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AD40C-38C4-40BC-8C21-82D362C92229}"/>
              </a:ext>
            </a:extLst>
          </p:cNvPr>
          <p:cNvSpPr txBox="1"/>
          <p:nvPr/>
        </p:nvSpPr>
        <p:spPr>
          <a:xfrm>
            <a:off x="1141413" y="3429000"/>
            <a:ext cx="8483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Mercury Vapor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Boiling Point: 629.88[K] – much greater than the box.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pressure is very low (</a:t>
            </a:r>
            <a:r>
              <a:rPr lang="en-US" i="1" dirty="0"/>
              <a:t>O~</a:t>
            </a:r>
            <a:r>
              <a:rPr lang="en-US" dirty="0"/>
              <a:t>10</a:t>
            </a:r>
            <a:r>
              <a:rPr lang="en-US" baseline="30000" dirty="0"/>
              <a:t>-3</a:t>
            </a:r>
            <a:r>
              <a:rPr lang="en-US" dirty="0"/>
              <a:t>[atm]), so vapor is easy to maintain.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Excited states are distinct.</a:t>
            </a:r>
          </a:p>
          <a:p>
            <a:r>
              <a:rPr lang="en-US"/>
              <a:t>Tungsten Fillament (Cathode)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Electrons are boiled off – high resistance &gt; excess heat &gt; high electron energy</a:t>
            </a:r>
          </a:p>
          <a:p>
            <a:r>
              <a:rPr lang="en-US"/>
              <a:t>Grid (Anode)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where we sweep potential relative to the cathode.</a:t>
            </a:r>
          </a:p>
          <a:p>
            <a:r>
              <a:rPr lang="en-US"/>
              <a:t>Collection 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Swept to stay at a 1.5[V] difference from the anode, reducing KE of incoming electrons.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where current is measured.</a:t>
            </a:r>
          </a:p>
        </p:txBody>
      </p:sp>
    </p:spTree>
    <p:extLst>
      <p:ext uri="{BB962C8B-B14F-4D97-AF65-F5344CB8AC3E}">
        <p14:creationId xmlns:p14="http://schemas.microsoft.com/office/powerpoint/2010/main" val="305261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B3DE-6BC0-4193-B5E1-672F16A4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835" y="315553"/>
            <a:ext cx="3295878" cy="1047077"/>
          </a:xfrm>
        </p:spPr>
        <p:txBody>
          <a:bodyPr>
            <a:normAutofit/>
          </a:bodyPr>
          <a:lstStyle/>
          <a:p>
            <a:r>
              <a:rPr lang="en-US" dirty="0"/>
              <a:t>Keithley 6487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94EB-226D-41F6-BD58-29BC2B2DA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260" y="3476759"/>
            <a:ext cx="3841852" cy="2837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Ammeter Resolution: 10[</a:t>
            </a:r>
            <a:r>
              <a:rPr lang="en-US" sz="2000" dirty="0" err="1"/>
              <a:t>fA</a:t>
            </a:r>
            <a:r>
              <a:rPr lang="en-US" sz="2000" dirty="0"/>
              <a:t>]</a:t>
            </a:r>
          </a:p>
          <a:p>
            <a:r>
              <a:rPr lang="en-US" sz="2000" dirty="0"/>
              <a:t>Sweeping Voltage: </a:t>
            </a:r>
          </a:p>
          <a:p>
            <a:pPr lvl="1"/>
            <a:r>
              <a:rPr lang="en-US" sz="1800" dirty="0"/>
              <a:t>200 microvolts to 500 volts</a:t>
            </a:r>
          </a:p>
          <a:p>
            <a:pPr lvl="1"/>
            <a:r>
              <a:rPr lang="en-US" sz="1800" dirty="0"/>
              <a:t>200 steps per second</a:t>
            </a:r>
          </a:p>
          <a:p>
            <a:pPr lvl="1"/>
            <a:r>
              <a:rPr lang="en-US" sz="1800" dirty="0"/>
              <a:t>0.2 millivolt resolution </a:t>
            </a:r>
          </a:p>
          <a:p>
            <a:r>
              <a:rPr lang="en-US" sz="2000" dirty="0"/>
              <a:t>Burden Voltage: &lt;200 microvolts</a:t>
            </a:r>
          </a:p>
          <a:p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C76F3F-6652-48A4-BC28-3B590A8746A7}"/>
              </a:ext>
            </a:extLst>
          </p:cNvPr>
          <p:cNvSpPr txBox="1">
            <a:spLocks/>
          </p:cNvSpPr>
          <p:nvPr/>
        </p:nvSpPr>
        <p:spPr>
          <a:xfrm>
            <a:off x="5237214" y="1324797"/>
            <a:ext cx="5925876" cy="2837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Dual </a:t>
            </a:r>
            <a:r>
              <a:rPr lang="en-US" sz="2000" dirty="0" err="1"/>
              <a:t>picoammeter</a:t>
            </a:r>
            <a:r>
              <a:rPr lang="en-US" sz="2000" dirty="0"/>
              <a:t> and variable voltage source</a:t>
            </a:r>
            <a:endParaRPr lang="en-US" dirty="0"/>
          </a:p>
          <a:p>
            <a:r>
              <a:rPr lang="en-US" sz="2000" dirty="0"/>
              <a:t>Ideal for low-, dark-, and beam-current measurements</a:t>
            </a:r>
          </a:p>
          <a:p>
            <a:r>
              <a:rPr lang="en-US" sz="2000" dirty="0"/>
              <a:t>Fine resolution, low noise</a:t>
            </a:r>
          </a:p>
          <a:p>
            <a:r>
              <a:rPr lang="en-US" sz="2000" dirty="0"/>
              <a:t>I/O trigger modes for automated production</a:t>
            </a:r>
          </a:p>
          <a:p>
            <a:endParaRPr lang="en-US" sz="2000" dirty="0"/>
          </a:p>
        </p:txBody>
      </p:sp>
      <p:pic>
        <p:nvPicPr>
          <p:cNvPr id="5" name="Picture 5" descr="A picture containing indoor, wall, monitor, electronics&#10;&#10;Description generated with very high confidence">
            <a:extLst>
              <a:ext uri="{FF2B5EF4-FFF2-40B4-BE49-F238E27FC236}">
                <a16:creationId xmlns:a16="http://schemas.microsoft.com/office/drawing/2014/main" id="{86EEF80B-D858-47E7-9D96-9C330760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02" y="1292335"/>
            <a:ext cx="3257320" cy="197814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B59DE6-C94F-48B8-92C1-09EB6FA9D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21" y="4082250"/>
            <a:ext cx="5993175" cy="19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C5B-F72F-418C-935E-B8C28B9F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38" y="530685"/>
            <a:ext cx="4725987" cy="1197958"/>
          </a:xfrm>
        </p:spPr>
        <p:txBody>
          <a:bodyPr>
            <a:normAutofit fontScale="90000"/>
          </a:bodyPr>
          <a:lstStyle/>
          <a:p>
            <a:r>
              <a:rPr lang="en-US" dirty="0"/>
              <a:t>Temperature-Dependence of ΔE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C82CDE-F045-7544-9B28-1384164AF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53648"/>
              </p:ext>
            </p:extLst>
          </p:nvPr>
        </p:nvGraphicFramePr>
        <p:xfrm>
          <a:off x="998845" y="1531441"/>
          <a:ext cx="4404359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2223">
                  <a:extLst>
                    <a:ext uri="{9D8B030D-6E8A-4147-A177-3AD203B41FA5}">
                      <a16:colId xmlns:a16="http://schemas.microsoft.com/office/drawing/2014/main" val="41736389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4006477361"/>
                    </a:ext>
                  </a:extLst>
                </a:gridCol>
                <a:gridCol w="667541">
                  <a:extLst>
                    <a:ext uri="{9D8B030D-6E8A-4147-A177-3AD203B41FA5}">
                      <a16:colId xmlns:a16="http://schemas.microsoft.com/office/drawing/2014/main" val="983468642"/>
                    </a:ext>
                  </a:extLst>
                </a:gridCol>
                <a:gridCol w="631372">
                  <a:extLst>
                    <a:ext uri="{9D8B030D-6E8A-4147-A177-3AD203B41FA5}">
                      <a16:colId xmlns:a16="http://schemas.microsoft.com/office/drawing/2014/main" val="3699911953"/>
                    </a:ext>
                  </a:extLst>
                </a:gridCol>
                <a:gridCol w="700575">
                  <a:extLst>
                    <a:ext uri="{9D8B030D-6E8A-4147-A177-3AD203B41FA5}">
                      <a16:colId xmlns:a16="http://schemas.microsoft.com/office/drawing/2014/main" val="310914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0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Energy (</a:t>
                      </a:r>
                      <a:r>
                        <a:rPr lang="en-US" b="1" dirty="0" err="1"/>
                        <a:t>E</a:t>
                      </a:r>
                      <a:r>
                        <a:rPr lang="en-US" b="1" baseline="-25000" dirty="0" err="1"/>
                        <a:t>a</a:t>
                      </a:r>
                      <a:r>
                        <a:rPr lang="en-US" b="1" dirty="0"/>
                        <a:t>) [eV]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822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32D55E-8908-4CDD-9231-328D0C06E9CE}"/>
              </a:ext>
            </a:extLst>
          </p:cNvPr>
          <p:cNvSpPr txBox="1"/>
          <p:nvPr/>
        </p:nvSpPr>
        <p:spPr>
          <a:xfrm>
            <a:off x="5539259" y="1531441"/>
            <a:ext cx="143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Uncertainties are ±0.1[eV]</a:t>
            </a:r>
          </a:p>
        </p:txBody>
      </p:sp>
      <p:pic>
        <p:nvPicPr>
          <p:cNvPr id="5" name="Picture 4" descr="Graph of Raw data for Current vs Energy.">
            <a:extLst>
              <a:ext uri="{FF2B5EF4-FFF2-40B4-BE49-F238E27FC236}">
                <a16:creationId xmlns:a16="http://schemas.microsoft.com/office/drawing/2014/main" id="{4D222631-E187-4975-AFD8-86210BBE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71" y="530685"/>
            <a:ext cx="4994804" cy="5741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EF0B59-C74B-47C7-BCC5-07C3AB0429A0}"/>
                  </a:ext>
                </a:extLst>
              </p:cNvPr>
              <p:cNvSpPr/>
              <p:nvPr/>
            </p:nvSpPr>
            <p:spPr>
              <a:xfrm>
                <a:off x="617378" y="4871234"/>
                <a:ext cx="6096000" cy="17038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EF0B59-C74B-47C7-BCC5-07C3AB042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78" y="4871234"/>
                <a:ext cx="6096000" cy="1703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BBA613-A0E8-487E-8B08-4752917D3ABE}"/>
              </a:ext>
            </a:extLst>
          </p:cNvPr>
          <p:cNvSpPr txBox="1"/>
          <p:nvPr/>
        </p:nvSpPr>
        <p:spPr>
          <a:xfrm>
            <a:off x="923544" y="2532197"/>
            <a:ext cx="5789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our carriers are electrons, voltage [V] and energy [eV] measurements are identical.</a:t>
            </a:r>
          </a:p>
          <a:p>
            <a:endParaRPr lang="en-US" dirty="0"/>
          </a:p>
          <a:p>
            <a:r>
              <a:rPr lang="en-US" dirty="0"/>
              <a:t>Minima were determined by taking curve fits to slices of data.</a:t>
            </a:r>
          </a:p>
          <a:p>
            <a:endParaRPr lang="en-US" dirty="0"/>
          </a:p>
          <a:p>
            <a:r>
              <a:rPr lang="en-US" dirty="0"/>
              <a:t>Then the distances between these minima were plotted.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C1BFEB-DD90-4263-939B-A2CCB2560261}"/>
              </a:ext>
            </a:extLst>
          </p:cNvPr>
          <p:cNvCxnSpPr/>
          <p:nvPr/>
        </p:nvCxnSpPr>
        <p:spPr>
          <a:xfrm>
            <a:off x="1216152" y="4563522"/>
            <a:ext cx="5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003F6A-F39D-4F81-9C30-409B503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6" y="271123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Finding the Cross-Section for Collisions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501E2-7F6E-41C9-9B2F-30588499D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3963" y="1784576"/>
                <a:ext cx="4459287" cy="24225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700" dirty="0"/>
                  <a:t>Cross-section is sensitive to movement of particles, therefore varying with temperature: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7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8.7∗</m:t>
                          </m:r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9−</m:t>
                              </m:r>
                              <m:f>
                                <m:f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3110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e>
                          </m:d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1700" b="0" dirty="0"/>
              </a:p>
              <a:p>
                <a:pPr>
                  <a:lnSpc>
                    <a:spcPct val="110000"/>
                  </a:lnSpc>
                </a:pPr>
                <a:r>
                  <a:rPr lang="en-US" sz="1700" b="0" dirty="0"/>
                  <a:t>The mean free path is taken from the slope of the function: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1700" b="0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  <m:r>
                      <a:rPr lang="en-US" sz="17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700" dirty="0">
                  <a:latin typeface="+mj-lt"/>
                </a:endParaRPr>
              </a:p>
              <a:p>
                <a:pPr lvl="1">
                  <a:lnSpc>
                    <a:spcPct val="110000"/>
                  </a:lnSpc>
                </a:pPr>
                <a:endParaRPr lang="en-US" sz="17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501E2-7F6E-41C9-9B2F-30588499D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963" y="1784576"/>
                <a:ext cx="4459287" cy="2422526"/>
              </a:xfrm>
              <a:blipFill>
                <a:blip r:embed="rId4"/>
                <a:stretch>
                  <a:fillRect l="-1368" t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36AC29CF-C968-473C-8C95-80DF95302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909518"/>
                  </p:ext>
                </p:extLst>
              </p:nvPr>
            </p:nvGraphicFramePr>
            <p:xfrm>
              <a:off x="1323978" y="4207896"/>
              <a:ext cx="4459284" cy="15949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39673">
                      <a:extLst>
                        <a:ext uri="{9D8B030D-6E8A-4147-A177-3AD203B41FA5}">
                          <a16:colId xmlns:a16="http://schemas.microsoft.com/office/drawing/2014/main" val="829621360"/>
                        </a:ext>
                      </a:extLst>
                    </a:gridCol>
                    <a:gridCol w="653143">
                      <a:extLst>
                        <a:ext uri="{9D8B030D-6E8A-4147-A177-3AD203B41FA5}">
                          <a16:colId xmlns:a16="http://schemas.microsoft.com/office/drawing/2014/main" val="3113120545"/>
                        </a:ext>
                      </a:extLst>
                    </a:gridCol>
                    <a:gridCol w="620485">
                      <a:extLst>
                        <a:ext uri="{9D8B030D-6E8A-4147-A177-3AD203B41FA5}">
                          <a16:colId xmlns:a16="http://schemas.microsoft.com/office/drawing/2014/main" val="3537283915"/>
                        </a:ext>
                      </a:extLst>
                    </a:gridCol>
                    <a:gridCol w="620486">
                      <a:extLst>
                        <a:ext uri="{9D8B030D-6E8A-4147-A177-3AD203B41FA5}">
                          <a16:colId xmlns:a16="http://schemas.microsoft.com/office/drawing/2014/main" val="361226782"/>
                        </a:ext>
                      </a:extLst>
                    </a:gridCol>
                    <a:gridCol w="825497">
                      <a:extLst>
                        <a:ext uri="{9D8B030D-6E8A-4147-A177-3AD203B41FA5}">
                          <a16:colId xmlns:a16="http://schemas.microsoft.com/office/drawing/2014/main" val="3639801373"/>
                        </a:ext>
                      </a:extLst>
                    </a:gridCol>
                  </a:tblGrid>
                  <a:tr h="375797">
                    <a:tc>
                      <a:txBody>
                        <a:bodyPr/>
                        <a:lstStyle/>
                        <a:p>
                          <a:r>
                            <a:rPr lang="en-US" sz="1400" b="0" dirty="0"/>
                            <a:t>Temperature [K]: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303345"/>
                      </a:ext>
                    </a:extLst>
                  </a:tr>
                  <a:tr h="252604">
                    <a:tc>
                      <a:txBody>
                        <a:bodyPr/>
                        <a:lstStyle/>
                        <a:p>
                          <a:r>
                            <a:rPr lang="el-GR" sz="1400" b="1" dirty="0"/>
                            <a:t>λ</a:t>
                          </a:r>
                          <a:r>
                            <a:rPr lang="en-US" sz="1400" b="1" dirty="0"/>
                            <a:t> [10</a:t>
                          </a:r>
                          <a:r>
                            <a:rPr lang="en-US" sz="1400" b="1" baseline="30000" dirty="0"/>
                            <a:t>-6</a:t>
                          </a:r>
                          <a:r>
                            <a:rPr lang="en-US" sz="1400" b="1" dirty="0"/>
                            <a:t>m]: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022151"/>
                      </a:ext>
                    </a:extLst>
                  </a:tr>
                  <a:tr h="252604">
                    <a:tc>
                      <a:txBody>
                        <a:bodyPr/>
                        <a:lstStyle/>
                        <a:p>
                          <a:r>
                            <a:rPr lang="en-US" sz="1400" b="1" i="1" dirty="0"/>
                            <a:t>Uncertainty</a:t>
                          </a:r>
                          <a:r>
                            <a:rPr lang="en-US" sz="1400" b="1" i="1" baseline="0" dirty="0"/>
                            <a:t>:</a:t>
                          </a:r>
                          <a:endParaRPr lang="en-US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9.24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8.90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8.96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9.12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78519"/>
                      </a:ext>
                    </a:extLst>
                  </a:tr>
                  <a:tr h="25260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sz="1400" b="1" dirty="0"/>
                            <a:t> [10</a:t>
                          </a:r>
                          <a:r>
                            <a:rPr lang="en-US" sz="1400" b="1" baseline="30000" dirty="0"/>
                            <a:t>-18</a:t>
                          </a:r>
                          <a:r>
                            <a:rPr lang="en-US" sz="1400" b="1" dirty="0"/>
                            <a:t>m</a:t>
                          </a:r>
                          <a:r>
                            <a:rPr lang="en-US" sz="1400" b="1" baseline="30000" dirty="0"/>
                            <a:t>2</a:t>
                          </a:r>
                          <a:r>
                            <a:rPr lang="en-US" sz="1400" b="1" dirty="0"/>
                            <a:t>]: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818297"/>
                      </a:ext>
                    </a:extLst>
                  </a:tr>
                  <a:tr h="252604">
                    <a:tc>
                      <a:txBody>
                        <a:bodyPr/>
                        <a:lstStyle/>
                        <a:p>
                          <a:r>
                            <a:rPr lang="en-US" sz="1400" b="1" i="1" dirty="0"/>
                            <a:t>Uncertainty [m</a:t>
                          </a:r>
                          <a:r>
                            <a:rPr lang="en-US" sz="1400" b="1" i="1" baseline="30000" dirty="0"/>
                            <a:t>2</a:t>
                          </a:r>
                          <a:r>
                            <a:rPr lang="en-US" sz="1400" b="1" i="1" baseline="0" dirty="0"/>
                            <a:t>]:</a:t>
                          </a:r>
                          <a:endParaRPr lang="en-US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0.569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22.7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8.62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1.58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226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36AC29CF-C968-473C-8C95-80DF95302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909518"/>
                  </p:ext>
                </p:extLst>
              </p:nvPr>
            </p:nvGraphicFramePr>
            <p:xfrm>
              <a:off x="1323978" y="4207896"/>
              <a:ext cx="4459284" cy="15949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39673">
                      <a:extLst>
                        <a:ext uri="{9D8B030D-6E8A-4147-A177-3AD203B41FA5}">
                          <a16:colId xmlns:a16="http://schemas.microsoft.com/office/drawing/2014/main" val="829621360"/>
                        </a:ext>
                      </a:extLst>
                    </a:gridCol>
                    <a:gridCol w="653143">
                      <a:extLst>
                        <a:ext uri="{9D8B030D-6E8A-4147-A177-3AD203B41FA5}">
                          <a16:colId xmlns:a16="http://schemas.microsoft.com/office/drawing/2014/main" val="3113120545"/>
                        </a:ext>
                      </a:extLst>
                    </a:gridCol>
                    <a:gridCol w="620485">
                      <a:extLst>
                        <a:ext uri="{9D8B030D-6E8A-4147-A177-3AD203B41FA5}">
                          <a16:colId xmlns:a16="http://schemas.microsoft.com/office/drawing/2014/main" val="3537283915"/>
                        </a:ext>
                      </a:extLst>
                    </a:gridCol>
                    <a:gridCol w="620486">
                      <a:extLst>
                        <a:ext uri="{9D8B030D-6E8A-4147-A177-3AD203B41FA5}">
                          <a16:colId xmlns:a16="http://schemas.microsoft.com/office/drawing/2014/main" val="361226782"/>
                        </a:ext>
                      </a:extLst>
                    </a:gridCol>
                    <a:gridCol w="825497">
                      <a:extLst>
                        <a:ext uri="{9D8B030D-6E8A-4147-A177-3AD203B41FA5}">
                          <a16:colId xmlns:a16="http://schemas.microsoft.com/office/drawing/2014/main" val="3639801373"/>
                        </a:ext>
                      </a:extLst>
                    </a:gridCol>
                  </a:tblGrid>
                  <a:tr h="375797">
                    <a:tc>
                      <a:txBody>
                        <a:bodyPr/>
                        <a:lstStyle/>
                        <a:p>
                          <a:r>
                            <a:rPr lang="en-US" sz="1400" b="0" dirty="0"/>
                            <a:t>Temperature [K]: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3033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l-GR" sz="1400" b="1" dirty="0"/>
                            <a:t>λ</a:t>
                          </a:r>
                          <a:r>
                            <a:rPr lang="en-US" sz="1400" b="1" dirty="0"/>
                            <a:t> [10</a:t>
                          </a:r>
                          <a:r>
                            <a:rPr lang="en-US" sz="1400" b="1" baseline="30000" dirty="0"/>
                            <a:t>-6</a:t>
                          </a:r>
                          <a:r>
                            <a:rPr lang="en-US" sz="1400" b="1" dirty="0"/>
                            <a:t>m]: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0221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b="1" i="1" dirty="0"/>
                            <a:t>Uncertainty</a:t>
                          </a:r>
                          <a:r>
                            <a:rPr lang="en-US" sz="1400" b="1" i="1" baseline="0" dirty="0"/>
                            <a:t>:</a:t>
                          </a:r>
                          <a:endParaRPr lang="en-US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9.24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8.90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8.96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9.12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7851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50" t="-326000" r="-15734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8182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b="1" i="1" dirty="0"/>
                            <a:t>Uncertainty [m</a:t>
                          </a:r>
                          <a:r>
                            <a:rPr lang="en-US" sz="1400" b="1" i="1" baseline="30000" dirty="0"/>
                            <a:t>2</a:t>
                          </a:r>
                          <a:r>
                            <a:rPr lang="en-US" sz="1400" b="1" i="1" baseline="0" dirty="0"/>
                            <a:t>]:</a:t>
                          </a:r>
                          <a:endParaRPr lang="en-US" sz="1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0.569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22.7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8.62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/>
                            <a:t>1.58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2262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picture containing indoor, text&#10;&#10;Description automatically generated">
            <a:extLst>
              <a:ext uri="{FF2B5EF4-FFF2-40B4-BE49-F238E27FC236}">
                <a16:creationId xmlns:a16="http://schemas.microsoft.com/office/drawing/2014/main" id="{6D018627-2257-4ACA-B461-C8845B463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2506" y="488950"/>
            <a:ext cx="5710237" cy="57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1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9FFC-1756-41EB-9EE4-B5B76ED5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03504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6C01-5E23-4B57-A06A-14AEA04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03504"/>
            <a:ext cx="10233724" cy="618134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hlinkClick r:id="rId2"/>
              </a:rPr>
              <a:t>Abdulagatov</a:t>
            </a:r>
            <a:r>
              <a:rPr lang="en-US" dirty="0">
                <a:hlinkClick r:id="rId2"/>
              </a:rPr>
              <a:t>, I. M., et al. “Thermal Conductivity of Fused Quartz and Quartz Ceramic at High Temperatures and High Pressures.” </a:t>
            </a:r>
            <a:r>
              <a:rPr lang="en-US" i="1" dirty="0">
                <a:hlinkClick r:id="rId2"/>
              </a:rPr>
              <a:t>ScienceDirect</a:t>
            </a:r>
            <a:r>
              <a:rPr lang="en-US" dirty="0">
                <a:hlinkClick r:id="rId2"/>
              </a:rPr>
              <a:t>, Academic Press, May 2000, www.sciencedirect.com/science/article/pii/S0022369799002681.</a:t>
            </a:r>
            <a:endParaRPr lang="en-US" dirty="0"/>
          </a:p>
          <a:p>
            <a:r>
              <a:rPr lang="en-US" dirty="0">
                <a:hlinkClick r:id="rId3"/>
              </a:rPr>
              <a:t>“Alpha: Making the World's Knowledge Computable.” </a:t>
            </a:r>
            <a:r>
              <a:rPr lang="en-US" i="1" dirty="0">
                <a:hlinkClick r:id="rId3"/>
              </a:rPr>
              <a:t>Wolfram</a:t>
            </a:r>
            <a:r>
              <a:rPr lang="en-US" dirty="0">
                <a:hlinkClick r:id="rId3"/>
              </a:rPr>
              <a:t>, 2019, www.wolframalpha.com/.</a:t>
            </a:r>
            <a:endParaRPr lang="en-US" dirty="0"/>
          </a:p>
          <a:p>
            <a:r>
              <a:rPr lang="en-US" dirty="0">
                <a:hlinkClick r:id="rId4"/>
              </a:rPr>
              <a:t>Friedman, Hershel. “Minerals.net.” </a:t>
            </a:r>
            <a:r>
              <a:rPr lang="en-US" i="1" dirty="0">
                <a:hlinkClick r:id="rId4"/>
              </a:rPr>
              <a:t>Ice: The Mineral Ice Information and Pictures</a:t>
            </a:r>
            <a:r>
              <a:rPr lang="en-US" dirty="0">
                <a:hlinkClick r:id="rId4"/>
              </a:rPr>
              <a:t>, 2019, www.minerals.net/mineral/quartz.aspx.</a:t>
            </a:r>
            <a:endParaRPr lang="en-US" dirty="0"/>
          </a:p>
          <a:p>
            <a:r>
              <a:rPr lang="en-US" dirty="0">
                <a:hlinkClick r:id="rId5"/>
              </a:rPr>
              <a:t>Hackman. “Information on Electronic Quartz Crystals.” </a:t>
            </a:r>
            <a:r>
              <a:rPr lang="en-US" i="1" dirty="0">
                <a:hlinkClick r:id="rId5"/>
              </a:rPr>
              <a:t>Hackman's Realm</a:t>
            </a:r>
            <a:r>
              <a:rPr lang="en-US" dirty="0">
                <a:hlinkClick r:id="rId5"/>
              </a:rPr>
              <a:t>, lateblt.tripod.com/xtals.htm.</a:t>
            </a:r>
            <a:endParaRPr lang="en-US" dirty="0"/>
          </a:p>
          <a:p>
            <a:r>
              <a:rPr lang="en-US" dirty="0">
                <a:hlinkClick r:id="rId6"/>
              </a:rPr>
              <a:t>Hann, G.F. "What Really Happens in the Franck-Hertz Experiment with Mercury?" American Journal of Physics 56, 696 (1988). http://home.uni-leipzig.de/~physik/sites/mona/wp-content/uploads/sites/3/2017/08/Franck-Hertz-Experiment.pdf.</a:t>
            </a:r>
            <a:endParaRPr lang="en-US" dirty="0"/>
          </a:p>
          <a:p>
            <a:r>
              <a:rPr lang="en-US" dirty="0">
                <a:hlinkClick r:id="rId7"/>
              </a:rPr>
              <a:t>“What Is Important About Thermal Properties?” </a:t>
            </a:r>
            <a:r>
              <a:rPr lang="en-US" i="1" dirty="0">
                <a:hlinkClick r:id="rId7"/>
              </a:rPr>
              <a:t>Amethyst Galleries Mineral Gallery</a:t>
            </a:r>
            <a:r>
              <a:rPr lang="en-US" dirty="0">
                <a:hlinkClick r:id="rId7"/>
              </a:rPr>
              <a:t>, 2014, www.galleries.com/minerals/property/thermal.htm.</a:t>
            </a:r>
            <a:endParaRPr lang="en-US" dirty="0"/>
          </a:p>
          <a:p>
            <a:r>
              <a:rPr lang="en-US" dirty="0">
                <a:hlinkClick r:id="rId8"/>
              </a:rPr>
              <a:t>“5: Thermionic Emission.” http://www.physics.csbsju.edu/370/thermionic.pdf.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1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906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Tw Cen MT</vt:lpstr>
      <vt:lpstr>Circuit</vt:lpstr>
      <vt:lpstr>The Franck-Hertz Experiment</vt:lpstr>
      <vt:lpstr>Electron Energy and scattering Cross-Section</vt:lpstr>
      <vt:lpstr>Current minima at Energy Intervals</vt:lpstr>
      <vt:lpstr>Setup</vt:lpstr>
      <vt:lpstr>Inside the Quartz Tube</vt:lpstr>
      <vt:lpstr>Keithley 6487</vt:lpstr>
      <vt:lpstr>Temperature-Dependence of ΔE </vt:lpstr>
      <vt:lpstr>Finding the Cross-Section for Collisions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Franck-Hertz Experiment</dc:title>
  <dc:creator>Kathryn Harris</dc:creator>
  <cp:lastModifiedBy>Kathryn Harris</cp:lastModifiedBy>
  <cp:revision>280</cp:revision>
  <dcterms:created xsi:type="dcterms:W3CDTF">2019-02-21T05:14:50Z</dcterms:created>
  <dcterms:modified xsi:type="dcterms:W3CDTF">2019-02-22T06:37:40Z</dcterms:modified>
</cp:coreProperties>
</file>